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60" r:id="rId2"/>
    <p:sldMasterId id="2147483680" r:id="rId3"/>
  </p:sldMasterIdLst>
  <p:notesMasterIdLst>
    <p:notesMasterId r:id="rId21"/>
  </p:notesMasterIdLst>
  <p:sldIdLst>
    <p:sldId id="262" r:id="rId4"/>
    <p:sldId id="263" r:id="rId5"/>
    <p:sldId id="264" r:id="rId6"/>
    <p:sldId id="265" r:id="rId7"/>
    <p:sldId id="266" r:id="rId8"/>
    <p:sldId id="267" r:id="rId9"/>
    <p:sldId id="268" r:id="rId10"/>
    <p:sldId id="270" r:id="rId11"/>
    <p:sldId id="269" r:id="rId12"/>
    <p:sldId id="271" r:id="rId13"/>
    <p:sldId id="272" r:id="rId14"/>
    <p:sldId id="273" r:id="rId15"/>
    <p:sldId id="274" r:id="rId16"/>
    <p:sldId id="275" r:id="rId17"/>
    <p:sldId id="276" r:id="rId18"/>
    <p:sldId id="277" r:id="rId19"/>
    <p:sldId id="278"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1"/>
    <a:srgbClr val="81EEF3"/>
    <a:srgbClr val="001F5C"/>
    <a:srgbClr val="DBF5FF"/>
    <a:srgbClr val="EB1600"/>
    <a:srgbClr val="FF2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8217E-25FC-432E-9DD4-177EA41DDD4B}" v="12" dt="2022-05-09T20:18:0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03" autoAdjust="0"/>
    <p:restoredTop sz="96327"/>
  </p:normalViewPr>
  <p:slideViewPr>
    <p:cSldViewPr snapToGrid="0" snapToObjects="1">
      <p:cViewPr>
        <p:scale>
          <a:sx n="94" d="100"/>
          <a:sy n="94" d="100"/>
        </p:scale>
        <p:origin x="56" y="-3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9T14:34:30.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1195,'-2'1,"0"0,1-1,-1 1,0 0,0 0,1 0,-1 0,1 1,-1-1,1 0,-2 3,-4 2,-40 32,-11 7,3 3,-64 70,-46 50,116-123,2 2,2 2,-53 75,24-9,4 4,6 2,-51 139,97-208,3 1,2 1,2 1,-3 63,5 216,11-228,5 0,5-1,37 159,146 320,-167-507,-4-16,2 0,42 68,-46-93,2-1,2 0,1-2,46 43,-20-27,66 45,-83-69,1-2,1-2,47 20,-8-13,2-3,0-3,2-4,0-3,88 3,419-6,-555-12,230-5,285-42,-424 28,514-60,171 43,-606 29,89-1,278-12,-7-44,-506 53,-1-2,-1-3,0-3,-1-1,-2-3,0-2,-1-3,-2-1,-1-3,49-42,31-37,-6-6,195-242,-166 156,152-270,-198 276,-8-4,72-222,-146 353,-3-1,-3-1,10-89,-5-216,-23 268,-24-188,13 228,-3 0,-2 0,-47-116,47 150,-1 0,-1 1,-2 1,-33-39,10 21,-84-76,84 90,-2 2,-2 3,-1 1,-100-46,-225-62,-285-49,456 143,-270-25,-115 42,-2 29,291 2,268-3,-324 10,288-4,0 3,1 3,-86 26,-351 152,283-88,186-83,0 1,2 2,0 2,-32 31,3 10,-98 137,101-122,-87 92,111-139,-1-3,-60 41,-86 42,0-1,167-102,1 1,0 0,0 0,1 1,1 1,0 0,1 1,1 0,0 0,-8 18,8-12,1 0,1 1,1 0,1 0,1 0,0 1,0 28,4-19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6967-9D42-4657-807B-29A5A371B120}"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CF2E7-4DA9-4EE4-8CF0-EEC9D9AFDE51}" type="slidenum">
              <a:rPr lang="en-US" smtClean="0"/>
              <a:t>‹#›</a:t>
            </a:fld>
            <a:endParaRPr lang="en-US"/>
          </a:p>
        </p:txBody>
      </p:sp>
    </p:spTree>
    <p:extLst>
      <p:ext uri="{BB962C8B-B14F-4D97-AF65-F5344CB8AC3E}">
        <p14:creationId xmlns:p14="http://schemas.microsoft.com/office/powerpoint/2010/main" val="408901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1F5C"/>
        </a:solidFill>
        <a:effectLst/>
      </p:bgPr>
    </p:bg>
    <p:spTree>
      <p:nvGrpSpPr>
        <p:cNvPr id="1" name=""/>
        <p:cNvGrpSpPr/>
        <p:nvPr/>
      </p:nvGrpSpPr>
      <p:grpSpPr>
        <a:xfrm>
          <a:off x="0" y="0"/>
          <a:ext cx="0" cy="0"/>
          <a:chOff x="0" y="0"/>
          <a:chExt cx="0" cy="0"/>
        </a:xfrm>
      </p:grpSpPr>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2"/>
          <a:stretch>
            <a:fillRect/>
          </a:stretch>
        </p:blipFill>
        <p:spPr>
          <a:xfrm>
            <a:off x="0" y="0"/>
            <a:ext cx="9144000" cy="1714500"/>
          </a:xfrm>
          <a:prstGeom prst="rect">
            <a:avLst/>
          </a:prstGeom>
        </p:spPr>
      </p:pic>
      <p:pic>
        <p:nvPicPr>
          <p:cNvPr id="7" name="Picture 6">
            <a:extLst>
              <a:ext uri="{FF2B5EF4-FFF2-40B4-BE49-F238E27FC236}">
                <a16:creationId xmlns:a16="http://schemas.microsoft.com/office/drawing/2014/main" id="{7762C395-127A-2D4E-B2CD-A2A21EFA1E2E}"/>
              </a:ext>
            </a:extLst>
          </p:cNvPr>
          <p:cNvPicPr>
            <a:picLocks noChangeAspect="1"/>
          </p:cNvPicPr>
          <p:nvPr userDrawn="1"/>
        </p:nvPicPr>
        <p:blipFill>
          <a:blip r:embed="rId3"/>
          <a:srcRect/>
          <a:stretch/>
        </p:blipFill>
        <p:spPr>
          <a:xfrm>
            <a:off x="1032490" y="2125981"/>
            <a:ext cx="7079012" cy="2606040"/>
          </a:xfrm>
          <a:prstGeom prst="rect">
            <a:avLst/>
          </a:prstGeom>
        </p:spPr>
      </p:pic>
    </p:spTree>
    <p:extLst>
      <p:ext uri="{BB962C8B-B14F-4D97-AF65-F5344CB8AC3E}">
        <p14:creationId xmlns:p14="http://schemas.microsoft.com/office/powerpoint/2010/main" val="98537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6858000" cy="816265"/>
          </a:xfrm>
          <a:prstGeom prst="rect">
            <a:avLst/>
          </a:prstGeom>
        </p:spPr>
        <p:txBody>
          <a:bodyPr lIns="228600" tIns="274320" rIns="0" bIns="0"/>
          <a:lstStyle>
            <a:lvl1pPr>
              <a:lnSpc>
                <a:spcPts val="5600"/>
              </a:lnSpc>
              <a:defRPr sz="5600" b="0" i="0" spc="-201" baseline="0">
                <a:solidFill>
                  <a:srgbClr val="004F91"/>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1"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6" name="Picture 5">
            <a:extLst>
              <a:ext uri="{FF2B5EF4-FFF2-40B4-BE49-F238E27FC236}">
                <a16:creationId xmlns:a16="http://schemas.microsoft.com/office/drawing/2014/main" id="{6D100004-28DB-D648-9E8C-F05F8ECB69E8}"/>
              </a:ext>
            </a:extLst>
          </p:cNvPr>
          <p:cNvPicPr>
            <a:picLocks noChangeAspect="1"/>
          </p:cNvPicPr>
          <p:nvPr userDrawn="1"/>
        </p:nvPicPr>
        <p:blipFill>
          <a:blip r:embed="rId2"/>
          <a:srcRect/>
          <a:stretch/>
        </p:blipFill>
        <p:spPr>
          <a:xfrm>
            <a:off x="38509" y="4309050"/>
            <a:ext cx="2160958" cy="795526"/>
          </a:xfrm>
          <a:prstGeom prst="rect">
            <a:avLst/>
          </a:prstGeom>
        </p:spPr>
      </p:pic>
    </p:spTree>
    <p:extLst>
      <p:ext uri="{BB962C8B-B14F-4D97-AF65-F5344CB8AC3E}">
        <p14:creationId xmlns:p14="http://schemas.microsoft.com/office/powerpoint/2010/main" val="403596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L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2" y="817883"/>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1" y="1"/>
            <a:ext cx="6858000" cy="817880"/>
          </a:xfrm>
          <a:prstGeom prst="rect">
            <a:avLst/>
          </a:prstGeom>
        </p:spPr>
        <p:txBody>
          <a:bodyPr lIns="228600" tIns="274320" rIns="0" bIns="0"/>
          <a:lstStyle>
            <a:lvl1pPr>
              <a:lnSpc>
                <a:spcPts val="5600"/>
              </a:lnSpc>
              <a:defRPr sz="5600" b="0" i="0" spc="-201"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2"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4" y="817883"/>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4"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7" y="817883"/>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7"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pic>
        <p:nvPicPr>
          <p:cNvPr id="11" name="Picture 10">
            <a:extLst>
              <a:ext uri="{FF2B5EF4-FFF2-40B4-BE49-F238E27FC236}">
                <a16:creationId xmlns:a16="http://schemas.microsoft.com/office/drawing/2014/main" id="{5B6E0239-07BA-BD4D-B279-22FA8CFA97BC}"/>
              </a:ext>
            </a:extLst>
          </p:cNvPr>
          <p:cNvPicPr>
            <a:picLocks noChangeAspect="1"/>
          </p:cNvPicPr>
          <p:nvPr userDrawn="1"/>
        </p:nvPicPr>
        <p:blipFill>
          <a:blip r:embed="rId2"/>
          <a:srcRect/>
          <a:stretch/>
        </p:blipFill>
        <p:spPr>
          <a:xfrm>
            <a:off x="38509" y="4309050"/>
            <a:ext cx="2160958" cy="795526"/>
          </a:xfrm>
          <a:prstGeom prst="rect">
            <a:avLst/>
          </a:prstGeom>
        </p:spPr>
      </p:pic>
    </p:spTree>
    <p:extLst>
      <p:ext uri="{BB962C8B-B14F-4D97-AF65-F5344CB8AC3E}">
        <p14:creationId xmlns:p14="http://schemas.microsoft.com/office/powerpoint/2010/main" val="20829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Ligh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1" y="2274234"/>
            <a:ext cx="3429001" cy="595035"/>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1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8999" y="0"/>
            <a:ext cx="5715001" cy="5143500"/>
          </a:xfrm>
          <a:prstGeom prst="rect">
            <a:avLst/>
          </a:prstGeom>
        </p:spPr>
        <p:txBody>
          <a:bodyPr lIns="0" tIns="0" rIns="0" bIns="0"/>
          <a:lstStyle>
            <a:lvl1pPr marL="0" indent="0">
              <a:buNone/>
              <a:defRPr sz="1349"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004F91"/>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004F91"/>
                </a:solidFill>
                <a:latin typeface="GT America Rg" pitchFamily="2" charset="77"/>
                <a:ea typeface="GT America Rg" pitchFamily="2" charset="77"/>
              </a:defRPr>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dirty="0"/>
              <a:t>Body copy here in 11pt.</a:t>
            </a:r>
          </a:p>
        </p:txBody>
      </p:sp>
      <p:pic>
        <p:nvPicPr>
          <p:cNvPr id="8" name="Picture 7">
            <a:extLst>
              <a:ext uri="{FF2B5EF4-FFF2-40B4-BE49-F238E27FC236}">
                <a16:creationId xmlns:a16="http://schemas.microsoft.com/office/drawing/2014/main" id="{ABC0513C-0FFF-D14A-A8CA-CAE12FDF2DE1}"/>
              </a:ext>
            </a:extLst>
          </p:cNvPr>
          <p:cNvPicPr>
            <a:picLocks noChangeAspect="1"/>
          </p:cNvPicPr>
          <p:nvPr userDrawn="1"/>
        </p:nvPicPr>
        <p:blipFill>
          <a:blip r:embed="rId2"/>
          <a:srcRect/>
          <a:stretch/>
        </p:blipFill>
        <p:spPr>
          <a:xfrm>
            <a:off x="38509" y="4309050"/>
            <a:ext cx="2160958" cy="795526"/>
          </a:xfrm>
          <a:prstGeom prst="rect">
            <a:avLst/>
          </a:prstGeom>
        </p:spPr>
      </p:pic>
    </p:spTree>
    <p:extLst>
      <p:ext uri="{BB962C8B-B14F-4D97-AF65-F5344CB8AC3E}">
        <p14:creationId xmlns:p14="http://schemas.microsoft.com/office/powerpoint/2010/main" val="99022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Quote-Light">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274234"/>
            <a:ext cx="3429001" cy="595035"/>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1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1" y="1"/>
            <a:ext cx="5024674" cy="816265"/>
          </a:xfrm>
          <a:prstGeom prst="rect">
            <a:avLst/>
          </a:prstGeom>
        </p:spPr>
        <p:txBody>
          <a:bodyPr lIns="228600" tIns="274320" rIns="0" bIns="0"/>
          <a:lstStyle>
            <a:lvl1pPr>
              <a:lnSpc>
                <a:spcPts val="5600"/>
              </a:lnSpc>
              <a:defRPr sz="5600" b="0" i="0" spc="-201"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1" y="821279"/>
            <a:ext cx="5024674"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4999" y="0"/>
            <a:ext cx="2971801" cy="5143500"/>
          </a:xfrm>
          <a:prstGeom prst="rect">
            <a:avLst/>
          </a:prstGeom>
        </p:spPr>
        <p:txBody>
          <a:bodyPr lIns="365760" tIns="0" rIns="0" bIns="0" anchor="ctr" anchorCtr="0"/>
          <a:lstStyle>
            <a:lvl1pPr marL="0" indent="0">
              <a:lnSpc>
                <a:spcPts val="4201"/>
              </a:lnSpc>
              <a:spcBef>
                <a:spcPts val="0"/>
              </a:spcBef>
              <a:buNone/>
              <a:defRPr sz="4000" b="0" i="0">
                <a:solidFill>
                  <a:srgbClr val="DBF5FF"/>
                </a:solidFill>
                <a:latin typeface="GT America Lt" pitchFamily="2" charset="77"/>
                <a:ea typeface="GT America Lt" pitchFamily="2" charset="77"/>
              </a:defRPr>
            </a:lvl1pPr>
            <a:lvl2pPr marL="342904" indent="0">
              <a:buNone/>
              <a:defRPr b="0" i="0">
                <a:solidFill>
                  <a:srgbClr val="DBF5FF"/>
                </a:solidFill>
                <a:latin typeface="GT America Lt" pitchFamily="2" charset="77"/>
                <a:ea typeface="GT America Lt" pitchFamily="2" charset="77"/>
              </a:defRPr>
            </a:lvl2pPr>
            <a:lvl3pPr marL="685809" indent="0">
              <a:buNone/>
              <a:defRPr b="0" i="0">
                <a:solidFill>
                  <a:srgbClr val="DBF5FF"/>
                </a:solidFill>
                <a:latin typeface="GT America Lt" pitchFamily="2" charset="77"/>
                <a:ea typeface="GT America Lt" pitchFamily="2" charset="77"/>
              </a:defRPr>
            </a:lvl3pPr>
            <a:lvl4pPr marL="1028713" indent="0">
              <a:buNone/>
              <a:defRPr b="0" i="0">
                <a:solidFill>
                  <a:srgbClr val="DBF5FF"/>
                </a:solidFill>
                <a:latin typeface="GT America Lt" pitchFamily="2" charset="77"/>
                <a:ea typeface="GT America Lt" pitchFamily="2" charset="77"/>
              </a:defRPr>
            </a:lvl4pPr>
            <a:lvl5pPr marL="1371617"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7" name="Picture 6">
            <a:extLst>
              <a:ext uri="{FF2B5EF4-FFF2-40B4-BE49-F238E27FC236}">
                <a16:creationId xmlns:a16="http://schemas.microsoft.com/office/drawing/2014/main" id="{ABE2CC1D-46E6-A845-BDC9-DC16715BE010}"/>
              </a:ext>
            </a:extLst>
          </p:cNvPr>
          <p:cNvPicPr>
            <a:picLocks noChangeAspect="1"/>
          </p:cNvPicPr>
          <p:nvPr userDrawn="1"/>
        </p:nvPicPr>
        <p:blipFill>
          <a:blip r:embed="rId2"/>
          <a:srcRect/>
          <a:stretch/>
        </p:blipFill>
        <p:spPr>
          <a:xfrm>
            <a:off x="38509" y="4309050"/>
            <a:ext cx="2160958" cy="795526"/>
          </a:xfrm>
          <a:prstGeom prst="rect">
            <a:avLst/>
          </a:prstGeom>
        </p:spPr>
      </p:pic>
    </p:spTree>
    <p:extLst>
      <p:ext uri="{BB962C8B-B14F-4D97-AF65-F5344CB8AC3E}">
        <p14:creationId xmlns:p14="http://schemas.microsoft.com/office/powerpoint/2010/main" val="257331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Ligh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 y="0"/>
            <a:ext cx="5939074" cy="4508626"/>
          </a:xfrm>
          <a:prstGeom prst="rect">
            <a:avLst/>
          </a:prstGeom>
        </p:spPr>
        <p:txBody>
          <a:bodyPr lIns="228600" tIns="91440" rIns="0" bIns="0" anchor="ctr" anchorCtr="0"/>
          <a:lstStyle>
            <a:lvl1pPr marL="0" indent="0">
              <a:lnSpc>
                <a:spcPts val="4201"/>
              </a:lnSpc>
              <a:spcBef>
                <a:spcPts val="0"/>
              </a:spcBef>
              <a:buNone/>
              <a:defRPr sz="4000" b="0" i="0">
                <a:solidFill>
                  <a:srgbClr val="004F91"/>
                </a:solidFill>
                <a:latin typeface="GT America Lt" pitchFamily="2" charset="77"/>
                <a:ea typeface="GT America Lt" pitchFamily="2" charset="77"/>
              </a:defRPr>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en-US" dirty="0"/>
              <a:t>Callout text here.</a:t>
            </a:r>
          </a:p>
          <a:p>
            <a:pPr lvl="0"/>
            <a:r>
              <a:rPr lang="en-US" dirty="0"/>
              <a:t>Try to keep it to three lines max. </a:t>
            </a:r>
          </a:p>
        </p:txBody>
      </p:sp>
      <p:pic>
        <p:nvPicPr>
          <p:cNvPr id="8" name="Generic-USCC-PPT_Session-pattern-insightfulblue.png" descr="Generic-USCC-PPT_Session-pattern-insightfulblue.png">
            <a:extLst>
              <a:ext uri="{FF2B5EF4-FFF2-40B4-BE49-F238E27FC236}">
                <a16:creationId xmlns:a16="http://schemas.microsoft.com/office/drawing/2014/main" id="{D99DEFEC-1703-FC49-B77C-131D0E78F3C8}"/>
              </a:ext>
            </a:extLst>
          </p:cNvPr>
          <p:cNvPicPr>
            <a:picLocks noChangeAspect="1"/>
          </p:cNvPicPr>
          <p:nvPr userDrawn="1"/>
        </p:nvPicPr>
        <p:blipFill rotWithShape="1">
          <a:blip r:embed="rId2"/>
          <a:srcRect l="74991"/>
          <a:stretch/>
        </p:blipFill>
        <p:spPr>
          <a:xfrm>
            <a:off x="6857660" y="0"/>
            <a:ext cx="2286341" cy="5143500"/>
          </a:xfrm>
          <a:prstGeom prst="rect">
            <a:avLst/>
          </a:prstGeom>
          <a:ln w="12700">
            <a:miter lim="400000"/>
          </a:ln>
        </p:spPr>
      </p:pic>
      <p:pic>
        <p:nvPicPr>
          <p:cNvPr id="6" name="Picture 5">
            <a:extLst>
              <a:ext uri="{FF2B5EF4-FFF2-40B4-BE49-F238E27FC236}">
                <a16:creationId xmlns:a16="http://schemas.microsoft.com/office/drawing/2014/main" id="{F749D401-30A6-3746-A308-F2568A88A4BC}"/>
              </a:ext>
            </a:extLst>
          </p:cNvPr>
          <p:cNvPicPr>
            <a:picLocks noChangeAspect="1"/>
          </p:cNvPicPr>
          <p:nvPr userDrawn="1"/>
        </p:nvPicPr>
        <p:blipFill>
          <a:blip r:embed="rId3"/>
          <a:srcRect/>
          <a:stretch/>
        </p:blipFill>
        <p:spPr>
          <a:xfrm>
            <a:off x="38509" y="4309050"/>
            <a:ext cx="2160958" cy="795526"/>
          </a:xfrm>
          <a:prstGeom prst="rect">
            <a:avLst/>
          </a:prstGeom>
        </p:spPr>
      </p:pic>
    </p:spTree>
    <p:extLst>
      <p:ext uri="{BB962C8B-B14F-4D97-AF65-F5344CB8AC3E}">
        <p14:creationId xmlns:p14="http://schemas.microsoft.com/office/powerpoint/2010/main" val="1828663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2"/>
          <a:srcRect/>
          <a:stretch/>
        </p:blipFill>
        <p:spPr>
          <a:xfrm>
            <a:off x="0" y="0"/>
            <a:ext cx="9144000" cy="1714500"/>
          </a:xfrm>
          <a:prstGeom prst="rect">
            <a:avLst/>
          </a:prstGeom>
        </p:spPr>
      </p:pic>
      <p:pic>
        <p:nvPicPr>
          <p:cNvPr id="6" name="Picture 5">
            <a:extLst>
              <a:ext uri="{FF2B5EF4-FFF2-40B4-BE49-F238E27FC236}">
                <a16:creationId xmlns:a16="http://schemas.microsoft.com/office/drawing/2014/main" id="{F84C1B8A-4264-F449-B923-319529894DBA}"/>
              </a:ext>
            </a:extLst>
          </p:cNvPr>
          <p:cNvPicPr>
            <a:picLocks noChangeAspect="1"/>
          </p:cNvPicPr>
          <p:nvPr userDrawn="1"/>
        </p:nvPicPr>
        <p:blipFill>
          <a:blip r:embed="rId3"/>
          <a:srcRect/>
          <a:stretch/>
        </p:blipFill>
        <p:spPr>
          <a:xfrm>
            <a:off x="1032487" y="2125981"/>
            <a:ext cx="7079012" cy="2606040"/>
          </a:xfrm>
          <a:prstGeom prst="rect">
            <a:avLst/>
          </a:prstGeom>
        </p:spPr>
      </p:pic>
    </p:spTree>
    <p:extLst>
      <p:ext uri="{BB962C8B-B14F-4D97-AF65-F5344CB8AC3E}">
        <p14:creationId xmlns:p14="http://schemas.microsoft.com/office/powerpoint/2010/main" val="403024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1742993"/>
            <a:ext cx="7999141" cy="997557"/>
          </a:xfrm>
          <a:prstGeom prst="rect">
            <a:avLst/>
          </a:prstGeom>
        </p:spPr>
        <p:txBody>
          <a:bodyPr lIns="228600" tIns="457200" rIns="0" bIns="0" anchor="t" anchorCtr="0"/>
          <a:lstStyle>
            <a:lvl1pPr algn="l">
              <a:lnSpc>
                <a:spcPts val="5600"/>
              </a:lnSpc>
              <a:defRPr sz="5600" b="0" i="0" spc="-201" baseline="0">
                <a:solidFill>
                  <a:srgbClr val="001F5C"/>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001F5C"/>
                </a:solidFill>
                <a:latin typeface="GT America Lt" pitchFamily="2" charset="77"/>
                <a:ea typeface="GT America Lt" pitchFamily="2" charset="77"/>
              </a:defRPr>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dirty="0"/>
              <a:t>Subtitle Here</a:t>
            </a:r>
          </a:p>
        </p:txBody>
      </p:sp>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2"/>
          <a:srcRect/>
          <a:stretch/>
        </p:blipFill>
        <p:spPr>
          <a:xfrm>
            <a:off x="0" y="0"/>
            <a:ext cx="9144000" cy="1714500"/>
          </a:xfrm>
          <a:prstGeom prst="rect">
            <a:avLst/>
          </a:prstGeom>
        </p:spPr>
      </p:pic>
      <p:pic>
        <p:nvPicPr>
          <p:cNvPr id="7" name="Picture 6">
            <a:extLst>
              <a:ext uri="{FF2B5EF4-FFF2-40B4-BE49-F238E27FC236}">
                <a16:creationId xmlns:a16="http://schemas.microsoft.com/office/drawing/2014/main" id="{7AB344EC-E2ED-B946-8B23-EE6E348721C4}"/>
              </a:ext>
            </a:extLst>
          </p:cNvPr>
          <p:cNvPicPr>
            <a:picLocks noChangeAspect="1"/>
          </p:cNvPicPr>
          <p:nvPr userDrawn="1"/>
        </p:nvPicPr>
        <p:blipFill>
          <a:blip r:embed="rId3"/>
          <a:srcRect/>
          <a:stretch/>
        </p:blipFill>
        <p:spPr>
          <a:xfrm>
            <a:off x="-81774" y="3833314"/>
            <a:ext cx="3825147" cy="1408175"/>
          </a:xfrm>
          <a:prstGeom prst="rect">
            <a:avLst/>
          </a:prstGeom>
        </p:spPr>
      </p:pic>
    </p:spTree>
    <p:extLst>
      <p:ext uri="{BB962C8B-B14F-4D97-AF65-F5344CB8AC3E}">
        <p14:creationId xmlns:p14="http://schemas.microsoft.com/office/powerpoint/2010/main" val="92456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6858000" cy="816265"/>
          </a:xfrm>
          <a:prstGeom prst="rect">
            <a:avLst/>
          </a:prstGeom>
        </p:spPr>
        <p:txBody>
          <a:bodyPr lIns="228600" tIns="274320" rIns="0" bIns="0"/>
          <a:lstStyle>
            <a:lvl1pPr>
              <a:lnSpc>
                <a:spcPts val="5600"/>
              </a:lnSpc>
              <a:defRPr sz="5600" b="0" i="0" spc="-201" baseline="0">
                <a:solidFill>
                  <a:srgbClr val="001F5C"/>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1"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5" name="Picture 4">
            <a:extLst>
              <a:ext uri="{FF2B5EF4-FFF2-40B4-BE49-F238E27FC236}">
                <a16:creationId xmlns:a16="http://schemas.microsoft.com/office/drawing/2014/main" id="{4FA70BB3-5CF7-E840-9201-27B73F39AA3A}"/>
              </a:ext>
            </a:extLst>
          </p:cNvPr>
          <p:cNvPicPr>
            <a:picLocks noChangeAspect="1"/>
          </p:cNvPicPr>
          <p:nvPr userDrawn="1"/>
        </p:nvPicPr>
        <p:blipFill>
          <a:blip r:embed="rId2"/>
          <a:srcRect/>
          <a:stretch/>
        </p:blipFill>
        <p:spPr>
          <a:xfrm>
            <a:off x="38510" y="4309050"/>
            <a:ext cx="2160956" cy="795526"/>
          </a:xfrm>
          <a:prstGeom prst="rect">
            <a:avLst/>
          </a:prstGeom>
        </p:spPr>
      </p:pic>
    </p:spTree>
    <p:extLst>
      <p:ext uri="{BB962C8B-B14F-4D97-AF65-F5344CB8AC3E}">
        <p14:creationId xmlns:p14="http://schemas.microsoft.com/office/powerpoint/2010/main" val="96453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2" y="817883"/>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1" y="1"/>
            <a:ext cx="6858000" cy="817880"/>
          </a:xfrm>
          <a:prstGeom prst="rect">
            <a:avLst/>
          </a:prstGeom>
        </p:spPr>
        <p:txBody>
          <a:bodyPr lIns="228600" tIns="274320" rIns="0" bIns="0"/>
          <a:lstStyle>
            <a:lvl1pPr>
              <a:lnSpc>
                <a:spcPts val="5600"/>
              </a:lnSpc>
              <a:defRPr sz="5600" b="0" i="0" spc="-201"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2"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4" y="817883"/>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4"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7" y="817883"/>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7"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pic>
        <p:nvPicPr>
          <p:cNvPr id="10" name="Picture 9">
            <a:extLst>
              <a:ext uri="{FF2B5EF4-FFF2-40B4-BE49-F238E27FC236}">
                <a16:creationId xmlns:a16="http://schemas.microsoft.com/office/drawing/2014/main" id="{83C62D95-D237-804A-A156-C6404E49A934}"/>
              </a:ext>
            </a:extLst>
          </p:cNvPr>
          <p:cNvPicPr>
            <a:picLocks noChangeAspect="1"/>
          </p:cNvPicPr>
          <p:nvPr userDrawn="1"/>
        </p:nvPicPr>
        <p:blipFill>
          <a:blip r:embed="rId2"/>
          <a:srcRect/>
          <a:stretch/>
        </p:blipFill>
        <p:spPr>
          <a:xfrm>
            <a:off x="38510" y="4309050"/>
            <a:ext cx="2160956" cy="795526"/>
          </a:xfrm>
          <a:prstGeom prst="rect">
            <a:avLst/>
          </a:prstGeom>
        </p:spPr>
      </p:pic>
    </p:spTree>
    <p:extLst>
      <p:ext uri="{BB962C8B-B14F-4D97-AF65-F5344CB8AC3E}">
        <p14:creationId xmlns:p14="http://schemas.microsoft.com/office/powerpoint/2010/main" val="14710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1" y="2274234"/>
            <a:ext cx="3429001" cy="595035"/>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1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8999" y="0"/>
            <a:ext cx="5715001" cy="5143500"/>
          </a:xfrm>
          <a:prstGeom prst="rect">
            <a:avLst/>
          </a:prstGeom>
        </p:spPr>
        <p:txBody>
          <a:bodyPr lIns="0" tIns="0" rIns="0" bIns="0"/>
          <a:lstStyle>
            <a:lvl1pPr marL="0" indent="0">
              <a:buNone/>
              <a:defRPr sz="1349"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001F5C"/>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001F5C"/>
                </a:solidFill>
                <a:latin typeface="GT America Rg" pitchFamily="2" charset="77"/>
                <a:ea typeface="GT America Rg" pitchFamily="2" charset="77"/>
              </a:defRPr>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dirty="0"/>
              <a:t>Body copy here in 11pt.</a:t>
            </a:r>
          </a:p>
        </p:txBody>
      </p:sp>
      <p:pic>
        <p:nvPicPr>
          <p:cNvPr id="8" name="Picture 7">
            <a:extLst>
              <a:ext uri="{FF2B5EF4-FFF2-40B4-BE49-F238E27FC236}">
                <a16:creationId xmlns:a16="http://schemas.microsoft.com/office/drawing/2014/main" id="{6CE1CDD5-9237-6E42-B04E-8BBCF20918E8}"/>
              </a:ext>
            </a:extLst>
          </p:cNvPr>
          <p:cNvPicPr>
            <a:picLocks noChangeAspect="1"/>
          </p:cNvPicPr>
          <p:nvPr userDrawn="1"/>
        </p:nvPicPr>
        <p:blipFill>
          <a:blip r:embed="rId2"/>
          <a:srcRect/>
          <a:stretch/>
        </p:blipFill>
        <p:spPr>
          <a:xfrm>
            <a:off x="38510" y="4309050"/>
            <a:ext cx="2160956" cy="795526"/>
          </a:xfrm>
          <a:prstGeom prst="rect">
            <a:avLst/>
          </a:prstGeom>
        </p:spPr>
      </p:pic>
    </p:spTree>
    <p:extLst>
      <p:ext uri="{BB962C8B-B14F-4D97-AF65-F5344CB8AC3E}">
        <p14:creationId xmlns:p14="http://schemas.microsoft.com/office/powerpoint/2010/main" val="391345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1742993"/>
            <a:ext cx="7999141" cy="997557"/>
          </a:xfrm>
          <a:prstGeom prst="rect">
            <a:avLst/>
          </a:prstGeom>
        </p:spPr>
        <p:txBody>
          <a:bodyPr lIns="228600" tIns="457200" rIns="0" bIns="0" anchor="t" anchorCtr="0"/>
          <a:lstStyle>
            <a:lvl1pPr algn="l">
              <a:lnSpc>
                <a:spcPts val="5600"/>
              </a:lnSpc>
              <a:defRPr sz="5600" b="0" i="0" spc="-201" baseline="0">
                <a:solidFill>
                  <a:srgbClr val="DBF5FF"/>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DBF5FF"/>
                </a:solidFill>
                <a:latin typeface="GT America Lt" pitchFamily="2" charset="77"/>
                <a:ea typeface="GT America Lt" pitchFamily="2" charset="77"/>
              </a:defRPr>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dirty="0"/>
              <a:t>Subtitle Here</a:t>
            </a:r>
          </a:p>
        </p:txBody>
      </p:sp>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2"/>
          <a:stretch>
            <a:fillRect/>
          </a:stretch>
        </p:blipFill>
        <p:spPr>
          <a:xfrm>
            <a:off x="0" y="0"/>
            <a:ext cx="9144000" cy="1714500"/>
          </a:xfrm>
          <a:prstGeom prst="rect">
            <a:avLst/>
          </a:prstGeom>
        </p:spPr>
      </p:pic>
      <p:pic>
        <p:nvPicPr>
          <p:cNvPr id="6" name="Picture 5">
            <a:extLst>
              <a:ext uri="{FF2B5EF4-FFF2-40B4-BE49-F238E27FC236}">
                <a16:creationId xmlns:a16="http://schemas.microsoft.com/office/drawing/2014/main" id="{58596A89-B3CB-0241-B5B9-4849AAC5252A}"/>
              </a:ext>
            </a:extLst>
          </p:cNvPr>
          <p:cNvPicPr>
            <a:picLocks noChangeAspect="1"/>
          </p:cNvPicPr>
          <p:nvPr userDrawn="1"/>
        </p:nvPicPr>
        <p:blipFill>
          <a:blip r:embed="rId3"/>
          <a:srcRect/>
          <a:stretch/>
        </p:blipFill>
        <p:spPr>
          <a:xfrm>
            <a:off x="-81774" y="3833314"/>
            <a:ext cx="3825147" cy="1408175"/>
          </a:xfrm>
          <a:prstGeom prst="rect">
            <a:avLst/>
          </a:prstGeom>
        </p:spPr>
      </p:pic>
    </p:spTree>
    <p:extLst>
      <p:ext uri="{BB962C8B-B14F-4D97-AF65-F5344CB8AC3E}">
        <p14:creationId xmlns:p14="http://schemas.microsoft.com/office/powerpoint/2010/main" val="4216550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274234"/>
            <a:ext cx="3429001" cy="595035"/>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1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1" y="1"/>
            <a:ext cx="5024674" cy="816265"/>
          </a:xfrm>
          <a:prstGeom prst="rect">
            <a:avLst/>
          </a:prstGeom>
        </p:spPr>
        <p:txBody>
          <a:bodyPr lIns="228600" tIns="274320" rIns="0" bIns="0"/>
          <a:lstStyle>
            <a:lvl1pPr>
              <a:lnSpc>
                <a:spcPts val="5600"/>
              </a:lnSpc>
              <a:defRPr sz="5600" b="0" i="0" spc="-201"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1" y="821279"/>
            <a:ext cx="5024674"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4999" y="0"/>
            <a:ext cx="2971801" cy="5143500"/>
          </a:xfrm>
          <a:prstGeom prst="rect">
            <a:avLst/>
          </a:prstGeom>
        </p:spPr>
        <p:txBody>
          <a:bodyPr lIns="365760" tIns="0" rIns="0" bIns="0" anchor="ctr" anchorCtr="0"/>
          <a:lstStyle>
            <a:lvl1pPr marL="0" indent="0">
              <a:lnSpc>
                <a:spcPts val="4201"/>
              </a:lnSpc>
              <a:spcBef>
                <a:spcPts val="0"/>
              </a:spcBef>
              <a:buNone/>
              <a:defRPr sz="4000" b="0" i="0">
                <a:solidFill>
                  <a:srgbClr val="DBF5FF"/>
                </a:solidFill>
                <a:latin typeface="GT America Lt" pitchFamily="2" charset="77"/>
                <a:ea typeface="GT America Lt" pitchFamily="2" charset="77"/>
              </a:defRPr>
            </a:lvl1pPr>
            <a:lvl2pPr marL="342904" indent="0">
              <a:buNone/>
              <a:defRPr b="0" i="0">
                <a:solidFill>
                  <a:srgbClr val="DBF5FF"/>
                </a:solidFill>
                <a:latin typeface="GT America Lt" pitchFamily="2" charset="77"/>
                <a:ea typeface="GT America Lt" pitchFamily="2" charset="77"/>
              </a:defRPr>
            </a:lvl2pPr>
            <a:lvl3pPr marL="685809" indent="0">
              <a:buNone/>
              <a:defRPr b="0" i="0">
                <a:solidFill>
                  <a:srgbClr val="DBF5FF"/>
                </a:solidFill>
                <a:latin typeface="GT America Lt" pitchFamily="2" charset="77"/>
                <a:ea typeface="GT America Lt" pitchFamily="2" charset="77"/>
              </a:defRPr>
            </a:lvl3pPr>
            <a:lvl4pPr marL="1028713" indent="0">
              <a:buNone/>
              <a:defRPr b="0" i="0">
                <a:solidFill>
                  <a:srgbClr val="DBF5FF"/>
                </a:solidFill>
                <a:latin typeface="GT America Lt" pitchFamily="2" charset="77"/>
                <a:ea typeface="GT America Lt" pitchFamily="2" charset="77"/>
              </a:defRPr>
            </a:lvl4pPr>
            <a:lvl5pPr marL="1371617"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7" name="Picture 6">
            <a:extLst>
              <a:ext uri="{FF2B5EF4-FFF2-40B4-BE49-F238E27FC236}">
                <a16:creationId xmlns:a16="http://schemas.microsoft.com/office/drawing/2014/main" id="{EE3FD330-0AE0-9247-BCBF-DF840F5EC720}"/>
              </a:ext>
            </a:extLst>
          </p:cNvPr>
          <p:cNvPicPr>
            <a:picLocks noChangeAspect="1"/>
          </p:cNvPicPr>
          <p:nvPr userDrawn="1"/>
        </p:nvPicPr>
        <p:blipFill>
          <a:blip r:embed="rId2"/>
          <a:srcRect/>
          <a:stretch/>
        </p:blipFill>
        <p:spPr>
          <a:xfrm>
            <a:off x="38510" y="4309050"/>
            <a:ext cx="2160956" cy="795526"/>
          </a:xfrm>
          <a:prstGeom prst="rect">
            <a:avLst/>
          </a:prstGeom>
        </p:spPr>
      </p:pic>
    </p:spTree>
    <p:extLst>
      <p:ext uri="{BB962C8B-B14F-4D97-AF65-F5344CB8AC3E}">
        <p14:creationId xmlns:p14="http://schemas.microsoft.com/office/powerpoint/2010/main" val="147213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 y="0"/>
            <a:ext cx="5939074" cy="4508626"/>
          </a:xfrm>
          <a:prstGeom prst="rect">
            <a:avLst/>
          </a:prstGeom>
        </p:spPr>
        <p:txBody>
          <a:bodyPr lIns="228600" tIns="91440" rIns="0" bIns="0" anchor="ctr" anchorCtr="0"/>
          <a:lstStyle>
            <a:lvl1pPr marL="0" indent="0">
              <a:lnSpc>
                <a:spcPts val="4201"/>
              </a:lnSpc>
              <a:spcBef>
                <a:spcPts val="0"/>
              </a:spcBef>
              <a:buNone/>
              <a:defRPr sz="4000" b="0" i="0">
                <a:solidFill>
                  <a:srgbClr val="001F5C"/>
                </a:solidFill>
                <a:latin typeface="GT America Lt" pitchFamily="2" charset="77"/>
                <a:ea typeface="GT America Lt" pitchFamily="2" charset="77"/>
              </a:defRPr>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en-US" dirty="0"/>
              <a:t>Callout text here.</a:t>
            </a:r>
          </a:p>
          <a:p>
            <a:pPr lvl="0"/>
            <a:r>
              <a:rPr lang="en-US" dirty="0"/>
              <a:t>Try to keep it to three lines max. </a:t>
            </a:r>
          </a:p>
        </p:txBody>
      </p:sp>
      <p:pic>
        <p:nvPicPr>
          <p:cNvPr id="8" name="Picture 7">
            <a:extLst>
              <a:ext uri="{FF2B5EF4-FFF2-40B4-BE49-F238E27FC236}">
                <a16:creationId xmlns:a16="http://schemas.microsoft.com/office/drawing/2014/main" id="{9142B723-E4EB-C14D-8E9C-D9A306FE0F64}"/>
              </a:ext>
            </a:extLst>
          </p:cNvPr>
          <p:cNvPicPr>
            <a:picLocks noChangeAspect="1"/>
          </p:cNvPicPr>
          <p:nvPr userDrawn="1"/>
        </p:nvPicPr>
        <p:blipFill>
          <a:blip r:embed="rId2"/>
          <a:srcRect/>
          <a:stretch/>
        </p:blipFill>
        <p:spPr>
          <a:xfrm>
            <a:off x="6857998" y="0"/>
            <a:ext cx="2286002" cy="5143500"/>
          </a:xfrm>
          <a:prstGeom prst="rect">
            <a:avLst/>
          </a:prstGeom>
        </p:spPr>
      </p:pic>
      <p:pic>
        <p:nvPicPr>
          <p:cNvPr id="6" name="Picture 5">
            <a:extLst>
              <a:ext uri="{FF2B5EF4-FFF2-40B4-BE49-F238E27FC236}">
                <a16:creationId xmlns:a16="http://schemas.microsoft.com/office/drawing/2014/main" id="{8BA78232-5759-044F-AEDD-B7C5D36D5394}"/>
              </a:ext>
            </a:extLst>
          </p:cNvPr>
          <p:cNvPicPr>
            <a:picLocks noChangeAspect="1"/>
          </p:cNvPicPr>
          <p:nvPr userDrawn="1"/>
        </p:nvPicPr>
        <p:blipFill>
          <a:blip r:embed="rId3"/>
          <a:srcRect/>
          <a:stretch/>
        </p:blipFill>
        <p:spPr>
          <a:xfrm>
            <a:off x="38510" y="4309050"/>
            <a:ext cx="2160956" cy="795526"/>
          </a:xfrm>
          <a:prstGeom prst="rect">
            <a:avLst/>
          </a:prstGeom>
        </p:spPr>
      </p:pic>
    </p:spTree>
    <p:extLst>
      <p:ext uri="{BB962C8B-B14F-4D97-AF65-F5344CB8AC3E}">
        <p14:creationId xmlns:p14="http://schemas.microsoft.com/office/powerpoint/2010/main" val="413225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6858000" cy="816265"/>
          </a:xfrm>
          <a:prstGeom prst="rect">
            <a:avLst/>
          </a:prstGeom>
        </p:spPr>
        <p:txBody>
          <a:bodyPr lIns="228600" tIns="274320" rIns="0" bIns="0"/>
          <a:lstStyle>
            <a:lvl1pPr>
              <a:lnSpc>
                <a:spcPts val="5600"/>
              </a:lnSpc>
              <a:defRPr sz="5600" b="0" i="0" spc="-201" baseline="0">
                <a:solidFill>
                  <a:srgbClr val="DBF5FF"/>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1"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DBF5FF"/>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5" name="Picture 4">
            <a:extLst>
              <a:ext uri="{FF2B5EF4-FFF2-40B4-BE49-F238E27FC236}">
                <a16:creationId xmlns:a16="http://schemas.microsoft.com/office/drawing/2014/main" id="{0188FF46-EE62-DC44-BB6E-9FAB1F61CA97}"/>
              </a:ext>
            </a:extLst>
          </p:cNvPr>
          <p:cNvPicPr>
            <a:picLocks noChangeAspect="1"/>
          </p:cNvPicPr>
          <p:nvPr userDrawn="1"/>
        </p:nvPicPr>
        <p:blipFill>
          <a:blip r:embed="rId2"/>
          <a:srcRect/>
          <a:stretch/>
        </p:blipFill>
        <p:spPr>
          <a:xfrm>
            <a:off x="38509" y="4309050"/>
            <a:ext cx="2160958" cy="795527"/>
          </a:xfrm>
          <a:prstGeom prst="rect">
            <a:avLst/>
          </a:prstGeom>
        </p:spPr>
      </p:pic>
    </p:spTree>
    <p:extLst>
      <p:ext uri="{BB962C8B-B14F-4D97-AF65-F5344CB8AC3E}">
        <p14:creationId xmlns:p14="http://schemas.microsoft.com/office/powerpoint/2010/main" val="144139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2" y="817883"/>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1" y="1"/>
            <a:ext cx="6858000" cy="817880"/>
          </a:xfrm>
          <a:prstGeom prst="rect">
            <a:avLst/>
          </a:prstGeom>
        </p:spPr>
        <p:txBody>
          <a:bodyPr lIns="228600" tIns="274320" rIns="0" bIns="0"/>
          <a:lstStyle>
            <a:lvl1pPr>
              <a:lnSpc>
                <a:spcPts val="5600"/>
              </a:lnSpc>
              <a:defRPr sz="5600" b="0" i="0" spc="-201" baseline="0">
                <a:solidFill>
                  <a:srgbClr val="DBF5FF"/>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2"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4" y="817883"/>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4"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7" y="817883"/>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7" y="1514476"/>
            <a:ext cx="2743817" cy="1341846"/>
          </a:xfrm>
          <a:prstGeom prst="rect">
            <a:avLst/>
          </a:prstGeom>
        </p:spPr>
        <p:txBody>
          <a:bodyPr lIns="0" tIns="182880" rIns="0" bIns="0"/>
          <a:lstStyle>
            <a:lvl1pPr marL="137163" indent="-137163">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4" indent="0">
              <a:buNone/>
              <a:defRPr/>
            </a:lvl2pPr>
            <a:lvl3pPr marL="685809" indent="0">
              <a:buNone/>
              <a:defRPr/>
            </a:lvl3pPr>
            <a:lvl4pPr marL="1028713" indent="0">
              <a:buNone/>
              <a:defRPr/>
            </a:lvl4pPr>
            <a:lvl5pPr marL="1371617" indent="0">
              <a:buNone/>
              <a:defRPr/>
            </a:lvl5pPr>
          </a:lstStyle>
          <a:p>
            <a:pPr lvl="0"/>
            <a:r>
              <a:rPr lang="en-US" dirty="0"/>
              <a:t>Bullet point</a:t>
            </a:r>
          </a:p>
          <a:p>
            <a:pPr lvl="0"/>
            <a:r>
              <a:rPr lang="en-US" dirty="0"/>
              <a:t>Bullet point</a:t>
            </a:r>
          </a:p>
          <a:p>
            <a:pPr lvl="0"/>
            <a:r>
              <a:rPr lang="en-US" dirty="0"/>
              <a:t>Bullet point</a:t>
            </a:r>
          </a:p>
        </p:txBody>
      </p:sp>
      <p:pic>
        <p:nvPicPr>
          <p:cNvPr id="11" name="Picture 10">
            <a:extLst>
              <a:ext uri="{FF2B5EF4-FFF2-40B4-BE49-F238E27FC236}">
                <a16:creationId xmlns:a16="http://schemas.microsoft.com/office/drawing/2014/main" id="{36CA9F38-0BEA-9949-BC81-614E2895FFA6}"/>
              </a:ext>
            </a:extLst>
          </p:cNvPr>
          <p:cNvPicPr>
            <a:picLocks noChangeAspect="1"/>
          </p:cNvPicPr>
          <p:nvPr userDrawn="1"/>
        </p:nvPicPr>
        <p:blipFill>
          <a:blip r:embed="rId2"/>
          <a:srcRect/>
          <a:stretch/>
        </p:blipFill>
        <p:spPr>
          <a:xfrm>
            <a:off x="38509" y="4309050"/>
            <a:ext cx="2160958" cy="795527"/>
          </a:xfrm>
          <a:prstGeom prst="rect">
            <a:avLst/>
          </a:prstGeom>
        </p:spPr>
      </p:pic>
    </p:spTree>
    <p:extLst>
      <p:ext uri="{BB962C8B-B14F-4D97-AF65-F5344CB8AC3E}">
        <p14:creationId xmlns:p14="http://schemas.microsoft.com/office/powerpoint/2010/main" val="5792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1" y="2274234"/>
            <a:ext cx="3429001" cy="595035"/>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1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67509" y="-2039"/>
            <a:ext cx="5715001" cy="5143500"/>
          </a:xfrm>
          <a:prstGeom prst="rect">
            <a:avLst/>
          </a:prstGeom>
        </p:spPr>
        <p:txBody>
          <a:bodyPr lIns="0" tIns="0" rIns="0" bIns="0"/>
          <a:lstStyle>
            <a:lvl1pPr marL="0" indent="0">
              <a:buNone/>
              <a:defRPr sz="1349"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DBF5FF"/>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DBF5FF"/>
                </a:solidFill>
                <a:latin typeface="GT America Rg" pitchFamily="2" charset="77"/>
                <a:ea typeface="GT America Rg" pitchFamily="2" charset="77"/>
              </a:defRPr>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dirty="0"/>
              <a:t>Body copy here in 11pt.</a:t>
            </a:r>
          </a:p>
        </p:txBody>
      </p:sp>
      <p:pic>
        <p:nvPicPr>
          <p:cNvPr id="7" name="Picture 6">
            <a:extLst>
              <a:ext uri="{FF2B5EF4-FFF2-40B4-BE49-F238E27FC236}">
                <a16:creationId xmlns:a16="http://schemas.microsoft.com/office/drawing/2014/main" id="{19AE9F47-E35D-E847-BC4B-A64D3A32C3FE}"/>
              </a:ext>
            </a:extLst>
          </p:cNvPr>
          <p:cNvPicPr>
            <a:picLocks noChangeAspect="1"/>
          </p:cNvPicPr>
          <p:nvPr userDrawn="1"/>
        </p:nvPicPr>
        <p:blipFill>
          <a:blip r:embed="rId2"/>
          <a:srcRect/>
          <a:stretch/>
        </p:blipFill>
        <p:spPr>
          <a:xfrm>
            <a:off x="38509" y="4309050"/>
            <a:ext cx="2160958" cy="795527"/>
          </a:xfrm>
          <a:prstGeom prst="rect">
            <a:avLst/>
          </a:prstGeom>
        </p:spPr>
      </p:pic>
    </p:spTree>
    <p:extLst>
      <p:ext uri="{BB962C8B-B14F-4D97-AF65-F5344CB8AC3E}">
        <p14:creationId xmlns:p14="http://schemas.microsoft.com/office/powerpoint/2010/main" val="36566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274234"/>
            <a:ext cx="3429001" cy="595035"/>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1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1" y="1"/>
            <a:ext cx="5024674" cy="816265"/>
          </a:xfrm>
          <a:prstGeom prst="rect">
            <a:avLst/>
          </a:prstGeom>
        </p:spPr>
        <p:txBody>
          <a:bodyPr lIns="228600" tIns="274320" rIns="0" bIns="0"/>
          <a:lstStyle>
            <a:lvl1pPr>
              <a:lnSpc>
                <a:spcPts val="5600"/>
              </a:lnSpc>
              <a:defRPr sz="5600" b="0" i="0" spc="-201"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1" y="821279"/>
            <a:ext cx="5024674"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4999" y="0"/>
            <a:ext cx="2971801" cy="5143500"/>
          </a:xfrm>
          <a:prstGeom prst="rect">
            <a:avLst/>
          </a:prstGeom>
        </p:spPr>
        <p:txBody>
          <a:bodyPr lIns="365760" tIns="0" rIns="0" bIns="0" anchor="ctr" anchorCtr="0"/>
          <a:lstStyle>
            <a:lvl1pPr marL="0" indent="0">
              <a:lnSpc>
                <a:spcPts val="4201"/>
              </a:lnSpc>
              <a:spcBef>
                <a:spcPts val="0"/>
              </a:spcBef>
              <a:buNone/>
              <a:defRPr sz="4000" b="0" i="0">
                <a:solidFill>
                  <a:srgbClr val="81EEF3"/>
                </a:solidFill>
                <a:latin typeface="GT America Lt" pitchFamily="2" charset="77"/>
                <a:ea typeface="GT America Lt" pitchFamily="2" charset="77"/>
              </a:defRPr>
            </a:lvl1pPr>
            <a:lvl2pPr marL="342904" indent="0">
              <a:buNone/>
              <a:defRPr b="0" i="0">
                <a:solidFill>
                  <a:srgbClr val="DBF5FF"/>
                </a:solidFill>
                <a:latin typeface="GT America Lt" pitchFamily="2" charset="77"/>
                <a:ea typeface="GT America Lt" pitchFamily="2" charset="77"/>
              </a:defRPr>
            </a:lvl2pPr>
            <a:lvl3pPr marL="685809" indent="0">
              <a:buNone/>
              <a:defRPr b="0" i="0">
                <a:solidFill>
                  <a:srgbClr val="DBF5FF"/>
                </a:solidFill>
                <a:latin typeface="GT America Lt" pitchFamily="2" charset="77"/>
                <a:ea typeface="GT America Lt" pitchFamily="2" charset="77"/>
              </a:defRPr>
            </a:lvl3pPr>
            <a:lvl4pPr marL="1028713" indent="0">
              <a:buNone/>
              <a:defRPr b="0" i="0">
                <a:solidFill>
                  <a:srgbClr val="DBF5FF"/>
                </a:solidFill>
                <a:latin typeface="GT America Lt" pitchFamily="2" charset="77"/>
                <a:ea typeface="GT America Lt" pitchFamily="2" charset="77"/>
              </a:defRPr>
            </a:lvl4pPr>
            <a:lvl5pPr marL="1371617"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7" name="Picture 6">
            <a:extLst>
              <a:ext uri="{FF2B5EF4-FFF2-40B4-BE49-F238E27FC236}">
                <a16:creationId xmlns:a16="http://schemas.microsoft.com/office/drawing/2014/main" id="{2ACD4883-46E8-574D-B308-A9B66A5A5EE7}"/>
              </a:ext>
            </a:extLst>
          </p:cNvPr>
          <p:cNvPicPr>
            <a:picLocks noChangeAspect="1"/>
          </p:cNvPicPr>
          <p:nvPr userDrawn="1"/>
        </p:nvPicPr>
        <p:blipFill>
          <a:blip r:embed="rId2"/>
          <a:srcRect/>
          <a:stretch/>
        </p:blipFill>
        <p:spPr>
          <a:xfrm>
            <a:off x="38509" y="4309050"/>
            <a:ext cx="2160958" cy="795526"/>
          </a:xfrm>
          <a:prstGeom prst="rect">
            <a:avLst/>
          </a:prstGeom>
        </p:spPr>
      </p:pic>
    </p:spTree>
    <p:extLst>
      <p:ext uri="{BB962C8B-B14F-4D97-AF65-F5344CB8AC3E}">
        <p14:creationId xmlns:p14="http://schemas.microsoft.com/office/powerpoint/2010/main" val="262093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pic>
        <p:nvPicPr>
          <p:cNvPr id="9" name="Picture 8" descr="Shape&#10;&#10;Description automatically generated with low confidence">
            <a:extLst>
              <a:ext uri="{FF2B5EF4-FFF2-40B4-BE49-F238E27FC236}">
                <a16:creationId xmlns:a16="http://schemas.microsoft.com/office/drawing/2014/main" id="{6B019877-13B3-F34E-99FF-9586EB0E143F}"/>
              </a:ext>
            </a:extLst>
          </p:cNvPr>
          <p:cNvPicPr>
            <a:picLocks noChangeAspect="1"/>
          </p:cNvPicPr>
          <p:nvPr userDrawn="1"/>
        </p:nvPicPr>
        <p:blipFill rotWithShape="1">
          <a:blip r:embed="rId2"/>
          <a:srcRect l="75000"/>
          <a:stretch/>
        </p:blipFill>
        <p:spPr>
          <a:xfrm>
            <a:off x="6858001" y="0"/>
            <a:ext cx="2286000" cy="5143500"/>
          </a:xfrm>
          <a:prstGeom prst="rect">
            <a:avLst/>
          </a:prstGeom>
        </p:spPr>
      </p:pic>
      <p:sp>
        <p:nvSpPr>
          <p:cNvPr id="4" name="Text Placeholder 3"/>
          <p:cNvSpPr>
            <a:spLocks noGrp="1"/>
          </p:cNvSpPr>
          <p:nvPr>
            <p:ph type="body" sz="half" idx="2" hasCustomPrompt="1"/>
          </p:nvPr>
        </p:nvSpPr>
        <p:spPr>
          <a:xfrm>
            <a:off x="1" y="0"/>
            <a:ext cx="5939074" cy="4508626"/>
          </a:xfrm>
          <a:prstGeom prst="rect">
            <a:avLst/>
          </a:prstGeom>
        </p:spPr>
        <p:txBody>
          <a:bodyPr lIns="228600" tIns="91440" rIns="0" bIns="0" anchor="ctr" anchorCtr="0"/>
          <a:lstStyle>
            <a:lvl1pPr marL="0" indent="0">
              <a:lnSpc>
                <a:spcPts val="4201"/>
              </a:lnSpc>
              <a:spcBef>
                <a:spcPts val="0"/>
              </a:spcBef>
              <a:buNone/>
              <a:defRPr sz="4000" b="0" i="0">
                <a:solidFill>
                  <a:srgbClr val="DBF5FF"/>
                </a:solidFill>
                <a:latin typeface="GT America Lt" pitchFamily="2" charset="77"/>
                <a:ea typeface="GT America Lt" pitchFamily="2" charset="77"/>
              </a:defRPr>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en-US" dirty="0"/>
              <a:t>Callout text here.</a:t>
            </a:r>
          </a:p>
          <a:p>
            <a:pPr lvl="0"/>
            <a:r>
              <a:rPr lang="en-US" dirty="0"/>
              <a:t>Try to keep it to three lines max. </a:t>
            </a:r>
          </a:p>
        </p:txBody>
      </p:sp>
      <p:pic>
        <p:nvPicPr>
          <p:cNvPr id="5" name="Picture 4">
            <a:extLst>
              <a:ext uri="{FF2B5EF4-FFF2-40B4-BE49-F238E27FC236}">
                <a16:creationId xmlns:a16="http://schemas.microsoft.com/office/drawing/2014/main" id="{98F5ECF1-AB48-4844-B4B4-66191551D8A7}"/>
              </a:ext>
            </a:extLst>
          </p:cNvPr>
          <p:cNvPicPr>
            <a:picLocks noChangeAspect="1"/>
          </p:cNvPicPr>
          <p:nvPr userDrawn="1"/>
        </p:nvPicPr>
        <p:blipFill>
          <a:blip r:embed="rId3"/>
          <a:srcRect/>
          <a:stretch/>
        </p:blipFill>
        <p:spPr>
          <a:xfrm>
            <a:off x="38509" y="4309050"/>
            <a:ext cx="2160958" cy="795527"/>
          </a:xfrm>
          <a:prstGeom prst="rect">
            <a:avLst/>
          </a:prstGeom>
        </p:spPr>
      </p:pic>
    </p:spTree>
    <p:extLst>
      <p:ext uri="{BB962C8B-B14F-4D97-AF65-F5344CB8AC3E}">
        <p14:creationId xmlns:p14="http://schemas.microsoft.com/office/powerpoint/2010/main" val="100804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3429000"/>
            <a:ext cx="9144000" cy="1714500"/>
          </a:xfrm>
          <a:prstGeom prst="rect">
            <a:avLst/>
          </a:prstGeom>
        </p:spPr>
      </p:pic>
      <p:pic>
        <p:nvPicPr>
          <p:cNvPr id="7" name="Picture 6">
            <a:extLst>
              <a:ext uri="{FF2B5EF4-FFF2-40B4-BE49-F238E27FC236}">
                <a16:creationId xmlns:a16="http://schemas.microsoft.com/office/drawing/2014/main" id="{FB673A23-BF18-6646-93F2-78A5A5643A2E}"/>
              </a:ext>
            </a:extLst>
          </p:cNvPr>
          <p:cNvPicPr>
            <a:picLocks noChangeAspect="1"/>
          </p:cNvPicPr>
          <p:nvPr userDrawn="1"/>
        </p:nvPicPr>
        <p:blipFill>
          <a:blip r:embed="rId3"/>
          <a:srcRect/>
          <a:stretch/>
        </p:blipFill>
        <p:spPr>
          <a:xfrm>
            <a:off x="1032492" y="418878"/>
            <a:ext cx="7079012" cy="2606040"/>
          </a:xfrm>
          <a:prstGeom prst="rect">
            <a:avLst/>
          </a:prstGeom>
        </p:spPr>
      </p:pic>
    </p:spTree>
    <p:extLst>
      <p:ext uri="{BB962C8B-B14F-4D97-AF65-F5344CB8AC3E}">
        <p14:creationId xmlns:p14="http://schemas.microsoft.com/office/powerpoint/2010/main" val="337510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1290161"/>
            <a:ext cx="7999141" cy="1379481"/>
          </a:xfrm>
          <a:prstGeom prst="rect">
            <a:avLst/>
          </a:prstGeom>
        </p:spPr>
        <p:txBody>
          <a:bodyPr lIns="228600" tIns="0" rIns="0" bIns="0" anchor="b"/>
          <a:lstStyle>
            <a:lvl1pPr algn="l">
              <a:lnSpc>
                <a:spcPts val="5600"/>
              </a:lnSpc>
              <a:defRPr sz="5600" b="0" i="0" spc="-201" baseline="0">
                <a:solidFill>
                  <a:srgbClr val="004F91"/>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702122"/>
            <a:ext cx="7999141" cy="315992"/>
          </a:xfrm>
          <a:prstGeom prst="rect">
            <a:avLst/>
          </a:prstGeom>
        </p:spPr>
        <p:txBody>
          <a:bodyPr lIns="228600" tIns="0" rIns="0" bIns="0"/>
          <a:lstStyle>
            <a:lvl1pPr marL="0" indent="0" algn="l">
              <a:buNone/>
              <a:defRPr sz="2400" b="0" i="0">
                <a:solidFill>
                  <a:srgbClr val="004F91"/>
                </a:solidFill>
                <a:latin typeface="GT America Lt" pitchFamily="2" charset="77"/>
                <a:ea typeface="GT America Lt" pitchFamily="2" charset="77"/>
              </a:defRPr>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dirty="0"/>
              <a:t>Subtitle Here</a:t>
            </a:r>
          </a:p>
        </p:txBody>
      </p:sp>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3429000"/>
            <a:ext cx="9144000" cy="1714500"/>
          </a:xfrm>
          <a:prstGeom prst="rect">
            <a:avLst/>
          </a:prstGeom>
        </p:spPr>
      </p:pic>
      <p:pic>
        <p:nvPicPr>
          <p:cNvPr id="6" name="Picture 5">
            <a:extLst>
              <a:ext uri="{FF2B5EF4-FFF2-40B4-BE49-F238E27FC236}">
                <a16:creationId xmlns:a16="http://schemas.microsoft.com/office/drawing/2014/main" id="{ED4E47EC-1B83-0945-A4CB-02525DB8560F}"/>
              </a:ext>
            </a:extLst>
          </p:cNvPr>
          <p:cNvPicPr>
            <a:picLocks noChangeAspect="1"/>
          </p:cNvPicPr>
          <p:nvPr userDrawn="1"/>
        </p:nvPicPr>
        <p:blipFill>
          <a:blip r:embed="rId3"/>
          <a:srcRect/>
          <a:stretch/>
        </p:blipFill>
        <p:spPr>
          <a:xfrm>
            <a:off x="-81774" y="-89676"/>
            <a:ext cx="3825147" cy="1408175"/>
          </a:xfrm>
          <a:prstGeom prst="rect">
            <a:avLst/>
          </a:prstGeom>
        </p:spPr>
      </p:pic>
    </p:spTree>
    <p:extLst>
      <p:ext uri="{BB962C8B-B14F-4D97-AF65-F5344CB8AC3E}">
        <p14:creationId xmlns:p14="http://schemas.microsoft.com/office/powerpoint/2010/main" val="3198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821540"/>
      </p:ext>
    </p:extLst>
  </p:cSld>
  <p:clrMap bg1="lt1" tx1="dk1" bg2="lt2" tx2="dk2" accent1="accent1" accent2="accent2" accent3="accent3" accent4="accent4" accent5="accent5" accent6="accent6" hlink="hlink" folHlink="folHlink"/>
  <p:sldLayoutIdLst>
    <p:sldLayoutId id="2147483687" r:id="rId1"/>
    <p:sldLayoutId id="2147483674" r:id="rId2"/>
    <p:sldLayoutId id="2147483675" r:id="rId3"/>
    <p:sldLayoutId id="2147483676" r:id="rId4"/>
    <p:sldLayoutId id="2147483677" r:id="rId5"/>
    <p:sldLayoutId id="2147483678" r:id="rId6"/>
    <p:sldLayoutId id="2147483679" r:id="rId7"/>
  </p:sldLayoutIdLst>
  <p:hf sldNum="0" hdr="0" dt="0"/>
  <p:txStyles>
    <p:titleStyle>
      <a:lvl1pPr algn="l" defTabSz="6858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1197"/>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62" r:id="rId3"/>
    <p:sldLayoutId id="2147483664" r:id="rId4"/>
    <p:sldLayoutId id="2147483665" r:id="rId5"/>
    <p:sldLayoutId id="2147483672" r:id="rId6"/>
    <p:sldLayoutId id="2147483668" r:id="rId7"/>
  </p:sldLayoutIdLst>
  <p:hf sldNum="0" hdr="0" dt="0"/>
  <p:txStyles>
    <p:titleStyle>
      <a:lvl1pPr algn="l" defTabSz="6858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98240"/>
      </p:ext>
    </p:extLst>
  </p:cSld>
  <p:clrMap bg1="lt1" tx1="dk1" bg2="lt2" tx2="dk2" accent1="accent1" accent2="accent2" accent3="accent3" accent4="accent4" accent5="accent5" accent6="accent6" hlink="hlink" folHlink="folHlink"/>
  <p:sldLayoutIdLst>
    <p:sldLayoutId id="2147483688" r:id="rId1"/>
    <p:sldLayoutId id="2147483681" r:id="rId2"/>
    <p:sldLayoutId id="2147483682" r:id="rId3"/>
    <p:sldLayoutId id="2147483683" r:id="rId4"/>
    <p:sldLayoutId id="2147483684" r:id="rId5"/>
    <p:sldLayoutId id="2147483685" r:id="rId6"/>
    <p:sldLayoutId id="2147483686" r:id="rId7"/>
  </p:sldLayoutIdLst>
  <p:hf sldNum="0" hdr="0" dt="0"/>
  <p:txStyles>
    <p:titleStyle>
      <a:lvl1pPr algn="l" defTabSz="6858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C0EAD-85BC-4733-BBCB-F0308EDF9C00}"/>
              </a:ext>
            </a:extLst>
          </p:cNvPr>
          <p:cNvSpPr>
            <a:spLocks noGrp="1"/>
          </p:cNvSpPr>
          <p:nvPr>
            <p:ph type="ctrTitle"/>
          </p:nvPr>
        </p:nvSpPr>
        <p:spPr/>
        <p:txBody>
          <a:bodyPr/>
          <a:lstStyle/>
          <a:p>
            <a:r>
              <a:rPr lang="en-US" dirty="0"/>
              <a:t>Keys to Delegation &amp; Empowerment</a:t>
            </a:r>
          </a:p>
        </p:txBody>
      </p:sp>
      <p:sp>
        <p:nvSpPr>
          <p:cNvPr id="5" name="Subtitle 4">
            <a:extLst>
              <a:ext uri="{FF2B5EF4-FFF2-40B4-BE49-F238E27FC236}">
                <a16:creationId xmlns:a16="http://schemas.microsoft.com/office/drawing/2014/main" id="{C1B27FE7-27E2-4DA3-BF51-4A421B987287}"/>
              </a:ext>
            </a:extLst>
          </p:cNvPr>
          <p:cNvSpPr>
            <a:spLocks noGrp="1"/>
          </p:cNvSpPr>
          <p:nvPr>
            <p:ph type="subTitle" idx="1"/>
          </p:nvPr>
        </p:nvSpPr>
        <p:spPr/>
        <p:txBody>
          <a:bodyPr/>
          <a:lstStyle/>
          <a:p>
            <a:r>
              <a:rPr lang="en-US" dirty="0"/>
              <a:t>Presented by Dr. Jill McCrory, Leadership Outfitters, LLC</a:t>
            </a:r>
          </a:p>
        </p:txBody>
      </p:sp>
    </p:spTree>
    <p:extLst>
      <p:ext uri="{BB962C8B-B14F-4D97-AF65-F5344CB8AC3E}">
        <p14:creationId xmlns:p14="http://schemas.microsoft.com/office/powerpoint/2010/main" val="229876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What NOT to Delegate</a:t>
            </a:r>
          </a:p>
        </p:txBody>
      </p:sp>
      <p:sp>
        <p:nvSpPr>
          <p:cNvPr id="6" name="TextBox 5">
            <a:extLst>
              <a:ext uri="{FF2B5EF4-FFF2-40B4-BE49-F238E27FC236}">
                <a16:creationId xmlns:a16="http://schemas.microsoft.com/office/drawing/2014/main" id="{29D18864-B635-D020-83AF-3D4C0B099269}"/>
              </a:ext>
            </a:extLst>
          </p:cNvPr>
          <p:cNvSpPr txBox="1"/>
          <p:nvPr/>
        </p:nvSpPr>
        <p:spPr>
          <a:xfrm>
            <a:off x="524329" y="1266371"/>
            <a:ext cx="5562600" cy="3200876"/>
          </a:xfrm>
          <a:prstGeom prst="rect">
            <a:avLst/>
          </a:prstGeom>
          <a:noFill/>
        </p:spPr>
        <p:txBody>
          <a:bodyPr>
            <a:spAutoFit/>
          </a:bodyPr>
          <a:lstStyle/>
          <a:p>
            <a:pPr marL="342900" indent="-342900">
              <a:spcBef>
                <a:spcPct val="20000"/>
              </a:spcBef>
              <a:buFontTx/>
              <a:buChar char="•"/>
              <a:defRPr/>
            </a:pPr>
            <a:r>
              <a:rPr lang="en-US" sz="2000" dirty="0">
                <a:latin typeface="GT America Lt"/>
              </a:rPr>
              <a:t>Personnel/confidential matters</a:t>
            </a:r>
          </a:p>
          <a:p>
            <a:pPr marL="342900" indent="-342900">
              <a:spcBef>
                <a:spcPct val="20000"/>
              </a:spcBef>
              <a:buFontTx/>
              <a:buChar char="•"/>
              <a:defRPr/>
            </a:pPr>
            <a:r>
              <a:rPr lang="en-US" sz="2000" dirty="0">
                <a:latin typeface="GT America Lt"/>
              </a:rPr>
              <a:t>Policy-making</a:t>
            </a:r>
          </a:p>
          <a:p>
            <a:pPr marL="342900" indent="-342900">
              <a:spcBef>
                <a:spcPct val="20000"/>
              </a:spcBef>
              <a:buFontTx/>
              <a:buChar char="•"/>
              <a:defRPr/>
            </a:pPr>
            <a:r>
              <a:rPr lang="en-US" sz="2000" dirty="0">
                <a:latin typeface="GT America Lt"/>
              </a:rPr>
              <a:t>Crises</a:t>
            </a:r>
          </a:p>
          <a:p>
            <a:pPr marL="342900" indent="-342900">
              <a:spcBef>
                <a:spcPct val="20000"/>
              </a:spcBef>
              <a:buFontTx/>
              <a:buChar char="•"/>
              <a:defRPr/>
            </a:pPr>
            <a:r>
              <a:rPr lang="en-US" sz="2000" dirty="0">
                <a:latin typeface="GT America Lt"/>
              </a:rPr>
              <a:t>Assignments someone has asked you to complete personally</a:t>
            </a:r>
          </a:p>
          <a:p>
            <a:pPr marL="342900" indent="-342900">
              <a:spcBef>
                <a:spcPct val="20000"/>
              </a:spcBef>
              <a:buFontTx/>
              <a:buChar char="•"/>
              <a:defRPr/>
            </a:pPr>
            <a:r>
              <a:rPr lang="en-US" sz="2000" dirty="0">
                <a:latin typeface="GT America Lt"/>
              </a:rPr>
              <a:t>Activities or tasks that should be eliminated</a:t>
            </a:r>
          </a:p>
          <a:p>
            <a:pPr marL="342900" indent="-342900">
              <a:spcBef>
                <a:spcPct val="20000"/>
              </a:spcBef>
              <a:buFontTx/>
              <a:buChar char="•"/>
              <a:defRPr/>
            </a:pPr>
            <a:endParaRPr lang="en-US" sz="2000" dirty="0">
              <a:solidFill>
                <a:srgbClr val="004F91"/>
              </a:solidFill>
              <a:latin typeface="GT America Lt"/>
            </a:endParaRPr>
          </a:p>
          <a:p>
            <a:pPr>
              <a:spcBef>
                <a:spcPct val="20000"/>
              </a:spcBef>
              <a:defRPr/>
            </a:pPr>
            <a:r>
              <a:rPr lang="en-US" sz="2000" b="1" dirty="0">
                <a:solidFill>
                  <a:srgbClr val="004F91"/>
                </a:solidFill>
                <a:latin typeface="GT America Lt"/>
              </a:rPr>
              <a:t>What else?</a:t>
            </a:r>
          </a:p>
          <a:p>
            <a:pPr>
              <a:defRPr/>
            </a:pPr>
            <a:endParaRPr lang="en-US" dirty="0"/>
          </a:p>
        </p:txBody>
      </p:sp>
      <p:pic>
        <p:nvPicPr>
          <p:cNvPr id="9220" name="Picture 4" descr="Banner, Yes, No, Decision, Choice">
            <a:extLst>
              <a:ext uri="{FF2B5EF4-FFF2-40B4-BE49-F238E27FC236}">
                <a16:creationId xmlns:a16="http://schemas.microsoft.com/office/drawing/2014/main" id="{D8F7E2DE-CC18-37C5-2B44-9ACC3D288B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11" t="2296" r="44820" b="-2296"/>
          <a:stretch/>
        </p:blipFill>
        <p:spPr bwMode="auto">
          <a:xfrm>
            <a:off x="6008914" y="0"/>
            <a:ext cx="3291840" cy="526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46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Ego Check</a:t>
            </a:r>
          </a:p>
        </p:txBody>
      </p:sp>
      <p:sp>
        <p:nvSpPr>
          <p:cNvPr id="6" name="TextBox 5">
            <a:extLst>
              <a:ext uri="{FF2B5EF4-FFF2-40B4-BE49-F238E27FC236}">
                <a16:creationId xmlns:a16="http://schemas.microsoft.com/office/drawing/2014/main" id="{29D18864-B635-D020-83AF-3D4C0B099269}"/>
              </a:ext>
            </a:extLst>
          </p:cNvPr>
          <p:cNvSpPr txBox="1"/>
          <p:nvPr/>
        </p:nvSpPr>
        <p:spPr>
          <a:xfrm>
            <a:off x="68079" y="1041400"/>
            <a:ext cx="5905500" cy="3859518"/>
          </a:xfrm>
          <a:prstGeom prst="rect">
            <a:avLst/>
          </a:prstGeom>
          <a:noFill/>
        </p:spPr>
        <p:txBody>
          <a:bodyPr wrap="square">
            <a:spAutoFit/>
          </a:bodyPr>
          <a:lstStyle/>
          <a:p>
            <a:pPr eaLnBrk="1" hangingPunct="1">
              <a:lnSpc>
                <a:spcPct val="90000"/>
              </a:lnSpc>
            </a:pPr>
            <a:r>
              <a:rPr lang="en-US" altLang="en-US" dirty="0">
                <a:solidFill>
                  <a:srgbClr val="004F91"/>
                </a:solidFill>
                <a:latin typeface="GT America Lt"/>
              </a:rPr>
              <a:t>Sometimes we may focus a bit too much on ourselves and our own capability.  This can cause others to avoid interaction with us.  Think about the following good practices:</a:t>
            </a:r>
          </a:p>
          <a:p>
            <a:pPr eaLnBrk="1" hangingPunct="1">
              <a:lnSpc>
                <a:spcPct val="90000"/>
              </a:lnSpc>
            </a:pPr>
            <a:r>
              <a:rPr lang="en-US" altLang="en-US" dirty="0">
                <a:solidFill>
                  <a:srgbClr val="004F91"/>
                </a:solidFill>
                <a:latin typeface="GT America Lt"/>
              </a:rPr>
              <a:t> </a:t>
            </a:r>
            <a:endParaRPr lang="en-US" altLang="en-US" dirty="0">
              <a:latin typeface="GT America Lt"/>
            </a:endParaRPr>
          </a:p>
          <a:p>
            <a:pPr marL="342900" indent="-342900" eaLnBrk="1" hangingPunct="1">
              <a:lnSpc>
                <a:spcPct val="90000"/>
              </a:lnSpc>
              <a:buFont typeface="+mj-lt"/>
              <a:buAutoNum type="arabicPeriod"/>
            </a:pPr>
            <a:r>
              <a:rPr lang="en-US" altLang="en-US" sz="1800" dirty="0">
                <a:latin typeface="GT America Lt"/>
              </a:rPr>
              <a:t>Learn to be quiet and listen.</a:t>
            </a:r>
          </a:p>
          <a:p>
            <a:pPr marL="342900" indent="-342900" eaLnBrk="1" hangingPunct="1">
              <a:lnSpc>
                <a:spcPct val="90000"/>
              </a:lnSpc>
              <a:buFont typeface="+mj-lt"/>
              <a:buAutoNum type="arabicPeriod"/>
            </a:pPr>
            <a:r>
              <a:rPr lang="en-US" altLang="en-US" sz="1800" dirty="0">
                <a:latin typeface="GT America Lt"/>
              </a:rPr>
              <a:t>Hold your fire!  </a:t>
            </a:r>
            <a:r>
              <a:rPr lang="en-US" altLang="en-US" dirty="0">
                <a:latin typeface="GT America Lt"/>
              </a:rPr>
              <a:t>Practice restraint.</a:t>
            </a:r>
            <a:endParaRPr lang="en-US" altLang="en-US" sz="1800" dirty="0">
              <a:latin typeface="GT America Lt"/>
            </a:endParaRPr>
          </a:p>
          <a:p>
            <a:pPr marL="342900" indent="-342900" eaLnBrk="1" hangingPunct="1">
              <a:lnSpc>
                <a:spcPct val="90000"/>
              </a:lnSpc>
              <a:buFont typeface="+mj-lt"/>
              <a:buAutoNum type="arabicPeriod"/>
            </a:pPr>
            <a:r>
              <a:rPr lang="en-US" altLang="en-US" sz="1800" dirty="0">
                <a:latin typeface="GT America Lt"/>
              </a:rPr>
              <a:t>Ask for feedback from others and be willing to accept criticism graciously.</a:t>
            </a:r>
          </a:p>
          <a:p>
            <a:pPr marL="342900" indent="-342900" eaLnBrk="1" hangingPunct="1">
              <a:lnSpc>
                <a:spcPct val="90000"/>
              </a:lnSpc>
              <a:buFont typeface="+mj-lt"/>
              <a:buAutoNum type="arabicPeriod"/>
            </a:pPr>
            <a:r>
              <a:rPr lang="en-US" altLang="en-US" sz="1800" dirty="0">
                <a:latin typeface="GT America Lt"/>
              </a:rPr>
              <a:t>Don’t be defensive.  </a:t>
            </a:r>
          </a:p>
          <a:p>
            <a:pPr marL="342900" indent="-342900" eaLnBrk="1" hangingPunct="1">
              <a:lnSpc>
                <a:spcPct val="90000"/>
              </a:lnSpc>
              <a:buFont typeface="+mj-lt"/>
              <a:buAutoNum type="arabicPeriod"/>
            </a:pPr>
            <a:r>
              <a:rPr lang="en-US" altLang="en-US" sz="1800" dirty="0">
                <a:latin typeface="GT America Lt"/>
              </a:rPr>
              <a:t>Don’t always “ride up front.”</a:t>
            </a:r>
          </a:p>
          <a:p>
            <a:pPr marL="342900" indent="-342900" eaLnBrk="1" hangingPunct="1">
              <a:lnSpc>
                <a:spcPct val="90000"/>
              </a:lnSpc>
              <a:buFont typeface="+mj-lt"/>
              <a:buAutoNum type="arabicPeriod"/>
            </a:pPr>
            <a:r>
              <a:rPr lang="en-US" altLang="en-US" sz="1800" dirty="0">
                <a:latin typeface="GT America Lt"/>
              </a:rPr>
              <a:t>Hire people “better” than yourself.</a:t>
            </a:r>
          </a:p>
          <a:p>
            <a:pPr marL="342900" indent="-342900" eaLnBrk="1" hangingPunct="1">
              <a:lnSpc>
                <a:spcPct val="90000"/>
              </a:lnSpc>
              <a:buFont typeface="+mj-lt"/>
              <a:buAutoNum type="arabicPeriod"/>
            </a:pPr>
            <a:endParaRPr lang="en-US" altLang="en-US" dirty="0">
              <a:solidFill>
                <a:srgbClr val="004F91"/>
              </a:solidFill>
              <a:latin typeface="GT America Lt"/>
            </a:endParaRPr>
          </a:p>
          <a:p>
            <a:pPr eaLnBrk="1" hangingPunct="1">
              <a:lnSpc>
                <a:spcPct val="90000"/>
              </a:lnSpc>
            </a:pPr>
            <a:r>
              <a:rPr lang="en-US" altLang="en-US" sz="1800" dirty="0">
                <a:solidFill>
                  <a:srgbClr val="004F91"/>
                </a:solidFill>
                <a:latin typeface="GT America Lt"/>
              </a:rPr>
              <a:t>What other advice would you have?</a:t>
            </a:r>
          </a:p>
          <a:p>
            <a:pPr eaLnBrk="1" hangingPunct="1">
              <a:lnSpc>
                <a:spcPct val="90000"/>
              </a:lnSpc>
            </a:pPr>
            <a:endParaRPr lang="en-US" altLang="en-US" i="1" dirty="0">
              <a:solidFill>
                <a:srgbClr val="004F91"/>
              </a:solidFill>
              <a:latin typeface="GT America Lt"/>
            </a:endParaRPr>
          </a:p>
          <a:p>
            <a:pPr>
              <a:defRPr/>
            </a:pPr>
            <a:endParaRPr lang="en-US" dirty="0"/>
          </a:p>
        </p:txBody>
      </p:sp>
      <p:pic>
        <p:nvPicPr>
          <p:cNvPr id="5" name="Picture 10" descr="http://www.thechangeblog.com/wp-content/uploads/2008/12/self-confidence.jpg">
            <a:extLst>
              <a:ext uri="{FF2B5EF4-FFF2-40B4-BE49-F238E27FC236}">
                <a16:creationId xmlns:a16="http://schemas.microsoft.com/office/drawing/2014/main" id="{5A53A681-E775-5A91-2AFF-57DB30E5A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96" t="10515" r="26713"/>
          <a:stretch/>
        </p:blipFill>
        <p:spPr bwMode="auto">
          <a:xfrm>
            <a:off x="5973579" y="0"/>
            <a:ext cx="3170420" cy="526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31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Urgency Index</a:t>
            </a:r>
          </a:p>
        </p:txBody>
      </p:sp>
      <p:sp>
        <p:nvSpPr>
          <p:cNvPr id="6" name="TextBox 5">
            <a:extLst>
              <a:ext uri="{FF2B5EF4-FFF2-40B4-BE49-F238E27FC236}">
                <a16:creationId xmlns:a16="http://schemas.microsoft.com/office/drawing/2014/main" id="{29D18864-B635-D020-83AF-3D4C0B099269}"/>
              </a:ext>
            </a:extLst>
          </p:cNvPr>
          <p:cNvSpPr txBox="1"/>
          <p:nvPr/>
        </p:nvSpPr>
        <p:spPr>
          <a:xfrm>
            <a:off x="798285" y="1282353"/>
            <a:ext cx="5175293" cy="1311128"/>
          </a:xfrm>
          <a:prstGeom prst="rect">
            <a:avLst/>
          </a:prstGeom>
          <a:noFill/>
        </p:spPr>
        <p:txBody>
          <a:bodyPr wrap="square">
            <a:spAutoFit/>
          </a:bodyPr>
          <a:lstStyle/>
          <a:p>
            <a:pPr eaLnBrk="1" hangingPunct="1">
              <a:lnSpc>
                <a:spcPct val="90000"/>
              </a:lnSpc>
            </a:pPr>
            <a:r>
              <a:rPr lang="en-US" altLang="en-US" sz="2400" dirty="0">
                <a:solidFill>
                  <a:srgbClr val="004F91"/>
                </a:solidFill>
                <a:latin typeface="GT America Lt"/>
              </a:rPr>
              <a:t>Are we creating our own crisis?</a:t>
            </a:r>
          </a:p>
          <a:p>
            <a:pPr eaLnBrk="1" hangingPunct="1">
              <a:lnSpc>
                <a:spcPct val="90000"/>
              </a:lnSpc>
            </a:pPr>
            <a:endParaRPr lang="en-US" altLang="en-US" sz="2400" i="1" dirty="0">
              <a:solidFill>
                <a:srgbClr val="004F91"/>
              </a:solidFill>
              <a:latin typeface="GT America Lt"/>
            </a:endParaRPr>
          </a:p>
          <a:p>
            <a:pPr>
              <a:defRPr/>
            </a:pPr>
            <a:r>
              <a:rPr lang="en-US" dirty="0">
                <a:latin typeface="GT America Lt"/>
              </a:rPr>
              <a:t>Take a moment to complete the in-class worksheet and compute your urgency index</a:t>
            </a:r>
          </a:p>
        </p:txBody>
      </p:sp>
      <p:pic>
        <p:nvPicPr>
          <p:cNvPr id="1026" name="Picture 2" descr="round gold and white analog clock reading at 7:10">
            <a:extLst>
              <a:ext uri="{FF2B5EF4-FFF2-40B4-BE49-F238E27FC236}">
                <a16:creationId xmlns:a16="http://schemas.microsoft.com/office/drawing/2014/main" id="{F55E52A6-C07F-371C-86AD-3E4B9D4E1F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80" r="33815"/>
          <a:stretch/>
        </p:blipFill>
        <p:spPr bwMode="auto">
          <a:xfrm>
            <a:off x="6567713" y="1"/>
            <a:ext cx="25762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a:xfrm>
            <a:off x="-145143" y="0"/>
            <a:ext cx="6858000" cy="816265"/>
          </a:xfrm>
        </p:spPr>
        <p:txBody>
          <a:bodyPr/>
          <a:lstStyle/>
          <a:p>
            <a:r>
              <a:rPr lang="en-US" sz="2800" dirty="0"/>
              <a:t>Making Delegation Work: Driving Expectations</a:t>
            </a:r>
          </a:p>
        </p:txBody>
      </p:sp>
      <p:sp>
        <p:nvSpPr>
          <p:cNvPr id="6" name="TextBox 5">
            <a:extLst>
              <a:ext uri="{FF2B5EF4-FFF2-40B4-BE49-F238E27FC236}">
                <a16:creationId xmlns:a16="http://schemas.microsoft.com/office/drawing/2014/main" id="{29D18864-B635-D020-83AF-3D4C0B099269}"/>
              </a:ext>
            </a:extLst>
          </p:cNvPr>
          <p:cNvSpPr txBox="1"/>
          <p:nvPr/>
        </p:nvSpPr>
        <p:spPr>
          <a:xfrm>
            <a:off x="100266" y="972644"/>
            <a:ext cx="6367182" cy="3543727"/>
          </a:xfrm>
          <a:prstGeom prst="rect">
            <a:avLst/>
          </a:prstGeom>
          <a:noFill/>
        </p:spPr>
        <p:txBody>
          <a:bodyPr wrap="square">
            <a:spAutoFit/>
          </a:bodyPr>
          <a:lstStyle/>
          <a:p>
            <a:pPr eaLnBrk="1" hangingPunct="1">
              <a:lnSpc>
                <a:spcPct val="80000"/>
              </a:lnSpc>
              <a:buFontTx/>
              <a:buNone/>
            </a:pPr>
            <a:r>
              <a:rPr lang="en-US" altLang="en-US" sz="1400" b="1" dirty="0">
                <a:solidFill>
                  <a:srgbClr val="004F91"/>
                </a:solidFill>
                <a:latin typeface="GT America Lt"/>
                <a:cs typeface="Tahoma" panose="020B0604030504040204" pitchFamily="34" charset="0"/>
              </a:rPr>
              <a:t>Clarity</a:t>
            </a:r>
          </a:p>
          <a:p>
            <a:pPr eaLnBrk="1" hangingPunct="1">
              <a:lnSpc>
                <a:spcPct val="80000"/>
              </a:lnSpc>
              <a:buFontTx/>
              <a:buNone/>
            </a:pPr>
            <a:r>
              <a:rPr lang="en-US" altLang="en-US" sz="1400" dirty="0">
                <a:solidFill>
                  <a:srgbClr val="004F91"/>
                </a:solidFill>
                <a:latin typeface="GT America Lt"/>
                <a:cs typeface="Tahoma" panose="020B0604030504040204" pitchFamily="34" charset="0"/>
              </a:rPr>
              <a:t>	</a:t>
            </a:r>
            <a:r>
              <a:rPr lang="en-US" altLang="en-US" sz="1400" dirty="0">
                <a:latin typeface="GT America Lt"/>
                <a:cs typeface="Tahoma" panose="020B0604030504040204" pitchFamily="34" charset="0"/>
              </a:rPr>
              <a:t>Focus on </a:t>
            </a:r>
            <a:r>
              <a:rPr lang="en-US" altLang="en-US" sz="1400" b="1" dirty="0">
                <a:latin typeface="GT America Lt"/>
                <a:cs typeface="Tahoma" panose="020B0604030504040204" pitchFamily="34" charset="0"/>
              </a:rPr>
              <a:t>outcomes</a:t>
            </a:r>
            <a:r>
              <a:rPr lang="en-US" altLang="en-US" sz="1400" dirty="0">
                <a:latin typeface="GT America Lt"/>
                <a:cs typeface="Tahoma" panose="020B0604030504040204" pitchFamily="34" charset="0"/>
              </a:rPr>
              <a:t>, not </a:t>
            </a:r>
            <a:r>
              <a:rPr lang="en-US" altLang="en-US" sz="1400" b="1" dirty="0">
                <a:latin typeface="GT America Lt"/>
                <a:cs typeface="Tahoma" panose="020B0604030504040204" pitchFamily="34" charset="0"/>
              </a:rPr>
              <a:t>activities. </a:t>
            </a:r>
            <a:r>
              <a:rPr lang="en-US" altLang="en-US" sz="1400" dirty="0">
                <a:latin typeface="GT America Lt"/>
                <a:cs typeface="Tahoma" panose="020B0604030504040204" pitchFamily="34" charset="0"/>
              </a:rPr>
              <a:t>Identify what you expect, not how to do the job. The leader focuses only on the goal;  the employee will develop the method for achieving the desired results.</a:t>
            </a:r>
          </a:p>
          <a:p>
            <a:pPr eaLnBrk="1" hangingPunct="1">
              <a:lnSpc>
                <a:spcPct val="80000"/>
              </a:lnSpc>
            </a:pPr>
            <a:endParaRPr lang="en-US" altLang="en-US" sz="1400" dirty="0">
              <a:solidFill>
                <a:srgbClr val="004F91"/>
              </a:solidFill>
              <a:latin typeface="GT America Lt"/>
              <a:cs typeface="Tahoma" panose="020B0604030504040204" pitchFamily="34" charset="0"/>
            </a:endParaRPr>
          </a:p>
          <a:p>
            <a:pPr eaLnBrk="1" hangingPunct="1">
              <a:lnSpc>
                <a:spcPct val="80000"/>
              </a:lnSpc>
              <a:buFontTx/>
              <a:buNone/>
            </a:pPr>
            <a:r>
              <a:rPr lang="en-US" altLang="en-US" sz="1400" b="1" dirty="0">
                <a:solidFill>
                  <a:srgbClr val="004F91"/>
                </a:solidFill>
                <a:latin typeface="GT America Lt"/>
                <a:cs typeface="Tahoma" panose="020B0604030504040204" pitchFamily="34" charset="0"/>
              </a:rPr>
              <a:t>Relevance</a:t>
            </a:r>
          </a:p>
          <a:p>
            <a:pPr eaLnBrk="1" hangingPunct="1">
              <a:lnSpc>
                <a:spcPct val="80000"/>
              </a:lnSpc>
              <a:buFontTx/>
              <a:buNone/>
            </a:pPr>
            <a:r>
              <a:rPr lang="en-US" altLang="en-US" sz="1400" dirty="0">
                <a:solidFill>
                  <a:srgbClr val="004F91"/>
                </a:solidFill>
                <a:latin typeface="GT America Lt"/>
                <a:cs typeface="Tahoma" panose="020B0604030504040204" pitchFamily="34" charset="0"/>
              </a:rPr>
              <a:t>	</a:t>
            </a:r>
            <a:r>
              <a:rPr lang="en-US" altLang="en-US" sz="1400" dirty="0">
                <a:latin typeface="GT America Lt"/>
                <a:cs typeface="Tahoma" panose="020B0604030504040204" pitchFamily="34" charset="0"/>
              </a:rPr>
              <a:t>Relevance helps define the "</a:t>
            </a:r>
            <a:r>
              <a:rPr lang="en-US" altLang="en-US" sz="1400" b="1" dirty="0">
                <a:latin typeface="GT America Lt"/>
                <a:cs typeface="Tahoma" panose="020B0604030504040204" pitchFamily="34" charset="0"/>
              </a:rPr>
              <a:t>why" </a:t>
            </a:r>
            <a:r>
              <a:rPr lang="en-US" altLang="en-US" sz="1400" dirty="0">
                <a:latin typeface="GT America Lt"/>
                <a:cs typeface="Tahoma" panose="020B0604030504040204" pitchFamily="34" charset="0"/>
              </a:rPr>
              <a:t>of the assignment. Let the team know how the work ties to the strategic plan and/or the mission of the organization. Help them understand how they figure into the success of the project. Employees will be more committed to the result because they can see more easily how it fits into the big picture and how their efforts impact the organization.</a:t>
            </a:r>
          </a:p>
          <a:p>
            <a:pPr eaLnBrk="1" hangingPunct="1">
              <a:lnSpc>
                <a:spcPct val="80000"/>
              </a:lnSpc>
            </a:pPr>
            <a:endParaRPr lang="en-US" altLang="en-US" sz="1400" dirty="0">
              <a:solidFill>
                <a:srgbClr val="004F91"/>
              </a:solidFill>
              <a:latin typeface="GT America Lt"/>
              <a:cs typeface="Tahoma" panose="020B0604030504040204" pitchFamily="34" charset="0"/>
            </a:endParaRPr>
          </a:p>
          <a:p>
            <a:pPr eaLnBrk="1" hangingPunct="1">
              <a:lnSpc>
                <a:spcPct val="80000"/>
              </a:lnSpc>
              <a:buFontTx/>
              <a:buNone/>
            </a:pPr>
            <a:r>
              <a:rPr lang="en-US" altLang="en-US" sz="1400" b="1" dirty="0">
                <a:solidFill>
                  <a:srgbClr val="004F91"/>
                </a:solidFill>
                <a:latin typeface="GT America Lt"/>
                <a:cs typeface="Tahoma" panose="020B0604030504040204" pitchFamily="34" charset="0"/>
              </a:rPr>
              <a:t>Language and Behavior</a:t>
            </a:r>
          </a:p>
          <a:p>
            <a:pPr eaLnBrk="1" hangingPunct="1">
              <a:lnSpc>
                <a:spcPct val="80000"/>
              </a:lnSpc>
              <a:buFontTx/>
              <a:buNone/>
            </a:pPr>
            <a:r>
              <a:rPr lang="en-US" altLang="en-US" sz="1400" dirty="0">
                <a:solidFill>
                  <a:srgbClr val="004F91"/>
                </a:solidFill>
                <a:latin typeface="GT America Lt"/>
                <a:cs typeface="Tahoma" panose="020B0604030504040204" pitchFamily="34" charset="0"/>
              </a:rPr>
              <a:t>	</a:t>
            </a:r>
            <a:r>
              <a:rPr lang="en-US" altLang="en-US" sz="1400" dirty="0">
                <a:latin typeface="GT America Lt"/>
                <a:cs typeface="Tahoma" panose="020B0604030504040204" pitchFamily="34" charset="0"/>
              </a:rPr>
              <a:t>Identify the expectations in simple, straightforward terms, Identify the key message in a way that the employee can embrace. Think about what messages you send in how you ask someone to complete an assignment. </a:t>
            </a:r>
          </a:p>
          <a:p>
            <a:pPr eaLnBrk="1" hangingPunct="1">
              <a:lnSpc>
                <a:spcPct val="80000"/>
              </a:lnSpc>
            </a:pPr>
            <a:endParaRPr lang="en-US" altLang="en-US" sz="1400" dirty="0">
              <a:solidFill>
                <a:srgbClr val="004F91"/>
              </a:solidFill>
              <a:latin typeface="GT America Lt"/>
              <a:cs typeface="Tahoma" panose="020B0604030504040204" pitchFamily="34" charset="0"/>
            </a:endParaRPr>
          </a:p>
          <a:p>
            <a:pPr eaLnBrk="1" hangingPunct="1">
              <a:lnSpc>
                <a:spcPct val="80000"/>
              </a:lnSpc>
              <a:buFontTx/>
              <a:buNone/>
            </a:pPr>
            <a:r>
              <a:rPr lang="en-US" altLang="en-US" sz="1400" b="1" dirty="0">
                <a:solidFill>
                  <a:srgbClr val="004F91"/>
                </a:solidFill>
                <a:latin typeface="GT America Lt"/>
                <a:cs typeface="Tahoma" panose="020B0604030504040204" pitchFamily="34" charset="0"/>
              </a:rPr>
              <a:t>Culture of Discipline</a:t>
            </a:r>
          </a:p>
          <a:p>
            <a:pPr eaLnBrk="1" hangingPunct="1">
              <a:lnSpc>
                <a:spcPct val="80000"/>
              </a:lnSpc>
              <a:buFontTx/>
              <a:buNone/>
            </a:pPr>
            <a:r>
              <a:rPr lang="en-US" altLang="en-US" sz="1400" dirty="0">
                <a:solidFill>
                  <a:srgbClr val="004F91"/>
                </a:solidFill>
                <a:latin typeface="GT America Lt"/>
                <a:cs typeface="Tahoma" panose="020B0604030504040204" pitchFamily="34" charset="0"/>
              </a:rPr>
              <a:t>	</a:t>
            </a:r>
            <a:r>
              <a:rPr lang="en-US" altLang="en-US" sz="1400" dirty="0">
                <a:latin typeface="GT America Lt"/>
                <a:cs typeface="Tahoma" panose="020B0604030504040204" pitchFamily="34" charset="0"/>
              </a:rPr>
              <a:t>Maintain a level of discipline and consistency that can be applied in all situations. </a:t>
            </a:r>
          </a:p>
        </p:txBody>
      </p:sp>
      <p:pic>
        <p:nvPicPr>
          <p:cNvPr id="3074" name="Picture 2" descr="See the source image">
            <a:extLst>
              <a:ext uri="{FF2B5EF4-FFF2-40B4-BE49-F238E27FC236}">
                <a16:creationId xmlns:a16="http://schemas.microsoft.com/office/drawing/2014/main" id="{6F87D30C-CF1B-9BE7-2426-67202C665D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49" r="24691"/>
          <a:stretch/>
        </p:blipFill>
        <p:spPr bwMode="auto">
          <a:xfrm>
            <a:off x="6430284" y="0"/>
            <a:ext cx="271371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3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Clarifying Expectations</a:t>
            </a:r>
          </a:p>
        </p:txBody>
      </p:sp>
      <p:sp>
        <p:nvSpPr>
          <p:cNvPr id="6" name="TextBox 5">
            <a:extLst>
              <a:ext uri="{FF2B5EF4-FFF2-40B4-BE49-F238E27FC236}">
                <a16:creationId xmlns:a16="http://schemas.microsoft.com/office/drawing/2014/main" id="{29D18864-B635-D020-83AF-3D4C0B099269}"/>
              </a:ext>
            </a:extLst>
          </p:cNvPr>
          <p:cNvSpPr txBox="1"/>
          <p:nvPr/>
        </p:nvSpPr>
        <p:spPr>
          <a:xfrm>
            <a:off x="162561" y="1079153"/>
            <a:ext cx="6197600" cy="3416320"/>
          </a:xfrm>
          <a:prstGeom prst="rect">
            <a:avLst/>
          </a:prstGeom>
          <a:noFill/>
        </p:spPr>
        <p:txBody>
          <a:bodyPr wrap="square">
            <a:spAutoFit/>
          </a:bodyPr>
          <a:lstStyle/>
          <a:p>
            <a:pPr marL="285750" indent="-285750" eaLnBrk="1" hangingPunct="1">
              <a:buFont typeface="Arial" panose="020B0604020202020204" pitchFamily="34" charset="0"/>
              <a:buChar char="•"/>
            </a:pPr>
            <a:r>
              <a:rPr lang="en-US" altLang="en-US" dirty="0">
                <a:solidFill>
                  <a:srgbClr val="004F91"/>
                </a:solidFill>
                <a:latin typeface="GT America Lt"/>
              </a:rPr>
              <a:t>Expectations can be as simple as an email that states what needs to be done, what outcomes are expected, and when the task/project should be completed.  </a:t>
            </a:r>
          </a:p>
          <a:p>
            <a:pPr marL="285750" indent="-285750" eaLnBrk="1" hangingPunct="1">
              <a:buFont typeface="Arial" panose="020B0604020202020204" pitchFamily="34" charset="0"/>
              <a:buChar char="•"/>
            </a:pPr>
            <a:endParaRPr lang="en-US" altLang="en-US" dirty="0">
              <a:solidFill>
                <a:srgbClr val="004F91"/>
              </a:solidFill>
              <a:latin typeface="GT America Lt"/>
            </a:endParaRPr>
          </a:p>
          <a:p>
            <a:pPr marL="285750" indent="-285750" eaLnBrk="1" hangingPunct="1">
              <a:buFont typeface="Arial" panose="020B0604020202020204" pitchFamily="34" charset="0"/>
              <a:buChar char="•"/>
            </a:pPr>
            <a:r>
              <a:rPr lang="en-US" altLang="en-US" dirty="0">
                <a:solidFill>
                  <a:srgbClr val="004F91"/>
                </a:solidFill>
                <a:latin typeface="GT America Lt"/>
              </a:rPr>
              <a:t>Written expectations can provide details. But remember you are giving details, not instructions on how to do the task.</a:t>
            </a:r>
          </a:p>
          <a:p>
            <a:pPr marL="285750" indent="-285750" eaLnBrk="1" hangingPunct="1">
              <a:buFont typeface="Arial" panose="020B0604020202020204" pitchFamily="34" charset="0"/>
              <a:buChar char="•"/>
            </a:pPr>
            <a:endParaRPr lang="en-US" altLang="en-US" dirty="0">
              <a:solidFill>
                <a:srgbClr val="004F91"/>
              </a:solidFill>
              <a:latin typeface="GT America Lt"/>
            </a:endParaRPr>
          </a:p>
          <a:p>
            <a:pPr marL="285750" indent="-285750" eaLnBrk="1" hangingPunct="1">
              <a:buFont typeface="Arial" panose="020B0604020202020204" pitchFamily="34" charset="0"/>
              <a:buChar char="•"/>
            </a:pPr>
            <a:r>
              <a:rPr lang="en-US" altLang="en-US" dirty="0">
                <a:solidFill>
                  <a:srgbClr val="004F91"/>
                </a:solidFill>
                <a:latin typeface="GT America Lt"/>
              </a:rPr>
              <a:t>Include follow up expectations: when are progress reports or regular updates required?</a:t>
            </a:r>
          </a:p>
          <a:p>
            <a:pPr marL="285750" indent="-285750" eaLnBrk="1" hangingPunct="1">
              <a:buFont typeface="Arial" panose="020B0604020202020204" pitchFamily="34" charset="0"/>
              <a:buChar char="•"/>
            </a:pPr>
            <a:endParaRPr lang="en-US" altLang="en-US" dirty="0">
              <a:solidFill>
                <a:srgbClr val="004F91"/>
              </a:solidFill>
              <a:latin typeface="GT America Lt"/>
            </a:endParaRPr>
          </a:p>
          <a:p>
            <a:pPr marL="285750" indent="-285750" eaLnBrk="1" hangingPunct="1">
              <a:buFont typeface="Arial" panose="020B0604020202020204" pitchFamily="34" charset="0"/>
              <a:buChar char="•"/>
            </a:pPr>
            <a:r>
              <a:rPr lang="en-US" altLang="en-US" dirty="0">
                <a:solidFill>
                  <a:srgbClr val="004F91"/>
                </a:solidFill>
                <a:latin typeface="GT America Lt"/>
              </a:rPr>
              <a:t>Provide an opportunity for asking for more information or guidance.</a:t>
            </a:r>
          </a:p>
        </p:txBody>
      </p:sp>
      <p:pic>
        <p:nvPicPr>
          <p:cNvPr id="4098" name="Picture 2" descr="person holding magnifying glass during sunset">
            <a:extLst>
              <a:ext uri="{FF2B5EF4-FFF2-40B4-BE49-F238E27FC236}">
                <a16:creationId xmlns:a16="http://schemas.microsoft.com/office/drawing/2014/main" id="{049DB1B3-A316-7F82-2D85-57DED9EF5E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7" r="19400"/>
          <a:stretch/>
        </p:blipFill>
        <p:spPr bwMode="auto">
          <a:xfrm>
            <a:off x="6495627" y="21731"/>
            <a:ext cx="26483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9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Expectations Activity</a:t>
            </a:r>
          </a:p>
        </p:txBody>
      </p:sp>
      <p:sp>
        <p:nvSpPr>
          <p:cNvPr id="6" name="TextBox 5">
            <a:extLst>
              <a:ext uri="{FF2B5EF4-FFF2-40B4-BE49-F238E27FC236}">
                <a16:creationId xmlns:a16="http://schemas.microsoft.com/office/drawing/2014/main" id="{29D18864-B635-D020-83AF-3D4C0B099269}"/>
              </a:ext>
            </a:extLst>
          </p:cNvPr>
          <p:cNvSpPr txBox="1"/>
          <p:nvPr/>
        </p:nvSpPr>
        <p:spPr>
          <a:xfrm>
            <a:off x="162561" y="1404273"/>
            <a:ext cx="6048586" cy="2585323"/>
          </a:xfrm>
          <a:prstGeom prst="rect">
            <a:avLst/>
          </a:prstGeom>
          <a:noFill/>
        </p:spPr>
        <p:txBody>
          <a:bodyPr wrap="square">
            <a:spAutoFit/>
          </a:bodyPr>
          <a:lstStyle/>
          <a:p>
            <a:pPr marL="342900" indent="-342900" eaLnBrk="1" hangingPunct="1">
              <a:buFont typeface="+mj-lt"/>
              <a:buAutoNum type="arabicPeriod"/>
            </a:pPr>
            <a:r>
              <a:rPr lang="en-US" altLang="en-US" dirty="0">
                <a:solidFill>
                  <a:srgbClr val="004F91"/>
                </a:solidFill>
                <a:latin typeface="GT America Lt"/>
              </a:rPr>
              <a:t>Think about something you could delegate.</a:t>
            </a:r>
          </a:p>
          <a:p>
            <a:pPr marL="342900" indent="-342900" eaLnBrk="1" hangingPunct="1">
              <a:buFont typeface="+mj-lt"/>
              <a:buAutoNum type="arabicPeriod"/>
            </a:pPr>
            <a:r>
              <a:rPr lang="en-US" altLang="en-US" dirty="0">
                <a:solidFill>
                  <a:srgbClr val="004F91"/>
                </a:solidFill>
                <a:latin typeface="GT America Lt"/>
              </a:rPr>
              <a:t>Get with another person and describe the expectations for this assignment.</a:t>
            </a:r>
          </a:p>
          <a:p>
            <a:pPr marL="342900" indent="-342900" eaLnBrk="1" hangingPunct="1">
              <a:buFont typeface="+mj-lt"/>
              <a:buAutoNum type="arabicPeriod"/>
            </a:pPr>
            <a:r>
              <a:rPr lang="en-US" altLang="en-US" dirty="0">
                <a:solidFill>
                  <a:srgbClr val="004F91"/>
                </a:solidFill>
                <a:latin typeface="GT America Lt"/>
              </a:rPr>
              <a:t>Ask for feedback.  </a:t>
            </a:r>
          </a:p>
          <a:p>
            <a:pPr marL="742950" lvl="1" indent="-285750">
              <a:buFont typeface="Arial" panose="020B0604020202020204" pitchFamily="34" charset="0"/>
              <a:buChar char="•"/>
            </a:pPr>
            <a:r>
              <a:rPr lang="en-US" altLang="en-US" dirty="0">
                <a:solidFill>
                  <a:srgbClr val="004F91"/>
                </a:solidFill>
                <a:latin typeface="GT America Lt"/>
              </a:rPr>
              <a:t>Were your expectations clear? </a:t>
            </a:r>
          </a:p>
          <a:p>
            <a:pPr marL="742950" lvl="1" indent="-285750">
              <a:buFont typeface="Arial" panose="020B0604020202020204" pitchFamily="34" charset="0"/>
              <a:buChar char="•"/>
            </a:pPr>
            <a:r>
              <a:rPr lang="en-US" altLang="en-US" dirty="0">
                <a:solidFill>
                  <a:srgbClr val="004F91"/>
                </a:solidFill>
                <a:latin typeface="GT America Lt"/>
              </a:rPr>
              <a:t>Is there more information needed?</a:t>
            </a:r>
          </a:p>
          <a:p>
            <a:pPr marL="742950" lvl="1" indent="-285750">
              <a:buFont typeface="Arial" panose="020B0604020202020204" pitchFamily="34" charset="0"/>
              <a:buChar char="•"/>
            </a:pPr>
            <a:r>
              <a:rPr lang="en-US" altLang="en-US" dirty="0">
                <a:solidFill>
                  <a:srgbClr val="004F91"/>
                </a:solidFill>
                <a:latin typeface="GT America Lt"/>
              </a:rPr>
              <a:t>Did you focus on outcomes and expectations rather than activities?</a:t>
            </a:r>
          </a:p>
          <a:p>
            <a:r>
              <a:rPr lang="en-US" altLang="en-US" dirty="0">
                <a:solidFill>
                  <a:srgbClr val="004F91"/>
                </a:solidFill>
                <a:latin typeface="GT America Lt"/>
              </a:rPr>
              <a:t>4.	Now, switch roles.</a:t>
            </a:r>
          </a:p>
        </p:txBody>
      </p:sp>
      <p:pic>
        <p:nvPicPr>
          <p:cNvPr id="5122" name="Picture 2" descr="brown wooden cabinet with mirror">
            <a:extLst>
              <a:ext uri="{FF2B5EF4-FFF2-40B4-BE49-F238E27FC236}">
                <a16:creationId xmlns:a16="http://schemas.microsoft.com/office/drawing/2014/main" id="{0F9AB356-6D3E-0B77-13EE-E4389A5E0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58" r="33098"/>
          <a:stretch/>
        </p:blipFill>
        <p:spPr bwMode="auto">
          <a:xfrm>
            <a:off x="6360161" y="-1"/>
            <a:ext cx="281093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4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3200" dirty="0"/>
              <a:t>Changing Negatives to Positives</a:t>
            </a:r>
          </a:p>
        </p:txBody>
      </p:sp>
      <p:sp>
        <p:nvSpPr>
          <p:cNvPr id="6" name="TextBox 5">
            <a:extLst>
              <a:ext uri="{FF2B5EF4-FFF2-40B4-BE49-F238E27FC236}">
                <a16:creationId xmlns:a16="http://schemas.microsoft.com/office/drawing/2014/main" id="{29D18864-B635-D020-83AF-3D4C0B099269}"/>
              </a:ext>
            </a:extLst>
          </p:cNvPr>
          <p:cNvSpPr txBox="1"/>
          <p:nvPr/>
        </p:nvSpPr>
        <p:spPr>
          <a:xfrm>
            <a:off x="162561" y="1404273"/>
            <a:ext cx="6048586" cy="2031325"/>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en-US" dirty="0">
                <a:solidFill>
                  <a:srgbClr val="004F91"/>
                </a:solidFill>
                <a:latin typeface="GT America Lt"/>
              </a:rPr>
              <a:t>Choose something from the list we built at the beginning of class on a situation when delegation did not work well.</a:t>
            </a:r>
          </a:p>
          <a:p>
            <a:pPr marL="285750" indent="-285750" eaLnBrk="1" hangingPunct="1">
              <a:buFont typeface="Arial" panose="020B0604020202020204" pitchFamily="34" charset="0"/>
              <a:buChar char="•"/>
            </a:pPr>
            <a:endParaRPr lang="en-US" altLang="en-US" dirty="0">
              <a:solidFill>
                <a:srgbClr val="004F91"/>
              </a:solidFill>
              <a:latin typeface="GT America Lt"/>
            </a:endParaRPr>
          </a:p>
          <a:p>
            <a:pPr marL="285750" indent="-285750" eaLnBrk="1" hangingPunct="1">
              <a:buFont typeface="Arial" panose="020B0604020202020204" pitchFamily="34" charset="0"/>
              <a:buChar char="•"/>
            </a:pPr>
            <a:r>
              <a:rPr lang="en-US" altLang="en-US" dirty="0">
                <a:solidFill>
                  <a:srgbClr val="004F91"/>
                </a:solidFill>
                <a:latin typeface="GT America Lt"/>
              </a:rPr>
              <a:t>Consider what we have covered today.  </a:t>
            </a:r>
          </a:p>
          <a:p>
            <a:pPr marL="285750" indent="-285750" eaLnBrk="1" hangingPunct="1">
              <a:buFont typeface="Arial" panose="020B0604020202020204" pitchFamily="34" charset="0"/>
              <a:buChar char="•"/>
            </a:pPr>
            <a:endParaRPr lang="en-US" altLang="en-US" dirty="0">
              <a:solidFill>
                <a:srgbClr val="004F91"/>
              </a:solidFill>
              <a:latin typeface="GT America Lt"/>
            </a:endParaRPr>
          </a:p>
          <a:p>
            <a:pPr marL="285750" indent="-285750" eaLnBrk="1" hangingPunct="1">
              <a:buFont typeface="Arial" panose="020B0604020202020204" pitchFamily="34" charset="0"/>
              <a:buChar char="•"/>
            </a:pPr>
            <a:r>
              <a:rPr lang="en-US" altLang="en-US" dirty="0">
                <a:solidFill>
                  <a:srgbClr val="004F91"/>
                </a:solidFill>
                <a:latin typeface="GT America Lt"/>
              </a:rPr>
              <a:t>What could you do to change what did not work well into a more positive experience?</a:t>
            </a:r>
          </a:p>
        </p:txBody>
      </p:sp>
      <p:pic>
        <p:nvPicPr>
          <p:cNvPr id="6146" name="Picture 2" descr="man in black long sleeve shirt holding white ceramic mug">
            <a:extLst>
              <a:ext uri="{FF2B5EF4-FFF2-40B4-BE49-F238E27FC236}">
                <a16:creationId xmlns:a16="http://schemas.microsoft.com/office/drawing/2014/main" id="{9A9FD034-E428-6745-2556-213B70BEEF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1" r="9304"/>
          <a:stretch/>
        </p:blipFill>
        <p:spPr bwMode="auto">
          <a:xfrm>
            <a:off x="6299201" y="60961"/>
            <a:ext cx="28447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44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3200" dirty="0"/>
              <a:t>Discovery</a:t>
            </a:r>
          </a:p>
        </p:txBody>
      </p:sp>
      <p:sp>
        <p:nvSpPr>
          <p:cNvPr id="6" name="TextBox 5">
            <a:extLst>
              <a:ext uri="{FF2B5EF4-FFF2-40B4-BE49-F238E27FC236}">
                <a16:creationId xmlns:a16="http://schemas.microsoft.com/office/drawing/2014/main" id="{29D18864-B635-D020-83AF-3D4C0B099269}"/>
              </a:ext>
            </a:extLst>
          </p:cNvPr>
          <p:cNvSpPr txBox="1"/>
          <p:nvPr/>
        </p:nvSpPr>
        <p:spPr>
          <a:xfrm>
            <a:off x="162561" y="1404273"/>
            <a:ext cx="6048586" cy="584775"/>
          </a:xfrm>
          <a:prstGeom prst="rect">
            <a:avLst/>
          </a:prstGeom>
          <a:noFill/>
        </p:spPr>
        <p:txBody>
          <a:bodyPr wrap="square">
            <a:spAutoFit/>
          </a:bodyPr>
          <a:lstStyle/>
          <a:p>
            <a:pPr eaLnBrk="1" hangingPunct="1"/>
            <a:r>
              <a:rPr lang="en-US" altLang="en-US" sz="3200" dirty="0">
                <a:solidFill>
                  <a:srgbClr val="004F91"/>
                </a:solidFill>
                <a:latin typeface="GT America Lt"/>
              </a:rPr>
              <a:t>What have you discovered today?</a:t>
            </a:r>
          </a:p>
        </p:txBody>
      </p:sp>
      <p:pic>
        <p:nvPicPr>
          <p:cNvPr id="7170" name="Picture 2" descr="person standing on rock facing sea taken during golden hour">
            <a:extLst>
              <a:ext uri="{FF2B5EF4-FFF2-40B4-BE49-F238E27FC236}">
                <a16:creationId xmlns:a16="http://schemas.microsoft.com/office/drawing/2014/main" id="{75DE3FCF-D6C5-6948-1174-2B192D50CC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62" r="30678"/>
          <a:stretch/>
        </p:blipFill>
        <p:spPr bwMode="auto">
          <a:xfrm>
            <a:off x="6278880" y="1"/>
            <a:ext cx="252645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5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dirty="0"/>
              <a:t>Delegation</a:t>
            </a:r>
          </a:p>
        </p:txBody>
      </p:sp>
      <p:pic>
        <p:nvPicPr>
          <p:cNvPr id="1026" name="Picture 2">
            <a:extLst>
              <a:ext uri="{FF2B5EF4-FFF2-40B4-BE49-F238E27FC236}">
                <a16:creationId xmlns:a16="http://schemas.microsoft.com/office/drawing/2014/main" id="{9A7FE934-93D6-D21F-3706-A34F70502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46" y="1"/>
            <a:ext cx="2892425"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1E57882-170A-5878-1440-E3F8AC77172A}"/>
              </a:ext>
            </a:extLst>
          </p:cNvPr>
          <p:cNvSpPr txBox="1">
            <a:spLocks noGrp="1"/>
          </p:cNvSpPr>
          <p:nvPr>
            <p:ph idx="1"/>
          </p:nvPr>
        </p:nvSpPr>
        <p:spPr bwMode="auto">
          <a:xfrm>
            <a:off x="0" y="711200"/>
            <a:ext cx="6524171" cy="3443741"/>
          </a:xfrm>
          <a:prstGeom prst="rect">
            <a:avLst/>
          </a:prstGeom>
          <a:noFill/>
          <a:ln w="9525">
            <a:noFill/>
            <a:miter lim="800000"/>
            <a:headEnd/>
            <a:tailEnd/>
          </a:ln>
        </p:spPr>
        <p:txBody>
          <a:bodyPr/>
          <a:lstStyle/>
          <a:p>
            <a:pPr marL="342900" indent="-342900">
              <a:spcAft>
                <a:spcPts val="0"/>
              </a:spcAft>
              <a:defRPr/>
            </a:pPr>
            <a:r>
              <a:rPr lang="en-US" sz="1800" kern="0" dirty="0">
                <a:latin typeface="GT America Lt"/>
                <a:cs typeface="Tahoma" pitchFamily="34" charset="0"/>
              </a:rPr>
              <a:t>Opening Activity:  How did the opening activity illustrate</a:t>
            </a:r>
          </a:p>
          <a:p>
            <a:pPr marL="342900" indent="-342900">
              <a:spcAft>
                <a:spcPts val="0"/>
              </a:spcAft>
              <a:defRPr/>
            </a:pPr>
            <a:r>
              <a:rPr lang="en-US" sz="1800" kern="0" dirty="0">
                <a:latin typeface="GT America Lt"/>
                <a:cs typeface="Tahoma" pitchFamily="34" charset="0"/>
              </a:rPr>
              <a:t>delegation?  Are you ever in a situation where you know you</a:t>
            </a:r>
          </a:p>
          <a:p>
            <a:pPr marL="342900" indent="-342900">
              <a:spcAft>
                <a:spcPts val="0"/>
              </a:spcAft>
              <a:defRPr/>
            </a:pPr>
            <a:r>
              <a:rPr lang="en-US" sz="1800" kern="0" dirty="0">
                <a:latin typeface="GT America Lt"/>
                <a:cs typeface="Tahoma" pitchFamily="34" charset="0"/>
              </a:rPr>
              <a:t>should delegate but think:</a:t>
            </a:r>
          </a:p>
          <a:p>
            <a:pPr marL="800100" lvl="1" indent="-342900">
              <a:spcBef>
                <a:spcPct val="20000"/>
              </a:spcBef>
              <a:buFont typeface="Arial" pitchFamily="34" charset="0"/>
              <a:buChar char="•"/>
              <a:defRPr/>
            </a:pPr>
            <a:r>
              <a:rPr lang="en-US" sz="1800" kern="0" dirty="0">
                <a:latin typeface="GT America Lt"/>
                <a:cs typeface="Tahoma" pitchFamily="34" charset="0"/>
              </a:rPr>
              <a:t>It is easier to just do it myself</a:t>
            </a:r>
          </a:p>
          <a:p>
            <a:pPr marL="800100" lvl="1" indent="-342900">
              <a:spcBef>
                <a:spcPct val="20000"/>
              </a:spcBef>
              <a:buFont typeface="Arial" pitchFamily="34" charset="0"/>
              <a:buChar char="•"/>
              <a:defRPr/>
            </a:pPr>
            <a:r>
              <a:rPr lang="en-US" sz="1800" kern="0" dirty="0">
                <a:latin typeface="GT America Lt"/>
                <a:cs typeface="Tahoma" pitchFamily="34" charset="0"/>
              </a:rPr>
              <a:t>I can handle it</a:t>
            </a:r>
          </a:p>
          <a:p>
            <a:pPr marL="800100" lvl="1" indent="-342900">
              <a:spcBef>
                <a:spcPct val="20000"/>
              </a:spcBef>
              <a:buFont typeface="Arial" pitchFamily="34" charset="0"/>
              <a:buChar char="•"/>
              <a:defRPr/>
            </a:pPr>
            <a:r>
              <a:rPr lang="en-US" sz="1800" kern="0" dirty="0">
                <a:latin typeface="GT America Lt"/>
                <a:cs typeface="Tahoma" pitchFamily="34" charset="0"/>
              </a:rPr>
              <a:t>I don’t want to have to explain it</a:t>
            </a:r>
          </a:p>
          <a:p>
            <a:pPr marL="800100" lvl="1" indent="-342900">
              <a:spcBef>
                <a:spcPct val="20000"/>
              </a:spcBef>
              <a:buFont typeface="Arial" pitchFamily="34" charset="0"/>
              <a:buChar char="•"/>
              <a:defRPr/>
            </a:pPr>
            <a:r>
              <a:rPr lang="en-US" sz="1800" kern="0" dirty="0">
                <a:latin typeface="GT America Lt"/>
                <a:cs typeface="Tahoma" pitchFamily="34" charset="0"/>
              </a:rPr>
              <a:t>I have the unique skills to do this</a:t>
            </a:r>
          </a:p>
          <a:p>
            <a:pPr marL="800100" lvl="1" indent="-342900">
              <a:spcBef>
                <a:spcPct val="20000"/>
              </a:spcBef>
              <a:buFont typeface="Arial" pitchFamily="34" charset="0"/>
              <a:buChar char="•"/>
              <a:defRPr/>
            </a:pPr>
            <a:r>
              <a:rPr lang="en-US" sz="1800" kern="0" dirty="0">
                <a:latin typeface="GT America Lt"/>
                <a:cs typeface="Tahoma" pitchFamily="34" charset="0"/>
              </a:rPr>
              <a:t>I need it done my way</a:t>
            </a:r>
          </a:p>
          <a:p>
            <a:pPr marL="800100" lvl="1" indent="-342900">
              <a:spcBef>
                <a:spcPct val="20000"/>
              </a:spcBef>
              <a:buFont typeface="Arial" pitchFamily="34" charset="0"/>
              <a:buChar char="•"/>
              <a:defRPr/>
            </a:pPr>
            <a:endParaRPr lang="en-US" sz="1050" kern="0" dirty="0">
              <a:latin typeface="GT America Lt"/>
              <a:cs typeface="Tahoma" pitchFamily="34" charset="0"/>
            </a:endParaRPr>
          </a:p>
          <a:p>
            <a:pPr marL="342900" indent="-342900">
              <a:spcBef>
                <a:spcPct val="20000"/>
              </a:spcBef>
              <a:defRPr/>
            </a:pPr>
            <a:r>
              <a:rPr lang="en-US" sz="1800" kern="0" dirty="0">
                <a:latin typeface="GT America Lt"/>
                <a:cs typeface="Tahoma" pitchFamily="34" charset="0"/>
              </a:rPr>
              <a:t>What are other challenges to delegating? </a:t>
            </a:r>
            <a:endParaRPr lang="en-US" sz="1800" i="1" kern="0" dirty="0">
              <a:latin typeface="GT America Lt"/>
            </a:endParaRPr>
          </a:p>
        </p:txBody>
      </p:sp>
    </p:spTree>
    <p:extLst>
      <p:ext uri="{BB962C8B-B14F-4D97-AF65-F5344CB8AC3E}">
        <p14:creationId xmlns:p14="http://schemas.microsoft.com/office/powerpoint/2010/main" val="422967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dirty="0"/>
              <a:t>Think Back…</a:t>
            </a:r>
          </a:p>
        </p:txBody>
      </p:sp>
      <p:sp>
        <p:nvSpPr>
          <p:cNvPr id="5" name="Content Placeholder 2">
            <a:extLst>
              <a:ext uri="{FF2B5EF4-FFF2-40B4-BE49-F238E27FC236}">
                <a16:creationId xmlns:a16="http://schemas.microsoft.com/office/drawing/2014/main" id="{0838D2A6-59DE-57FD-AF7D-CA7DFC0124B5}"/>
              </a:ext>
            </a:extLst>
          </p:cNvPr>
          <p:cNvSpPr txBox="1">
            <a:spLocks noChangeArrowheads="1"/>
          </p:cNvSpPr>
          <p:nvPr/>
        </p:nvSpPr>
        <p:spPr>
          <a:xfrm>
            <a:off x="0" y="714828"/>
            <a:ext cx="6134100" cy="1856921"/>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a:buFontTx/>
              <a:buNone/>
            </a:pPr>
            <a:r>
              <a:rPr lang="en-US" altLang="en-US" sz="1400" i="1" dirty="0">
                <a:latin typeface="Tahoma" panose="020B0604030504040204" pitchFamily="34" charset="0"/>
                <a:cs typeface="Tahoma" panose="020B0604030504040204" pitchFamily="34" charset="0"/>
              </a:rPr>
              <a:t>       </a:t>
            </a:r>
            <a:r>
              <a:rPr lang="en-US" altLang="en-US" sz="1800" i="1" dirty="0">
                <a:latin typeface="GT America Lt"/>
                <a:cs typeface="Tahoma" panose="020B0604030504040204" pitchFamily="34" charset="0"/>
              </a:rPr>
              <a:t>Group Activity– In your groups, discuss examples of delegation– one where it worked well, and one where it did not. This can be from either perspective – you as the delegator – or you as one delegated to – or an instance where you took on something that was not delegated.</a:t>
            </a:r>
          </a:p>
          <a:p>
            <a:pPr>
              <a:buFontTx/>
              <a:buNone/>
            </a:pPr>
            <a:endParaRPr lang="en-US" altLang="en-US" sz="1800" i="1" dirty="0">
              <a:latin typeface="GT America Lt"/>
              <a:cs typeface="Tahoma" panose="020B0604030504040204" pitchFamily="34" charset="0"/>
            </a:endParaRPr>
          </a:p>
          <a:p>
            <a:pPr>
              <a:buFontTx/>
              <a:buNone/>
            </a:pPr>
            <a:r>
              <a:rPr lang="en-US" altLang="en-US" sz="1800" i="1" dirty="0">
                <a:latin typeface="GT America Lt"/>
                <a:cs typeface="Tahoma" panose="020B0604030504040204" pitchFamily="34" charset="0"/>
              </a:rPr>
              <a:t>Record your thoughts:</a:t>
            </a:r>
          </a:p>
          <a:p>
            <a:pPr>
              <a:buFontTx/>
              <a:buNone/>
            </a:pPr>
            <a:r>
              <a:rPr lang="en-US" altLang="en-US" sz="1800" b="1" dirty="0">
                <a:latin typeface="GT America Lt"/>
                <a:cs typeface="Tahoma" panose="020B0604030504040204" pitchFamily="34" charset="0"/>
              </a:rPr>
              <a:t>What worked Well?			What did not?</a:t>
            </a:r>
            <a:endParaRPr lang="en-US" altLang="en-US" sz="1800" b="1" dirty="0">
              <a:latin typeface="GT America Lt"/>
            </a:endParaRPr>
          </a:p>
        </p:txBody>
      </p:sp>
      <p:pic>
        <p:nvPicPr>
          <p:cNvPr id="2052" name="Picture 4" descr="yellow and blue emoji balls">
            <a:extLst>
              <a:ext uri="{FF2B5EF4-FFF2-40B4-BE49-F238E27FC236}">
                <a16:creationId xmlns:a16="http://schemas.microsoft.com/office/drawing/2014/main" id="{952C21B7-7A18-157F-D649-BFD774610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24" r="35967"/>
          <a:stretch/>
        </p:blipFill>
        <p:spPr bwMode="auto">
          <a:xfrm>
            <a:off x="6611257" y="-1893"/>
            <a:ext cx="2532744" cy="514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3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Benefits &amp; Consequences</a:t>
            </a:r>
          </a:p>
        </p:txBody>
      </p:sp>
      <p:pic>
        <p:nvPicPr>
          <p:cNvPr id="3074" name="Picture 2" descr="people sitting on chair with brown wooden table">
            <a:extLst>
              <a:ext uri="{FF2B5EF4-FFF2-40B4-BE49-F238E27FC236}">
                <a16:creationId xmlns:a16="http://schemas.microsoft.com/office/drawing/2014/main" id="{B80B5B88-BDEF-920B-1C00-B5AB0B39BA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18" r="17637"/>
          <a:stretch/>
        </p:blipFill>
        <p:spPr bwMode="auto">
          <a:xfrm>
            <a:off x="6516914" y="1"/>
            <a:ext cx="2627085"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3F63E4C-55E6-FF2D-01F2-E25F30632A2E}"/>
              </a:ext>
            </a:extLst>
          </p:cNvPr>
          <p:cNvSpPr txBox="1">
            <a:spLocks noChangeArrowheads="1"/>
          </p:cNvSpPr>
          <p:nvPr/>
        </p:nvSpPr>
        <p:spPr>
          <a:xfrm>
            <a:off x="195036" y="695778"/>
            <a:ext cx="5829300" cy="3751943"/>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a:lnSpc>
                <a:spcPct val="90000"/>
              </a:lnSpc>
            </a:pPr>
            <a:r>
              <a:rPr lang="en-US" altLang="en-US" sz="1600" dirty="0">
                <a:latin typeface="GT America Lt"/>
              </a:rPr>
              <a:t>Even though I can do it better (faster, neater, etc.) can someone on my team do the job </a:t>
            </a:r>
            <a:r>
              <a:rPr lang="en-US" altLang="en-US" sz="1600" b="1" i="1" dirty="0">
                <a:latin typeface="GT America Lt"/>
              </a:rPr>
              <a:t>satisfactorily</a:t>
            </a:r>
            <a:r>
              <a:rPr lang="en-US" altLang="en-US" sz="1600" dirty="0">
                <a:latin typeface="GT America Lt"/>
              </a:rPr>
              <a:t>? </a:t>
            </a:r>
          </a:p>
          <a:p>
            <a:pPr>
              <a:lnSpc>
                <a:spcPct val="90000"/>
              </a:lnSpc>
            </a:pPr>
            <a:endParaRPr lang="en-US" altLang="en-US" sz="1600" dirty="0">
              <a:latin typeface="GT America Lt"/>
            </a:endParaRPr>
          </a:p>
          <a:p>
            <a:pPr>
              <a:lnSpc>
                <a:spcPct val="90000"/>
              </a:lnSpc>
            </a:pPr>
            <a:r>
              <a:rPr lang="en-US" altLang="en-US" sz="1600" dirty="0">
                <a:latin typeface="GT America Lt"/>
              </a:rPr>
              <a:t>If  you knew that someone on your team could complete the job satisfactorily, would you be </a:t>
            </a:r>
            <a:r>
              <a:rPr lang="en-US" altLang="en-US" sz="1600" b="1" dirty="0">
                <a:latin typeface="GT America Lt"/>
              </a:rPr>
              <a:t>willing</a:t>
            </a:r>
            <a:r>
              <a:rPr lang="en-US" altLang="en-US" sz="1600" dirty="0">
                <a:latin typeface="GT America Lt"/>
              </a:rPr>
              <a:t> to delegate it? </a:t>
            </a:r>
          </a:p>
          <a:p>
            <a:pPr>
              <a:lnSpc>
                <a:spcPct val="90000"/>
              </a:lnSpc>
            </a:pPr>
            <a:endParaRPr lang="en-US" altLang="en-US" sz="1600" dirty="0">
              <a:latin typeface="GT America Lt"/>
            </a:endParaRPr>
          </a:p>
          <a:p>
            <a:pPr>
              <a:lnSpc>
                <a:spcPct val="90000"/>
              </a:lnSpc>
            </a:pPr>
            <a:r>
              <a:rPr lang="en-US" altLang="en-US" sz="1600" dirty="0">
                <a:latin typeface="GT America Lt"/>
              </a:rPr>
              <a:t>What must you </a:t>
            </a:r>
            <a:r>
              <a:rPr lang="en-US" altLang="en-US" sz="1600" b="1" dirty="0">
                <a:latin typeface="GT America Lt"/>
              </a:rPr>
              <a:t>know/understand </a:t>
            </a:r>
            <a:r>
              <a:rPr lang="en-US" altLang="en-US" sz="1600" dirty="0">
                <a:latin typeface="GT America Lt"/>
              </a:rPr>
              <a:t>to be able to judge this?</a:t>
            </a:r>
          </a:p>
          <a:p>
            <a:pPr>
              <a:lnSpc>
                <a:spcPct val="90000"/>
              </a:lnSpc>
            </a:pPr>
            <a:endParaRPr lang="en-US" altLang="en-US" sz="1600" dirty="0">
              <a:latin typeface="GT America Lt"/>
            </a:endParaRPr>
          </a:p>
          <a:p>
            <a:pPr>
              <a:lnSpc>
                <a:spcPct val="90000"/>
              </a:lnSpc>
            </a:pPr>
            <a:r>
              <a:rPr lang="en-US" altLang="en-US" sz="1600" dirty="0">
                <a:latin typeface="GT America Lt"/>
              </a:rPr>
              <a:t>What will happen if you </a:t>
            </a:r>
            <a:r>
              <a:rPr lang="en-US" altLang="en-US" sz="1600" b="1" dirty="0">
                <a:latin typeface="GT America Lt"/>
              </a:rPr>
              <a:t>don’t </a:t>
            </a:r>
            <a:r>
              <a:rPr lang="en-US" altLang="en-US" sz="1600" dirty="0">
                <a:latin typeface="GT America Lt"/>
              </a:rPr>
              <a:t>delegate?</a:t>
            </a:r>
          </a:p>
          <a:p>
            <a:pPr lvl="1"/>
            <a:endParaRPr lang="en-US" altLang="en-US" sz="1600" dirty="0">
              <a:latin typeface="GT America Lt"/>
            </a:endParaRPr>
          </a:p>
          <a:p>
            <a:pPr>
              <a:lnSpc>
                <a:spcPct val="90000"/>
              </a:lnSpc>
            </a:pPr>
            <a:r>
              <a:rPr lang="en-US" altLang="en-US" sz="1600" dirty="0">
                <a:latin typeface="GT America Lt"/>
              </a:rPr>
              <a:t>What will happen if you </a:t>
            </a:r>
            <a:r>
              <a:rPr lang="en-US" altLang="en-US" sz="1600" b="1" dirty="0">
                <a:latin typeface="GT America Lt"/>
              </a:rPr>
              <a:t>do</a:t>
            </a:r>
            <a:r>
              <a:rPr lang="en-US" altLang="en-US" sz="1600" dirty="0">
                <a:latin typeface="GT America Lt"/>
              </a:rPr>
              <a:t> delegate?</a:t>
            </a:r>
            <a:endParaRPr lang="en-US" altLang="en-US" sz="2000" dirty="0">
              <a:latin typeface="Tahoma" panose="020B0604030504040204" pitchFamily="34" charset="0"/>
            </a:endParaRPr>
          </a:p>
        </p:txBody>
      </p:sp>
    </p:spTree>
    <p:extLst>
      <p:ext uri="{BB962C8B-B14F-4D97-AF65-F5344CB8AC3E}">
        <p14:creationId xmlns:p14="http://schemas.microsoft.com/office/powerpoint/2010/main" val="62884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Enable Others To Act</a:t>
            </a:r>
          </a:p>
        </p:txBody>
      </p:sp>
      <p:pic>
        <p:nvPicPr>
          <p:cNvPr id="4098" name="Picture 2">
            <a:extLst>
              <a:ext uri="{FF2B5EF4-FFF2-40B4-BE49-F238E27FC236}">
                <a16:creationId xmlns:a16="http://schemas.microsoft.com/office/drawing/2014/main" id="{EC4E313D-0814-DBD0-EC3D-F1029E385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60" r="25732"/>
          <a:stretch/>
        </p:blipFill>
        <p:spPr bwMode="auto">
          <a:xfrm>
            <a:off x="6705599" y="1"/>
            <a:ext cx="24384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F30348CF-0730-36EC-F510-071F2C4F1FF8}"/>
              </a:ext>
            </a:extLst>
          </p:cNvPr>
          <p:cNvSpPr txBox="1">
            <a:spLocks noChangeArrowheads="1"/>
          </p:cNvSpPr>
          <p:nvPr/>
        </p:nvSpPr>
        <p:spPr>
          <a:xfrm>
            <a:off x="58059" y="559254"/>
            <a:ext cx="3686628" cy="3821792"/>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a:lnSpc>
                <a:spcPct val="90000"/>
              </a:lnSpc>
              <a:buFontTx/>
              <a:buNone/>
            </a:pPr>
            <a:r>
              <a:rPr lang="en-US" altLang="en-US" sz="1600" b="1" dirty="0">
                <a:solidFill>
                  <a:srgbClr val="009900"/>
                </a:solidFill>
                <a:latin typeface="GT America Lt"/>
              </a:rPr>
              <a:t>Model The Way</a:t>
            </a:r>
            <a:r>
              <a:rPr lang="en-US" altLang="en-US" sz="1600" dirty="0">
                <a:solidFill>
                  <a:srgbClr val="009900"/>
                </a:solidFill>
                <a:latin typeface="GT America Lt"/>
              </a:rPr>
              <a:t>  </a:t>
            </a:r>
          </a:p>
          <a:p>
            <a:pPr>
              <a:lnSpc>
                <a:spcPct val="90000"/>
              </a:lnSpc>
            </a:pPr>
            <a:r>
              <a:rPr lang="en-US" altLang="en-US" sz="1200" dirty="0">
                <a:latin typeface="GT America Lt"/>
              </a:rPr>
              <a:t>Find Your Voice By Clarifying Your Personal Values</a:t>
            </a:r>
          </a:p>
          <a:p>
            <a:pPr>
              <a:lnSpc>
                <a:spcPct val="90000"/>
              </a:lnSpc>
            </a:pPr>
            <a:r>
              <a:rPr lang="en-US" altLang="en-US" sz="1200" dirty="0">
                <a:latin typeface="GT America Lt"/>
              </a:rPr>
              <a:t>Set an example</a:t>
            </a:r>
          </a:p>
          <a:p>
            <a:pPr>
              <a:lnSpc>
                <a:spcPct val="90000"/>
              </a:lnSpc>
            </a:pPr>
            <a:r>
              <a:rPr lang="en-US" altLang="en-US" sz="1200" dirty="0">
                <a:latin typeface="GT America Lt"/>
              </a:rPr>
              <a:t>Act as coach</a:t>
            </a:r>
          </a:p>
          <a:p>
            <a:pPr>
              <a:lnSpc>
                <a:spcPct val="90000"/>
              </a:lnSpc>
            </a:pPr>
            <a:r>
              <a:rPr lang="en-US" altLang="en-US" sz="1200" dirty="0">
                <a:latin typeface="GT America Lt"/>
              </a:rPr>
              <a:t>Walk the Talk</a:t>
            </a:r>
            <a:r>
              <a:rPr lang="en-US" altLang="en-US" sz="1200" dirty="0">
                <a:solidFill>
                  <a:srgbClr val="000000"/>
                </a:solidFill>
                <a:latin typeface="GT America Lt"/>
              </a:rPr>
              <a:t> </a:t>
            </a:r>
          </a:p>
          <a:p>
            <a:pPr>
              <a:lnSpc>
                <a:spcPct val="90000"/>
              </a:lnSpc>
            </a:pPr>
            <a:endParaRPr lang="en-US" altLang="en-US" sz="1200" dirty="0">
              <a:solidFill>
                <a:srgbClr val="000000"/>
              </a:solidFill>
              <a:latin typeface="GT America Lt"/>
            </a:endParaRPr>
          </a:p>
          <a:p>
            <a:pPr>
              <a:lnSpc>
                <a:spcPct val="90000"/>
              </a:lnSpc>
              <a:buFontTx/>
              <a:buNone/>
            </a:pPr>
            <a:r>
              <a:rPr lang="en-US" altLang="en-US" sz="1600" b="1" dirty="0">
                <a:solidFill>
                  <a:srgbClr val="0070BC"/>
                </a:solidFill>
                <a:latin typeface="GT America Lt"/>
              </a:rPr>
              <a:t>Inspire A Shared Vision</a:t>
            </a:r>
            <a:endParaRPr lang="en-US" altLang="en-US" sz="1600" dirty="0">
              <a:solidFill>
                <a:srgbClr val="0070BC"/>
              </a:solidFill>
              <a:latin typeface="GT America Lt"/>
            </a:endParaRPr>
          </a:p>
          <a:p>
            <a:pPr>
              <a:lnSpc>
                <a:spcPct val="90000"/>
              </a:lnSpc>
            </a:pPr>
            <a:r>
              <a:rPr lang="en-US" altLang="en-US" sz="1200" dirty="0">
                <a:latin typeface="GT America Lt"/>
              </a:rPr>
              <a:t>Envision the future</a:t>
            </a:r>
          </a:p>
          <a:p>
            <a:pPr>
              <a:lnSpc>
                <a:spcPct val="90000"/>
              </a:lnSpc>
            </a:pPr>
            <a:r>
              <a:rPr lang="en-US" altLang="en-US" sz="1200" dirty="0">
                <a:latin typeface="GT America Lt"/>
              </a:rPr>
              <a:t>Share their vision</a:t>
            </a:r>
          </a:p>
          <a:p>
            <a:pPr>
              <a:lnSpc>
                <a:spcPct val="90000"/>
              </a:lnSpc>
            </a:pPr>
            <a:r>
              <a:rPr lang="en-US" altLang="en-US" sz="1200" dirty="0">
                <a:latin typeface="GT America Lt"/>
              </a:rPr>
              <a:t>Get others to see exciting possibilities for the future</a:t>
            </a:r>
          </a:p>
          <a:p>
            <a:pPr>
              <a:lnSpc>
                <a:spcPct val="90000"/>
              </a:lnSpc>
            </a:pPr>
            <a:endParaRPr lang="en-US" altLang="en-US" sz="1200" dirty="0">
              <a:latin typeface="GT America Lt"/>
            </a:endParaRPr>
          </a:p>
          <a:p>
            <a:pPr>
              <a:lnSpc>
                <a:spcPct val="90000"/>
              </a:lnSpc>
              <a:buFontTx/>
              <a:buNone/>
            </a:pPr>
            <a:r>
              <a:rPr lang="en-US" altLang="en-US" sz="1600" b="1" dirty="0">
                <a:solidFill>
                  <a:srgbClr val="168C67"/>
                </a:solidFill>
                <a:latin typeface="GT America Lt"/>
              </a:rPr>
              <a:t>Challenge The Process</a:t>
            </a:r>
            <a:r>
              <a:rPr lang="en-US" altLang="en-US" sz="1600" dirty="0">
                <a:solidFill>
                  <a:srgbClr val="168C67"/>
                </a:solidFill>
                <a:latin typeface="GT America Lt"/>
              </a:rPr>
              <a:t> </a:t>
            </a:r>
          </a:p>
          <a:p>
            <a:pPr>
              <a:lnSpc>
                <a:spcPct val="90000"/>
              </a:lnSpc>
            </a:pPr>
            <a:r>
              <a:rPr lang="en-US" altLang="en-US" sz="1200" dirty="0">
                <a:latin typeface="GT America Lt"/>
              </a:rPr>
              <a:t>Search for opportunities by seeking innovative ways </a:t>
            </a:r>
          </a:p>
          <a:p>
            <a:pPr>
              <a:lnSpc>
                <a:spcPct val="90000"/>
              </a:lnSpc>
            </a:pPr>
            <a:r>
              <a:rPr lang="en-US" altLang="en-US" sz="1200" dirty="0">
                <a:latin typeface="GT America Lt"/>
              </a:rPr>
              <a:t>   to change, grow and improve</a:t>
            </a:r>
          </a:p>
          <a:p>
            <a:pPr>
              <a:lnSpc>
                <a:spcPct val="90000"/>
              </a:lnSpc>
            </a:pPr>
            <a:r>
              <a:rPr lang="en-US" altLang="en-US" sz="1200" dirty="0">
                <a:latin typeface="GT America Lt"/>
              </a:rPr>
              <a:t>Experiment and take risks</a:t>
            </a:r>
          </a:p>
          <a:p>
            <a:pPr>
              <a:lnSpc>
                <a:spcPct val="90000"/>
              </a:lnSpc>
              <a:buFontTx/>
              <a:buNone/>
            </a:pPr>
            <a:endParaRPr lang="en-US" altLang="en-US" sz="800" b="1" dirty="0">
              <a:solidFill>
                <a:srgbClr val="000000"/>
              </a:solidFill>
              <a:latin typeface="GT America Lt"/>
            </a:endParaRPr>
          </a:p>
          <a:p>
            <a:pPr>
              <a:lnSpc>
                <a:spcPct val="90000"/>
              </a:lnSpc>
            </a:pPr>
            <a:endParaRPr lang="en-US" altLang="en-US" sz="1200" dirty="0">
              <a:latin typeface="GT America Lt"/>
            </a:endParaRPr>
          </a:p>
          <a:p>
            <a:pPr>
              <a:lnSpc>
                <a:spcPct val="90000"/>
              </a:lnSpc>
              <a:buFontTx/>
              <a:buNone/>
            </a:pPr>
            <a:endParaRPr lang="en-US" altLang="en-US" sz="1200" dirty="0">
              <a:latin typeface="Comic Sans MS" panose="030F0702030302020204" pitchFamily="66" charset="0"/>
            </a:endParaRPr>
          </a:p>
        </p:txBody>
      </p:sp>
      <p:sp>
        <p:nvSpPr>
          <p:cNvPr id="13" name="Rectangle 3">
            <a:extLst>
              <a:ext uri="{FF2B5EF4-FFF2-40B4-BE49-F238E27FC236}">
                <a16:creationId xmlns:a16="http://schemas.microsoft.com/office/drawing/2014/main" id="{9469D41A-A308-926D-E0E4-A8FC69C9B8B7}"/>
              </a:ext>
            </a:extLst>
          </p:cNvPr>
          <p:cNvSpPr txBox="1">
            <a:spLocks noChangeArrowheads="1"/>
          </p:cNvSpPr>
          <p:nvPr/>
        </p:nvSpPr>
        <p:spPr>
          <a:xfrm>
            <a:off x="3744687" y="559254"/>
            <a:ext cx="2881086" cy="3821792"/>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a:lnSpc>
                <a:spcPct val="90000"/>
              </a:lnSpc>
            </a:pPr>
            <a:r>
              <a:rPr lang="en-US" altLang="en-US" sz="1600" b="1" dirty="0">
                <a:solidFill>
                  <a:srgbClr val="A40079"/>
                </a:solidFill>
                <a:latin typeface="GT America Lt"/>
              </a:rPr>
              <a:t>Enable Others To Act</a:t>
            </a:r>
            <a:endParaRPr lang="en-US" altLang="en-US" sz="1600" dirty="0">
              <a:solidFill>
                <a:srgbClr val="A40079"/>
              </a:solidFill>
              <a:latin typeface="GT America Lt"/>
            </a:endParaRPr>
          </a:p>
          <a:p>
            <a:pPr>
              <a:lnSpc>
                <a:spcPct val="90000"/>
              </a:lnSpc>
            </a:pPr>
            <a:r>
              <a:rPr lang="en-US" altLang="en-US" sz="1200" dirty="0">
                <a:latin typeface="GT America Lt"/>
              </a:rPr>
              <a:t>Foster collaboration</a:t>
            </a:r>
          </a:p>
          <a:p>
            <a:pPr>
              <a:lnSpc>
                <a:spcPct val="90000"/>
              </a:lnSpc>
            </a:pPr>
            <a:r>
              <a:rPr lang="en-US" altLang="en-US" sz="1200" dirty="0">
                <a:latin typeface="GT America Lt"/>
              </a:rPr>
              <a:t>Involve others in the process</a:t>
            </a:r>
          </a:p>
          <a:p>
            <a:pPr>
              <a:lnSpc>
                <a:spcPct val="90000"/>
              </a:lnSpc>
            </a:pPr>
            <a:r>
              <a:rPr lang="en-US" altLang="en-US" sz="1200" dirty="0">
                <a:latin typeface="GT America Lt"/>
              </a:rPr>
              <a:t>Create an atmosphere of trust and respect</a:t>
            </a:r>
          </a:p>
          <a:p>
            <a:pPr>
              <a:lnSpc>
                <a:spcPct val="90000"/>
              </a:lnSpc>
            </a:pPr>
            <a:r>
              <a:rPr lang="en-US" altLang="en-US" sz="1200" dirty="0">
                <a:latin typeface="GT America Lt"/>
              </a:rPr>
              <a:t>Strengthen others by sharing power and discretion</a:t>
            </a:r>
          </a:p>
          <a:p>
            <a:pPr>
              <a:lnSpc>
                <a:spcPct val="90000"/>
              </a:lnSpc>
            </a:pPr>
            <a:endParaRPr lang="en-US" altLang="en-US" sz="1600" dirty="0">
              <a:latin typeface="GT America Lt"/>
            </a:endParaRPr>
          </a:p>
          <a:p>
            <a:pPr>
              <a:lnSpc>
                <a:spcPct val="90000"/>
              </a:lnSpc>
            </a:pPr>
            <a:r>
              <a:rPr lang="en-US" altLang="en-US" sz="1600" b="1" dirty="0">
                <a:solidFill>
                  <a:srgbClr val="E28700"/>
                </a:solidFill>
                <a:latin typeface="GT America Lt"/>
              </a:rPr>
              <a:t>Encourage the Heart</a:t>
            </a:r>
            <a:endParaRPr lang="en-US" altLang="en-US" sz="1200" dirty="0">
              <a:solidFill>
                <a:srgbClr val="E28700"/>
              </a:solidFill>
              <a:latin typeface="GT America Lt"/>
            </a:endParaRPr>
          </a:p>
          <a:p>
            <a:pPr>
              <a:lnSpc>
                <a:spcPct val="90000"/>
              </a:lnSpc>
            </a:pPr>
            <a:r>
              <a:rPr lang="en-US" altLang="en-US" sz="1200" dirty="0">
                <a:latin typeface="GT America Lt"/>
              </a:rPr>
              <a:t>Recognize contributions</a:t>
            </a:r>
          </a:p>
          <a:p>
            <a:pPr>
              <a:lnSpc>
                <a:spcPct val="90000"/>
              </a:lnSpc>
            </a:pPr>
            <a:r>
              <a:rPr lang="en-US" altLang="en-US" sz="1200" dirty="0">
                <a:latin typeface="GT America Lt"/>
              </a:rPr>
              <a:t>Celebrate accomplishments and values</a:t>
            </a:r>
          </a:p>
          <a:p>
            <a:pPr>
              <a:lnSpc>
                <a:spcPct val="90000"/>
              </a:lnSpc>
            </a:pPr>
            <a:r>
              <a:rPr lang="en-US" altLang="en-US" sz="1200" dirty="0">
                <a:latin typeface="GT America Lt"/>
              </a:rPr>
              <a:t>Care for the team</a:t>
            </a:r>
            <a:endParaRPr lang="en-US" altLang="en-US" sz="1600" b="1" dirty="0">
              <a:latin typeface="GT America Lt"/>
            </a:endParaRPr>
          </a:p>
          <a:p>
            <a:pPr>
              <a:lnSpc>
                <a:spcPct val="90000"/>
              </a:lnSpc>
              <a:buFontTx/>
              <a:buNone/>
            </a:pPr>
            <a:r>
              <a:rPr lang="en-US" altLang="en-US" sz="800" dirty="0">
                <a:solidFill>
                  <a:srgbClr val="000000"/>
                </a:solidFill>
                <a:latin typeface="GT America Lt"/>
              </a:rPr>
              <a:t> </a:t>
            </a:r>
          </a:p>
          <a:p>
            <a:pPr>
              <a:lnSpc>
                <a:spcPct val="90000"/>
              </a:lnSpc>
              <a:buFontTx/>
              <a:buNone/>
            </a:pPr>
            <a:endParaRPr lang="en-US" altLang="en-US" sz="800" dirty="0">
              <a:solidFill>
                <a:srgbClr val="000000"/>
              </a:solidFill>
              <a:latin typeface="GT America Lt"/>
            </a:endParaRPr>
          </a:p>
          <a:p>
            <a:pPr>
              <a:lnSpc>
                <a:spcPct val="90000"/>
              </a:lnSpc>
              <a:buFontTx/>
              <a:buNone/>
            </a:pPr>
            <a:endParaRPr lang="en-US" altLang="en-US" sz="800" b="1" dirty="0">
              <a:solidFill>
                <a:srgbClr val="000000"/>
              </a:solidFill>
              <a:latin typeface="GT America Lt"/>
            </a:endParaRPr>
          </a:p>
          <a:p>
            <a:pPr>
              <a:lnSpc>
                <a:spcPct val="90000"/>
              </a:lnSpc>
            </a:pPr>
            <a:endParaRPr lang="en-US" altLang="en-US" sz="1200" dirty="0">
              <a:latin typeface="GT America Lt"/>
            </a:endParaRPr>
          </a:p>
          <a:p>
            <a:pPr>
              <a:lnSpc>
                <a:spcPct val="90000"/>
              </a:lnSpc>
              <a:buFontTx/>
              <a:buNone/>
            </a:pPr>
            <a:endParaRPr lang="en-US" altLang="en-US" sz="1200" dirty="0">
              <a:latin typeface="Comic Sans MS" panose="030F0702030302020204" pitchFamily="66" charset="0"/>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A78A318C-8BEE-DB92-134D-974E33A20028}"/>
                  </a:ext>
                </a:extLst>
              </p14:cNvPr>
              <p14:cNvContentPartPr/>
              <p14:nvPr/>
            </p14:nvContentPartPr>
            <p14:xfrm>
              <a:off x="3582571" y="469246"/>
              <a:ext cx="2979360" cy="1900440"/>
            </p14:xfrm>
          </p:contentPart>
        </mc:Choice>
        <mc:Fallback xmlns="">
          <p:pic>
            <p:nvPicPr>
              <p:cNvPr id="11" name="Ink 10">
                <a:extLst>
                  <a:ext uri="{FF2B5EF4-FFF2-40B4-BE49-F238E27FC236}">
                    <a16:creationId xmlns:a16="http://schemas.microsoft.com/office/drawing/2014/main" id="{A78A318C-8BEE-DB92-134D-974E33A20028}"/>
                  </a:ext>
                </a:extLst>
              </p:cNvPr>
              <p:cNvPicPr/>
              <p:nvPr/>
            </p:nvPicPr>
            <p:blipFill>
              <a:blip r:embed="rId4"/>
              <a:stretch>
                <a:fillRect/>
              </a:stretch>
            </p:blipFill>
            <p:spPr>
              <a:xfrm>
                <a:off x="3528931" y="361606"/>
                <a:ext cx="3087000" cy="2116080"/>
              </a:xfrm>
              <a:prstGeom prst="rect">
                <a:avLst/>
              </a:prstGeom>
            </p:spPr>
          </p:pic>
        </mc:Fallback>
      </mc:AlternateContent>
      <p:sp>
        <p:nvSpPr>
          <p:cNvPr id="3" name="TextBox 2">
            <a:extLst>
              <a:ext uri="{FF2B5EF4-FFF2-40B4-BE49-F238E27FC236}">
                <a16:creationId xmlns:a16="http://schemas.microsoft.com/office/drawing/2014/main" id="{8BF9EC48-C718-2D98-3A09-C57635C0BCD9}"/>
              </a:ext>
            </a:extLst>
          </p:cNvPr>
          <p:cNvSpPr txBox="1"/>
          <p:nvPr/>
        </p:nvSpPr>
        <p:spPr>
          <a:xfrm>
            <a:off x="3379893" y="4199467"/>
            <a:ext cx="2979360" cy="646331"/>
          </a:xfrm>
          <a:prstGeom prst="rect">
            <a:avLst/>
          </a:prstGeom>
          <a:noFill/>
        </p:spPr>
        <p:txBody>
          <a:bodyPr wrap="square" rtlCol="0">
            <a:spAutoFit/>
          </a:bodyPr>
          <a:lstStyle/>
          <a:p>
            <a:r>
              <a:rPr lang="en-US" i="1" dirty="0">
                <a:solidFill>
                  <a:srgbClr val="004F91"/>
                </a:solidFill>
              </a:rPr>
              <a:t>The Leadership Challenge </a:t>
            </a:r>
            <a:r>
              <a:rPr lang="en-US" dirty="0">
                <a:solidFill>
                  <a:srgbClr val="004F91"/>
                </a:solidFill>
              </a:rPr>
              <a:t>by Kouzes &amp; Posner</a:t>
            </a:r>
          </a:p>
        </p:txBody>
      </p:sp>
    </p:spTree>
    <p:extLst>
      <p:ext uri="{BB962C8B-B14F-4D97-AF65-F5344CB8AC3E}">
        <p14:creationId xmlns:p14="http://schemas.microsoft.com/office/powerpoint/2010/main" val="174721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3600" dirty="0"/>
              <a:t>Characteristics of Effective Delegation</a:t>
            </a:r>
          </a:p>
        </p:txBody>
      </p:sp>
      <p:pic>
        <p:nvPicPr>
          <p:cNvPr id="5122" name="Picture 2">
            <a:extLst>
              <a:ext uri="{FF2B5EF4-FFF2-40B4-BE49-F238E27FC236}">
                <a16:creationId xmlns:a16="http://schemas.microsoft.com/office/drawing/2014/main" id="{F7CFE610-589D-7017-3980-B07829867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2" r="55926"/>
          <a:stretch/>
        </p:blipFill>
        <p:spPr bwMode="auto">
          <a:xfrm>
            <a:off x="6335485" y="1"/>
            <a:ext cx="280851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2269B83-E565-41B7-00E6-1FCF1616AD85}"/>
              </a:ext>
            </a:extLst>
          </p:cNvPr>
          <p:cNvSpPr/>
          <p:nvPr/>
        </p:nvSpPr>
        <p:spPr>
          <a:xfrm>
            <a:off x="304800" y="1306287"/>
            <a:ext cx="1661886" cy="58057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5D6EBA-1BA7-ABD8-F7E5-6F9E984D60E0}"/>
              </a:ext>
            </a:extLst>
          </p:cNvPr>
          <p:cNvSpPr/>
          <p:nvPr/>
        </p:nvSpPr>
        <p:spPr>
          <a:xfrm>
            <a:off x="304800" y="2115457"/>
            <a:ext cx="1661886" cy="58057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4A783-B983-B333-CEAB-E4B7FED31807}"/>
              </a:ext>
            </a:extLst>
          </p:cNvPr>
          <p:cNvSpPr/>
          <p:nvPr/>
        </p:nvSpPr>
        <p:spPr>
          <a:xfrm>
            <a:off x="304800" y="2921163"/>
            <a:ext cx="1661886" cy="58057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3667D9-20F6-F1BD-3196-5919085B52AA}"/>
              </a:ext>
            </a:extLst>
          </p:cNvPr>
          <p:cNvSpPr/>
          <p:nvPr/>
        </p:nvSpPr>
        <p:spPr>
          <a:xfrm>
            <a:off x="304800" y="3726869"/>
            <a:ext cx="1661886" cy="58057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5B1E96-9045-26B8-E173-D0DF13F08CD6}"/>
              </a:ext>
            </a:extLst>
          </p:cNvPr>
          <p:cNvSpPr txBox="1"/>
          <p:nvPr/>
        </p:nvSpPr>
        <p:spPr>
          <a:xfrm>
            <a:off x="2627086" y="1463643"/>
            <a:ext cx="3229428" cy="307777"/>
          </a:xfrm>
          <a:prstGeom prst="rect">
            <a:avLst/>
          </a:prstGeom>
          <a:noFill/>
        </p:spPr>
        <p:txBody>
          <a:bodyPr wrap="square" rtlCol="0">
            <a:spAutoFit/>
          </a:bodyPr>
          <a:lstStyle/>
          <a:p>
            <a:r>
              <a:rPr lang="en-US" sz="1400" dirty="0">
                <a:latin typeface="GT America Lt"/>
              </a:rPr>
              <a:t>0    1    2    3    4    5    6    7    8   9    10</a:t>
            </a:r>
          </a:p>
        </p:txBody>
      </p:sp>
      <p:sp>
        <p:nvSpPr>
          <p:cNvPr id="14" name="TextBox 13">
            <a:extLst>
              <a:ext uri="{FF2B5EF4-FFF2-40B4-BE49-F238E27FC236}">
                <a16:creationId xmlns:a16="http://schemas.microsoft.com/office/drawing/2014/main" id="{464252B4-6B7E-F5EA-9EA6-F760466A1AF9}"/>
              </a:ext>
            </a:extLst>
          </p:cNvPr>
          <p:cNvSpPr txBox="1"/>
          <p:nvPr/>
        </p:nvSpPr>
        <p:spPr>
          <a:xfrm>
            <a:off x="2627086" y="2260601"/>
            <a:ext cx="3229428" cy="307777"/>
          </a:xfrm>
          <a:prstGeom prst="rect">
            <a:avLst/>
          </a:prstGeom>
          <a:noFill/>
        </p:spPr>
        <p:txBody>
          <a:bodyPr wrap="square" rtlCol="0">
            <a:spAutoFit/>
          </a:bodyPr>
          <a:lstStyle/>
          <a:p>
            <a:r>
              <a:rPr lang="en-US" sz="1400" dirty="0">
                <a:latin typeface="GT America Lt"/>
              </a:rPr>
              <a:t>0    1    2    3    4    5    6    7    8   9    10</a:t>
            </a:r>
          </a:p>
        </p:txBody>
      </p:sp>
      <p:sp>
        <p:nvSpPr>
          <p:cNvPr id="15" name="TextBox 14">
            <a:extLst>
              <a:ext uri="{FF2B5EF4-FFF2-40B4-BE49-F238E27FC236}">
                <a16:creationId xmlns:a16="http://schemas.microsoft.com/office/drawing/2014/main" id="{F04B4640-895A-C9A0-F0CA-FD87DB886AF1}"/>
              </a:ext>
            </a:extLst>
          </p:cNvPr>
          <p:cNvSpPr txBox="1"/>
          <p:nvPr/>
        </p:nvSpPr>
        <p:spPr>
          <a:xfrm>
            <a:off x="2627086" y="3057559"/>
            <a:ext cx="3229428" cy="307777"/>
          </a:xfrm>
          <a:prstGeom prst="rect">
            <a:avLst/>
          </a:prstGeom>
          <a:noFill/>
        </p:spPr>
        <p:txBody>
          <a:bodyPr wrap="square" rtlCol="0">
            <a:spAutoFit/>
          </a:bodyPr>
          <a:lstStyle/>
          <a:p>
            <a:r>
              <a:rPr lang="en-US" sz="1400" dirty="0">
                <a:latin typeface="GT America Lt"/>
              </a:rPr>
              <a:t>0    1    2    3    4    5    6    7    8   9    10</a:t>
            </a:r>
          </a:p>
        </p:txBody>
      </p:sp>
      <p:sp>
        <p:nvSpPr>
          <p:cNvPr id="16" name="TextBox 15">
            <a:extLst>
              <a:ext uri="{FF2B5EF4-FFF2-40B4-BE49-F238E27FC236}">
                <a16:creationId xmlns:a16="http://schemas.microsoft.com/office/drawing/2014/main" id="{5DB6CC6E-F4D5-7437-1F77-63F5D403DA9A}"/>
              </a:ext>
            </a:extLst>
          </p:cNvPr>
          <p:cNvSpPr txBox="1"/>
          <p:nvPr/>
        </p:nvSpPr>
        <p:spPr>
          <a:xfrm>
            <a:off x="2627086" y="3926115"/>
            <a:ext cx="3229428" cy="307777"/>
          </a:xfrm>
          <a:prstGeom prst="rect">
            <a:avLst/>
          </a:prstGeom>
          <a:noFill/>
        </p:spPr>
        <p:txBody>
          <a:bodyPr wrap="square" rtlCol="0">
            <a:spAutoFit/>
          </a:bodyPr>
          <a:lstStyle/>
          <a:p>
            <a:r>
              <a:rPr lang="en-US" sz="1400" dirty="0">
                <a:latin typeface="GT America Lt"/>
              </a:rPr>
              <a:t>0    1    2    3    4    5    6    7    8   9    10</a:t>
            </a:r>
          </a:p>
        </p:txBody>
      </p:sp>
    </p:spTree>
    <p:extLst>
      <p:ext uri="{BB962C8B-B14F-4D97-AF65-F5344CB8AC3E}">
        <p14:creationId xmlns:p14="http://schemas.microsoft.com/office/powerpoint/2010/main" val="364462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Steps to Effective Delegation</a:t>
            </a:r>
          </a:p>
        </p:txBody>
      </p:sp>
      <p:pic>
        <p:nvPicPr>
          <p:cNvPr id="6146" name="Picture 2" descr="Happy Birthday, Balloon, Let Go">
            <a:extLst>
              <a:ext uri="{FF2B5EF4-FFF2-40B4-BE49-F238E27FC236}">
                <a16:creationId xmlns:a16="http://schemas.microsoft.com/office/drawing/2014/main" id="{D997F5F9-ED9C-BED6-432C-F2A311A9F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32" r="19351"/>
          <a:stretch/>
        </p:blipFill>
        <p:spPr bwMode="auto">
          <a:xfrm>
            <a:off x="6553198" y="-1"/>
            <a:ext cx="25908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D09244F-BE60-47CD-991C-2747AC48BDA0}"/>
              </a:ext>
            </a:extLst>
          </p:cNvPr>
          <p:cNvSpPr txBox="1">
            <a:spLocks noChangeArrowheads="1"/>
          </p:cNvSpPr>
          <p:nvPr/>
        </p:nvSpPr>
        <p:spPr>
          <a:xfrm>
            <a:off x="177802" y="583309"/>
            <a:ext cx="6477000" cy="5135562"/>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609600" indent="-609600">
              <a:spcAft>
                <a:spcPts val="0"/>
              </a:spcAft>
              <a:buFontTx/>
              <a:buNone/>
            </a:pPr>
            <a:r>
              <a:rPr lang="en-US" altLang="en-US" sz="1600" b="1" dirty="0">
                <a:latin typeface="GT America Lt"/>
              </a:rPr>
              <a:t>1.	Identify what you can delegate to others.</a:t>
            </a:r>
          </a:p>
          <a:p>
            <a:pPr marL="609600" indent="-609600">
              <a:spcAft>
                <a:spcPts val="0"/>
              </a:spcAft>
              <a:buFontTx/>
              <a:buNone/>
            </a:pPr>
            <a:r>
              <a:rPr lang="en-US" altLang="en-US" sz="1600" dirty="0">
                <a:latin typeface="GT America Lt"/>
              </a:rPr>
              <a:t>	</a:t>
            </a:r>
            <a:r>
              <a:rPr lang="en-US" altLang="en-US" sz="1600" dirty="0">
                <a:solidFill>
                  <a:schemeClr val="tx1"/>
                </a:solidFill>
                <a:latin typeface="GT America Lt"/>
              </a:rPr>
              <a:t>Understand what you should not delegate.</a:t>
            </a:r>
          </a:p>
          <a:p>
            <a:pPr marL="609600" indent="-609600">
              <a:spcAft>
                <a:spcPts val="0"/>
              </a:spcAft>
              <a:buFontTx/>
              <a:buNone/>
            </a:pPr>
            <a:endParaRPr lang="en-US" altLang="en-US" sz="1600" dirty="0">
              <a:latin typeface="GT America Lt"/>
            </a:endParaRPr>
          </a:p>
          <a:p>
            <a:pPr marL="609600" indent="-609600">
              <a:spcAft>
                <a:spcPts val="0"/>
              </a:spcAft>
              <a:buFontTx/>
              <a:buNone/>
            </a:pPr>
            <a:r>
              <a:rPr lang="en-US" altLang="en-US" sz="1600" b="1" dirty="0">
                <a:latin typeface="GT America Lt"/>
              </a:rPr>
              <a:t>2.	Select those best suited to the task. </a:t>
            </a:r>
          </a:p>
          <a:p>
            <a:pPr marL="609600" indent="-609600">
              <a:spcAft>
                <a:spcPts val="0"/>
              </a:spcAft>
              <a:buFontTx/>
              <a:buNone/>
            </a:pPr>
            <a:r>
              <a:rPr lang="en-US" altLang="en-US" sz="1600" dirty="0">
                <a:latin typeface="GT America Lt"/>
              </a:rPr>
              <a:t>	</a:t>
            </a:r>
            <a:r>
              <a:rPr lang="en-US" altLang="en-US" sz="1600" dirty="0">
                <a:solidFill>
                  <a:schemeClr val="tx1"/>
                </a:solidFill>
                <a:latin typeface="GT America Lt"/>
              </a:rPr>
              <a:t>Match needs of assignment to their skills and talents.</a:t>
            </a:r>
          </a:p>
          <a:p>
            <a:pPr marL="609600" indent="-609600">
              <a:spcAft>
                <a:spcPts val="0"/>
              </a:spcAft>
              <a:buFontTx/>
              <a:buNone/>
            </a:pPr>
            <a:endParaRPr lang="en-US" altLang="en-US" sz="1600" dirty="0">
              <a:latin typeface="GT America Lt"/>
            </a:endParaRPr>
          </a:p>
          <a:p>
            <a:pPr marL="609600" indent="-609600">
              <a:spcAft>
                <a:spcPts val="0"/>
              </a:spcAft>
              <a:buFontTx/>
              <a:buNone/>
            </a:pPr>
            <a:r>
              <a:rPr lang="en-US" altLang="en-US" sz="1600" b="1" dirty="0">
                <a:latin typeface="GT America Lt"/>
              </a:rPr>
              <a:t>3.	Do not overuse one or a few people.  </a:t>
            </a:r>
          </a:p>
          <a:p>
            <a:pPr marL="609600" indent="-609600">
              <a:spcAft>
                <a:spcPts val="0"/>
              </a:spcAft>
              <a:buFontTx/>
              <a:buNone/>
            </a:pPr>
            <a:r>
              <a:rPr lang="en-US" altLang="en-US" sz="1600" dirty="0">
                <a:latin typeface="GT America Lt"/>
              </a:rPr>
              <a:t>	</a:t>
            </a:r>
            <a:r>
              <a:rPr lang="en-US" altLang="en-US" sz="1600" dirty="0">
                <a:solidFill>
                  <a:schemeClr val="tx1"/>
                </a:solidFill>
                <a:latin typeface="GT America Lt"/>
              </a:rPr>
              <a:t>Give others the opportunity. Team them up.</a:t>
            </a:r>
          </a:p>
          <a:p>
            <a:pPr marL="609600" indent="-609600">
              <a:spcAft>
                <a:spcPts val="0"/>
              </a:spcAft>
              <a:buFontTx/>
              <a:buNone/>
            </a:pPr>
            <a:endParaRPr lang="en-US" altLang="en-US" sz="1600" dirty="0">
              <a:latin typeface="GT America Lt"/>
            </a:endParaRPr>
          </a:p>
          <a:p>
            <a:pPr marL="609600" indent="-609600">
              <a:spcAft>
                <a:spcPts val="0"/>
              </a:spcAft>
              <a:buFontTx/>
              <a:buNone/>
            </a:pPr>
            <a:r>
              <a:rPr lang="en-US" altLang="en-US" sz="1600" b="1" dirty="0">
                <a:latin typeface="GT America Lt"/>
              </a:rPr>
              <a:t>4.	Let go.</a:t>
            </a:r>
          </a:p>
          <a:p>
            <a:pPr marL="609600" indent="-609600">
              <a:spcAft>
                <a:spcPts val="0"/>
              </a:spcAft>
              <a:buFontTx/>
              <a:buNone/>
            </a:pPr>
            <a:r>
              <a:rPr lang="en-US" altLang="en-US" sz="1600" dirty="0">
                <a:latin typeface="GT America Lt"/>
              </a:rPr>
              <a:t>	</a:t>
            </a:r>
            <a:r>
              <a:rPr lang="en-US" altLang="en-US" sz="1600" dirty="0">
                <a:solidFill>
                  <a:schemeClr val="tx1"/>
                </a:solidFill>
                <a:latin typeface="GT America Lt"/>
              </a:rPr>
              <a:t>Grant individual or team authority. Let folks know if they have decision-making power.  Accept that folks will do it “their way” and show trust in them and their approaches. Remember that others have their own approach. Encourage creativity.</a:t>
            </a:r>
            <a:endParaRPr lang="en-US" altLang="en-US" sz="1600" dirty="0">
              <a:solidFill>
                <a:schemeClr val="tx1"/>
              </a:solidFill>
              <a:latin typeface="Tahoma" panose="020B0604030504040204" pitchFamily="34" charset="0"/>
            </a:endParaRPr>
          </a:p>
        </p:txBody>
      </p:sp>
    </p:spTree>
    <p:extLst>
      <p:ext uri="{BB962C8B-B14F-4D97-AF65-F5344CB8AC3E}">
        <p14:creationId xmlns:p14="http://schemas.microsoft.com/office/powerpoint/2010/main" val="353625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sz="4800" dirty="0"/>
              <a:t>Steps to Effective Delegation</a:t>
            </a:r>
          </a:p>
        </p:txBody>
      </p:sp>
      <p:pic>
        <p:nvPicPr>
          <p:cNvPr id="6146" name="Picture 2" descr="Happy Birthday, Balloon, Let Go">
            <a:extLst>
              <a:ext uri="{FF2B5EF4-FFF2-40B4-BE49-F238E27FC236}">
                <a16:creationId xmlns:a16="http://schemas.microsoft.com/office/drawing/2014/main" id="{D997F5F9-ED9C-BED6-432C-F2A311A9F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32" r="19351"/>
          <a:stretch/>
        </p:blipFill>
        <p:spPr bwMode="auto">
          <a:xfrm>
            <a:off x="6553198" y="-1"/>
            <a:ext cx="25908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D09244F-BE60-47CD-991C-2747AC48BDA0}"/>
              </a:ext>
            </a:extLst>
          </p:cNvPr>
          <p:cNvSpPr txBox="1">
            <a:spLocks noChangeArrowheads="1"/>
          </p:cNvSpPr>
          <p:nvPr/>
        </p:nvSpPr>
        <p:spPr>
          <a:xfrm>
            <a:off x="190501" y="637495"/>
            <a:ext cx="6477000" cy="5135562"/>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609600" indent="-609600">
              <a:spcAft>
                <a:spcPts val="0"/>
              </a:spcAft>
              <a:buFontTx/>
              <a:buNone/>
            </a:pPr>
            <a:endParaRPr lang="en-US" altLang="en-US" sz="1600" dirty="0">
              <a:latin typeface="Tahoma" panose="020B0604030504040204" pitchFamily="34" charset="0"/>
            </a:endParaRPr>
          </a:p>
        </p:txBody>
      </p:sp>
      <p:sp>
        <p:nvSpPr>
          <p:cNvPr id="6" name="TextBox 5">
            <a:extLst>
              <a:ext uri="{FF2B5EF4-FFF2-40B4-BE49-F238E27FC236}">
                <a16:creationId xmlns:a16="http://schemas.microsoft.com/office/drawing/2014/main" id="{F0B88C01-37C7-B0A3-D363-185FEBE7A4DC}"/>
              </a:ext>
            </a:extLst>
          </p:cNvPr>
          <p:cNvSpPr txBox="1"/>
          <p:nvPr/>
        </p:nvSpPr>
        <p:spPr>
          <a:xfrm>
            <a:off x="381909" y="1078415"/>
            <a:ext cx="6380842" cy="2800767"/>
          </a:xfrm>
          <a:prstGeom prst="rect">
            <a:avLst/>
          </a:prstGeom>
          <a:noFill/>
        </p:spPr>
        <p:txBody>
          <a:bodyPr wrap="square">
            <a:spAutoFit/>
          </a:bodyPr>
          <a:lstStyle/>
          <a:p>
            <a:pPr marL="609600" indent="-609600" eaLnBrk="1" hangingPunct="1">
              <a:buFontTx/>
              <a:buNone/>
            </a:pPr>
            <a:r>
              <a:rPr lang="en-US" altLang="en-US" sz="1600" b="1" dirty="0">
                <a:solidFill>
                  <a:srgbClr val="004F91"/>
                </a:solidFill>
                <a:latin typeface="GT America Lt"/>
              </a:rPr>
              <a:t>5.	Give clear expectations.</a:t>
            </a:r>
          </a:p>
          <a:p>
            <a:pPr marL="609600" indent="-609600" eaLnBrk="1" hangingPunct="1">
              <a:buFontTx/>
              <a:buNone/>
            </a:pPr>
            <a:r>
              <a:rPr lang="en-US" altLang="en-US" sz="1600" dirty="0">
                <a:solidFill>
                  <a:srgbClr val="004F91"/>
                </a:solidFill>
                <a:latin typeface="GT America Lt"/>
              </a:rPr>
              <a:t>	</a:t>
            </a:r>
            <a:r>
              <a:rPr lang="en-US" altLang="en-US" sz="1600" dirty="0">
                <a:latin typeface="GT America Lt"/>
              </a:rPr>
              <a:t>Provide information and resources.</a:t>
            </a:r>
          </a:p>
          <a:p>
            <a:pPr marL="609600" indent="-609600" eaLnBrk="1" hangingPunct="1">
              <a:buFontTx/>
              <a:buNone/>
            </a:pPr>
            <a:r>
              <a:rPr lang="en-US" altLang="en-US" sz="1600" dirty="0">
                <a:latin typeface="GT America Lt"/>
              </a:rPr>
              <a:t>	Explain goals.</a:t>
            </a:r>
          </a:p>
          <a:p>
            <a:pPr marL="609600" indent="-609600" eaLnBrk="1" hangingPunct="1">
              <a:buFontTx/>
              <a:buNone/>
            </a:pPr>
            <a:r>
              <a:rPr lang="en-US" altLang="en-US" sz="1600" dirty="0">
                <a:latin typeface="GT America Lt"/>
              </a:rPr>
              <a:t>	Give measurable expectations and objectives.</a:t>
            </a:r>
          </a:p>
          <a:p>
            <a:pPr marL="609600" indent="-609600" eaLnBrk="1" hangingPunct="1">
              <a:buFontTx/>
              <a:buNone/>
            </a:pPr>
            <a:endParaRPr lang="en-US" altLang="en-US" sz="1600" dirty="0">
              <a:solidFill>
                <a:srgbClr val="004F91"/>
              </a:solidFill>
              <a:latin typeface="GT America Lt"/>
            </a:endParaRPr>
          </a:p>
          <a:p>
            <a:pPr marL="609600" indent="-609600" eaLnBrk="1" hangingPunct="1">
              <a:buFontTx/>
              <a:buNone/>
            </a:pPr>
            <a:r>
              <a:rPr lang="en-US" altLang="en-US" sz="1600" b="1" dirty="0">
                <a:solidFill>
                  <a:srgbClr val="004F91"/>
                </a:solidFill>
                <a:latin typeface="GT America Lt"/>
              </a:rPr>
              <a:t>6.	Provide ongoing support.</a:t>
            </a:r>
          </a:p>
          <a:p>
            <a:pPr marL="609600" indent="-609600" eaLnBrk="1" hangingPunct="1">
              <a:buFontTx/>
              <a:buNone/>
            </a:pPr>
            <a:r>
              <a:rPr lang="en-US" altLang="en-US" sz="1600" dirty="0">
                <a:solidFill>
                  <a:srgbClr val="004F91"/>
                </a:solidFill>
                <a:latin typeface="GT America Lt"/>
              </a:rPr>
              <a:t>	</a:t>
            </a:r>
            <a:r>
              <a:rPr lang="en-US" altLang="en-US" sz="1600" dirty="0">
                <a:latin typeface="GT America Lt"/>
              </a:rPr>
              <a:t>Give opportunity for feedback. Encourage questions.</a:t>
            </a:r>
          </a:p>
          <a:p>
            <a:pPr marL="609600" indent="-609600" eaLnBrk="1" hangingPunct="1">
              <a:buFontTx/>
              <a:buNone/>
            </a:pPr>
            <a:r>
              <a:rPr lang="en-US" altLang="en-US" sz="1600" dirty="0">
                <a:latin typeface="GT America Lt"/>
              </a:rPr>
              <a:t>	Ask folks how they are doing . Be available.</a:t>
            </a:r>
          </a:p>
          <a:p>
            <a:pPr marL="609600" indent="-609600" eaLnBrk="1" hangingPunct="1">
              <a:buFontTx/>
              <a:buNone/>
            </a:pPr>
            <a:endParaRPr lang="en-US" altLang="en-US" sz="1600" dirty="0">
              <a:solidFill>
                <a:srgbClr val="004F91"/>
              </a:solidFill>
              <a:latin typeface="GT America Lt"/>
            </a:endParaRPr>
          </a:p>
          <a:p>
            <a:pPr marL="609600" indent="-609600" eaLnBrk="1" hangingPunct="1">
              <a:buFontTx/>
              <a:buNone/>
            </a:pPr>
            <a:r>
              <a:rPr lang="en-US" altLang="en-US" sz="1600" b="1" dirty="0">
                <a:solidFill>
                  <a:srgbClr val="004F91"/>
                </a:solidFill>
                <a:latin typeface="GT America Lt"/>
              </a:rPr>
              <a:t>7.	Recognize and reward efforts – both successes and failures.</a:t>
            </a:r>
          </a:p>
          <a:p>
            <a:pPr marL="609600" indent="-609600" eaLnBrk="1" hangingPunct="1">
              <a:buFontTx/>
              <a:buNone/>
            </a:pPr>
            <a:r>
              <a:rPr lang="en-US" altLang="en-US" sz="1600" dirty="0">
                <a:solidFill>
                  <a:srgbClr val="004F91"/>
                </a:solidFill>
                <a:latin typeface="GT America Lt"/>
              </a:rPr>
              <a:t>	</a:t>
            </a:r>
            <a:r>
              <a:rPr lang="en-US" altLang="en-US" sz="1600" dirty="0">
                <a:latin typeface="GT America Lt"/>
              </a:rPr>
              <a:t>Learn through and from the failures.</a:t>
            </a:r>
          </a:p>
        </p:txBody>
      </p:sp>
    </p:spTree>
    <p:extLst>
      <p:ext uri="{BB962C8B-B14F-4D97-AF65-F5344CB8AC3E}">
        <p14:creationId xmlns:p14="http://schemas.microsoft.com/office/powerpoint/2010/main" val="3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A4F7-1964-403E-B873-5FD95C79A3B5}"/>
              </a:ext>
            </a:extLst>
          </p:cNvPr>
          <p:cNvSpPr>
            <a:spLocks noGrp="1"/>
          </p:cNvSpPr>
          <p:nvPr>
            <p:ph type="title"/>
          </p:nvPr>
        </p:nvSpPr>
        <p:spPr/>
        <p:txBody>
          <a:bodyPr/>
          <a:lstStyle/>
          <a:p>
            <a:r>
              <a:rPr lang="en-US" dirty="0"/>
              <a:t>Degrees of Delegation</a:t>
            </a:r>
          </a:p>
        </p:txBody>
      </p:sp>
      <p:sp>
        <p:nvSpPr>
          <p:cNvPr id="5" name="Content Placeholder 2">
            <a:extLst>
              <a:ext uri="{FF2B5EF4-FFF2-40B4-BE49-F238E27FC236}">
                <a16:creationId xmlns:a16="http://schemas.microsoft.com/office/drawing/2014/main" id="{0838D2A6-59DE-57FD-AF7D-CA7DFC0124B5}"/>
              </a:ext>
            </a:extLst>
          </p:cNvPr>
          <p:cNvSpPr txBox="1">
            <a:spLocks noChangeArrowheads="1"/>
          </p:cNvSpPr>
          <p:nvPr/>
        </p:nvSpPr>
        <p:spPr>
          <a:xfrm>
            <a:off x="1" y="562428"/>
            <a:ext cx="6134100" cy="1856921"/>
          </a:xfrm>
          <a:prstGeom prst="rect">
            <a:avLst/>
          </a:prstGeom>
        </p:spPr>
        <p:txBody>
          <a:bodyPr lIns="274320" tIns="457200" rIns="0" bIns="0"/>
          <a:lstStyle>
            <a:lvl1pPr marL="0" indent="0" algn="l" defTabSz="685809" rtl="0" eaLnBrk="1" latinLnBrk="0" hangingPunct="1">
              <a:lnSpc>
                <a:spcPct val="100000"/>
              </a:lnSpc>
              <a:spcBef>
                <a:spcPts val="0"/>
              </a:spcBef>
              <a:spcAft>
                <a:spcPts val="300"/>
              </a:spcAft>
              <a:buFont typeface="Arial" panose="020B0604020202020204" pitchFamily="34" charset="0"/>
              <a:buNone/>
              <a:defRPr sz="1100" b="0" i="0" kern="1200">
                <a:solidFill>
                  <a:srgbClr val="004F91"/>
                </a:solidFill>
                <a:latin typeface="GT America Rg" pitchFamily="2" charset="77"/>
                <a:ea typeface="GT America Rg" pitchFamily="2" charset="77"/>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eaLnBrk="1" hangingPunct="1"/>
            <a:r>
              <a:rPr lang="en-US" altLang="en-US" sz="1600" b="1" dirty="0">
                <a:latin typeface="GT America Lt"/>
              </a:rPr>
              <a:t>Reports Only</a:t>
            </a:r>
          </a:p>
          <a:p>
            <a:pPr lvl="1" eaLnBrk="1" hangingPunct="1"/>
            <a:r>
              <a:rPr lang="en-US" altLang="en-US" sz="1600" dirty="0">
                <a:latin typeface="GT America Lt"/>
              </a:rPr>
              <a:t>Ask for research, facts about a situation. Information only. </a:t>
            </a:r>
          </a:p>
          <a:p>
            <a:pPr eaLnBrk="1" hangingPunct="1"/>
            <a:endParaRPr lang="en-US" altLang="en-US" sz="1200" b="1" dirty="0">
              <a:latin typeface="GT America Lt"/>
            </a:endParaRPr>
          </a:p>
          <a:p>
            <a:pPr eaLnBrk="1" hangingPunct="1"/>
            <a:r>
              <a:rPr lang="en-US" altLang="en-US" sz="1600" b="1" dirty="0">
                <a:latin typeface="GT America Lt"/>
              </a:rPr>
              <a:t>Recommends Action</a:t>
            </a:r>
          </a:p>
          <a:p>
            <a:pPr lvl="1" eaLnBrk="1" hangingPunct="1"/>
            <a:r>
              <a:rPr lang="en-US" altLang="en-US" sz="1600" dirty="0">
                <a:latin typeface="GT America Lt"/>
              </a:rPr>
              <a:t>Ask for a recommendation, what action to take. Consider that recommendation in decision-making.</a:t>
            </a:r>
          </a:p>
          <a:p>
            <a:pPr eaLnBrk="1" hangingPunct="1"/>
            <a:endParaRPr lang="en-US" altLang="en-US" sz="1200" b="1" dirty="0">
              <a:latin typeface="GT America Lt"/>
            </a:endParaRPr>
          </a:p>
          <a:p>
            <a:pPr eaLnBrk="1" hangingPunct="1"/>
            <a:r>
              <a:rPr lang="en-US" altLang="en-US" sz="1600" b="1" dirty="0">
                <a:latin typeface="GT America Lt"/>
              </a:rPr>
              <a:t>Decides on Plan</a:t>
            </a:r>
          </a:p>
          <a:p>
            <a:pPr lvl="1" eaLnBrk="1" hangingPunct="1"/>
            <a:r>
              <a:rPr lang="en-US" altLang="en-US" sz="1600" dirty="0">
                <a:latin typeface="GT America Lt"/>
              </a:rPr>
              <a:t>Ask for a proposal for a plan of action and approve its implementation.</a:t>
            </a:r>
          </a:p>
          <a:p>
            <a:pPr eaLnBrk="1" hangingPunct="1"/>
            <a:endParaRPr lang="en-US" altLang="en-US" sz="1200" b="1" dirty="0">
              <a:latin typeface="GT America Lt"/>
            </a:endParaRPr>
          </a:p>
          <a:p>
            <a:pPr eaLnBrk="1" hangingPunct="1"/>
            <a:r>
              <a:rPr lang="en-US" altLang="en-US" sz="1600" b="1" dirty="0">
                <a:latin typeface="GT America Lt"/>
              </a:rPr>
              <a:t>Takes Independent Action</a:t>
            </a:r>
          </a:p>
          <a:p>
            <a:pPr lvl="1" eaLnBrk="1" hangingPunct="1"/>
            <a:r>
              <a:rPr lang="en-US" altLang="en-US" sz="1600" dirty="0">
                <a:latin typeface="GT America Lt"/>
              </a:rPr>
              <a:t>Plan is acted upon without your approval or knowledge.</a:t>
            </a:r>
          </a:p>
          <a:p>
            <a:pPr>
              <a:buFontTx/>
              <a:buNone/>
            </a:pPr>
            <a:endParaRPr lang="en-US" altLang="en-US" sz="1800" i="1" dirty="0">
              <a:latin typeface="GT America Lt"/>
              <a:cs typeface="Tahoma" panose="020B0604030504040204" pitchFamily="34" charset="0"/>
            </a:endParaRPr>
          </a:p>
        </p:txBody>
      </p:sp>
      <p:pic>
        <p:nvPicPr>
          <p:cNvPr id="8194" name="Picture 2" descr="Free photos of Delegate">
            <a:extLst>
              <a:ext uri="{FF2B5EF4-FFF2-40B4-BE49-F238E27FC236}">
                <a16:creationId xmlns:a16="http://schemas.microsoft.com/office/drawing/2014/main" id="{65D710BE-6806-BE18-55C3-C00876C15E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53" r="33777"/>
          <a:stretch/>
        </p:blipFill>
        <p:spPr bwMode="auto">
          <a:xfrm>
            <a:off x="6611256" y="0"/>
            <a:ext cx="253274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00677"/>
      </p:ext>
    </p:extLst>
  </p:cSld>
  <p:clrMapOvr>
    <a:masterClrMapping/>
  </p:clrMapOvr>
</p:sld>
</file>

<file path=ppt/theme/theme1.xml><?xml version="1.0" encoding="utf-8"?>
<a:theme xmlns:a="http://schemas.openxmlformats.org/drawingml/2006/main" name="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1170</Words>
  <Application>Microsoft Office PowerPoint</Application>
  <PresentationFormat>On-screen Show (16:9)</PresentationFormat>
  <Paragraphs>159</Paragraphs>
  <Slides>17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Comic Sans MS</vt:lpstr>
      <vt:lpstr>GT America Lt</vt:lpstr>
      <vt:lpstr>GT America Rg</vt:lpstr>
      <vt:lpstr>Helvetica Neue Medium</vt:lpstr>
      <vt:lpstr>Tahoma</vt:lpstr>
      <vt:lpstr>Dark</vt:lpstr>
      <vt:lpstr>Light</vt:lpstr>
      <vt:lpstr>Red</vt:lpstr>
      <vt:lpstr>Keys to Delegation &amp; Empowerment</vt:lpstr>
      <vt:lpstr>Delegation</vt:lpstr>
      <vt:lpstr>Think Back…</vt:lpstr>
      <vt:lpstr>Benefits &amp; Consequences</vt:lpstr>
      <vt:lpstr>Enable Others To Act</vt:lpstr>
      <vt:lpstr>Characteristics of Effective Delegation</vt:lpstr>
      <vt:lpstr>Steps to Effective Delegation</vt:lpstr>
      <vt:lpstr>Steps to Effective Delegation</vt:lpstr>
      <vt:lpstr>Degrees of Delegation</vt:lpstr>
      <vt:lpstr>What NOT to Delegate</vt:lpstr>
      <vt:lpstr>Ego Check</vt:lpstr>
      <vt:lpstr>Urgency Index</vt:lpstr>
      <vt:lpstr>Making Delegation Work: Driving Expectations</vt:lpstr>
      <vt:lpstr>Clarifying Expectations</vt:lpstr>
      <vt:lpstr>Expectations Activity</vt:lpstr>
      <vt:lpstr>Changing Negatives to Positives</vt:lpstr>
      <vt:lpstr>Discovery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Trayan, Eileen</dc:creator>
  <cp:lastModifiedBy>Jill McCrory</cp:lastModifiedBy>
  <cp:revision>81</cp:revision>
  <dcterms:created xsi:type="dcterms:W3CDTF">2021-11-03T15:24:50Z</dcterms:created>
  <dcterms:modified xsi:type="dcterms:W3CDTF">2022-07-01T17:06:28Z</dcterms:modified>
</cp:coreProperties>
</file>