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60" r:id="rId2"/>
    <p:sldMasterId id="2147483680" r:id="rId3"/>
  </p:sldMasterIdLst>
  <p:sldIdLst>
    <p:sldId id="261" r:id="rId4"/>
    <p:sldId id="262" r:id="rId5"/>
    <p:sldId id="266" r:id="rId6"/>
    <p:sldId id="264" r:id="rId7"/>
    <p:sldId id="263" r:id="rId8"/>
    <p:sldId id="267" r:id="rId9"/>
    <p:sldId id="265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C"/>
    <a:srgbClr val="004F91"/>
    <a:srgbClr val="DBF5FF"/>
    <a:srgbClr val="EB1600"/>
    <a:srgbClr val="FF2E18"/>
    <a:srgbClr val="81E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F8217E-25FC-432E-9DD4-177EA41DDD4B}" v="12" dt="2022-05-09T20:18:05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6" autoAdjust="0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931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001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candelabrum, light, crosswalk&#10;&#10;Description automatically generated">
            <a:extLst>
              <a:ext uri="{FF2B5EF4-FFF2-40B4-BE49-F238E27FC236}">
                <a16:creationId xmlns:a16="http://schemas.microsoft.com/office/drawing/2014/main" id="{E591774A-3FE0-3D4C-9872-A8AFE7D864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1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62C395-127A-2D4E-B2CD-A2A21EFA1E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2490" y="2125981"/>
            <a:ext cx="7079012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7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858000" cy="816265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821279"/>
            <a:ext cx="6858000" cy="3505956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solidFill>
                  <a:srgbClr val="004F91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00004-28DB-D648-9E8C-F05F8ECB6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09" y="4309050"/>
            <a:ext cx="2160958" cy="7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6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62360" y="817882"/>
            <a:ext cx="2743817" cy="696594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8EEE50-8C20-7D4B-99FA-700A05DCE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6858000" cy="817880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17EC3C-D29A-EF49-911C-13823083646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62360" y="1514476"/>
            <a:ext cx="2743817" cy="1341846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004F91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DF61168-006F-044C-8BD8-1CAF947FB24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161203" y="817882"/>
            <a:ext cx="2743817" cy="696594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7120F69-8274-9547-B64B-153ADAA17AF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161203" y="1514476"/>
            <a:ext cx="2743817" cy="1341846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004F91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3188B4A-2444-7A41-830F-51C7A3BAD40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60046" y="817882"/>
            <a:ext cx="2743817" cy="696594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9DA2A6-E7AE-FB47-B585-E97A5134E99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060046" y="1514476"/>
            <a:ext cx="2743817" cy="1341846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004F91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6E0239-07BA-BD4D-B279-22FA8CFA9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09" y="4309050"/>
            <a:ext cx="2160958" cy="7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4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 userDrawn="1"/>
        </p:nvSpPr>
        <p:spPr>
          <a:xfrm>
            <a:off x="0" y="-2038"/>
            <a:ext cx="3429000" cy="5147577"/>
          </a:xfrm>
          <a:prstGeom prst="rect">
            <a:avLst/>
          </a:prstGeom>
          <a:solidFill>
            <a:srgbClr val="DBF5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45CEBD-1597-BC46-8F79-80B66EE7A47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29000" y="0"/>
            <a:ext cx="5715000" cy="5143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EE6B09F-68A1-0A43-AFB3-5D29ED0852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2039"/>
            <a:ext cx="2970564" cy="513027"/>
          </a:xfrm>
          <a:prstGeom prst="rect">
            <a:avLst/>
          </a:prstGeom>
        </p:spPr>
        <p:txBody>
          <a:bodyPr lIns="228600" tIns="274320" rIns="0" bIns="0" anchor="t" anchorCtr="0"/>
          <a:lstStyle>
            <a:lvl1pPr algn="l">
              <a:lnSpc>
                <a:spcPts val="2400"/>
              </a:lnSpc>
              <a:defRPr sz="2400" b="0" i="0" spc="0" baseline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E55CD58-3E32-AF4D-9821-A3197D0C66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10988"/>
            <a:ext cx="2970564" cy="3805688"/>
          </a:xfrm>
          <a:prstGeom prst="rect">
            <a:avLst/>
          </a:prstGeom>
        </p:spPr>
        <p:txBody>
          <a:bodyPr lIns="228600" tIns="4572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004F91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Body copy here in 11pt.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C0513C-0FFF-D14A-A8CA-CAE12FDF2D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09" y="4309050"/>
            <a:ext cx="2160958" cy="7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21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Quote-Light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 userDrawn="1"/>
        </p:nvSpPr>
        <p:spPr>
          <a:xfrm>
            <a:off x="5715000" y="-2038"/>
            <a:ext cx="3429000" cy="5147577"/>
          </a:xfrm>
          <a:prstGeom prst="rect">
            <a:avLst/>
          </a:prstGeom>
          <a:solidFill>
            <a:srgbClr val="004F9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52739A-1709-A048-898F-FFBCB6135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5024673" cy="816265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BB75BA-9A0F-F44E-89EC-30BA17314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821279"/>
            <a:ext cx="5024673" cy="3505956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solidFill>
                  <a:srgbClr val="004F91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DEE5E-5E69-B644-86B8-4391B337B9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0" y="0"/>
            <a:ext cx="2971800" cy="5143500"/>
          </a:xfrm>
          <a:prstGeom prst="rect">
            <a:avLst/>
          </a:prstGeom>
        </p:spPr>
        <p:txBody>
          <a:bodyPr lIns="365760" tIns="0" rIns="0" bIns="0" anchor="ctr" anchorCtr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2pPr>
            <a:lvl3pPr marL="6858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3pPr>
            <a:lvl4pPr marL="10287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4pPr>
            <a:lvl5pPr marL="13716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5pPr>
          </a:lstStyle>
          <a:p>
            <a:pPr lvl="0"/>
            <a:r>
              <a:rPr lang="en-US" dirty="0"/>
              <a:t>Pullquote text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E2CC1D-46E6-A845-BDC9-DC16715BE0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09" y="4309050"/>
            <a:ext cx="2160958" cy="7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16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0"/>
            <a:ext cx="5939073" cy="4508626"/>
          </a:xfrm>
          <a:prstGeom prst="rect">
            <a:avLst/>
          </a:prstGeom>
        </p:spPr>
        <p:txBody>
          <a:bodyPr lIns="228600" tIns="91440" rIns="0" bIns="0" anchor="ctr" anchorCtr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0" i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Callout text here.</a:t>
            </a:r>
          </a:p>
          <a:p>
            <a:pPr lvl="0"/>
            <a:r>
              <a:rPr lang="en-US" dirty="0"/>
              <a:t>Try to keep it to three lines max. </a:t>
            </a:r>
          </a:p>
        </p:txBody>
      </p:sp>
      <p:pic>
        <p:nvPicPr>
          <p:cNvPr id="8" name="Generic-USCC-PPT_Session-pattern-insightfulblue.png" descr="Generic-USCC-PPT_Session-pattern-insightfulblue.png">
            <a:extLst>
              <a:ext uri="{FF2B5EF4-FFF2-40B4-BE49-F238E27FC236}">
                <a16:creationId xmlns:a16="http://schemas.microsoft.com/office/drawing/2014/main" id="{D99DEFEC-1703-FC49-B77C-131D0E78F3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991"/>
          <a:stretch/>
        </p:blipFill>
        <p:spPr>
          <a:xfrm>
            <a:off x="6857659" y="0"/>
            <a:ext cx="228634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9D401-30A6-3746-A308-F2568A88A4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8509" y="4309050"/>
            <a:ext cx="2160958" cy="7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63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A39E99-A562-544F-9979-C775E956C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171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4C1B8A-4264-F449-B923-319529894D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2487" y="2125981"/>
            <a:ext cx="7079012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42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42992"/>
            <a:ext cx="7999141" cy="997557"/>
          </a:xfrm>
          <a:prstGeom prst="rect">
            <a:avLst/>
          </a:prstGeom>
        </p:spPr>
        <p:txBody>
          <a:bodyPr lIns="228600" tIns="457200" rIns="0" bIns="0" anchor="t" anchorCtr="0"/>
          <a:lstStyle>
            <a:lvl1pPr algn="l">
              <a:lnSpc>
                <a:spcPts val="5600"/>
              </a:lnSpc>
              <a:defRPr sz="5600" b="0" i="0" spc="-200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2945953"/>
            <a:ext cx="7999141" cy="315992"/>
          </a:xfrm>
          <a:prstGeom prst="rect">
            <a:avLst/>
          </a:prstGeom>
        </p:spPr>
        <p:txBody>
          <a:bodyPr lIns="228600" tIns="0" rIns="0" bIns="0"/>
          <a:lstStyle>
            <a:lvl1pPr marL="0" indent="0" algn="l">
              <a:buNone/>
              <a:defRPr sz="2400" b="0" i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39E99-A562-544F-9979-C775E956C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171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B344EC-E2ED-B946-8B23-EE6E34872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1774" y="3833313"/>
            <a:ext cx="3825147" cy="14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62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858000" cy="816265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821279"/>
            <a:ext cx="6858000" cy="3505956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70BB3-5CF7-E840-9201-27B73F39A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10" y="4309050"/>
            <a:ext cx="2160956" cy="7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31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62360" y="817882"/>
            <a:ext cx="2743817" cy="696594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8EEE50-8C20-7D4B-99FA-700A05DCE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6858000" cy="817880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17EC3C-D29A-EF49-911C-13823083646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62360" y="1514476"/>
            <a:ext cx="2743817" cy="1341846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DF61168-006F-044C-8BD8-1CAF947FB24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161203" y="817882"/>
            <a:ext cx="2743817" cy="696594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7120F69-8274-9547-B64B-153ADAA17AF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161203" y="1514476"/>
            <a:ext cx="2743817" cy="1341846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3188B4A-2444-7A41-830F-51C7A3BAD40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60046" y="817882"/>
            <a:ext cx="2743817" cy="696594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9DA2A6-E7AE-FB47-B585-E97A5134E99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060046" y="1514476"/>
            <a:ext cx="2743817" cy="1341846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C62D95-D237-804A-A156-C6404E49A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10" y="4309050"/>
            <a:ext cx="2160956" cy="7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1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 userDrawn="1"/>
        </p:nvSpPr>
        <p:spPr>
          <a:xfrm>
            <a:off x="0" y="-2038"/>
            <a:ext cx="3429000" cy="5147577"/>
          </a:xfrm>
          <a:prstGeom prst="rect">
            <a:avLst/>
          </a:prstGeom>
          <a:solidFill>
            <a:srgbClr val="DBF5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45CEBD-1597-BC46-8F79-80B66EE7A47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29000" y="0"/>
            <a:ext cx="5715000" cy="5143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EE6B09F-68A1-0A43-AFB3-5D29ED0852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2039"/>
            <a:ext cx="2970564" cy="513027"/>
          </a:xfrm>
          <a:prstGeom prst="rect">
            <a:avLst/>
          </a:prstGeom>
        </p:spPr>
        <p:txBody>
          <a:bodyPr lIns="228600" tIns="274320" rIns="0" bIns="0" anchor="t" anchorCtr="0"/>
          <a:lstStyle>
            <a:lvl1pPr algn="l">
              <a:lnSpc>
                <a:spcPts val="2400"/>
              </a:lnSpc>
              <a:defRPr sz="2400" b="0" i="0" spc="0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E55CD58-3E32-AF4D-9821-A3197D0C66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10988"/>
            <a:ext cx="2970564" cy="3805688"/>
          </a:xfrm>
          <a:prstGeom prst="rect">
            <a:avLst/>
          </a:prstGeom>
        </p:spPr>
        <p:txBody>
          <a:bodyPr lIns="228600" tIns="4572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Body copy here in 11pt.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E1CDD5-9237-6E42-B04E-8BBCF20918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10" y="4309050"/>
            <a:ext cx="2160956" cy="7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5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42992"/>
            <a:ext cx="7999141" cy="997557"/>
          </a:xfrm>
          <a:prstGeom prst="rect">
            <a:avLst/>
          </a:prstGeom>
        </p:spPr>
        <p:txBody>
          <a:bodyPr lIns="228600" tIns="457200" rIns="0" bIns="0" anchor="t" anchorCtr="0"/>
          <a:lstStyle>
            <a:lvl1pPr algn="l">
              <a:lnSpc>
                <a:spcPts val="5600"/>
              </a:lnSpc>
              <a:defRPr sz="5600" b="0" i="0" spc="-200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2945953"/>
            <a:ext cx="7999141" cy="315992"/>
          </a:xfrm>
          <a:prstGeom prst="rect">
            <a:avLst/>
          </a:prstGeom>
        </p:spPr>
        <p:txBody>
          <a:bodyPr lIns="228600" tIns="0" rIns="0" bIns="0"/>
          <a:lstStyle>
            <a:lvl1pPr marL="0" indent="0" algn="l">
              <a:buNone/>
              <a:defRPr sz="24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11" name="Picture 10" descr="A picture containing text, candelabrum, light, crosswalk&#10;&#10;Description automatically generated">
            <a:extLst>
              <a:ext uri="{FF2B5EF4-FFF2-40B4-BE49-F238E27FC236}">
                <a16:creationId xmlns:a16="http://schemas.microsoft.com/office/drawing/2014/main" id="{E591774A-3FE0-3D4C-9872-A8AFE7D864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1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596A89-B3CB-0241-B5B9-4849AAC5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1775" y="3833313"/>
            <a:ext cx="3825147" cy="14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50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Quote-Dark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 userDrawn="1"/>
        </p:nvSpPr>
        <p:spPr>
          <a:xfrm>
            <a:off x="5715000" y="-2038"/>
            <a:ext cx="3429000" cy="5147577"/>
          </a:xfrm>
          <a:prstGeom prst="rect">
            <a:avLst/>
          </a:prstGeom>
          <a:solidFill>
            <a:srgbClr val="EB16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52739A-1709-A048-898F-FFBCB6135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5024673" cy="816265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BB75BA-9A0F-F44E-89EC-30BA17314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821279"/>
            <a:ext cx="5024673" cy="3505956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DEE5E-5E69-B644-86B8-4391B337B9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0" y="0"/>
            <a:ext cx="2971800" cy="5143500"/>
          </a:xfrm>
          <a:prstGeom prst="rect">
            <a:avLst/>
          </a:prstGeom>
        </p:spPr>
        <p:txBody>
          <a:bodyPr lIns="365760" tIns="0" rIns="0" bIns="0" anchor="ctr" anchorCtr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2pPr>
            <a:lvl3pPr marL="6858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3pPr>
            <a:lvl4pPr marL="10287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4pPr>
            <a:lvl5pPr marL="13716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5pPr>
          </a:lstStyle>
          <a:p>
            <a:pPr lvl="0"/>
            <a:r>
              <a:rPr lang="en-US" dirty="0"/>
              <a:t>Pullquote text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3FD330-0AE0-9247-BCBF-DF840F5EC7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10" y="4309050"/>
            <a:ext cx="2160956" cy="7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37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0"/>
            <a:ext cx="5939073" cy="4508626"/>
          </a:xfrm>
          <a:prstGeom prst="rect">
            <a:avLst/>
          </a:prstGeom>
        </p:spPr>
        <p:txBody>
          <a:bodyPr lIns="228600" tIns="91440" rIns="0" bIns="0" anchor="ctr" anchorCtr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0" i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Callout text here.</a:t>
            </a:r>
          </a:p>
          <a:p>
            <a:pPr lvl="0"/>
            <a:r>
              <a:rPr lang="en-US" dirty="0"/>
              <a:t>Try to keep it to three lines max.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42B723-E4EB-C14D-8E9C-D9A306FE0F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57998" y="0"/>
            <a:ext cx="2286001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A78232-5759-044F-AEDD-B7C5D36D53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8510" y="4309050"/>
            <a:ext cx="2160956" cy="7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5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858000" cy="816265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821279"/>
            <a:ext cx="6858000" cy="3505956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8FF46-EE62-DC44-BB6E-9FAB1F61CA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09" y="4309050"/>
            <a:ext cx="2160958" cy="7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9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62360" y="817882"/>
            <a:ext cx="2743817" cy="696594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8EEE50-8C20-7D4B-99FA-700A05DCE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6858000" cy="817880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17EC3C-D29A-EF49-911C-13823083646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62360" y="1514476"/>
            <a:ext cx="2743817" cy="1341846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DF61168-006F-044C-8BD8-1CAF947FB24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161203" y="817882"/>
            <a:ext cx="2743817" cy="696594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7120F69-8274-9547-B64B-153ADAA17AF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161203" y="1514476"/>
            <a:ext cx="2743817" cy="1341846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3188B4A-2444-7A41-830F-51C7A3BAD40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60046" y="817882"/>
            <a:ext cx="2743817" cy="696594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9DA2A6-E7AE-FB47-B585-E97A5134E99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060046" y="1514476"/>
            <a:ext cx="2743817" cy="1341846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CA9F38-0BEA-9949-BC81-614E2895F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09" y="4309050"/>
            <a:ext cx="2160958" cy="7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8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 userDrawn="1"/>
        </p:nvSpPr>
        <p:spPr>
          <a:xfrm>
            <a:off x="0" y="-2038"/>
            <a:ext cx="3429000" cy="5147577"/>
          </a:xfrm>
          <a:prstGeom prst="rect">
            <a:avLst/>
          </a:prstGeom>
          <a:solidFill>
            <a:srgbClr val="001F5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45CEBD-1597-BC46-8F79-80B66EE7A47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67509" y="-2039"/>
            <a:ext cx="5715000" cy="5143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EE6B09F-68A1-0A43-AFB3-5D29ED0852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2039"/>
            <a:ext cx="2970564" cy="513027"/>
          </a:xfrm>
          <a:prstGeom prst="rect">
            <a:avLst/>
          </a:prstGeom>
        </p:spPr>
        <p:txBody>
          <a:bodyPr lIns="228600" tIns="274320" rIns="0" bIns="0" anchor="t" anchorCtr="0"/>
          <a:lstStyle>
            <a:lvl1pPr algn="l">
              <a:lnSpc>
                <a:spcPts val="2400"/>
              </a:lnSpc>
              <a:defRPr sz="2400" b="0" i="0" spc="0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E55CD58-3E32-AF4D-9821-A3197D0C66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10988"/>
            <a:ext cx="2970564" cy="3805688"/>
          </a:xfrm>
          <a:prstGeom prst="rect">
            <a:avLst/>
          </a:prstGeom>
        </p:spPr>
        <p:txBody>
          <a:bodyPr lIns="228600" tIns="4572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Body copy here in 11pt.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E9F47-E35D-E847-BC4B-A64D3A32C3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09" y="4309050"/>
            <a:ext cx="2160958" cy="7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Quote-Dark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 userDrawn="1"/>
        </p:nvSpPr>
        <p:spPr>
          <a:xfrm>
            <a:off x="5715000" y="-2038"/>
            <a:ext cx="3429000" cy="5147577"/>
          </a:xfrm>
          <a:prstGeom prst="rect">
            <a:avLst/>
          </a:prstGeom>
          <a:solidFill>
            <a:srgbClr val="001F5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52739A-1709-A048-898F-FFBCB6135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5024673" cy="816265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BB75BA-9A0F-F44E-89EC-30BA17314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821279"/>
            <a:ext cx="5024673" cy="3505956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DEE5E-5E69-B644-86B8-4391B337B9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0" y="0"/>
            <a:ext cx="2971800" cy="5143500"/>
          </a:xfrm>
          <a:prstGeom prst="rect">
            <a:avLst/>
          </a:prstGeom>
        </p:spPr>
        <p:txBody>
          <a:bodyPr lIns="365760" tIns="0" rIns="0" bIns="0" anchor="ctr" anchorCtr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0" i="0">
                <a:solidFill>
                  <a:srgbClr val="81EEF3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2pPr>
            <a:lvl3pPr marL="6858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3pPr>
            <a:lvl4pPr marL="10287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4pPr>
            <a:lvl5pPr marL="13716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5pPr>
          </a:lstStyle>
          <a:p>
            <a:pPr lvl="0"/>
            <a:r>
              <a:rPr lang="en-US" dirty="0"/>
              <a:t>Pullquote text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CD4883-46E8-574D-B308-A9B66A5A5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09" y="4309050"/>
            <a:ext cx="2160958" cy="7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3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B019877-13B3-F34E-99FF-9586EB0E14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000"/>
          <a:stretch/>
        </p:blipFill>
        <p:spPr>
          <a:xfrm>
            <a:off x="6858000" y="0"/>
            <a:ext cx="2286000" cy="51435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0"/>
            <a:ext cx="5939073" cy="4508626"/>
          </a:xfrm>
          <a:prstGeom prst="rect">
            <a:avLst/>
          </a:prstGeom>
        </p:spPr>
        <p:txBody>
          <a:bodyPr lIns="228600" tIns="91440" rIns="0" bIns="0" anchor="ctr" anchorCtr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Callout text here.</a:t>
            </a:r>
          </a:p>
          <a:p>
            <a:pPr lvl="0"/>
            <a:r>
              <a:rPr lang="en-US" dirty="0"/>
              <a:t>Try to keep it to three lines max.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5ECF1-AB48-4844-B4B4-66191551D8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8509" y="4309050"/>
            <a:ext cx="2160958" cy="7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4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1C2BC4A-05CA-914E-9030-4B9ACAF83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9000"/>
            <a:ext cx="9144000" cy="171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673A23-BF18-6646-93F2-78A5A5643A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2492" y="418878"/>
            <a:ext cx="7079012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0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290160"/>
            <a:ext cx="7999141" cy="1379481"/>
          </a:xfrm>
          <a:prstGeom prst="rect">
            <a:avLst/>
          </a:prstGeom>
        </p:spPr>
        <p:txBody>
          <a:bodyPr lIns="228600" tIns="0" rIns="0" bIns="0" anchor="b"/>
          <a:lstStyle>
            <a:lvl1pPr algn="l">
              <a:lnSpc>
                <a:spcPts val="5600"/>
              </a:lnSpc>
              <a:defRPr sz="5600" b="0" i="0" spc="-200" baseline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2702122"/>
            <a:ext cx="7999141" cy="315992"/>
          </a:xfrm>
          <a:prstGeom prst="rect">
            <a:avLst/>
          </a:prstGeom>
        </p:spPr>
        <p:txBody>
          <a:bodyPr lIns="228600" tIns="0" rIns="0" bIns="0"/>
          <a:lstStyle>
            <a:lvl1pPr marL="0" indent="0" algn="l">
              <a:buNone/>
              <a:defRPr sz="2400" b="0" i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1C2BC4A-05CA-914E-9030-4B9ACAF83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9000"/>
            <a:ext cx="9144000" cy="171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4E47EC-1B83-0945-A4CB-02525DB856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1775" y="-89676"/>
            <a:ext cx="3825147" cy="14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82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4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1" r:id="rId2"/>
    <p:sldLayoutId id="2147483662" r:id="rId3"/>
    <p:sldLayoutId id="2147483664" r:id="rId4"/>
    <p:sldLayoutId id="2147483665" r:id="rId5"/>
    <p:sldLayoutId id="2147483672" r:id="rId6"/>
    <p:sldLayoutId id="2147483668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9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executivedirector@tlcaurora.org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45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642B-4F63-4ECD-3C41-98BB6C4F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05E74-790C-A699-003A-BC1CE7C7D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•	Theirs.</a:t>
            </a:r>
          </a:p>
          <a:p>
            <a:r>
              <a:rPr lang="en-US" sz="1600" dirty="0"/>
              <a:t>•	Yours.</a:t>
            </a:r>
          </a:p>
          <a:p>
            <a:endParaRPr lang="en-US" sz="1600" dirty="0"/>
          </a:p>
          <a:p>
            <a:r>
              <a:rPr lang="en-US" sz="1600" dirty="0"/>
              <a:t>How do you reconcile the differences?</a:t>
            </a:r>
          </a:p>
        </p:txBody>
      </p:sp>
    </p:spTree>
    <p:extLst>
      <p:ext uri="{BB962C8B-B14F-4D97-AF65-F5344CB8AC3E}">
        <p14:creationId xmlns:p14="http://schemas.microsoft.com/office/powerpoint/2010/main" val="1280300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9391-C17D-9143-C077-AEF8A1CA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 members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0AB41-B304-E4A0-50F9-AF6DCB586D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ow to deal with angry customers and resolve a conflict | NEXT">
            <a:extLst>
              <a:ext uri="{FF2B5EF4-FFF2-40B4-BE49-F238E27FC236}">
                <a16:creationId xmlns:a16="http://schemas.microsoft.com/office/drawing/2014/main" id="{5D155D88-DEDD-CA33-D4AB-C30548A06E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1963"/>
            <a:ext cx="5024438" cy="280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011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A5F530-47B0-A2F6-DD04-756F5AE6A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78413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A5F530-47B0-A2F6-DD04-756F5AE6A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  <a:p>
            <a:endParaRPr lang="en-US" dirty="0"/>
          </a:p>
          <a:p>
            <a:r>
              <a:rPr lang="en-US" sz="3200" dirty="0" err="1"/>
              <a:t>Mailè</a:t>
            </a:r>
            <a:r>
              <a:rPr lang="en-US" sz="3200" dirty="0"/>
              <a:t> S.M. Ilac Boeder, IOM</a:t>
            </a:r>
          </a:p>
          <a:p>
            <a:r>
              <a:rPr lang="en-US" sz="3200" dirty="0">
                <a:hlinkClick r:id="rId2"/>
              </a:rPr>
              <a:t>executivedirector@tlcaurora.org</a:t>
            </a:r>
            <a:endParaRPr lang="en-US" sz="3200" dirty="0"/>
          </a:p>
          <a:p>
            <a:r>
              <a:rPr lang="en-US" sz="3200"/>
              <a:t>www.TLCAurora.org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251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9C0EAD-85BC-4733-BBCB-F0308EDF9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C250: Customer Service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1B27FE7-27E2-4DA3-BF51-4A421B9872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Inside and Out</a:t>
            </a:r>
          </a:p>
        </p:txBody>
      </p:sp>
    </p:spTree>
    <p:extLst>
      <p:ext uri="{BB962C8B-B14F-4D97-AF65-F5344CB8AC3E}">
        <p14:creationId xmlns:p14="http://schemas.microsoft.com/office/powerpoint/2010/main" val="229876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AAEB-FEDA-1918-0E6D-F09C9873D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E74F2-F3FB-4701-B73E-CF222C0C1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Description: </a:t>
            </a:r>
            <a:r>
              <a:rPr lang="en-US" dirty="0"/>
              <a:t>It is essential to possess a customer service mentality. Discover ways to outline and refine a quality vision statement for your customers to keep them satisfied.</a:t>
            </a:r>
          </a:p>
          <a:p>
            <a:endParaRPr lang="en-US" dirty="0"/>
          </a:p>
          <a:p>
            <a:r>
              <a:rPr lang="en-US" b="1" dirty="0"/>
              <a:t>Course Objectives:</a:t>
            </a:r>
          </a:p>
          <a:p>
            <a:r>
              <a:rPr lang="en-US" b="1" dirty="0"/>
              <a:t>•	Learning to cultivate a customer service vision within your organization.</a:t>
            </a:r>
          </a:p>
          <a:p>
            <a:r>
              <a:rPr lang="en-US" b="1" dirty="0"/>
              <a:t>•	Earning a reputation for superior customer service.</a:t>
            </a:r>
          </a:p>
          <a:p>
            <a:r>
              <a:rPr lang="en-US" b="1" dirty="0"/>
              <a:t>•	Understanding and managing customer expectations.</a:t>
            </a:r>
          </a:p>
        </p:txBody>
      </p:sp>
    </p:spTree>
    <p:extLst>
      <p:ext uri="{BB962C8B-B14F-4D97-AF65-F5344CB8AC3E}">
        <p14:creationId xmlns:p14="http://schemas.microsoft.com/office/powerpoint/2010/main" val="157593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8829-595C-A65D-203C-50265311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Time Ever.</a:t>
            </a:r>
          </a:p>
        </p:txBody>
      </p:sp>
      <p:pic>
        <p:nvPicPr>
          <p:cNvPr id="1026" name="Picture 2" descr="23 Memes That Anyone Who Works In Customer Service Will Relate To">
            <a:extLst>
              <a:ext uri="{FF2B5EF4-FFF2-40B4-BE49-F238E27FC236}">
                <a16:creationId xmlns:a16="http://schemas.microsoft.com/office/drawing/2014/main" id="{C01834AA-5243-EE8A-C31A-D4F9C627B2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375" y="1338303"/>
            <a:ext cx="3207985" cy="211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60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BA4F7-1964-403E-B873-5FD95C79A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Experience Ever.</a:t>
            </a:r>
          </a:p>
        </p:txBody>
      </p:sp>
      <p:pic>
        <p:nvPicPr>
          <p:cNvPr id="2050" name="Picture 2" descr="A2Z Printing - You can't argue with Ron Burgundy. Best product , best  quality, best customer service! Stay classy! #a2zprinting #print #digital  #offset #wideformat #directmail #tangiblemarketing #automation #mississippi  | Facebook">
            <a:extLst>
              <a:ext uri="{FF2B5EF4-FFF2-40B4-BE49-F238E27FC236}">
                <a16:creationId xmlns:a16="http://schemas.microsoft.com/office/drawing/2014/main" id="{74911329-214B-58B6-1498-39AFCBC4B5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640681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67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BCA2-8DD0-04AD-D3A7-4956F989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organization known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CDDC-89AE-284F-F31B-BE2C3C6E6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21223"/>
            <a:ext cx="6858000" cy="2606011"/>
          </a:xfrm>
        </p:spPr>
        <p:txBody>
          <a:bodyPr/>
          <a:lstStyle/>
          <a:p>
            <a:r>
              <a:rPr lang="en-US" dirty="0"/>
              <a:t>If I stepped into your town or talked to the industry you serve and inquired about you, what would they say about you?</a:t>
            </a:r>
          </a:p>
          <a:p>
            <a:endParaRPr lang="en-US" dirty="0"/>
          </a:p>
          <a:p>
            <a:r>
              <a:rPr lang="en-US" dirty="0"/>
              <a:t>Are they right?</a:t>
            </a:r>
          </a:p>
          <a:p>
            <a:endParaRPr lang="en-US" dirty="0"/>
          </a:p>
          <a:p>
            <a:r>
              <a:rPr lang="en-US" dirty="0"/>
              <a:t>Does it make you happy?</a:t>
            </a:r>
          </a:p>
          <a:p>
            <a:endParaRPr lang="en-US" dirty="0"/>
          </a:p>
          <a:p>
            <a:r>
              <a:rPr lang="en-US" dirty="0"/>
              <a:t>What needs to change, if anything?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03104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9678E7-887C-911B-E6E4-E8874DDA0B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can your organization do for me?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6BB76E-54E6-4280-5E8A-66F20C3D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You?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14047-637B-819E-5125-22BC10D4064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62359" y="2185399"/>
            <a:ext cx="2743817" cy="13418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E36B2A-F0E3-3053-33F7-BA629DDEF9EE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What makes your organization exceptional?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A857E-F6AB-2B1A-249F-A5F47988AE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161203" y="2190945"/>
            <a:ext cx="2743817" cy="13418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0DE135-5999-439E-BA69-3224D5FF0600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US" dirty="0"/>
              <a:t>Why do I need your organization?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6A62B9-601E-2327-80BF-6CB2687CAFE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060046" y="2177497"/>
            <a:ext cx="2743817" cy="134184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C8C0-8277-E46D-329C-BAC6D937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&amp;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7BEE4-E4FA-51E1-420A-AB51C3C35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retention %?</a:t>
            </a:r>
          </a:p>
          <a:p>
            <a:r>
              <a:rPr lang="en-US" dirty="0"/>
              <a:t>	•Why do they stay?</a:t>
            </a:r>
          </a:p>
          <a:p>
            <a:r>
              <a:rPr lang="en-US" dirty="0"/>
              <a:t>	•Why don’t they?</a:t>
            </a:r>
          </a:p>
        </p:txBody>
      </p:sp>
      <p:pic>
        <p:nvPicPr>
          <p:cNvPr id="3074" name="Picture 2" descr="Should I Stay or Should I Go? Know When to Stay or End a Significant  Relationship PART ONE - Colorado Couples Therapy, PLLC">
            <a:extLst>
              <a:ext uri="{FF2B5EF4-FFF2-40B4-BE49-F238E27FC236}">
                <a16:creationId xmlns:a16="http://schemas.microsoft.com/office/drawing/2014/main" id="{F7B6D7AC-2999-BF17-4B82-30730BBEC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4" y="1474749"/>
            <a:ext cx="4276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8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0F2DE-3956-7BB6-C754-9DD3C622F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1E5C1-DF72-E986-B2A2-D2CD62717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1279"/>
            <a:ext cx="2714309" cy="2231896"/>
          </a:xfrm>
        </p:spPr>
        <p:txBody>
          <a:bodyPr/>
          <a:lstStyle/>
          <a:p>
            <a:r>
              <a:rPr lang="en-US" dirty="0"/>
              <a:t>What are you doing to continue that customer relationship?</a:t>
            </a:r>
          </a:p>
          <a:p>
            <a:endParaRPr lang="en-US" dirty="0"/>
          </a:p>
          <a:p>
            <a:r>
              <a:rPr lang="en-US" dirty="0"/>
              <a:t>Do you have a customer service plan?</a:t>
            </a:r>
          </a:p>
          <a:p>
            <a:endParaRPr lang="en-US" dirty="0"/>
          </a:p>
          <a:p>
            <a:r>
              <a:rPr lang="en-US" dirty="0"/>
              <a:t>If so, what is it?</a:t>
            </a:r>
          </a:p>
          <a:p>
            <a:endParaRPr lang="en-US" dirty="0"/>
          </a:p>
          <a:p>
            <a:r>
              <a:rPr lang="en-US" dirty="0"/>
              <a:t>Does everyone on your team KNOW it?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A23B7-4088-27C8-177E-91BF5B63C2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There’s a big difference between a satisfied customer &amp; a loyal customer. Never settle for “satisfied.”</a:t>
            </a:r>
          </a:p>
          <a:p>
            <a:pPr algn="r"/>
            <a:r>
              <a:rPr lang="en-US" sz="2000" dirty="0"/>
              <a:t>-</a:t>
            </a:r>
            <a:r>
              <a:rPr lang="en-US" sz="2000" dirty="0" err="1"/>
              <a:t>Shep</a:t>
            </a:r>
            <a:r>
              <a:rPr lang="en-US" sz="2000" dirty="0"/>
              <a:t> </a:t>
            </a:r>
            <a:r>
              <a:rPr lang="en-US" sz="2000" dirty="0" err="1"/>
              <a:t>Hyken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2938351"/>
      </p:ext>
    </p:extLst>
  </p:cSld>
  <p:clrMapOvr>
    <a:masterClrMapping/>
  </p:clrMapOvr>
</p:sld>
</file>

<file path=ppt/theme/theme1.xml><?xml version="1.0" encoding="utf-8"?>
<a:theme xmlns:a="http://schemas.openxmlformats.org/drawingml/2006/main" name="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gh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</TotalTime>
  <Words>280</Words>
  <Application>Microsoft Office PowerPoint</Application>
  <PresentationFormat>On-screen Show (16:9)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GT America Lt</vt:lpstr>
      <vt:lpstr>GT America Rg</vt:lpstr>
      <vt:lpstr>Helvetica Neue Medium</vt:lpstr>
      <vt:lpstr>Dark</vt:lpstr>
      <vt:lpstr>Light</vt:lpstr>
      <vt:lpstr>Red</vt:lpstr>
      <vt:lpstr>PowerPoint Presentation</vt:lpstr>
      <vt:lpstr>C250: Customer Service</vt:lpstr>
      <vt:lpstr>Course:</vt:lpstr>
      <vt:lpstr>Worst Time Ever.</vt:lpstr>
      <vt:lpstr>Best Experience Ever.</vt:lpstr>
      <vt:lpstr>What is your organization known for?</vt:lpstr>
      <vt:lpstr>Why You?</vt:lpstr>
      <vt:lpstr>Retention &amp; Support</vt:lpstr>
      <vt:lpstr>What is the plan?</vt:lpstr>
      <vt:lpstr>Expectations</vt:lpstr>
      <vt:lpstr>Difficult members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Trayan, Eileen</dc:creator>
  <cp:lastModifiedBy>Maile Ilac Boeder</cp:lastModifiedBy>
  <cp:revision>80</cp:revision>
  <dcterms:created xsi:type="dcterms:W3CDTF">2021-11-03T15:24:50Z</dcterms:created>
  <dcterms:modified xsi:type="dcterms:W3CDTF">2022-07-11T20:26:51Z</dcterms:modified>
</cp:coreProperties>
</file>