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56" r:id="rId2"/>
    <p:sldId id="1973" r:id="rId3"/>
    <p:sldId id="5574" r:id="rId4"/>
    <p:sldId id="5573" r:id="rId5"/>
    <p:sldId id="1976" r:id="rId6"/>
    <p:sldId id="2016" r:id="rId7"/>
    <p:sldId id="5571" r:id="rId8"/>
    <p:sldId id="4712" r:id="rId9"/>
    <p:sldId id="5570" r:id="rId10"/>
    <p:sldId id="5544" r:id="rId11"/>
    <p:sldId id="2994" r:id="rId12"/>
    <p:sldId id="5572" r:id="rId13"/>
    <p:sldId id="5531" r:id="rId14"/>
    <p:sldId id="1923" r:id="rId15"/>
    <p:sldId id="1924" r:id="rId16"/>
    <p:sldId id="1925" r:id="rId17"/>
    <p:sldId id="2007" r:id="rId18"/>
    <p:sldId id="1888" r:id="rId19"/>
    <p:sldId id="1796" r:id="rId20"/>
    <p:sldId id="1967" r:id="rId21"/>
    <p:sldId id="2013" r:id="rId22"/>
    <p:sldId id="1892" r:id="rId23"/>
    <p:sldId id="2008" r:id="rId24"/>
    <p:sldId id="1999" r:id="rId25"/>
    <p:sldId id="1965" r:id="rId26"/>
    <p:sldId id="1887" r:id="rId27"/>
    <p:sldId id="2002" r:id="rId28"/>
    <p:sldId id="2003" r:id="rId29"/>
    <p:sldId id="5292" r:id="rId30"/>
    <p:sldId id="2010" r:id="rId31"/>
    <p:sldId id="5576" r:id="rId32"/>
    <p:sldId id="5577" r:id="rId33"/>
    <p:sldId id="5304" r:id="rId34"/>
    <p:sldId id="5503" r:id="rId35"/>
    <p:sldId id="5519" r:id="rId36"/>
    <p:sldId id="1890" r:id="rId37"/>
    <p:sldId id="1971" r:id="rId38"/>
    <p:sldId id="1972" r:id="rId39"/>
    <p:sldId id="5252" r:id="rId40"/>
    <p:sldId id="5244" r:id="rId41"/>
    <p:sldId id="1950" r:id="rId42"/>
    <p:sldId id="2006" r:id="rId43"/>
    <p:sldId id="1873" r:id="rId44"/>
    <p:sldId id="2629" r:id="rId45"/>
    <p:sldId id="1966" r:id="rId46"/>
    <p:sldId id="5575" r:id="rId47"/>
    <p:sldId id="2987" r:id="rId48"/>
    <p:sldId id="2985" r:id="rId49"/>
    <p:sldId id="5237" r:id="rId50"/>
    <p:sldId id="2134" r:id="rId51"/>
    <p:sldId id="312" r:id="rId52"/>
    <p:sldId id="313" r:id="rId53"/>
    <p:sldId id="5303" r:id="rId54"/>
    <p:sldId id="4184" r:id="rId55"/>
    <p:sldId id="2001" r:id="rId56"/>
  </p:sldIdLst>
  <p:sldSz cx="12192000" cy="6858000"/>
  <p:notesSz cx="7077075" cy="9363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9" userDrawn="1">
          <p15:clr>
            <a:srgbClr val="A4A3A4"/>
          </p15:clr>
        </p15:guide>
        <p15:guide id="2" pos="222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3373" autoAdjust="0"/>
    <p:restoredTop sz="94673" autoAdjust="0"/>
  </p:normalViewPr>
  <p:slideViewPr>
    <p:cSldViewPr>
      <p:cViewPr varScale="1">
        <p:scale>
          <a:sx n="102" d="100"/>
          <a:sy n="102" d="100"/>
        </p:scale>
        <p:origin x="390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33" d="100"/>
          <a:sy n="33" d="100"/>
        </p:scale>
        <p:origin x="-1638" y="-96"/>
      </p:cViewPr>
      <p:guideLst>
        <p:guide orient="horz" pos="2949"/>
        <p:guide pos="22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explosion val="18"/>
            <c:spPr>
              <a:pattFill prst="lt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4798-4AFC-A541-F6CABEB676E7}"/>
              </c:ext>
            </c:extLst>
          </c:dPt>
          <c:dPt>
            <c:idx val="1"/>
            <c:bubble3D val="0"/>
            <c:explosion val="6"/>
            <c:spPr>
              <a:pattFill prst="ltUp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4798-4AFC-A541-F6CABEB676E7}"/>
              </c:ext>
            </c:extLst>
          </c:dPt>
          <c:dPt>
            <c:idx val="2"/>
            <c:bubble3D val="0"/>
            <c:explosion val="5"/>
            <c:spPr>
              <a:pattFill prst="ltUp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3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4798-4AFC-A541-F6CABEB676E7}"/>
              </c:ext>
            </c:extLst>
          </c:dPt>
          <c:dPt>
            <c:idx val="3"/>
            <c:bubble3D val="0"/>
            <c:explosion val="5"/>
            <c:spPr>
              <a:pattFill prst="ltUp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4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4798-4AFC-A541-F6CABEB676E7}"/>
              </c:ext>
            </c:extLst>
          </c:dPt>
          <c:dPt>
            <c:idx val="4"/>
            <c:bubble3D val="0"/>
            <c:spPr>
              <a:pattFill prst="ltUpDiag">
                <a:fgClr>
                  <a:schemeClr val="accent5"/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5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9-4798-4AFC-A541-F6CABEB676E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4"/>
                <c:pt idx="0">
                  <c:v>Membership</c:v>
                </c:pt>
                <c:pt idx="1">
                  <c:v>Conference</c:v>
                </c:pt>
                <c:pt idx="2">
                  <c:v>Programs/Svcs</c:v>
                </c:pt>
                <c:pt idx="3">
                  <c:v>Admin Svcs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2010431</c:v>
                </c:pt>
                <c:pt idx="1">
                  <c:v>882448</c:v>
                </c:pt>
                <c:pt idx="2">
                  <c:v>642425</c:v>
                </c:pt>
                <c:pt idx="3">
                  <c:v>136875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FE-45EE-A50B-BF3DCB959CD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 b="1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72D593-0AB6-4DCA-97DE-3F9B1566BE30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F2F6F6-5E5D-4CC2-8C8E-935D0AEA18C7}">
      <dgm:prSet phldrT="[Text]"/>
      <dgm:spPr/>
      <dgm:t>
        <a:bodyPr/>
        <a:lstStyle/>
        <a:p>
          <a:r>
            <a:rPr lang="en-US" dirty="0"/>
            <a:t>Assoc</a:t>
          </a:r>
        </a:p>
        <a:p>
          <a:r>
            <a:rPr lang="en-US" dirty="0"/>
            <a:t>501c6</a:t>
          </a:r>
        </a:p>
      </dgm:t>
    </dgm:pt>
    <dgm:pt modelId="{634BDF2A-BECF-4454-9F63-94B597B383AF}" type="parTrans" cxnId="{0523B155-C3B7-4F0E-8921-9582FDD35F42}">
      <dgm:prSet/>
      <dgm:spPr/>
      <dgm:t>
        <a:bodyPr/>
        <a:lstStyle/>
        <a:p>
          <a:endParaRPr lang="en-US"/>
        </a:p>
      </dgm:t>
    </dgm:pt>
    <dgm:pt modelId="{25DDD181-1A6B-4602-9EAC-692B206CC102}" type="sibTrans" cxnId="{0523B155-C3B7-4F0E-8921-9582FDD35F42}">
      <dgm:prSet/>
      <dgm:spPr/>
      <dgm:t>
        <a:bodyPr/>
        <a:lstStyle/>
        <a:p>
          <a:endParaRPr lang="en-US"/>
        </a:p>
      </dgm:t>
    </dgm:pt>
    <dgm:pt modelId="{CD09B3FB-85C3-4C3E-9BEB-E4F6E5A86528}">
      <dgm:prSet phldrT="[Text]"/>
      <dgm:spPr/>
      <dgm:t>
        <a:bodyPr/>
        <a:lstStyle/>
        <a:p>
          <a:r>
            <a:rPr lang="en-US" b="0" dirty="0">
              <a:solidFill>
                <a:schemeClr val="tx1"/>
              </a:solidFill>
            </a:rPr>
            <a:t>PAC</a:t>
          </a:r>
        </a:p>
      </dgm:t>
    </dgm:pt>
    <dgm:pt modelId="{6558EC1D-A361-4AA4-B8BD-029BACA74930}" type="parTrans" cxnId="{B86DD4EE-180A-40F0-AFD9-3692C609DADA}">
      <dgm:prSet/>
      <dgm:spPr/>
      <dgm:t>
        <a:bodyPr/>
        <a:lstStyle/>
        <a:p>
          <a:endParaRPr lang="en-US"/>
        </a:p>
      </dgm:t>
    </dgm:pt>
    <dgm:pt modelId="{518F3E06-0714-4177-A2D0-9075C5BB1B4E}" type="sibTrans" cxnId="{B86DD4EE-180A-40F0-AFD9-3692C609DADA}">
      <dgm:prSet/>
      <dgm:spPr/>
      <dgm:t>
        <a:bodyPr/>
        <a:lstStyle/>
        <a:p>
          <a:endParaRPr lang="en-US"/>
        </a:p>
      </dgm:t>
    </dgm:pt>
    <dgm:pt modelId="{FD2EA534-1395-4148-89DE-3D507C3009CE}">
      <dgm:prSet/>
      <dgm:spPr/>
      <dgm:t>
        <a:bodyPr/>
        <a:lstStyle/>
        <a:p>
          <a:r>
            <a:rPr lang="en-US" dirty="0"/>
            <a:t>For Profit</a:t>
          </a:r>
        </a:p>
      </dgm:t>
    </dgm:pt>
    <dgm:pt modelId="{D541BB9F-FEE2-45ED-AB50-DEC52F788E67}" type="parTrans" cxnId="{B9743315-AC01-4F0D-8D75-0D0EC7980AB2}">
      <dgm:prSet/>
      <dgm:spPr/>
      <dgm:t>
        <a:bodyPr/>
        <a:lstStyle/>
        <a:p>
          <a:endParaRPr lang="en-US"/>
        </a:p>
      </dgm:t>
    </dgm:pt>
    <dgm:pt modelId="{E6AC056E-EF32-423C-91D5-53E164C2694C}" type="sibTrans" cxnId="{B9743315-AC01-4F0D-8D75-0D0EC7980AB2}">
      <dgm:prSet/>
      <dgm:spPr/>
      <dgm:t>
        <a:bodyPr/>
        <a:lstStyle/>
        <a:p>
          <a:endParaRPr lang="en-US"/>
        </a:p>
      </dgm:t>
    </dgm:pt>
    <dgm:pt modelId="{8C07E8CD-7402-4ED0-8510-09ACB213F273}">
      <dgm:prSet/>
      <dgm:spPr/>
      <dgm:t>
        <a:bodyPr/>
        <a:lstStyle/>
        <a:p>
          <a:r>
            <a:rPr lang="en-US" dirty="0"/>
            <a:t>Foundation</a:t>
          </a:r>
        </a:p>
        <a:p>
          <a:r>
            <a:rPr lang="en-US" dirty="0"/>
            <a:t>Research, Workforce, Diversity, etc. </a:t>
          </a:r>
        </a:p>
        <a:p>
          <a:r>
            <a:rPr lang="en-US" dirty="0"/>
            <a:t>501c3</a:t>
          </a:r>
        </a:p>
      </dgm:t>
    </dgm:pt>
    <dgm:pt modelId="{AB633EBF-1681-4795-8136-DC4F7685B9FC}" type="parTrans" cxnId="{4C4EC6AE-E58E-4AC5-9DF1-7E7EA988BC7A}">
      <dgm:prSet/>
      <dgm:spPr/>
      <dgm:t>
        <a:bodyPr/>
        <a:lstStyle/>
        <a:p>
          <a:endParaRPr lang="en-US"/>
        </a:p>
      </dgm:t>
    </dgm:pt>
    <dgm:pt modelId="{A94CDE97-66D3-4128-B702-08E5F3678021}" type="sibTrans" cxnId="{4C4EC6AE-E58E-4AC5-9DF1-7E7EA988BC7A}">
      <dgm:prSet/>
      <dgm:spPr/>
      <dgm:t>
        <a:bodyPr/>
        <a:lstStyle/>
        <a:p>
          <a:endParaRPr lang="en-US"/>
        </a:p>
      </dgm:t>
    </dgm:pt>
    <dgm:pt modelId="{8E372F08-8B84-4A05-97E4-FDE6C11484F6}" type="pres">
      <dgm:prSet presAssocID="{D372D593-0AB6-4DCA-97DE-3F9B1566BE3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CECC647-689D-4BC2-98FA-B1F25103882E}" type="pres">
      <dgm:prSet presAssocID="{95F2F6F6-5E5D-4CC2-8C8E-935D0AEA18C7}" presName="hierRoot1" presStyleCnt="0"/>
      <dgm:spPr/>
    </dgm:pt>
    <dgm:pt modelId="{BCD0978A-099C-4E58-A0F9-023702A2D592}" type="pres">
      <dgm:prSet presAssocID="{95F2F6F6-5E5D-4CC2-8C8E-935D0AEA18C7}" presName="composite" presStyleCnt="0"/>
      <dgm:spPr/>
    </dgm:pt>
    <dgm:pt modelId="{01AB4B62-98C3-4CDD-B805-B5719078DB0B}" type="pres">
      <dgm:prSet presAssocID="{95F2F6F6-5E5D-4CC2-8C8E-935D0AEA18C7}" presName="background" presStyleLbl="node0" presStyleIdx="0" presStyleCnt="1"/>
      <dgm:spPr/>
    </dgm:pt>
    <dgm:pt modelId="{1428DD5B-A9E8-4D4D-AE88-BE473FBFE0D4}" type="pres">
      <dgm:prSet presAssocID="{95F2F6F6-5E5D-4CC2-8C8E-935D0AEA18C7}" presName="text" presStyleLbl="fgAcc0" presStyleIdx="0" presStyleCnt="1">
        <dgm:presLayoutVars>
          <dgm:chPref val="3"/>
        </dgm:presLayoutVars>
      </dgm:prSet>
      <dgm:spPr/>
    </dgm:pt>
    <dgm:pt modelId="{989ABCFF-C5AC-4F2C-867C-598080232646}" type="pres">
      <dgm:prSet presAssocID="{95F2F6F6-5E5D-4CC2-8C8E-935D0AEA18C7}" presName="hierChild2" presStyleCnt="0"/>
      <dgm:spPr/>
    </dgm:pt>
    <dgm:pt modelId="{F474918E-72B4-4761-AC01-C36D6264729C}" type="pres">
      <dgm:prSet presAssocID="{6558EC1D-A361-4AA4-B8BD-029BACA74930}" presName="Name10" presStyleLbl="parChTrans1D2" presStyleIdx="0" presStyleCnt="3"/>
      <dgm:spPr/>
    </dgm:pt>
    <dgm:pt modelId="{E2C08492-7218-4892-AE01-D702B7D2DCB7}" type="pres">
      <dgm:prSet presAssocID="{CD09B3FB-85C3-4C3E-9BEB-E4F6E5A86528}" presName="hierRoot2" presStyleCnt="0"/>
      <dgm:spPr/>
    </dgm:pt>
    <dgm:pt modelId="{8DC5C55B-D4A8-45BC-93B2-7EF7647D50B5}" type="pres">
      <dgm:prSet presAssocID="{CD09B3FB-85C3-4C3E-9BEB-E4F6E5A86528}" presName="composite2" presStyleCnt="0"/>
      <dgm:spPr/>
    </dgm:pt>
    <dgm:pt modelId="{F6FB595D-7F07-4793-A4DE-3687DFE654E1}" type="pres">
      <dgm:prSet presAssocID="{CD09B3FB-85C3-4C3E-9BEB-E4F6E5A86528}" presName="background2" presStyleLbl="node2" presStyleIdx="0" presStyleCnt="3"/>
      <dgm:spPr/>
    </dgm:pt>
    <dgm:pt modelId="{E8A1FCF0-2921-4484-99DB-E65FF896C35F}" type="pres">
      <dgm:prSet presAssocID="{CD09B3FB-85C3-4C3E-9BEB-E4F6E5A86528}" presName="text2" presStyleLbl="fgAcc2" presStyleIdx="0" presStyleCnt="3">
        <dgm:presLayoutVars>
          <dgm:chPref val="3"/>
        </dgm:presLayoutVars>
      </dgm:prSet>
      <dgm:spPr/>
    </dgm:pt>
    <dgm:pt modelId="{D9AE3845-445D-454B-AB8D-4B5DE20655AF}" type="pres">
      <dgm:prSet presAssocID="{CD09B3FB-85C3-4C3E-9BEB-E4F6E5A86528}" presName="hierChild3" presStyleCnt="0"/>
      <dgm:spPr/>
    </dgm:pt>
    <dgm:pt modelId="{08D6D2F7-3638-478D-B44E-B39718F4C961}" type="pres">
      <dgm:prSet presAssocID="{D541BB9F-FEE2-45ED-AB50-DEC52F788E67}" presName="Name10" presStyleLbl="parChTrans1D2" presStyleIdx="1" presStyleCnt="3"/>
      <dgm:spPr/>
    </dgm:pt>
    <dgm:pt modelId="{6C35024D-8BA4-49DE-A29C-E19B5DA85ADE}" type="pres">
      <dgm:prSet presAssocID="{FD2EA534-1395-4148-89DE-3D507C3009CE}" presName="hierRoot2" presStyleCnt="0"/>
      <dgm:spPr/>
    </dgm:pt>
    <dgm:pt modelId="{39B6B20D-D63C-4346-A10D-7EFD63072C4E}" type="pres">
      <dgm:prSet presAssocID="{FD2EA534-1395-4148-89DE-3D507C3009CE}" presName="composite2" presStyleCnt="0"/>
      <dgm:spPr/>
    </dgm:pt>
    <dgm:pt modelId="{C5D22DD5-5B4F-4514-8D99-F965DFA1AE70}" type="pres">
      <dgm:prSet presAssocID="{FD2EA534-1395-4148-89DE-3D507C3009CE}" presName="background2" presStyleLbl="node2" presStyleIdx="1" presStyleCnt="3"/>
      <dgm:spPr/>
    </dgm:pt>
    <dgm:pt modelId="{6DCAF83E-0027-4E5A-8322-67DB6FEA6923}" type="pres">
      <dgm:prSet presAssocID="{FD2EA534-1395-4148-89DE-3D507C3009CE}" presName="text2" presStyleLbl="fgAcc2" presStyleIdx="1" presStyleCnt="3">
        <dgm:presLayoutVars>
          <dgm:chPref val="3"/>
        </dgm:presLayoutVars>
      </dgm:prSet>
      <dgm:spPr/>
    </dgm:pt>
    <dgm:pt modelId="{F9F57B07-D7D3-4E84-9CF7-154731A10589}" type="pres">
      <dgm:prSet presAssocID="{FD2EA534-1395-4148-89DE-3D507C3009CE}" presName="hierChild3" presStyleCnt="0"/>
      <dgm:spPr/>
    </dgm:pt>
    <dgm:pt modelId="{691C2639-606D-47F1-B131-E61A5FB439C4}" type="pres">
      <dgm:prSet presAssocID="{AB633EBF-1681-4795-8136-DC4F7685B9FC}" presName="Name10" presStyleLbl="parChTrans1D2" presStyleIdx="2" presStyleCnt="3"/>
      <dgm:spPr/>
    </dgm:pt>
    <dgm:pt modelId="{7E456953-6B44-41A8-8E79-C1EBD6663031}" type="pres">
      <dgm:prSet presAssocID="{8C07E8CD-7402-4ED0-8510-09ACB213F273}" presName="hierRoot2" presStyleCnt="0"/>
      <dgm:spPr/>
    </dgm:pt>
    <dgm:pt modelId="{5F98BD62-C01A-4181-8BBA-3A4767D17F6E}" type="pres">
      <dgm:prSet presAssocID="{8C07E8CD-7402-4ED0-8510-09ACB213F273}" presName="composite2" presStyleCnt="0"/>
      <dgm:spPr/>
    </dgm:pt>
    <dgm:pt modelId="{C56A51F4-6E95-4DDF-A20B-6AFFA4A1DE70}" type="pres">
      <dgm:prSet presAssocID="{8C07E8CD-7402-4ED0-8510-09ACB213F273}" presName="background2" presStyleLbl="node2" presStyleIdx="2" presStyleCnt="3"/>
      <dgm:spPr/>
    </dgm:pt>
    <dgm:pt modelId="{1D57EE06-086B-4AA2-84E2-0271A1B2E97F}" type="pres">
      <dgm:prSet presAssocID="{8C07E8CD-7402-4ED0-8510-09ACB213F273}" presName="text2" presStyleLbl="fgAcc2" presStyleIdx="2" presStyleCnt="3">
        <dgm:presLayoutVars>
          <dgm:chPref val="3"/>
        </dgm:presLayoutVars>
      </dgm:prSet>
      <dgm:spPr/>
    </dgm:pt>
    <dgm:pt modelId="{E0989B10-2CA3-4D69-A461-40F0492E101A}" type="pres">
      <dgm:prSet presAssocID="{8C07E8CD-7402-4ED0-8510-09ACB213F273}" presName="hierChild3" presStyleCnt="0"/>
      <dgm:spPr/>
    </dgm:pt>
  </dgm:ptLst>
  <dgm:cxnLst>
    <dgm:cxn modelId="{B9743315-AC01-4F0D-8D75-0D0EC7980AB2}" srcId="{95F2F6F6-5E5D-4CC2-8C8E-935D0AEA18C7}" destId="{FD2EA534-1395-4148-89DE-3D507C3009CE}" srcOrd="1" destOrd="0" parTransId="{D541BB9F-FEE2-45ED-AB50-DEC52F788E67}" sibTransId="{E6AC056E-EF32-423C-91D5-53E164C2694C}"/>
    <dgm:cxn modelId="{0557C235-CC48-4F3B-BF6C-91856DA78155}" type="presOf" srcId="{CD09B3FB-85C3-4C3E-9BEB-E4F6E5A86528}" destId="{E8A1FCF0-2921-4484-99DB-E65FF896C35F}" srcOrd="0" destOrd="0" presId="urn:microsoft.com/office/officeart/2005/8/layout/hierarchy1"/>
    <dgm:cxn modelId="{CC044D41-1FA6-4080-920D-478C71E57BD4}" type="presOf" srcId="{8C07E8CD-7402-4ED0-8510-09ACB213F273}" destId="{1D57EE06-086B-4AA2-84E2-0271A1B2E97F}" srcOrd="0" destOrd="0" presId="urn:microsoft.com/office/officeart/2005/8/layout/hierarchy1"/>
    <dgm:cxn modelId="{9A7B334C-9AD1-4DC0-9F50-DBE3FBAA9B8F}" type="presOf" srcId="{95F2F6F6-5E5D-4CC2-8C8E-935D0AEA18C7}" destId="{1428DD5B-A9E8-4D4D-AE88-BE473FBFE0D4}" srcOrd="0" destOrd="0" presId="urn:microsoft.com/office/officeart/2005/8/layout/hierarchy1"/>
    <dgm:cxn modelId="{0523B155-C3B7-4F0E-8921-9582FDD35F42}" srcId="{D372D593-0AB6-4DCA-97DE-3F9B1566BE30}" destId="{95F2F6F6-5E5D-4CC2-8C8E-935D0AEA18C7}" srcOrd="0" destOrd="0" parTransId="{634BDF2A-BECF-4454-9F63-94B597B383AF}" sibTransId="{25DDD181-1A6B-4602-9EAC-692B206CC102}"/>
    <dgm:cxn modelId="{D5224585-07EA-4FFC-A1CC-449D078347B6}" type="presOf" srcId="{D541BB9F-FEE2-45ED-AB50-DEC52F788E67}" destId="{08D6D2F7-3638-478D-B44E-B39718F4C961}" srcOrd="0" destOrd="0" presId="urn:microsoft.com/office/officeart/2005/8/layout/hierarchy1"/>
    <dgm:cxn modelId="{4C4EC6AE-E58E-4AC5-9DF1-7E7EA988BC7A}" srcId="{95F2F6F6-5E5D-4CC2-8C8E-935D0AEA18C7}" destId="{8C07E8CD-7402-4ED0-8510-09ACB213F273}" srcOrd="2" destOrd="0" parTransId="{AB633EBF-1681-4795-8136-DC4F7685B9FC}" sibTransId="{A94CDE97-66D3-4128-B702-08E5F3678021}"/>
    <dgm:cxn modelId="{347D5EB5-77A0-4D9F-A3D2-36070BB90A25}" type="presOf" srcId="{FD2EA534-1395-4148-89DE-3D507C3009CE}" destId="{6DCAF83E-0027-4E5A-8322-67DB6FEA6923}" srcOrd="0" destOrd="0" presId="urn:microsoft.com/office/officeart/2005/8/layout/hierarchy1"/>
    <dgm:cxn modelId="{7B82ABC0-146E-4D71-87FC-B4BA565A0FA3}" type="presOf" srcId="{D372D593-0AB6-4DCA-97DE-3F9B1566BE30}" destId="{8E372F08-8B84-4A05-97E4-FDE6C11484F6}" srcOrd="0" destOrd="0" presId="urn:microsoft.com/office/officeart/2005/8/layout/hierarchy1"/>
    <dgm:cxn modelId="{EEBBB3DB-AADA-444A-9DDD-C5A133FEEF53}" type="presOf" srcId="{AB633EBF-1681-4795-8136-DC4F7685B9FC}" destId="{691C2639-606D-47F1-B131-E61A5FB439C4}" srcOrd="0" destOrd="0" presId="urn:microsoft.com/office/officeart/2005/8/layout/hierarchy1"/>
    <dgm:cxn modelId="{E2A562E5-D444-45DD-821B-9EC2DB3D0775}" type="presOf" srcId="{6558EC1D-A361-4AA4-B8BD-029BACA74930}" destId="{F474918E-72B4-4761-AC01-C36D6264729C}" srcOrd="0" destOrd="0" presId="urn:microsoft.com/office/officeart/2005/8/layout/hierarchy1"/>
    <dgm:cxn modelId="{B86DD4EE-180A-40F0-AFD9-3692C609DADA}" srcId="{95F2F6F6-5E5D-4CC2-8C8E-935D0AEA18C7}" destId="{CD09B3FB-85C3-4C3E-9BEB-E4F6E5A86528}" srcOrd="0" destOrd="0" parTransId="{6558EC1D-A361-4AA4-B8BD-029BACA74930}" sibTransId="{518F3E06-0714-4177-A2D0-9075C5BB1B4E}"/>
    <dgm:cxn modelId="{73591B5C-6C1B-4CF2-8BB7-B3C37F4A2DF4}" type="presParOf" srcId="{8E372F08-8B84-4A05-97E4-FDE6C11484F6}" destId="{DCECC647-689D-4BC2-98FA-B1F25103882E}" srcOrd="0" destOrd="0" presId="urn:microsoft.com/office/officeart/2005/8/layout/hierarchy1"/>
    <dgm:cxn modelId="{380BDB0A-9B47-4A77-9FC6-A9E147878829}" type="presParOf" srcId="{DCECC647-689D-4BC2-98FA-B1F25103882E}" destId="{BCD0978A-099C-4E58-A0F9-023702A2D592}" srcOrd="0" destOrd="0" presId="urn:microsoft.com/office/officeart/2005/8/layout/hierarchy1"/>
    <dgm:cxn modelId="{67471D88-D84F-42F7-92DC-DFD29BCB8270}" type="presParOf" srcId="{BCD0978A-099C-4E58-A0F9-023702A2D592}" destId="{01AB4B62-98C3-4CDD-B805-B5719078DB0B}" srcOrd="0" destOrd="0" presId="urn:microsoft.com/office/officeart/2005/8/layout/hierarchy1"/>
    <dgm:cxn modelId="{FCA496B8-7E38-48E6-9703-5D4DBDE3FE18}" type="presParOf" srcId="{BCD0978A-099C-4E58-A0F9-023702A2D592}" destId="{1428DD5B-A9E8-4D4D-AE88-BE473FBFE0D4}" srcOrd="1" destOrd="0" presId="urn:microsoft.com/office/officeart/2005/8/layout/hierarchy1"/>
    <dgm:cxn modelId="{911F0E08-E7D4-426C-850F-5E74DE8D093A}" type="presParOf" srcId="{DCECC647-689D-4BC2-98FA-B1F25103882E}" destId="{989ABCFF-C5AC-4F2C-867C-598080232646}" srcOrd="1" destOrd="0" presId="urn:microsoft.com/office/officeart/2005/8/layout/hierarchy1"/>
    <dgm:cxn modelId="{7F62E18C-DD33-4045-A442-9397E6A02481}" type="presParOf" srcId="{989ABCFF-C5AC-4F2C-867C-598080232646}" destId="{F474918E-72B4-4761-AC01-C36D6264729C}" srcOrd="0" destOrd="0" presId="urn:microsoft.com/office/officeart/2005/8/layout/hierarchy1"/>
    <dgm:cxn modelId="{5AD9F7C7-5ABE-4A47-A7D4-932AF714C07F}" type="presParOf" srcId="{989ABCFF-C5AC-4F2C-867C-598080232646}" destId="{E2C08492-7218-4892-AE01-D702B7D2DCB7}" srcOrd="1" destOrd="0" presId="urn:microsoft.com/office/officeart/2005/8/layout/hierarchy1"/>
    <dgm:cxn modelId="{D5FE42AE-4F20-4101-AC24-23A08ABA5E46}" type="presParOf" srcId="{E2C08492-7218-4892-AE01-D702B7D2DCB7}" destId="{8DC5C55B-D4A8-45BC-93B2-7EF7647D50B5}" srcOrd="0" destOrd="0" presId="urn:microsoft.com/office/officeart/2005/8/layout/hierarchy1"/>
    <dgm:cxn modelId="{8ED83232-B145-452F-8FBB-6B16C9F225E5}" type="presParOf" srcId="{8DC5C55B-D4A8-45BC-93B2-7EF7647D50B5}" destId="{F6FB595D-7F07-4793-A4DE-3687DFE654E1}" srcOrd="0" destOrd="0" presId="urn:microsoft.com/office/officeart/2005/8/layout/hierarchy1"/>
    <dgm:cxn modelId="{1C85CA3F-FAB5-4F9B-987E-4619028069AA}" type="presParOf" srcId="{8DC5C55B-D4A8-45BC-93B2-7EF7647D50B5}" destId="{E8A1FCF0-2921-4484-99DB-E65FF896C35F}" srcOrd="1" destOrd="0" presId="urn:microsoft.com/office/officeart/2005/8/layout/hierarchy1"/>
    <dgm:cxn modelId="{C99456B2-3371-4C2B-9F31-177A2A95F302}" type="presParOf" srcId="{E2C08492-7218-4892-AE01-D702B7D2DCB7}" destId="{D9AE3845-445D-454B-AB8D-4B5DE20655AF}" srcOrd="1" destOrd="0" presId="urn:microsoft.com/office/officeart/2005/8/layout/hierarchy1"/>
    <dgm:cxn modelId="{BDB13192-9E5C-4BF8-8F14-222F940F117B}" type="presParOf" srcId="{989ABCFF-C5AC-4F2C-867C-598080232646}" destId="{08D6D2F7-3638-478D-B44E-B39718F4C961}" srcOrd="2" destOrd="0" presId="urn:microsoft.com/office/officeart/2005/8/layout/hierarchy1"/>
    <dgm:cxn modelId="{B32060D8-61CB-45DF-8E9C-211B7B3EDEE2}" type="presParOf" srcId="{989ABCFF-C5AC-4F2C-867C-598080232646}" destId="{6C35024D-8BA4-49DE-A29C-E19B5DA85ADE}" srcOrd="3" destOrd="0" presId="urn:microsoft.com/office/officeart/2005/8/layout/hierarchy1"/>
    <dgm:cxn modelId="{01E25382-9EF7-46E2-9BDB-4E01FAB726A7}" type="presParOf" srcId="{6C35024D-8BA4-49DE-A29C-E19B5DA85ADE}" destId="{39B6B20D-D63C-4346-A10D-7EFD63072C4E}" srcOrd="0" destOrd="0" presId="urn:microsoft.com/office/officeart/2005/8/layout/hierarchy1"/>
    <dgm:cxn modelId="{343BC71A-2382-41EB-9006-2826AF016C57}" type="presParOf" srcId="{39B6B20D-D63C-4346-A10D-7EFD63072C4E}" destId="{C5D22DD5-5B4F-4514-8D99-F965DFA1AE70}" srcOrd="0" destOrd="0" presId="urn:microsoft.com/office/officeart/2005/8/layout/hierarchy1"/>
    <dgm:cxn modelId="{22F5C686-7660-4AFE-B1BE-FBE951BEA211}" type="presParOf" srcId="{39B6B20D-D63C-4346-A10D-7EFD63072C4E}" destId="{6DCAF83E-0027-4E5A-8322-67DB6FEA6923}" srcOrd="1" destOrd="0" presId="urn:microsoft.com/office/officeart/2005/8/layout/hierarchy1"/>
    <dgm:cxn modelId="{65CEFE62-2198-43C1-B6E2-9C152A9E1E2F}" type="presParOf" srcId="{6C35024D-8BA4-49DE-A29C-E19B5DA85ADE}" destId="{F9F57B07-D7D3-4E84-9CF7-154731A10589}" srcOrd="1" destOrd="0" presId="urn:microsoft.com/office/officeart/2005/8/layout/hierarchy1"/>
    <dgm:cxn modelId="{78020BFF-59BB-45F8-B703-52D5CCA6ACF8}" type="presParOf" srcId="{989ABCFF-C5AC-4F2C-867C-598080232646}" destId="{691C2639-606D-47F1-B131-E61A5FB439C4}" srcOrd="4" destOrd="0" presId="urn:microsoft.com/office/officeart/2005/8/layout/hierarchy1"/>
    <dgm:cxn modelId="{0D58C31D-E524-4AF8-8EED-9A8F87B2674D}" type="presParOf" srcId="{989ABCFF-C5AC-4F2C-867C-598080232646}" destId="{7E456953-6B44-41A8-8E79-C1EBD6663031}" srcOrd="5" destOrd="0" presId="urn:microsoft.com/office/officeart/2005/8/layout/hierarchy1"/>
    <dgm:cxn modelId="{B7EA017B-C8E0-4249-B641-BBBE4C9AFF31}" type="presParOf" srcId="{7E456953-6B44-41A8-8E79-C1EBD6663031}" destId="{5F98BD62-C01A-4181-8BBA-3A4767D17F6E}" srcOrd="0" destOrd="0" presId="urn:microsoft.com/office/officeart/2005/8/layout/hierarchy1"/>
    <dgm:cxn modelId="{E7F3D9B2-7675-4E1D-A595-9509D58399D2}" type="presParOf" srcId="{5F98BD62-C01A-4181-8BBA-3A4767D17F6E}" destId="{C56A51F4-6E95-4DDF-A20B-6AFFA4A1DE70}" srcOrd="0" destOrd="0" presId="urn:microsoft.com/office/officeart/2005/8/layout/hierarchy1"/>
    <dgm:cxn modelId="{3F3FB277-F56D-4251-A132-C88BC82FE531}" type="presParOf" srcId="{5F98BD62-C01A-4181-8BBA-3A4767D17F6E}" destId="{1D57EE06-086B-4AA2-84E2-0271A1B2E97F}" srcOrd="1" destOrd="0" presId="urn:microsoft.com/office/officeart/2005/8/layout/hierarchy1"/>
    <dgm:cxn modelId="{E0464F74-2AED-4681-93C1-41A2742E6415}" type="presParOf" srcId="{7E456953-6B44-41A8-8E79-C1EBD6663031}" destId="{E0989B10-2CA3-4D69-A461-40F0492E101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1C2639-606D-47F1-B131-E61A5FB439C4}">
      <dsp:nvSpPr>
        <dsp:cNvPr id="0" name=""/>
        <dsp:cNvSpPr/>
      </dsp:nvSpPr>
      <dsp:spPr>
        <a:xfrm>
          <a:off x="4355306" y="2297598"/>
          <a:ext cx="3090862" cy="7354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1211"/>
              </a:lnTo>
              <a:lnTo>
                <a:pt x="3090862" y="501211"/>
              </a:lnTo>
              <a:lnTo>
                <a:pt x="3090862" y="73548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D6D2F7-3638-478D-B44E-B39718F4C961}">
      <dsp:nvSpPr>
        <dsp:cNvPr id="0" name=""/>
        <dsp:cNvSpPr/>
      </dsp:nvSpPr>
      <dsp:spPr>
        <a:xfrm>
          <a:off x="4309586" y="2297598"/>
          <a:ext cx="91440" cy="73548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3548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74918E-72B4-4761-AC01-C36D6264729C}">
      <dsp:nvSpPr>
        <dsp:cNvPr id="0" name=""/>
        <dsp:cNvSpPr/>
      </dsp:nvSpPr>
      <dsp:spPr>
        <a:xfrm>
          <a:off x="1264443" y="2297598"/>
          <a:ext cx="3090862" cy="735484"/>
        </a:xfrm>
        <a:custGeom>
          <a:avLst/>
          <a:gdLst/>
          <a:ahLst/>
          <a:cxnLst/>
          <a:rect l="0" t="0" r="0" b="0"/>
          <a:pathLst>
            <a:path>
              <a:moveTo>
                <a:pt x="3090862" y="0"/>
              </a:moveTo>
              <a:lnTo>
                <a:pt x="3090862" y="501211"/>
              </a:lnTo>
              <a:lnTo>
                <a:pt x="0" y="501211"/>
              </a:lnTo>
              <a:lnTo>
                <a:pt x="0" y="73548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AB4B62-98C3-4CDD-B805-B5719078DB0B}">
      <dsp:nvSpPr>
        <dsp:cNvPr id="0" name=""/>
        <dsp:cNvSpPr/>
      </dsp:nvSpPr>
      <dsp:spPr>
        <a:xfrm>
          <a:off x="3090862" y="691754"/>
          <a:ext cx="2528887" cy="16058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28DD5B-A9E8-4D4D-AE88-BE473FBFE0D4}">
      <dsp:nvSpPr>
        <dsp:cNvPr id="0" name=""/>
        <dsp:cNvSpPr/>
      </dsp:nvSpPr>
      <dsp:spPr>
        <a:xfrm>
          <a:off x="3371850" y="958693"/>
          <a:ext cx="2528887" cy="16058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Assoc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501c6</a:t>
          </a:r>
        </a:p>
      </dsp:txBody>
      <dsp:txXfrm>
        <a:off x="3418884" y="1005727"/>
        <a:ext cx="2434819" cy="1511775"/>
      </dsp:txXfrm>
    </dsp:sp>
    <dsp:sp modelId="{F6FB595D-7F07-4793-A4DE-3687DFE654E1}">
      <dsp:nvSpPr>
        <dsp:cNvPr id="0" name=""/>
        <dsp:cNvSpPr/>
      </dsp:nvSpPr>
      <dsp:spPr>
        <a:xfrm>
          <a:off x="0" y="3033083"/>
          <a:ext cx="2528887" cy="16058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A1FCF0-2921-4484-99DB-E65FF896C35F}">
      <dsp:nvSpPr>
        <dsp:cNvPr id="0" name=""/>
        <dsp:cNvSpPr/>
      </dsp:nvSpPr>
      <dsp:spPr>
        <a:xfrm>
          <a:off x="280987" y="3300021"/>
          <a:ext cx="2528887" cy="16058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tx1"/>
              </a:solidFill>
            </a:rPr>
            <a:t>PAC</a:t>
          </a:r>
        </a:p>
      </dsp:txBody>
      <dsp:txXfrm>
        <a:off x="328021" y="3347055"/>
        <a:ext cx="2434819" cy="1511775"/>
      </dsp:txXfrm>
    </dsp:sp>
    <dsp:sp modelId="{C5D22DD5-5B4F-4514-8D99-F965DFA1AE70}">
      <dsp:nvSpPr>
        <dsp:cNvPr id="0" name=""/>
        <dsp:cNvSpPr/>
      </dsp:nvSpPr>
      <dsp:spPr>
        <a:xfrm>
          <a:off x="3090862" y="3033083"/>
          <a:ext cx="2528887" cy="16058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CAF83E-0027-4E5A-8322-67DB6FEA6923}">
      <dsp:nvSpPr>
        <dsp:cNvPr id="0" name=""/>
        <dsp:cNvSpPr/>
      </dsp:nvSpPr>
      <dsp:spPr>
        <a:xfrm>
          <a:off x="3371850" y="3300021"/>
          <a:ext cx="2528887" cy="16058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For Profit</a:t>
          </a:r>
        </a:p>
      </dsp:txBody>
      <dsp:txXfrm>
        <a:off x="3418884" y="3347055"/>
        <a:ext cx="2434819" cy="1511775"/>
      </dsp:txXfrm>
    </dsp:sp>
    <dsp:sp modelId="{C56A51F4-6E95-4DDF-A20B-6AFFA4A1DE70}">
      <dsp:nvSpPr>
        <dsp:cNvPr id="0" name=""/>
        <dsp:cNvSpPr/>
      </dsp:nvSpPr>
      <dsp:spPr>
        <a:xfrm>
          <a:off x="6181725" y="3033083"/>
          <a:ext cx="2528887" cy="16058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57EE06-086B-4AA2-84E2-0271A1B2E97F}">
      <dsp:nvSpPr>
        <dsp:cNvPr id="0" name=""/>
        <dsp:cNvSpPr/>
      </dsp:nvSpPr>
      <dsp:spPr>
        <a:xfrm>
          <a:off x="6462712" y="3300021"/>
          <a:ext cx="2528887" cy="16058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Foundation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Research, Workforce, Diversity, etc.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501c3</a:t>
          </a:r>
        </a:p>
      </dsp:txBody>
      <dsp:txXfrm>
        <a:off x="6509746" y="3347055"/>
        <a:ext cx="2434819" cy="15117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67040" cy="46753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935" tIns="46968" rIns="93935" bIns="46968" numCol="1" anchor="t" anchorCtr="0" compatLnSpc="1">
            <a:prstTxWarp prst="textNoShape">
              <a:avLst/>
            </a:prstTxWarp>
          </a:bodyPr>
          <a:lstStyle>
            <a:lvl1pPr defTabSz="939525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0036" y="1"/>
            <a:ext cx="3067039" cy="46753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935" tIns="46968" rIns="93935" bIns="46968" numCol="1" anchor="t" anchorCtr="0" compatLnSpc="1">
            <a:prstTxWarp prst="textNoShape">
              <a:avLst/>
            </a:prstTxWarp>
          </a:bodyPr>
          <a:lstStyle>
            <a:lvl1pPr algn="r" defTabSz="939525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95541"/>
            <a:ext cx="3067040" cy="46753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935" tIns="46968" rIns="93935" bIns="46968" numCol="1" anchor="b" anchorCtr="0" compatLnSpc="1">
            <a:prstTxWarp prst="textNoShape">
              <a:avLst/>
            </a:prstTxWarp>
          </a:bodyPr>
          <a:lstStyle>
            <a:lvl1pPr defTabSz="939525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0036" y="8895541"/>
            <a:ext cx="3067039" cy="46753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935" tIns="46968" rIns="93935" bIns="46968" numCol="1" anchor="b" anchorCtr="0" compatLnSpc="1">
            <a:prstTxWarp prst="textNoShape">
              <a:avLst/>
            </a:prstTxWarp>
          </a:bodyPr>
          <a:lstStyle>
            <a:lvl1pPr algn="r" defTabSz="939525">
              <a:defRPr sz="1300"/>
            </a:lvl1pPr>
          </a:lstStyle>
          <a:p>
            <a:pPr>
              <a:defRPr/>
            </a:pPr>
            <a:fld id="{136146E5-5B68-47AE-8BBB-9D2E03124F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08832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67040" cy="46753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935" tIns="46968" rIns="93935" bIns="46968" numCol="1" anchor="t" anchorCtr="0" compatLnSpc="1">
            <a:prstTxWarp prst="textNoShape">
              <a:avLst/>
            </a:prstTxWarp>
          </a:bodyPr>
          <a:lstStyle>
            <a:lvl1pPr defTabSz="939525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0036" y="1"/>
            <a:ext cx="3067039" cy="46753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935" tIns="46968" rIns="93935" bIns="46968" numCol="1" anchor="t" anchorCtr="0" compatLnSpc="1">
            <a:prstTxWarp prst="textNoShape">
              <a:avLst/>
            </a:prstTxWarp>
          </a:bodyPr>
          <a:lstStyle>
            <a:lvl1pPr algn="r" defTabSz="939525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703263"/>
            <a:ext cx="6238875" cy="3509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2996" y="4447771"/>
            <a:ext cx="5191084" cy="42124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935" tIns="46968" rIns="93935" bIns="469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95541"/>
            <a:ext cx="3067040" cy="46753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935" tIns="46968" rIns="93935" bIns="46968" numCol="1" anchor="b" anchorCtr="0" compatLnSpc="1">
            <a:prstTxWarp prst="textNoShape">
              <a:avLst/>
            </a:prstTxWarp>
          </a:bodyPr>
          <a:lstStyle>
            <a:lvl1pPr defTabSz="939525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0036" y="8895541"/>
            <a:ext cx="3067039" cy="46753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935" tIns="46968" rIns="93935" bIns="46968" numCol="1" anchor="b" anchorCtr="0" compatLnSpc="1">
            <a:prstTxWarp prst="textNoShape">
              <a:avLst/>
            </a:prstTxWarp>
          </a:bodyPr>
          <a:lstStyle>
            <a:lvl1pPr algn="r" defTabSz="939525">
              <a:defRPr sz="1300"/>
            </a:lvl1pPr>
          </a:lstStyle>
          <a:p>
            <a:pPr>
              <a:defRPr/>
            </a:pPr>
            <a:fld id="{45E20713-D4D6-476B-92D7-D2819472E7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01341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E20713-D4D6-476B-92D7-D2819472E7D7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19573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1999" indent="-277692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10767" indent="-222153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55074" indent="-222153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99381" indent="-222153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43688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87995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32302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76609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3043B79-B3D4-4B23-9F65-3F94A1D06A92}" type="slidenum">
              <a:rPr lang="en-US" altLang="en-US" sz="1300"/>
              <a:pPr/>
              <a:t>37</a:t>
            </a:fld>
            <a:endParaRPr lang="en-US" altLang="en-US" sz="13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38875" cy="3509962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7072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1999" indent="-277692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10767" indent="-222153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55074" indent="-222153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99381" indent="-222153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43688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87995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32302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76609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7C67E9E-50A4-4314-BE38-447F05DAF25F}" type="slidenum">
              <a:rPr lang="en-US" altLang="en-US" sz="1300"/>
              <a:pPr/>
              <a:t>38</a:t>
            </a:fld>
            <a:endParaRPr lang="en-US" altLang="en-US" sz="130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38875" cy="3509962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408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1999" indent="-277692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10767" indent="-222153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55074" indent="-222153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99381" indent="-222153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43688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87995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32302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76609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C1A184A-FC1E-44A2-B745-87F6EA8C5595}" type="slidenum">
              <a:rPr lang="en-US" altLang="en-US" sz="1300"/>
              <a:pPr/>
              <a:t>42</a:t>
            </a:fld>
            <a:endParaRPr lang="en-US" altLang="en-US" sz="13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38875" cy="3509962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3632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1999" indent="-277692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10767" indent="-222153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55074" indent="-222153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99381" indent="-222153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43688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87995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32302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76609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C1A184A-FC1E-44A2-B745-87F6EA8C5595}" type="slidenum">
              <a:rPr lang="en-US" altLang="en-US" sz="1300"/>
              <a:pPr/>
              <a:t>46</a:t>
            </a:fld>
            <a:endParaRPr lang="en-US" altLang="en-US" sz="13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38875" cy="3509962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06535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E20713-D4D6-476B-92D7-D2819472E7D7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9231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1999" indent="-277692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10767" indent="-222153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55074" indent="-222153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99381" indent="-222153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43688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87995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32302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76609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BA2F4D5-C501-459B-B763-06006D140B7F}" type="slidenum">
              <a:rPr lang="en-US" altLang="en-US" sz="1300"/>
              <a:pPr/>
              <a:t>14</a:t>
            </a:fld>
            <a:endParaRPr lang="en-US" altLang="en-US" sz="13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38875" cy="3509962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9288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1999" indent="-277692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10767" indent="-222153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55074" indent="-222153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99381" indent="-222153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43688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87995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32302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76609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FDE3398-7E28-4B06-A640-66CF9E69507D}" type="slidenum">
              <a:rPr lang="en-US" altLang="en-US" sz="1300"/>
              <a:pPr/>
              <a:t>15</a:t>
            </a:fld>
            <a:endParaRPr lang="en-US" altLang="en-US" sz="130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38875" cy="3509962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2634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1999" indent="-277692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10767" indent="-222153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55074" indent="-222153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99381" indent="-222153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43688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87995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32302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76609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1879C76-244D-4F51-BBF2-78468CF235FA}" type="slidenum">
              <a:rPr lang="en-US" altLang="en-US" sz="1300"/>
              <a:pPr/>
              <a:t>18</a:t>
            </a:fld>
            <a:endParaRPr lang="en-US" altLang="en-US" sz="13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38875" cy="3509962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2285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1999" indent="-277692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10767" indent="-222153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55074" indent="-222153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99381" indent="-222153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43688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87995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32302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76609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9A3E0E1-2D7B-40F0-BD74-D1B12F9BC6EF}" type="slidenum">
              <a:rPr lang="en-US" altLang="en-US" sz="1300"/>
              <a:pPr/>
              <a:t>19</a:t>
            </a:fld>
            <a:endParaRPr lang="en-US" altLang="en-US" sz="13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38875" cy="3509962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490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1999" indent="-277692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10767" indent="-222153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55074" indent="-222153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99381" indent="-222153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43688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87995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32302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76609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F87B387-1A00-49F1-857F-B1F676DB532E}" type="slidenum">
              <a:rPr lang="en-US" altLang="en-US" sz="1300"/>
              <a:pPr/>
              <a:t>21</a:t>
            </a:fld>
            <a:endParaRPr lang="en-US" altLang="en-US" sz="13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38875" cy="3509962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2167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1999" indent="-277692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10767" indent="-222153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55074" indent="-222153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99381" indent="-222153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43688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87995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32302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76609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4D59DBD-8EE7-4C07-8DDB-228B434441B8}" type="slidenum">
              <a:rPr lang="en-US" altLang="en-US" sz="1300"/>
              <a:pPr/>
              <a:t>26</a:t>
            </a:fld>
            <a:endParaRPr lang="en-US" altLang="en-US" sz="13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38875" cy="3509962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5040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1999" indent="-277692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10767" indent="-222153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55074" indent="-222153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99381" indent="-222153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43688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87995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32302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76609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2A76168-CD45-4B70-A476-311FB9D6EFAB}" type="slidenum">
              <a:rPr lang="en-US" altLang="en-US" sz="1300"/>
              <a:pPr/>
              <a:t>27</a:t>
            </a:fld>
            <a:endParaRPr lang="en-US" altLang="en-US" sz="130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38875" cy="3509962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1667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1999" indent="-277692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10767" indent="-222153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55074" indent="-222153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99381" indent="-222153" defTabSz="939525"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43688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87995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32302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76609" indent="-222153" defTabSz="93952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9C372EF-E448-4276-87ED-4C7B0931121A}" type="slidenum">
              <a:rPr lang="en-US" altLang="en-US" sz="1300"/>
              <a:pPr/>
              <a:t>36</a:t>
            </a:fld>
            <a:endParaRPr lang="en-US" altLang="en-US" sz="130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38875" cy="3509962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2627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EF9D6-66C9-4185-9DE3-5DCF343988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9250863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F1B26-6863-4946-8763-38F8642964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801460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66200" y="304800"/>
            <a:ext cx="28194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4800"/>
            <a:ext cx="82550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85E5D-4DB3-460E-BE11-78B530D44B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616913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210B5-C848-4FBA-AB35-881D357921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3696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2AF72-B986-4661-95F5-0914E3FDE6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039563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1AAA3-496C-4332-84C4-BC418CF767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071234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A94E383-665F-DE4D-9DA1-7E0530F9EE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4320" y="1871831"/>
            <a:ext cx="9660804" cy="331066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Nunito" pitchFamily="2" charset="77"/>
                <a:cs typeface="Poppins" pitchFamily="2" charset="77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</a:lstStyle>
          <a:p>
            <a:r>
              <a:rPr lang="en-US" dirty="0"/>
              <a:t>Point One</a:t>
            </a:r>
          </a:p>
          <a:p>
            <a:r>
              <a:rPr lang="en-US" dirty="0"/>
              <a:t>Point Two</a:t>
            </a:r>
          </a:p>
          <a:p>
            <a:r>
              <a:rPr lang="en-US" dirty="0"/>
              <a:t>Point Three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70A239-A0B2-D048-AB37-01552CED27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320" y="461115"/>
            <a:ext cx="8354397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44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0A7CEA-8ECB-1042-ABB0-F430B0033B5B}"/>
              </a:ext>
            </a:extLst>
          </p:cNvPr>
          <p:cNvSpPr txBox="1"/>
          <p:nvPr userDrawn="1"/>
        </p:nvSpPr>
        <p:spPr>
          <a:xfrm>
            <a:off x="474096" y="6487603"/>
            <a:ext cx="4308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529100-33B3-A14D-8534-25BD471357C9}" type="slidenum">
              <a:rPr lang="en-US" sz="1000" b="0" i="0" smtClean="0">
                <a:solidFill>
                  <a:srgbClr val="221F1F"/>
                </a:solidFill>
                <a:latin typeface="Nunito" pitchFamily="2" charset="77"/>
              </a:rPr>
              <a:t>‹#›</a:t>
            </a:fld>
            <a:r>
              <a:rPr lang="en-US" sz="1000" b="0" i="0" dirty="0">
                <a:solidFill>
                  <a:srgbClr val="221F1F"/>
                </a:solidFill>
                <a:latin typeface="Nunito" pitchFamily="2" charset="77"/>
              </a:rPr>
              <a:t> |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3B2AFF-F4C8-F64E-84A7-7D7AD34A872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54088" y="6473825"/>
            <a:ext cx="4333875" cy="2460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000" b="0" i="0">
                <a:latin typeface="Nunito Light" pitchFamily="2" charset="77"/>
              </a:defRPr>
            </a:lvl1pPr>
          </a:lstStyle>
          <a:p>
            <a:pPr lvl="0"/>
            <a:r>
              <a:rPr lang="en-US" dirty="0"/>
              <a:t>Presentation Name </a:t>
            </a:r>
          </a:p>
        </p:txBody>
      </p:sp>
    </p:spTree>
    <p:extLst>
      <p:ext uri="{BB962C8B-B14F-4D97-AF65-F5344CB8AC3E}">
        <p14:creationId xmlns:p14="http://schemas.microsoft.com/office/powerpoint/2010/main" val="2423181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9B1FA-9B2C-4260-B5CD-4D624B4DBC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482700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6A4CC-6ABD-4195-A3E4-75614A7A15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247170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371600"/>
            <a:ext cx="5486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0"/>
            <a:ext cx="5486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53A63-5589-4C6A-A620-7FE0B744A9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319348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311FF-7482-485E-844E-4060843FBA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371238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7C1EF-9D03-46D1-B2BC-E25D5983B4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048634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D1451-29D2-4556-A794-E5A57FBA1A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78678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D7C38-9600-4C15-AD9D-576CFB91D8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747294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D328A-69AF-40A0-BE70-34A3185637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900568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304800"/>
            <a:ext cx="1127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1371600"/>
            <a:ext cx="11176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06B1C77-1969-4509-BCC4-CED94C86F1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A36415-9848-599B-3FF1-5377CA06695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52400" y="5943600"/>
            <a:ext cx="2263666" cy="8333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45" r:id="rId1"/>
    <p:sldLayoutId id="2147485146" r:id="rId2"/>
    <p:sldLayoutId id="2147485147" r:id="rId3"/>
    <p:sldLayoutId id="2147485148" r:id="rId4"/>
    <p:sldLayoutId id="2147485149" r:id="rId5"/>
    <p:sldLayoutId id="2147485150" r:id="rId6"/>
    <p:sldLayoutId id="2147485151" r:id="rId7"/>
    <p:sldLayoutId id="2147485152" r:id="rId8"/>
    <p:sldLayoutId id="2147485153" r:id="rId9"/>
    <p:sldLayoutId id="2147485154" r:id="rId10"/>
    <p:sldLayoutId id="2147485155" r:id="rId11"/>
    <p:sldLayoutId id="2147485170" r:id="rId12"/>
    <p:sldLayoutId id="2147485156" r:id="rId13"/>
    <p:sldLayoutId id="2147485159" r:id="rId14"/>
    <p:sldLayoutId id="2147485171" r:id="rId15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google.com/url?sa=i&amp;rct=j&amp;q=&amp;esrc=s&amp;frm=1&amp;source=images&amp;cd=&amp;cad=rja&amp;uact=8&amp;ved=0CAcQjRw&amp;url=https://www.linkedin.com/pulse/20140414232514-101232559-the-4-things-you-must-convey-in-a-job-interview&amp;ei=fD2rVMGjEIXmoATciIGoCg&amp;bvm=bv.82001339,d.cGU&amp;psig=AFQjCNFBa1K2RnkVJ3JPYZvzzip58FW2Rg&amp;ust=1420594930013035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574AE-8FFD-4447-A1C2-B866D17E07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489608-BE34-B24D-81A4-AD8D0DE521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1B67B09-8B30-4657-81A0-14E5C4806537}"/>
              </a:ext>
            </a:extLst>
          </p:cNvPr>
          <p:cNvSpPr txBox="1">
            <a:spLocks/>
          </p:cNvSpPr>
          <p:nvPr/>
        </p:nvSpPr>
        <p:spPr bwMode="auto">
          <a:xfrm>
            <a:off x="0" y="1122363"/>
            <a:ext cx="12115800" cy="202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Georgia" panose="02040502050405020303" pitchFamily="18" charset="0"/>
                <a:ea typeface="MS PGothic" panose="020B0600070205080204" pitchFamily="34" charset="-128"/>
              </a:rPr>
              <a:t>Building Organizational </a:t>
            </a:r>
          </a:p>
          <a:p>
            <a:pPr algn="ctr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ko-KR" sz="4400" b="1" dirty="0">
                <a:solidFill>
                  <a:schemeClr val="bg1"/>
                </a:solidFill>
                <a:latin typeface="Georgia" panose="02040502050405020303" pitchFamily="18" charset="0"/>
                <a:ea typeface="MS PGothic" panose="020B0600070205080204" pitchFamily="34" charset="-128"/>
              </a:rPr>
              <a:t>Excellence</a:t>
            </a:r>
          </a:p>
          <a:p>
            <a:pPr algn="ctr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ko-KR" sz="2000" b="1" dirty="0">
                <a:solidFill>
                  <a:schemeClr val="bg1"/>
                </a:solidFill>
                <a:latin typeface="Georgia" panose="02040502050405020303" pitchFamily="18" charset="0"/>
                <a:ea typeface="MS PGothic" panose="020B0600070205080204" pitchFamily="34" charset="-128"/>
              </a:rPr>
              <a:t>E - 140</a:t>
            </a:r>
            <a:endParaRPr lang="en-US" sz="2000" kern="0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792AE30-0BFB-4CAD-95E6-B837CE5401A3}"/>
              </a:ext>
            </a:extLst>
          </p:cNvPr>
          <p:cNvSpPr txBox="1">
            <a:spLocks/>
          </p:cNvSpPr>
          <p:nvPr/>
        </p:nvSpPr>
        <p:spPr bwMode="auto">
          <a:xfrm>
            <a:off x="670560" y="3261360"/>
            <a:ext cx="1089152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kern="0" dirty="0"/>
              <a:t>Bob Harris, CAE</a:t>
            </a:r>
          </a:p>
          <a:p>
            <a:r>
              <a:rPr lang="en-US" sz="1800" b="0" kern="0" dirty="0"/>
              <a:t>www.nonprofitcenter.com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64609CA-DB1D-41B3-8477-5AE62DC65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8321675"/>
            <a:ext cx="2743200" cy="365125"/>
          </a:xfrm>
        </p:spPr>
        <p:txBody>
          <a:bodyPr/>
          <a:lstStyle/>
          <a:p>
            <a:fld id="{B7D2056D-E659-1246-A021-BB9B9801BBAF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8F14F3B-F9B3-4480-A243-6E159EF5F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9080" y="8321675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681BD94-DF44-4523-9D1B-8C0A9B7D8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1080" y="8321675"/>
            <a:ext cx="2743200" cy="365125"/>
          </a:xfrm>
        </p:spPr>
        <p:txBody>
          <a:bodyPr/>
          <a:lstStyle/>
          <a:p>
            <a:fld id="{B4C9C0D5-DD38-8E49-8CBC-9FEBD21D8142}" type="slidenum">
              <a:rPr lang="en-US" smtClean="0"/>
              <a:t>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93A9D9-DB2F-DD8C-ABE9-E00DC3113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22"/>
            <a:ext cx="12192000" cy="680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0001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19F97-D249-4B1F-A13A-0AA24D9A3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-228600"/>
            <a:ext cx="11277600" cy="914400"/>
          </a:xfrm>
        </p:spPr>
        <p:txBody>
          <a:bodyPr/>
          <a:lstStyle/>
          <a:p>
            <a:r>
              <a:rPr lang="en-US" dirty="0"/>
              <a:t>Income Diversity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CF68D67-395D-4C3C-B14A-6DA7A312C54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38079" y="257710"/>
          <a:ext cx="11455400" cy="678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6089070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Title 1">
            <a:extLst>
              <a:ext uri="{FF2B5EF4-FFF2-40B4-BE49-F238E27FC236}">
                <a16:creationId xmlns:a16="http://schemas.microsoft.com/office/drawing/2014/main" id="{0AEB8858-A420-4291-957C-0CD9139C6E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8000" y="304800"/>
            <a:ext cx="2768600" cy="914400"/>
          </a:xfrm>
        </p:spPr>
        <p:txBody>
          <a:bodyPr/>
          <a:lstStyle/>
          <a:p>
            <a:r>
              <a:rPr lang="en-US" altLang="en-US" dirty="0"/>
              <a:t>Dues Value</a:t>
            </a:r>
          </a:p>
        </p:txBody>
      </p:sp>
      <p:pic>
        <p:nvPicPr>
          <p:cNvPr id="249859" name="Picture 2">
            <a:extLst>
              <a:ext uri="{FF2B5EF4-FFF2-40B4-BE49-F238E27FC236}">
                <a16:creationId xmlns:a16="http://schemas.microsoft.com/office/drawing/2014/main" id="{DA5A08AF-68E4-437D-9F82-47C365054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0548"/>
            <a:ext cx="7731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40651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BD03E6-3B74-472A-B527-DD716C81AB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67854" y="1645218"/>
            <a:ext cx="9660804" cy="33106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ROI Value Calculator</a:t>
            </a:r>
          </a:p>
          <a:p>
            <a:pPr marL="0" indent="0">
              <a:buNone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ROI – return on (dues) investment</a:t>
            </a:r>
          </a:p>
          <a:p>
            <a:pPr marL="0" indent="0">
              <a:buNone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ROR – return on relationships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9F27D-DDC3-45AF-AF6A-44A8CFB330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94475" y="930586"/>
            <a:ext cx="6726309" cy="91440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fngla.org/membership/roi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0E4ACB-BD17-4E1F-91C8-EF92F82A5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634" y="3336534"/>
            <a:ext cx="3396050" cy="295003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0685F1-5D56-4A54-B3DE-003984E53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968" y="251470"/>
            <a:ext cx="4376596" cy="627261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2F7A821D-EC3E-46F2-8FFA-EC0895978592}"/>
              </a:ext>
            </a:extLst>
          </p:cNvPr>
          <p:cNvSpPr/>
          <p:nvPr/>
        </p:nvSpPr>
        <p:spPr>
          <a:xfrm>
            <a:off x="2310119" y="4504651"/>
            <a:ext cx="1579000" cy="40059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6B1E14-0761-4035-B6B5-A0EEDB07AA67}"/>
              </a:ext>
            </a:extLst>
          </p:cNvPr>
          <p:cNvSpPr/>
          <p:nvPr/>
        </p:nvSpPr>
        <p:spPr>
          <a:xfrm>
            <a:off x="493160" y="6575461"/>
            <a:ext cx="419832" cy="2568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97C84E-CF46-430E-9AEB-821E0A3257F0}"/>
              </a:ext>
            </a:extLst>
          </p:cNvPr>
          <p:cNvSpPr txBox="1"/>
          <p:nvPr/>
        </p:nvSpPr>
        <p:spPr>
          <a:xfrm>
            <a:off x="1304320" y="187112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/>
              <a:t>Dues Value Calculator</a:t>
            </a:r>
          </a:p>
        </p:txBody>
      </p:sp>
    </p:spTree>
    <p:extLst>
      <p:ext uri="{BB962C8B-B14F-4D97-AF65-F5344CB8AC3E}">
        <p14:creationId xmlns:p14="http://schemas.microsoft.com/office/powerpoint/2010/main" val="3350532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EC7D94EA-757E-4F61-AF8D-08DC02CAEC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81600" y="304800"/>
            <a:ext cx="7585075" cy="914400"/>
          </a:xfrm>
        </p:spPr>
        <p:txBody>
          <a:bodyPr/>
          <a:lstStyle/>
          <a:p>
            <a:r>
              <a:rPr lang="en-US" altLang="en-US" dirty="0"/>
              <a:t>Public Affairs as Value Proposition</a:t>
            </a:r>
          </a:p>
        </p:txBody>
      </p:sp>
      <p:pic>
        <p:nvPicPr>
          <p:cNvPr id="22531" name="Picture 3">
            <a:extLst>
              <a:ext uri="{FF2B5EF4-FFF2-40B4-BE49-F238E27FC236}">
                <a16:creationId xmlns:a16="http://schemas.microsoft.com/office/drawing/2014/main" id="{5BACB407-B02E-4CCC-93DE-50373EADC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152400"/>
            <a:ext cx="394811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>
            <a:extLst>
              <a:ext uri="{FF2B5EF4-FFF2-40B4-BE49-F238E27FC236}">
                <a16:creationId xmlns:a16="http://schemas.microsoft.com/office/drawing/2014/main" id="{DC0D3D16-14DC-4875-ACA3-A74D5B27E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25" y="1371600"/>
            <a:ext cx="3803650" cy="44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>
            <a:extLst>
              <a:ext uri="{FF2B5EF4-FFF2-40B4-BE49-F238E27FC236}">
                <a16:creationId xmlns:a16="http://schemas.microsoft.com/office/drawing/2014/main" id="{622CF4AB-274C-4B31-8052-4E4BC21B4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433638"/>
            <a:ext cx="3757613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81078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388" name="Picture 4" descr="MCBS00870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38100"/>
            <a:ext cx="9677400" cy="931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1"/>
          <p:cNvSpPr txBox="1">
            <a:spLocks noChangeArrowheads="1"/>
          </p:cNvSpPr>
          <p:nvPr/>
        </p:nvSpPr>
        <p:spPr bwMode="auto">
          <a:xfrm rot="-563726">
            <a:off x="4775200" y="1909763"/>
            <a:ext cx="3276600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800" i="1" u="sng" dirty="0">
                <a:latin typeface="Arial Narrow" panose="020B0606020202030204" pitchFamily="34" charset="0"/>
              </a:rPr>
              <a:t>Personal</a:t>
            </a:r>
            <a:r>
              <a:rPr lang="en-US" altLang="en-US" sz="4800" i="1" dirty="0">
                <a:latin typeface="Arial Narrow" panose="020B0606020202030204" pitchFamily="34" charset="0"/>
              </a:rPr>
              <a:t> Best</a:t>
            </a:r>
            <a:endParaRPr lang="en-US" altLang="en-US" sz="4400" i="1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CAE by ASAE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200"/>
              <a:t>Organizational Management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200"/>
              <a:t>Leadership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200"/>
              <a:t>Administration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200"/>
              <a:t>Knowledge Mgmt. &amp; Research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200"/>
              <a:t>Governance-Structure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200"/>
              <a:t>Public Policy, Gov’t Relations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200"/>
              <a:t>Membership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200"/>
              <a:t>Programs, Products and Services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200"/>
              <a:t>Marketing, PR and Communications</a:t>
            </a:r>
          </a:p>
        </p:txBody>
      </p:sp>
      <p:sp>
        <p:nvSpPr>
          <p:cNvPr id="18436" name="AutoShape 2" descr="data:image/jpg;base64,/9j/4AAQSkZJRgABAQAAAQABAAD/2wCEAAkGBhQSEBUUEBQUFBQVFxcXFRUYFxUZGxQXFRkYFxYYFxYXHCYfGBokGRcXHy8gIycpLCwtFR4xNTAqNSYrLCoBCQoKDgwOGg8PGiwkHCQvLCwsKS0pLCksLiwpKiksKi0tLCkpKSwsLCwsLCwsLCkpLCwsLCksLCwsLCwsLC8sKf/AABEIAOEA4QMBIgACEQEDEQH/xAAcAAAABwEBAAAAAAAAAAAAAAAAAwQFBgcIAgH/xABKEAACAQIDBAUIBwUGBQQDAAABAgMAEQQSIQUGMUEHEyJRYTVScXKBkaGzFBUjMkJisTOCksHwJENTorLRY3ODwtIWNOHxZJOj/8QAGgEAAgMBAQAAAAAAAAAAAAAAAAMBAgUEBv/EADURAAEDAgMFBwQBAwUAAAAAAAEAAhEDIQQSMQVBUXGREzNhgbHB0RQiUqEjMvDxFUJikuH/2gAMAwEAAhEDEQA/AJ90wyFdi4sqbELHr/1o6y39Yyeea1H0yeRMX6sfzo6ytamsphwkhXbWqMs1xHIo76xk880PrGTzzRNqFqZ2DeA6K31Nb8z1KO+sZPPND6xk880TahajsW8B0R9TW/M9SjvrGTzzQ+sZPPNE2oWo7FvAdEfU1vzPUo76xk880PrGTzzSepZsfo1xM6BiRHmtlDAnQ82t930fpSyxg3Doj6mt+Z6lMeAOInkEcOd3PIfEnuHialLdF2PyB80ZubHtN2fbl19lT/d3dyHZ8JRMpltmmnawCj8xP3QOQ9vGmbbXSSFHV4QGS395JfJc8SkfP0t7qdQwbq5im34S3YmodXHqUi2Z0VgDNip2ZRxsQiD0u3H4U6xLsrC27UBYeahmP8ZB19tQLaW15sS15pGkPIE6C/JVGg9gq4tsbgYJ8OuAiWOLaC4dJ1ewBkZew4ZuLAsGuOVweVaTtnUsPl7Ym/AaRvvu8ko1Xv3qHbW23suaQOVkBW2W0CWFh6Rf0EHWlq7Y2ZNYHqrcMs0BT3OgKiq8GHyShJwyZXCyC1mUBrOLd4F/dVx7wbKwkHV9XsyGfAMq5sVES0iAn7/YGcqBrmvrrqOFdGIwOGpFrYcSfEbue/wVA5yjGL6PcFOpfDs8X5onEsfttcqPdUYx3RfjlkUQssqP92TMAPQePwovbQjw2LY7PnLR6NHIjMGAYXyk2BJB091STBb4YmDL9PhmRWtaURmNjzuysAknDllbxrlrbJIAdTvO4iD0TG13i0nqq72vgsXhH6vEK8Z5X1Bt5rDQ+w0h+sZPPNX9iIcNtLD9XMQyP+zlTk3hfVWHmtr7Kq/aPRHi4mkCmOQJqoBbM45aEWBI8ayTTa0w5v6Txiqv5nqVEfrGTzzXv1hJ57UQ6FSQwIINiDoQRxBFCrtpMO4dFP1Nb8z1KP8ArCTz2ofWEnntRFCrdgzgOiPqa35nqUf9YSee1D6wk89qIoUdgzgOiPqa35nqUf8AWEnntWm+hKQtsWAsbnPNr/1XrLtag6D/ACJB683zXpdSm1okBVdWqPEOcTzKntChQpKooX0yeRMX6sfzo6ytWqemPyJi/Vj+dHWWK7KDZaqleUK9oU/KqyvKFe0KMqJXNeGvWNT/AKJN1hPK+IkF0j7KX5uRcn3WHtNJe6LKUg3E3GlnxqfSImSFO2+ZSM1tQovxuSPZVu4rbSwI5FlS4QEDMxb8KRoPvyHT360NqYlMNHI5fKLAu1h9mOBVRzYnQD+Qqvd+cHioThp5mEOcFoIAxEmHCkEM3520Yt36cqdg8L27wCYHr4D+7KripVtTY8PVrJtud8LExvBgojeU/wDEmIViz9+llva4OlRnfPcOPDwR4zASnEYOSwzG2aNjoA1gLgm41AIIseNSGRV3gwGYZRtPCrqNB16fpYn+FieAaido4Q7O2O+z5XEuMxciOuHTt9SCUPLmcntJ0uATWtQc6kWtBhwMFm6OI36XzE33qpuoRufhlkx+GWRlVOtRnZmCgKhzm5bTgtvbVjbydKjDHyLs/C4ed0si4jK0ruLXIUx2OW7MNCRx76Zt3+jICzYy7tx6hDYL/wA2Qc/yr76n2z9kiJMq5YU4ZIlyj2nix8TSsbjKDqkxmgRwH/vohoMKKbXkEuPgxy7NxTErbFxPApVrrlzICTmdb8SoBCjhrR+ylw+DxbyxbQ6jDsXc4ORDHYsL2CSEEAEixVb6AVKhslL37V/WPxovGbJWRCklpEP4JBnB8RzX01wfVyMpFojWbec6bjZTCqxcEJMTiNo4VUOHw2ISTqz2SyghyVW1gNL2NvvDutUu2htnMy4h5BNsvELkmRkzGBrWBYKMwu9rnWxPqmi23WfCO74JA6SDLNg5DdZV1/ZSHnqbBu8i54VH8fvZhI8FNhcHhpY3mJEiyG+RjZW4sTcWsBYa6mtKRiSMgkCBukC0zwINw4KuijuF2ycHipfozCSHOy5TfLNGGOUnxtazDUfCrY3a2+mJVXQkqVym9s0baHq37zxs3Ajx0qMT7A2fs2FRjkOJxLi5QE6d4UBlCqDpmY3JvbuDfIkeGCY/Z2Y4Z26qeBzqp45CddDoQbmxK6kG1GJZTxQlgM6BxFneHwUCyT9Lm5bdeMRhkZs+kqqL2I0DADWxGh9A76rG1jY6EcjyrSWDxMeKiiIbMMyvGx0zKGsyt+ZToR4VAemXc9EAxkIAJYLMBzv91/A6WPpFYF2GCmgqrKFq8U11XU0AiULy1C1e0KtlCiV5atP9B/kSD15vmvWYa0/0IeRYPXm+a9IxAAarBTyhQoVxKyhnTF5Exfqx/OjrLOWtTdMXkTF+rH86OstVo4QAsPNUcvMtDLXtCuvKFC8y1ya7otzS6kNEoTju9u9LjZxDDxtdmN7KBzNqvLdjZS4DZ6xjVib8LF3Y6DQm3IcdAKa+iHYH0fBmZv2k9j4hB90D339tI+kHb5VOrXQkMotyW9pH8OUYPi9cdGk6vUDBqUEpRuztvC4rairipR1cRzQhhZMRiL2zseAA4IDodOZsXTeENgOvxWNyYnaGLLwYWMKXjii4ABWGuhHZ4kkDmxpjg3c2btOJRgG+iYtVAMMhJEpAtf8AMTb7ya960dhd8cZstfo+0oOuCAthnYg2ZR2Msh++gJ4/fUH2VtGkJApTIsWGxgcDwJuY14qk8U043d99lthPo8z/AFnJctEgVlRXFlU358rG4NmOgUEyzdjdYwlpJG63FPczTklsub7yoTxPe3P0URuXsWQlsZijmxWI7VyNYo24EDkWFgByUAd9TaOEAWGgF/0/r31x4zFuP8YM8Tx8OQ3IAXESBALEWFuHedaOzcgDrf8Aq9eleIvb2W5W4c/TXK8dOFv17vdWWrow/wD1+lE5r34W4eJHcaOPj3+PKuOP9cRx50IXDrdbFeXAa2tw9H/xUM313L+kfaQ6YheB0HXW1CseAccm9h5ETfS9u4c76cq4kjB48/8Aam0az6Lw9huoIlVrtDZP1wySwyJHiFQRzwSZlKFSbsoAJIuxHD43FG7y4eDAbO+go4kmldXlPm2KsWIv2BZFVQdTqaM6QN2rj6Ug7S26634l4CUeI0DeFjyo7YRw+ztnx4t4RNPiGYRg2suUsOJBCABblgCSWArcY8Opsc0kgGzLa6wTwHoqKPbk7X6mZYnP2UjqVN9I5tAjX5K2iN6VPKrA3o2eMXgZo+BdCNfwuuq3t3MBUcbEja8GIEkEaTwxmWN4we2q/eje+pvy8ddLaum6e2vpGHQsSXzLFL3lxYpJ6Hj1PiDXLtCnmJq5YIs4a66HzUtVE7b2BNg5uqxC5WsGHMEHmDz4GkYq6um3YwlwgnA+0gcXP/DkNiPY2U+01SaGuCg68FMRlChQtWhCqhWnOhHyLB683zXrMdq050I+RYPXm+a9cmMEMHNWap5QoUKzFdQzph8i4v1Y/nR1lutS9MHkXF+rH86OsuZa2MCJpnn8JbtVzXte5a8Nd0QqrljRuzdmPPIqojsCwDFQSAOdzwGmtJ5Gq+NxN1449mx9m7sFmJ55jZrfw2WsnEvkwrCyfsWwgw4VLDgq34A8vYOJ8AaiWy5jHg8ZtAIzNMv0bCjLmyxfdLkW4E9o30uhHOnDffFlwIo7lnyxKBzea4PuiDD0yCkGDbaWztArPCptl/aRgXJOVk7UY4nkPCuvB0v4y6RJOhMSBcxzMDqqEqN72bsJgjh40ZzP1QecX0RyezkIFwdGH7oPOl+wFn2jNEuMkeWHCguc2t7kZULcWLEAXNzlU0u2/tfB4uN5WikixdlsQcyORYEsw0sFHMKezYXqQbo7NMGHiVVvNORKy89R9kpPJVj7R7iTWhiMS6nhpePv0k+OpHhFgoAupLh0AuW4tx9J/lyozrL35Hx1o+Hdu4+2lkZra5CEUei4LH2n2CicXuw6gth5XJH4JCGBtyBsCDXmZTIQJ1B/rlpbnQE1hrTdhcdnBzCzqbMDxU0bgcI87SBJBGI8oN0LZiwJ84Wtb41KEt6y+p79P0rwNfusOPLTwrk7uz8p09sR/wDOkOPimwxTrHR1dsvZUqQdLXuT30SiEvz2B156e7vr0yEjXU2PO3o40iwcbzytGjhMqBySua92tYC4pw/9OTDhOh9MR/8AOiUJPiYwwIIDaZSCNGBGo9oqBpi8Phy2z9pJI0Eb9bhpUvnjWS5sQNSpuw0vqDpwIsCTYeJAJ62E2ubZG109NQPfKNXggxboH6mRRImozxO2qkjUDMLeGau7AvHaZDMHhYzuI9PNQ4KPbNxs6zTx7N610lEkYAQszRMWCMy27LhT942tc99O27WGm2dtCKLFJ1YxSAAXUjMrExG6kgMGBXw6wU6bV39xMMIXZ2znw0JAZZGhLXVhcMFQZNQQbktVa7U2/iJpA880jyKbqXP3CCCMq8F1ANgBwreax+IDgWgNIg3lx4ExayXort3g2eMRhZYz/eRuvtI7P+YCsyzYV4nKSoyMOKsCCPYa01s/aSzYYSf4iJIAORkFyB6HzD2VC+l/dRFwAkS2eBlztzYPYG59Y/CvK3Y6+oTQqbWvaLjajRW1SdnaqleVpvoS8iwevN816zNatM9CfkWD15vmvXNj2xTHNWZqp3QoUKxkxQ3pg8i4v1Y/nR1l2tRdMHkXF+rH86Osu1t7P7s8/YJT9UK5Y11RUhrrrOytlVCGHwjyuEiUux4AVpzdnSCMHX7JQ3PUKL61VHQqqmSckAsOr0Pd2z+o+FWxtC8Y7GiyDseDNZSvxv76wCZMphUNxGy/pWM6pnKpFC0rtobFyMul9bIIveaatlb04mJVKSsRYdl/tB6AScw9jCnHZO8McI2hiA0bSmVUijYi7IrZAbXzFbZeHm1x/wCssHN/7rBgMfxxkH4jI3616Kk1zW5HU8zQAN2sSbHn+koouTFHaWLw8bxRoWYiRkv200dy1xcAIjAXJ1fjVnbHiHWzSc8wjHgFAZgPaVH7lQTo6w8b4vEzxZupjHVxZuIEjZje/MJGPGzVNthyfZt4yym/fqNf5eyszaLhnFNogNGnO6s3in951RSzEBQLk91GRTBlDKbhgCD3g8Kj29WIP0Ka3m0t2CcuEgHdEnH1QazFdNG8mHEeKjkXQSgq3iRqD/XeaV7ojSc98oH8KD/eiN7muIT3SD42FGbqNaBm86WQ+4hf5VKFIr1Hd+F/s6HzZF+P/wBU8iemje05sI/hZh7DQhJt1v8A3Un/ACR/rqWXqH7uSWxLf8gf61qTdfUqEfO3Zb0H9DVfpgBPgmi/xUkj9pJKH2MBXuExuJlZvt3ADMtuOg0pxXDdXEAv4dddPEn31ZpLSCEFQvos30xJnGDkk7HUyLCCq3jeMXUXFiygBtCeQqRb0bbWLZzLtfqHxEyMEjiTUErYEFyTdSQS4sBwF+cLbegbLxmPCRK0krK0LmwyB+2QTxK9sGw4lBeo5gYZsfjEadZpuskQSsqsSELAGxCkIAL20sLV6Q4UVanbRlZANtSYm3DW/JLncrB6KZ+uwapfWCRw3qOOtX/Nnpx6S8O0mzcUqKWYqlgNSbOpOnov7qadwsOuE2pjMKt+rAR0ubnKpFrnn2ZvhU1jXMWZuAYKqngddSfHkPbWPjgO2JboYI8xKs3RZXQWNjoRoR3UetO+/wBhFi2niETgHHvKgt8SaZ0NOwTrQpcuq0z0J+RYPXm+a9ZmrTPQn5Fg9eb5r1baHdjn8oZqp3QoUKxE1Q3pg8i4v1Y/nR1l2tRdMHkXF+rH86Osu1t7P7s8/YJT9UKIlNHmk8ppmLdDFDVZfRTsyWBTiGH2U2VR3izEBz4XJHtq0tqYzJhwWtZCZP8A9al/5UwdGGKR9nwXsVydWw7rEg/HWlG/EjRYWdG1KxSWPnB8qK3uY+0Vk0m5ntbxI/asVD92N0sPLhEnxkzRtPIY4QCou18oOqnMSwbTQWHHWjl6OTDHNLjZhHHHnyBbXky3yEltFDECy6sfDjTlsePCz4TZytioo2wzLI0ZZLs2fMVOZgV1vrrxpL0gbvyT9bivpcckUYzLCCewugsuUkEkkm5tevQ/UVDWLC/KCTqNLwALbxvS4spB0WYXJs0yEaySSN7BliH6PUg2K32I9eX5jUm3Lj6vZeGHA9Wh/jzuT8aN2Kfsf+pL/rNYWKdnrvd4lXGi63ll/skvqml2z8cphi1H7OPmNLIopu28L4aQfl/SmmHAw2FyPHtHTwtfSueFKdd55wY0sQftF5jvFKN3mthY/HM38TsaYpcJEoJS1wLjtE2t7eNPmyly4eEH/DQ+8Zv50IS/6R2wPysf8yUn2wc2HkHepoky/bqP+G5+Io3Eaow8D+lCE07tzXkv/wDjr/rWpAZaiu67faHwht7pVFSPNUoTUdkNEHdJb6lspj9ts2f+VLYH6yEMQLMnM8CaG0G+yf1T+lJtnODh0H5F05n0UIUC3n22cDtMTiNZOswyLlbSxBy3BsdR1Y95pDi+l7Ft9xYkHdZ2/wBTW+FL99jAMdhWxgYwdXKHC5rnKz5fukH7zLwpI21NiLwgkY932v8A3SivR0RSNJjnUi4xqBIsSOKXfinXZm0oZd4FaFw8c0BRiL8erN19PYFWBtYiKyqLBO1b1dRf2D41U2xtp4VtsYRsHGYY75GUi12YOoP3m45lHsq1MViMzs5+6oHdqxGvusPbas3aDMrmWI+0a62JVmqhOk/ZkibQlmK2jla6Na34R94cmNr68b3qMR1bHTtigIcLGV7TMzF/FEUFT3n7Qe6qmiNJwbofCsdEbWmehPyLB683zXrM1aZ6E/IsHrzfNeuraHdjn8qGaqd0KFCsRNUN6YPIuL9WP50dZdrUXS/5FxXqx/OjrL9buzhNI8/YJT9VyaTS0paksh1qMdZqGK8ujvYM+Dw4SSzBiXax/Z3C6eOqm/tpw6SMRfAOeP2aLe/fMn9e2l24u3hNhI5hY9kZx6dG9zhveO+kPSdgkXBStGdGRHtyH2y/dHIa1wYXvmcx6oOigqblRtLgIxK4+lw9Y7EKchyZ7IumltNT4+FJNn7uRNg8fKxbrMMyqhBAUi7A3W2t8p56VKNlbcwJTBSzT5ZsNCEC5iACYwjBxkJPDkRSXam0sBHg8YmGnzPie2VJJu9zotkAUdpuPhW4MTWnLDtRu/5GbxplhVgKytj2XBQDh9lEPdEp/U0m2PN9l+/L/rNHbJkzYOC1v2UZ7yR1KcPaLUgwT9huVpZPjlNedqf1HmrhKdsz/wBnl/5b/wCk0oRYwiARxfs4zrFETcxqTclbnU01bVuYJAPNb9DSoOcqX0PVRXHd9mtLlWhIt58ohuqIpuBdURTr6oFPavlAXzVUe5QKju32uiDvkQe8injEydtrcMx/U0SiEeMucOSbhXUCwt2rak35W7uddGekPWUM9EohINgNlml8EI//AKqf509/SKYNmi2JnH5FPvdP9qcs1EohN+EwpkLFpJLZ2Fs2lr8Kf4IrKALWAtwHs1pqwuEkQNZoLFiwBZ76+hCPjTjs3E51v3EqR4gkH9KsFUqC72bMGK2hg4X+6euZ7aHIjZmseVwhF/Gke0ekDDwyNBFg42hQ5TYIAcuhspQ35i7G59tFb5ba+jbRwsoBPVoxZdLlZHkVh6St/hXD7H2VPIZziSgYl3izomp1Isy5l56C/ga3aYb2bO1BLYtE6yeHlCpyXX1IkO2MC2HFop3ilRfN1DMB3C1jble3KrW2uozKigAA3AHfbNaw/rWqy2PttMZt3CCEWhhDLHpbRY3uQDqBoAL62UVZGJwxDsHIZ3OUWuB3X48O+uTHF/8AGH65fPU6qQqn6cNnydZFKS3VAZArADtvmd2W3G9tRxFl76rSKrH6c9tZ8RDhxbLEma9+Ofsi45aLf0OKrmGufCd4rnRHVpjoT8iwevN816zQK0x0KeRoPXm+a9d20R/ED4/KozVTqhQoVhJyh3S/5FxXqx/OjrL1ah6X/IuK9WP50dZerf2Z3R5+wSamq8ak0q0qNJ5avjWgtQxTbop3wGGn6iU/ZynS5AAZtCLngGAH7wWrH31GfBTqGzKIWK+gOr3+HDlrVJbK3RxOIsY4iFP427K+wnVvYDVyYHZU/wBEMWIF2aB4y2ti2QgHKddbDUgXI8axqDstRpO4j1VnKAHduJNl/SZWImlf7EX0yqxUiwGpOVzc6DKO+j9lbIw2KwLLGrLi4EaRm1tIMxNuNiMuVeAIPfR2wcbhsRhFwmNcxdW5eKQW4NclSSCBqx46e0U5ticDs+CUYSXr55VKBsytlB9UBVW+vMkgcq9HUdUBLPuz5pFrRuvpEa+KWp7ufNn2dhTxPUxg6eaGXU93YosDLLIp/HaRfGwyuP8ASabei3FZ8Aq/4ZdLeq2cH+GY+6pLtLZgkA4hgbqwHA/7VgYpmWs9vifVXaUgBr13JJJNyeJpM3XJo0ec96ka92hOlc3mf7qZRzLG/uA4++uTKUyQkuMfPiIEHASoW/iFvhenQmio9ilQCh7atmudbt4179CxHfF7m/WpLVEokRXxmH8RNz42jNhbmb8KVCiF2ZLnWQlRIt8lgedwdD4XoNhsQP8AD/zUZSiURhF/tU3jCnzRS6kK4WYOXBS5UIdDYgNm/WuiuI/4fxoylEhLKK2FKRG55hpD6dTScHEd0f8AmpRHgzHCQdcx18C519mpqWiFBKrjb+1oY9ps2Ih69FhSPIbaMVVr2bQ2uR7akGC3RweKj6xsFLhha4uxjLDvC5zpzuVA9NMe7+9WGhxeJmnRmeSS8UgVW6tQWva5upIyajktPG1toYHH6NjpYgfwHspfvIZO17WNegqsqNysaHCAAXCSNOA90sQi+j/ZMEe3GGGcvFFCzZiyt2mCqQGUAEAv8Kne0tsogmndrRorEt3IOJHexvlXvLVDOijZCq+OdLyolokZcoLrmZmIvoLqi8+dJellsRLCsOEik+jg55gbZyy3ygoNcgBvpfU35Vn7QP8ALEzAA9/dS1VdvFttsZi5J30zt2V8xBoiDwVQB7KTxLSdVsbHQ0qjqcAyTKs9d1pjoU8jQevN816zPWmOhTyNB683zXrq2l3Q5/KrT1U6oUKFYCcod0v+RcV6sfzo6y9Woel/yLivVj+dHWXq39md0efsEmpquZDUj6OdoYOPFE46NXuAI85IVW5knk3CxOnGo3IKSONaTtAkKWLS0G0Y1PYGhtbTXtcLMND8KccT90NY9llJ9AOt/fUD6LN3pIMP1k7sM9mWMk2VRwOU8ND8fCpRt/eFMPGTMcsbMY1IVnJNieA4cDx7qzmNLyA0XQVS+28F1OJmj8yR1HoBNvhakRNS7eXG7PxOIabrsQpYLmCwLYsqhc3akHG3wpqI2cOL41/AJAnxLNXtKdc5BmaZi9jqlQpV0Q7RAeaJtbZZlB8Ps39wdD+7VqB7DkP52+Aqitmb2YXBydZhMNIXyst5p7izCx7EaKPjTrgdtbT2iHMBjijUhWOYILkXABYsxNu6sTGYV1Sqatmi2p8t0q4O5Wfj9uwQgmWRVHdcX9FzpUXxfSnhEPYV342yj/uNhVQ40ydawnzdYpIbMSSCNOJp33N2bHPjI45vuHMSt7ZyqlglxqLkctbXtrTW7MpMYX1HEwJsozHRS7E9L2v2cJHpdR8LGk0nS1Kf7lLeMj/9oFSGfG4mGTq8NgEMCkAlDEpZeeVAR/mve2tQDfNV+kkph5MPcXKOAuY31ZVGgB8CRceNWwtHDVXR2e6ZzT1ANkGQngdKUt79UB32kf8AmDStelg8Gib2SL/4CoDBAzsqICzMQqqNSxJsAB3k1dO7+7WGwkUeGmWKSaUM75lV87KBnCkjRFBsO/U86Zi6GEoASySdwJ3anXcoBJTFgek2A2EgdfWBP+Zc36VKtl7x4aYfZupvpoQ3jwGvwqlNs7NMGIliP927KPQD2T7VsfbSvdfdl8bM0cTqjIhfM2a2hVQLrqCS3wqtXZmHydo1xA14j5UhxV74dY3BMbK3fYg29NtRUb372uIIWUGx6t2W19GNo0v3av8ACouu621sMcyFJrcO2CfYXyvbwBpLt/eYSDqNpYSaJ7q5aOSzmwIU2lVgV1JsDxHGs+lgSagLXBzZvBExyKklQWhUgGC2c17YnFR9wfDo/wAY5P5V0Ng4I8NpINL9rDTi3uvr4eFem7du8H/q74S4VqdFuzeo2UHIs07NJ7Ccq/5UB/epXjcUl7N/vr7P5UNnbyYaRIsNgpYpWRMqpmYMQigcCvICidpzNNh5UgyLMyELmCsM44A+3S/orxmILnVXOcIJM3TgoH0ijBDCsWQ9cb9W/ZUs2lrLqSBxJPL2VVUTV7tWeVpm+kFjICQ2biCDqLcAPAaVzCKZg3HPZSRZH1pjoU8jQevN816zPWmOhTyNB683zXru2l3Q5/KrT1U6oUKFYCcod0veRcV6sfzY6y/atQdL3kXFerH82Osw16LZTQaJ5+wSKmqKfhSjd/ZgxGKSNnyXzHMAGN1UstlPHUDT00Q4pJIDe4pO0QVZiuvbG9iKgE8hRQqrZjqxUAEiJQGck63aw1pXgcLDtLZ8kOGbPmGaEtoRPGBmUg/dzD9fGqGYk6njUw6Nd7hhJykzFYZbdq/7KQHsyejkba2sfw2rJZULHBw1CsWpsxCFGKuCrKSGUixUjQgjvvSctV2757jR7QPWRskOMA7V7dXiLcCSNA/5tbi1VHtvdnE4RsuIidPzWup9DjQ++vW0MYyuLG/BJIhNd6tfdpJMLsdXhjaSaQmUIFLFs7hALLrbq0vflmqqAL1Z+9O+C4aKKHASxMVARitnCrGiqLX0uTr7KRjWvqZKbRMmTwgcVLeK43/3bMsYxcaFHCgzIR2sttCR5y8D4eioNsuJWmjDydUpYXksTk/NYEcD4ipBsXpBmjZjibzoy2ykquU+GlrG5BFu7upoTZ74iRjhYJCrG6ois+UHgMwXhT8IyrSaadXQaOn9X4eIUOINwrAxGydpq4GGxIkjIFnk6oHhrcFSSPEX0pN0mToMNDE7q+IVgSQLaZCJGy/hDNawPd4U0YTdDagTL9pCnc+IWID90v8Ayoluj6bi2IwQPO+JUm/jYGuVjKLKjXPqM+38QATzhSSU7dGeEw8QkxmIljDRhhGhYZkAHbkyXvcg5V/e8KdcHvtgJsVHNJFNHOvYRySVAa6gEK9rdo/h51Fx0dzfhnwTd1sQuvouBXS9H+NGoiElv8KWF/gHvTHtw1Z7nuq3NtYgcFFwlvSbsrLjs4GksasfWS6N8Avvp46J8BkGJmbh2Ev4DM7f9tMO1ZMSSoxxmBS+XrUy2zWv2yovfKOZ4U/bt7xRwQNC8LyJIWLOjLch1CkWJHIHUNz5VarTqHBik37jYW4A/CBqiotiRO5fB7XKM7FsrMV1Y34Z1vqfNqDbexEsk7meTrXUmPrNLMIyVFrAacT7an8mzNlSC3WYjD8u2pYD0nKwt+9UHxeCAJy6gEhTa11BIU25XFjbxp2EH3EmfNoB6gXQUyEV5S1MEzuERS7ngqgkn0Aa1MdhdHojKy7Ssq8Vw4ILyHkHtoi944+iuqviadAS8+W9QBKc+jHd1o8PJimGWSZeqgvoQh1eTXgDbQ9y34Gi9m72YdXZYZ0NieyzCxI04NYHvupv6a56UN8+ow3UxkLPMuTIunUQcCPys4so/Lm8KpSvF4nEOrVS8pzW2U86UUgeSOeOyzyl+vjGq6ZSsi8xclgQe7SofFSVF1pXEK68A0l0wh2iNArS3Qr5Gh9eb5r1mkVpboV8jQ+vN8167tqCKA5j0KpT1U6oUKFebT1Dul7yLivVj+bHWYa090veRcV6sfzY6zDXpNk9yefsEipqvCKKaOjqFaNSk1+qoDCStDRDpanAiiZI6ysTgBEtTGvT5u70h4nCqEuJYhwR79kdysNQPDUeFWdvttGWbAQ4/AzOAihZlVrqyPYqzIeySrdk3H6VRjpVjdDu9YilbBz9qKe4CnUEkWdLfmHxXxrJpPNCoCRMblciQmiPe+T+8hwkvr4aK/vQKffSqLenOQowOBZiQABA12J4ABX1JPdRm/O5pwOJsusEvagfkVP4Se9b+6x76lGysHhdltEsj5sTOptiAt44Q2gyE27JNgW4n8qnX076lIMD2CZ0A/enDekwnLdDExF5MNisHhsPjFBeO0KWkFrgD73aU9x1APMGngbEmlA6/GTEHURxERrbu0qDTPLPKuDmN8dFKOoxKkAAftDnK6iwFwALg24WN5Nutvt1rmKfKmKUlWW4CzlTYmM8FkuPu8G5dwycXhnu/kHMgXtxHgf0rAp3h3Hwim7oZCfPYta/pPHxpcN2cKpH9nh/hFtOF++lsUwa5UnhYg6FSON78D4UeH+PPvB8KyldNbbqYRvvYeL+G2vPhwolt0cLmzLEFsbHKzKOGnAjwp6L/wBeNFT4pUXMxAW2t/8AbvoQmobGkj0ixUyjzHtIvos3CmTamGgjVQ2Hw82Jm0iWNGjDa2MjqhHZBsNBcnQcyO95d8EhGXi7arETqbjRpbaon5fvN4DWkO721BBkx8568TO8Mrhe3hnAumVb5SpS9lAFhYC5JvpYXD1AO1MxuGmY8OX+BdVJTdtbDNDK0T4XDI62vlmxdrMLqRaS3DlTazga9RCfXfFSD3GVR771MNrbHUQQx4cfS5sXIZPpljY2JJCsDoxF7g6AB7jQBWTEbuucccHDIsji2eRQcsQt2ywP4lOluZZRpqBtUatIs+4m07zusTE2E7jdUITjuJiJi8kpyR4aIFeriijjWWVuC3AzNYG5ux1I8aYN8ukOGKZ1hBlnW4Zr/ZhgeHebcLDu4innfveGPAYNYsPpYFIBfUvrnmJ52ve/Nm8aovia8zia3a1CWiP79U1otdH43GvPI0krFnY3JP8AWg5W8K8SKvYoqUKtduEwWa7lDnQuFiowLXVCtunRazRKJlCtK9CvkaH15vmvWaq0r0K+RofXm+a9cG1u5HP2KvT1U6oUKFeaT1Dul7yLivVj+bHWYa090veRsV6sfzY6zDXpNk9yefsEipqhQoUK10tCvCK9oWqIlCIljpMrlGDKSCCCCNCCNQQaXstJZo6xMfhf9wTWOV47obfh2xgGw2LsHFgx0vG/4ZU7gT7Abjgai23MNPhk+rsUiN21OGnZsqopNiVY6ZDwIJ7Nze+lV7sXbMuEmWWE2ZeI5Mp4qw5g1e2ydt4TbGD6uYcP48O9tDfmO48CND3DjweL7E5X3bM8jxHuN6lzU3bpbpRYKV5pcQkk0UTu0cdiIkYWLFjqTa9tF486bsDLBtFnQYZMNg8OrTSSi3W3sbXkN9WIJN82iHXhSXaeyMTsmLEx5BLBikCDELcBbXtmtfKSGYWPG4sdKddgdZDsuM7NWLESs/WYpbhiAQQIzGbE2Fhp+a171rOmDWzSTAaZgC1+W8Cd6p4IPt6XCRJNHiI8dhsyorFsmIjJByqTrm0HBgfQKfTv1HEqnERzwZhp10Ei5vQyAg6ejSonuo8M+03xH0dYBh4XlaIajrU0zBSBlsWJAA0KimXFb9TzYfERYkdaJrFCTbqGBv2AF10sLX5eJvDsE2q6MtxEmQDflLSRqTaUTCsGTpJw9wIi8rn7qRwyFr8gA2X+dI4ztHHL1iBcHBa/XzMC+XUkooFl0vrYetSDaeKI2zs2f/Fiwxv358yH4N+lN+E3hbC7ZdJnZsN100LxliUWKZzeyk2ABIb2GlswrQJptvE3vxkAWHUKZSvZcEUEE0+GEeMfDu8eNV+2uIw7tdZ4jYlOABIvwa97Cn7dPZWFxiYiPBSkRYiP7TDSn7TCzJrFKh16xA2l9eWvIQiHEPsbarqRnRGKOh4TYd7G2uhupB9IozAbrtPj3OypHXDo+ZMUc8YiU2Ns2hLLcrYcba2rqqU5BdngEAh27kfEG437t0KAUs3V21j4ZpMLhLiR8yPGwusTqcrS/kKn8XA6XDaCpUTBs7DOuf8ANicRzkbXsLz1JsB4nmSaCGDAwOInyr97EYpz25T6eOp4Ad/fcmmd7962xkllusKE9Wnf+du9iPdw7742NxgquIYIG/x8T7BXa1Jd5d4XxmIMj6KOzGnJEHAenmTzJNIYY64ijpWiVOBwpeczlLnQvVWuq9tQtXpGtyiAkLyhXtqFqmELytK9CvkaH15vmvWa7VpXoV8jQ+vN816ytrdyOfsUynqpzQoUK8ynqHdLvkbFerH82Osx1pzpd8jYr1Y/mx1mOvTbI7k8/YJNTVChQoVrpaFChQoQvK4dKMryqvYHCChIZYqO2TteXDSiSFirD3MOYYcx4Ua6UlkhrzmMwRaczU5rpV0bo9J0WIXqpMqOws0UljHJfiEJ01806+ml2L3Fw7v1uAlfAzg8Lkp6AQbqL8rkflqgytSXYfSFisMAuYSoOCvckDuDcR7biuGliKlE/aY9PMKS2VNcPuztLAYkz9R9JDZxIUPWLKsmrhrdoX43tx91IN5dvZ8OuGgwRwkSv1jKVYlntbiygj9dANALVKdyd/PppZIleJ0XOwLDKRcLoRzufNqU/XU18uYFrXtmS9vbWi3aUuD3sBI4Ej9XCXlVe7D3ohKYf6Vg55psILQNHexAIKZ1vxBA5EacOVIZt0cfj8RLOcOYhKxcmU9Wqg8BdtTYWGg5VZh25MWydYobzcyg29ABpi3w2/8ARMOJp3MmZsiIpN2NiTq2gAtxseIo/wBSyEuptgniSY320i6MsogbrQ5xLtGdsbMqqoVezGFTRVZ9C4Hsvc3vXG8e+8WHQI5VAo7GGiAB8LrwUeJ9gNVptXpExMtxHaFT5ty38Z4fugVGWYsSSSSdSTxPpNZ1XEPqm5n08gmBqd94965sa95DlQHsRr91eVz5zW/EfhTVHHXscVKo466cLg3VDLlDnQhHHRoFACva9NTphggJKFChQpiEKFChQhCtKdC3kaH15vmvWa60p0LeRofXm+a9ZO1+4HP2KZT1U5oUKFeYTlD+lzyNivVj+bHWYrVp3pb8jYr1Y/mx1mWvT7H7k8/YJNTVcWoWruhWvCWuLULV3QqYQuLV7lrqhRCFzlrhko2haqloIgoSN4aTvFTkUop46y8Ts9rxIVw+EN39uSYPELNFxXQjkyn7yn0/7VN9qdKoUo+EQFmH2nWA3TW2UWIB0HHx4VX0kNFdWa8/UovpmITbFWlhekfDyYxhIoEQF0mNw2i3IZdeJuBbwqHb7b1fTZgEuIY7iNTzubsxHInTTkAKjuSjI4qq2m95iEWC5SK9KEgo2OOjglb+G2e1olyU56LWOjMtdWoVrNYGiAqLnLQy11Qq6FzloZa6oUIXOWvcte0KELzLWkuhbyND683zXrN1aS6F/I0PrzfNesja/cDmPQq9PVTihQoV5dPUP6W/I2K9WP5sdZloUK9PsfuTz9gkVNUKFChWwloUKFChCFChQoQhQoUKEIVy9ChUFCJeiTQoVkYjVMavKMShQpVD+pSdEoSu6FCtwaJaFChQqVCFChQoQhQoUKEIUKFChCFaS6F/I0PrzfNehQrI2v3A5j0KZT1U4oUKFeXT1//Z"/>
          <p:cNvSpPr>
            <a:spLocks noChangeAspect="1" noChangeArrowheads="1"/>
          </p:cNvSpPr>
          <p:nvPr/>
        </p:nvSpPr>
        <p:spPr bwMode="auto">
          <a:xfrm>
            <a:off x="1625601" y="-1062038"/>
            <a:ext cx="2143125" cy="214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/>
          </a:p>
        </p:txBody>
      </p:sp>
      <p:pic>
        <p:nvPicPr>
          <p:cNvPr id="18437" name="Picture 4" descr="https://www.jimcolemanltd.com/images/prod212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1" y="1371601"/>
            <a:ext cx="225742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01000" y="41910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ethics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-447964" y="13855"/>
            <a:ext cx="8458200" cy="609600"/>
          </a:xfrm>
        </p:spPr>
        <p:txBody>
          <a:bodyPr/>
          <a:lstStyle/>
          <a:p>
            <a:r>
              <a:rPr lang="en-US" altLang="en-US" dirty="0"/>
              <a:t>CCE by ACCE</a:t>
            </a:r>
          </a:p>
        </p:txBody>
      </p:sp>
      <p:pic>
        <p:nvPicPr>
          <p:cNvPr id="20483" name="Content Placeholder 7" descr="American Chamber of Commerce Executives - Body of Knowledge - Windows Internet Explorer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7" t="18092" r="32986"/>
          <a:stretch>
            <a:fillRect/>
          </a:stretch>
        </p:blipFill>
        <p:spPr>
          <a:xfrm>
            <a:off x="1457036" y="685800"/>
            <a:ext cx="4648200" cy="593725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484" name="Picture 8" descr="American Chamber of Commerce Executives - Body of Knowledge - Windows Internet Explor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3" t="18626" r="32547"/>
          <a:stretch>
            <a:fillRect/>
          </a:stretch>
        </p:blipFill>
        <p:spPr bwMode="auto">
          <a:xfrm>
            <a:off x="6934200" y="84627"/>
            <a:ext cx="4648200" cy="668874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PROCESS: Application and Assessment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1612900" y="1371600"/>
            <a:ext cx="9067800" cy="5105400"/>
          </a:xfrm>
        </p:spPr>
        <p:txBody>
          <a:bodyPr/>
          <a:lstStyle/>
          <a:p>
            <a:pPr marL="628650" indent="-628650">
              <a:buFont typeface="Wingdings" panose="05000000000000000000" pitchFamily="2" charset="2"/>
              <a:buChar char="ü"/>
            </a:pPr>
            <a:r>
              <a:rPr lang="en-US" altLang="en-US" dirty="0"/>
              <a:t>Identify </a:t>
            </a:r>
            <a:r>
              <a:rPr lang="en-US" altLang="en-US" u="sng" dirty="0"/>
              <a:t>Gaps, Weaknesses, Omissions</a:t>
            </a:r>
          </a:p>
          <a:p>
            <a:pPr marL="628650" indent="-628650">
              <a:buFont typeface="Wingdings" panose="05000000000000000000" pitchFamily="2" charset="2"/>
              <a:buChar char="ü"/>
            </a:pPr>
            <a:r>
              <a:rPr lang="en-US" altLang="en-US" dirty="0"/>
              <a:t>Staff/Board </a:t>
            </a:r>
            <a:r>
              <a:rPr lang="en-US" altLang="en-US" u="sng" dirty="0"/>
              <a:t>Team Effort</a:t>
            </a:r>
          </a:p>
          <a:p>
            <a:pPr marL="628650" indent="-628650">
              <a:buFont typeface="Wingdings" panose="05000000000000000000" pitchFamily="2" charset="2"/>
              <a:buChar char="ü"/>
            </a:pPr>
            <a:r>
              <a:rPr lang="en-US" altLang="en-US" dirty="0"/>
              <a:t>Identify and Document </a:t>
            </a:r>
            <a:r>
              <a:rPr lang="en-US" altLang="en-US" u="sng" dirty="0"/>
              <a:t>Best Practices</a:t>
            </a:r>
          </a:p>
          <a:p>
            <a:pPr marL="628650" indent="-628650">
              <a:buFont typeface="Wingdings" panose="05000000000000000000" pitchFamily="2" charset="2"/>
              <a:buChar char="ü"/>
            </a:pPr>
            <a:r>
              <a:rPr lang="en-US" altLang="en-US" u="sng" dirty="0"/>
              <a:t>Corrective Measures</a:t>
            </a:r>
          </a:p>
          <a:p>
            <a:pPr marL="628650" indent="-628650">
              <a:buFont typeface="Wingdings" panose="05000000000000000000" pitchFamily="2" charset="2"/>
              <a:buChar char="ü"/>
            </a:pPr>
            <a:r>
              <a:rPr lang="en-US" altLang="en-US" u="sng" dirty="0"/>
              <a:t>Learning Process </a:t>
            </a:r>
            <a:r>
              <a:rPr lang="en-US" altLang="en-US" dirty="0"/>
              <a:t>is Revealing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24" name="Picture 4" descr="MCBS00870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38100"/>
            <a:ext cx="9677400" cy="931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1"/>
          <p:cNvSpPr txBox="1">
            <a:spLocks noChangeArrowheads="1"/>
          </p:cNvSpPr>
          <p:nvPr/>
        </p:nvSpPr>
        <p:spPr bwMode="auto">
          <a:xfrm rot="-563726">
            <a:off x="4775200" y="2083954"/>
            <a:ext cx="3276600" cy="182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i="1" u="sng" dirty="0">
                <a:latin typeface="Arial Narrow" panose="020B0606020202030204" pitchFamily="34" charset="0"/>
              </a:rPr>
              <a:t>Organizational</a:t>
            </a:r>
            <a:r>
              <a:rPr lang="en-US" altLang="en-US" i="1" dirty="0">
                <a:latin typeface="Arial Narrow" panose="020B0606020202030204" pitchFamily="34" charset="0"/>
              </a:rPr>
              <a:t> Best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Accreditation by US Chamber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4800" y="1371600"/>
            <a:ext cx="6172200" cy="5105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3600"/>
              <a:t>Governance</a:t>
            </a:r>
          </a:p>
          <a:p>
            <a:pPr>
              <a:lnSpc>
                <a:spcPct val="90000"/>
              </a:lnSpc>
            </a:pPr>
            <a:r>
              <a:rPr lang="en-US" altLang="en-US" sz="3600"/>
              <a:t>Finances</a:t>
            </a:r>
          </a:p>
          <a:p>
            <a:pPr>
              <a:lnSpc>
                <a:spcPct val="90000"/>
              </a:lnSpc>
            </a:pPr>
            <a:r>
              <a:rPr lang="en-US" altLang="en-US" sz="3600"/>
              <a:t>HR and Staff</a:t>
            </a:r>
          </a:p>
          <a:p>
            <a:pPr>
              <a:lnSpc>
                <a:spcPct val="90000"/>
              </a:lnSpc>
            </a:pPr>
            <a:r>
              <a:rPr lang="en-US" altLang="en-US" sz="3600"/>
              <a:t>Government Affairs</a:t>
            </a:r>
          </a:p>
          <a:p>
            <a:pPr>
              <a:lnSpc>
                <a:spcPct val="90000"/>
              </a:lnSpc>
            </a:pPr>
            <a:r>
              <a:rPr lang="en-US" altLang="en-US" sz="3600"/>
              <a:t>Program Development</a:t>
            </a:r>
          </a:p>
          <a:p>
            <a:pPr>
              <a:lnSpc>
                <a:spcPct val="90000"/>
              </a:lnSpc>
            </a:pPr>
            <a:r>
              <a:rPr lang="en-US" altLang="en-US" sz="3600"/>
              <a:t>Communications</a:t>
            </a:r>
          </a:p>
          <a:p>
            <a:pPr>
              <a:lnSpc>
                <a:spcPct val="90000"/>
              </a:lnSpc>
            </a:pPr>
            <a:r>
              <a:rPr lang="en-US" altLang="en-US" sz="3600"/>
              <a:t>Technology</a:t>
            </a:r>
          </a:p>
          <a:p>
            <a:pPr>
              <a:lnSpc>
                <a:spcPct val="90000"/>
              </a:lnSpc>
            </a:pPr>
            <a:r>
              <a:rPr lang="en-US" altLang="en-US" sz="3600"/>
              <a:t>Facilities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3600"/>
          </a:p>
        </p:txBody>
      </p:sp>
      <p:sp>
        <p:nvSpPr>
          <p:cNvPr id="32772" name="Comment 4"/>
          <p:cNvSpPr>
            <a:spLocks noChangeArrowheads="1"/>
          </p:cNvSpPr>
          <p:nvPr/>
        </p:nvSpPr>
        <p:spPr bwMode="auto">
          <a:xfrm>
            <a:off x="20637" y="129988"/>
            <a:ext cx="974725" cy="346075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  6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3" name="Picture 6" descr="http://rosevillechambernow.com/wp-content/uploads/2010/03/FOUR_STAR_R_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5" y="1524000"/>
            <a:ext cx="1233488" cy="41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11268" name="Picture 2" descr="https://media.licdn.com/mpr/mpr/p/3/005/05b/16e/274c09f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1800" y="1447800"/>
            <a:ext cx="8813800" cy="4572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3" name="Rounded Rectangular Callout 4"/>
          <p:cNvSpPr>
            <a:spLocks noChangeArrowheads="1"/>
          </p:cNvSpPr>
          <p:nvPr/>
        </p:nvSpPr>
        <p:spPr bwMode="auto">
          <a:xfrm>
            <a:off x="2286000" y="228600"/>
            <a:ext cx="8229600" cy="990600"/>
          </a:xfrm>
          <a:prstGeom prst="wedgeRoundRectCallout">
            <a:avLst>
              <a:gd name="adj1" fmla="val -20833"/>
              <a:gd name="adj2" fmla="val 78875"/>
              <a:gd name="adj3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/>
              <a:t>How do we know if we are the best? 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81E010-F775-4A33-826B-1DDE6E228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1" y="76200"/>
            <a:ext cx="4455646" cy="6705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0" y="27709"/>
            <a:ext cx="11887200" cy="914400"/>
          </a:xfrm>
        </p:spPr>
        <p:txBody>
          <a:bodyPr/>
          <a:lstStyle/>
          <a:p>
            <a:r>
              <a:rPr lang="en-US" altLang="en-US" sz="3600" dirty="0"/>
              <a:t>US Chamber Accreditation Self Evaluation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9E5C87-C230-4248-BA37-D4F846972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363" y="960582"/>
            <a:ext cx="4558237" cy="5638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508" name="Picture 4" descr="MCBS00870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38100"/>
            <a:ext cx="9677400" cy="931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1"/>
          <p:cNvSpPr txBox="1">
            <a:spLocks noChangeArrowheads="1"/>
          </p:cNvSpPr>
          <p:nvPr/>
        </p:nvSpPr>
        <p:spPr bwMode="auto">
          <a:xfrm rot="-563726">
            <a:off x="4775200" y="1996629"/>
            <a:ext cx="3276600" cy="199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400" i="1" dirty="0">
                <a:latin typeface="Arial Narrow" panose="020B0606020202030204" pitchFamily="34" charset="0"/>
              </a:rPr>
              <a:t>Awards and Recognitions</a:t>
            </a:r>
            <a:endParaRPr lang="en-US" altLang="en-US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73977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" name="Content Placeholder 3" descr="Certification - ISO - Windows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32"/>
          <a:stretch/>
        </p:blipFill>
        <p:spPr>
          <a:xfrm>
            <a:off x="1549400" y="228600"/>
            <a:ext cx="8915400" cy="6096000"/>
          </a:xfr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746" y="76200"/>
            <a:ext cx="4549366" cy="462364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4684" y="3276601"/>
            <a:ext cx="5294140" cy="3437463"/>
          </a:xfrm>
          <a:prstGeom prst="rect">
            <a:avLst/>
          </a:prstGeom>
        </p:spPr>
      </p:pic>
      <p:pic>
        <p:nvPicPr>
          <p:cNvPr id="1026" name="Picture 1" descr="Email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09601"/>
            <a:ext cx="3886200" cy="16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49839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" name="Picture 3" descr="C:\Users\Bob\Pictures\KACE cropped 3-18-17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304800"/>
            <a:ext cx="5867400" cy="4510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4597400"/>
            <a:ext cx="4014788" cy="2001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C337F6-5A72-4769-9159-265CCC3A5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1412"/>
            <a:ext cx="12192000" cy="549517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304800"/>
            <a:ext cx="8458200" cy="457200"/>
          </a:xfrm>
        </p:spPr>
        <p:txBody>
          <a:bodyPr/>
          <a:lstStyle/>
          <a:p>
            <a:r>
              <a:rPr lang="en-US" altLang="en-US"/>
              <a:t>Baldrige Performance Award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altLang="en-US"/>
          </a:p>
        </p:txBody>
      </p:sp>
      <p:pic>
        <p:nvPicPr>
          <p:cNvPr id="28676" name="Picture 4" descr="Baldrige Framework - Business Nonprof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8"/>
          <a:stretch>
            <a:fillRect/>
          </a:stretch>
        </p:blipFill>
        <p:spPr bwMode="auto">
          <a:xfrm>
            <a:off x="1049536" y="-23091"/>
            <a:ext cx="101691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5844" name="Picture 4" descr="MCBS00870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38100"/>
            <a:ext cx="9677400" cy="931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Box 1"/>
          <p:cNvSpPr txBox="1">
            <a:spLocks noChangeArrowheads="1"/>
          </p:cNvSpPr>
          <p:nvPr/>
        </p:nvSpPr>
        <p:spPr bwMode="auto">
          <a:xfrm rot="-563726">
            <a:off x="4775200" y="2609850"/>
            <a:ext cx="3276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>
                <a:latin typeface="Arial Narrow" panose="020B0606020202030204" pitchFamily="34" charset="0"/>
              </a:rPr>
              <a:t>Benchmarks</a:t>
            </a:r>
            <a:endParaRPr lang="en-US" altLang="en-US" i="1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Benchmarking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/>
              <a:t>Outside resources to against which to compare and contrast.</a:t>
            </a:r>
          </a:p>
          <a:p>
            <a:pPr marL="0" indent="0">
              <a:buNone/>
            </a:pPr>
            <a:endParaRPr lang="en-US" altLang="en-US" sz="2800" dirty="0"/>
          </a:p>
          <a:p>
            <a:r>
              <a:rPr lang="en-US" altLang="en-US" sz="3600" dirty="0"/>
              <a:t>How much should we spend on technology?</a:t>
            </a:r>
          </a:p>
          <a:p>
            <a:r>
              <a:rPr lang="en-US" altLang="en-US" sz="3600" dirty="0"/>
              <a:t>Do we pay the staff enough?</a:t>
            </a:r>
          </a:p>
          <a:p>
            <a:r>
              <a:rPr lang="en-US" altLang="en-US" sz="3600" dirty="0"/>
              <a:t>What should our membership market-share be?</a:t>
            </a:r>
          </a:p>
          <a:p>
            <a:r>
              <a:rPr lang="en-US" altLang="en-US" sz="3600" dirty="0"/>
              <a:t>Ideal ratio of dues to non-dues? 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95EF2-3CBA-4CDC-B87F-18064836D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Benchmarking – Operating Ratios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AE1EE-4A64-43CC-8828-277650738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3A68B0-849B-49D8-B323-4DA0510CB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0" y="1371600"/>
            <a:ext cx="6260871" cy="29223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DFFAC-4A8D-0D4A-D9B9-959D6D4A7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1523824"/>
            <a:ext cx="4953000" cy="34962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CCD6CA-85AD-59C9-4BAB-6F20E4815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4439" y="3907424"/>
            <a:ext cx="2323822" cy="287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9548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29588-15AB-06A8-A827-BF843D558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Decide to be the Best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163B8-2244-47AF-31CF-53E0FAE19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Principles of Successful Organizations.</a:t>
            </a:r>
          </a:p>
          <a:p>
            <a:r>
              <a:rPr lang="en-US" dirty="0"/>
              <a:t>Benchmarking, SWOT, Evaluations</a:t>
            </a:r>
          </a:p>
          <a:p>
            <a:pPr lvl="1"/>
            <a:r>
              <a:rPr lang="en-US" dirty="0"/>
              <a:t>Accreditation, Certifications, Awards</a:t>
            </a:r>
          </a:p>
          <a:p>
            <a:r>
              <a:rPr lang="en-US" dirty="0"/>
              <a:t>Best Practices</a:t>
            </a:r>
          </a:p>
          <a:p>
            <a:pPr lvl="1"/>
            <a:r>
              <a:rPr lang="en-US" dirty="0"/>
              <a:t>Examples, Milestones.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A1572C-0319-5C20-9760-DF58362C4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801" y="3675173"/>
            <a:ext cx="3733799" cy="29589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0879761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2D5A2FDE-8432-406E-A7A5-1AC234916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4035" name="Picture 2">
            <a:extLst>
              <a:ext uri="{FF2B5EF4-FFF2-40B4-BE49-F238E27FC236}">
                <a16:creationId xmlns:a16="http://schemas.microsoft.com/office/drawing/2014/main" id="{D6A6E4A7-2F46-4B64-917F-BD0AFD6C5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52400"/>
            <a:ext cx="4857750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14D6A0-8F6D-4BC2-9A77-2920DD5E5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219200"/>
            <a:ext cx="3505200" cy="5045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D47403-5DCB-8823-2F53-74DDC3657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800" y="152399"/>
            <a:ext cx="2591055" cy="304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921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itle 1">
            <a:extLst>
              <a:ext uri="{FF2B5EF4-FFF2-40B4-BE49-F238E27FC236}">
                <a16:creationId xmlns:a16="http://schemas.microsoft.com/office/drawing/2014/main" id="{6D006709-159A-BAF6-5C4A-9B96C8D22D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10400" y="304800"/>
            <a:ext cx="3352800" cy="914400"/>
          </a:xfrm>
        </p:spPr>
        <p:txBody>
          <a:bodyPr/>
          <a:lstStyle/>
          <a:p>
            <a:r>
              <a:rPr lang="en-US" altLang="en-US"/>
              <a:t>Resource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5A0891-A129-11CA-4D4F-4522E470E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363" y="304800"/>
            <a:ext cx="4681537" cy="6096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9" name="Picture 1">
            <a:extLst>
              <a:ext uri="{FF2B5EF4-FFF2-40B4-BE49-F238E27FC236}">
                <a16:creationId xmlns:a16="http://schemas.microsoft.com/office/drawing/2014/main" id="{E011F441-42A3-30F0-75E2-884AEB2396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2171700"/>
            <a:ext cx="3806825" cy="415290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085" name="Picture 2">
            <a:extLst>
              <a:ext uri="{FF2B5EF4-FFF2-40B4-BE49-F238E27FC236}">
                <a16:creationId xmlns:a16="http://schemas.microsoft.com/office/drawing/2014/main" id="{6751A8D6-8CD2-225D-998A-657698C43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04800"/>
            <a:ext cx="217170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itle 1">
            <a:extLst>
              <a:ext uri="{FF2B5EF4-FFF2-40B4-BE49-F238E27FC236}">
                <a16:creationId xmlns:a16="http://schemas.microsoft.com/office/drawing/2014/main" id="{3D527FF9-CCFC-965E-079D-2885B88EF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75107" name="Content Placeholder 2">
            <a:extLst>
              <a:ext uri="{FF2B5EF4-FFF2-40B4-BE49-F238E27FC236}">
                <a16:creationId xmlns:a16="http://schemas.microsoft.com/office/drawing/2014/main" id="{A05EB388-D1F4-038E-751C-80141C9E1F3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28CC41-AC03-3A7A-17EA-542E9543B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84150"/>
            <a:ext cx="2112963" cy="27495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6B0B85-18DE-FB4B-B856-C46F31819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313" y="762000"/>
            <a:ext cx="3810000" cy="59721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0A2A70-01F1-6CCC-6D6F-9E95CBC06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425" y="762000"/>
            <a:ext cx="3646488" cy="59721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5111" name="Picture 7">
            <a:extLst>
              <a:ext uri="{FF2B5EF4-FFF2-40B4-BE49-F238E27FC236}">
                <a16:creationId xmlns:a16="http://schemas.microsoft.com/office/drawing/2014/main" id="{A3FE5FF5-5CC3-C7B6-A54B-3E47643FD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24300"/>
            <a:ext cx="217170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A1F34-8C72-4EA5-A8AA-86C9EB7F6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DDFD9-15F9-4915-9A7F-E52C303C33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3D6A2E-23B9-452C-BA33-84E31543D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4225488" cy="66784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B0C089-48E5-457A-BBE1-4E4D3E203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893" y="2133600"/>
            <a:ext cx="5410955" cy="42773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30E213-D12D-0D1A-7905-9EA80EA5F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0125" y="304800"/>
            <a:ext cx="227260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195228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Title 1">
            <a:extLst>
              <a:ext uri="{FF2B5EF4-FFF2-40B4-BE49-F238E27FC236}">
                <a16:creationId xmlns:a16="http://schemas.microsoft.com/office/drawing/2014/main" id="{1048C601-44C2-4041-BA69-D09887A027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Newer Execs</a:t>
            </a:r>
          </a:p>
        </p:txBody>
      </p:sp>
      <p:sp>
        <p:nvSpPr>
          <p:cNvPr id="463875" name="Content Placeholder 2">
            <a:extLst>
              <a:ext uri="{FF2B5EF4-FFF2-40B4-BE49-F238E27FC236}">
                <a16:creationId xmlns:a16="http://schemas.microsoft.com/office/drawing/2014/main" id="{53B41EAF-87DC-4A92-B2F8-A2182C9F4A1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63876" name="Content Placeholder 3">
            <a:extLst>
              <a:ext uri="{FF2B5EF4-FFF2-40B4-BE49-F238E27FC236}">
                <a16:creationId xmlns:a16="http://schemas.microsoft.com/office/drawing/2014/main" id="{42822A89-25D3-4746-A592-E62A72C8B618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B47CB1-AB11-4A58-9B54-6FF431EF1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47774"/>
            <a:ext cx="3429000" cy="518350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E9B090-F118-4D49-A23A-BDD665B9D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1247775"/>
            <a:ext cx="3581400" cy="52292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5149978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>
            <a:extLst>
              <a:ext uri="{FF2B5EF4-FFF2-40B4-BE49-F238E27FC236}">
                <a16:creationId xmlns:a16="http://schemas.microsoft.com/office/drawing/2014/main" id="{F50F4B31-5DF2-424C-B54A-88DFDF588C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6979" name="Picture 3">
            <a:extLst>
              <a:ext uri="{FF2B5EF4-FFF2-40B4-BE49-F238E27FC236}">
                <a16:creationId xmlns:a16="http://schemas.microsoft.com/office/drawing/2014/main" id="{DEC790E9-8C52-404E-8D7E-7C0A6E2C6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13865"/>
            <a:ext cx="2819400" cy="329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0" name="Picture 6">
            <a:extLst>
              <a:ext uri="{FF2B5EF4-FFF2-40B4-BE49-F238E27FC236}">
                <a16:creationId xmlns:a16="http://schemas.microsoft.com/office/drawing/2014/main" id="{ABAC2AAA-61D1-4827-8007-6E6B263C2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6611938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FF3409-7BB3-4640-B248-ECF981C51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303213"/>
            <a:ext cx="5867400" cy="64436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65497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9940" name="Picture 4" descr="MCBS00870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38100"/>
            <a:ext cx="9677400" cy="931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Box 1"/>
          <p:cNvSpPr txBox="1">
            <a:spLocks noChangeArrowheads="1"/>
          </p:cNvSpPr>
          <p:nvPr/>
        </p:nvSpPr>
        <p:spPr bwMode="auto">
          <a:xfrm rot="-563726">
            <a:off x="4775200" y="2271544"/>
            <a:ext cx="32766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>
                <a:latin typeface="Arial Narrow" panose="020B0606020202030204" pitchFamily="34" charset="0"/>
              </a:rPr>
              <a:t>Metrics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>
                <a:latin typeface="Arial Narrow" panose="020B0606020202030204" pitchFamily="34" charset="0"/>
              </a:rPr>
              <a:t>Dashboards</a:t>
            </a:r>
            <a:endParaRPr lang="en-US" altLang="en-US" i="1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4"/>
          <p:cNvSpPr>
            <a:spLocks noGrp="1" noChangeArrowheads="1"/>
          </p:cNvSpPr>
          <p:nvPr>
            <p:ph type="title"/>
          </p:nvPr>
        </p:nvSpPr>
        <p:spPr>
          <a:xfrm>
            <a:off x="1905000" y="0"/>
            <a:ext cx="8458200" cy="914400"/>
          </a:xfrm>
        </p:spPr>
        <p:txBody>
          <a:bodyPr/>
          <a:lstStyle/>
          <a:p>
            <a:r>
              <a:rPr lang="en-US" altLang="en-US"/>
              <a:t>Everything can be Measured</a:t>
            </a:r>
          </a:p>
        </p:txBody>
      </p:sp>
      <p:sp>
        <p:nvSpPr>
          <p:cNvPr id="4710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0"/>
            <a:ext cx="8382000" cy="5562600"/>
          </a:xfrm>
        </p:spPr>
        <p:txBody>
          <a:bodyPr/>
          <a:lstStyle/>
          <a:p>
            <a:pPr marL="457200" lvl="1" indent="0">
              <a:lnSpc>
                <a:spcPct val="90000"/>
              </a:lnSpc>
              <a:buNone/>
            </a:pPr>
            <a:endParaRPr lang="en-US" altLang="en-US" sz="3200"/>
          </a:p>
          <a:p>
            <a:pPr marL="457200" lvl="1" indent="0">
              <a:lnSpc>
                <a:spcPct val="90000"/>
              </a:lnSpc>
              <a:buNone/>
            </a:pPr>
            <a:r>
              <a:rPr lang="en-US" altLang="en-US" sz="3200"/>
              <a:t>Why are we talking about it if we can’t measure it?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altLang="en-US" sz="3200"/>
          </a:p>
          <a:p>
            <a:pPr marL="457200" lvl="1" indent="0">
              <a:lnSpc>
                <a:spcPct val="90000"/>
              </a:lnSpc>
              <a:buNone/>
            </a:pPr>
            <a:r>
              <a:rPr lang="en-US" altLang="en-US" sz="3200"/>
              <a:t>How will we recognize our success without setting metrics?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altLang="en-US" sz="3200"/>
          </a:p>
          <a:p>
            <a:pPr marL="457200" lvl="1" indent="0">
              <a:lnSpc>
                <a:spcPct val="90000"/>
              </a:lnSpc>
              <a:buNone/>
            </a:pPr>
            <a:r>
              <a:rPr lang="en-US" altLang="en-US" sz="3200"/>
              <a:t>How do we know if the program was successful? 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u="sng" dirty="0"/>
              <a:t>Everything</a:t>
            </a:r>
            <a:r>
              <a:rPr lang="en-US" altLang="en-US" dirty="0"/>
              <a:t> can be Measured</a:t>
            </a:r>
          </a:p>
        </p:txBody>
      </p:sp>
      <p:sp>
        <p:nvSpPr>
          <p:cNvPr id="41987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lnSpc>
                <a:spcPct val="90000"/>
              </a:lnSpc>
              <a:buFont typeface="+mj-lt"/>
              <a:buAutoNum type="alphaLcParenR"/>
            </a:pPr>
            <a:r>
              <a:rPr lang="en-US" altLang="en-US" sz="2400" dirty="0"/>
              <a:t>Membership</a:t>
            </a:r>
            <a:br>
              <a:rPr lang="en-US" altLang="en-US" sz="2400" dirty="0"/>
            </a:br>
            <a:endParaRPr lang="en-US" altLang="en-US" sz="2400" dirty="0"/>
          </a:p>
          <a:p>
            <a:pPr marL="457200" indent="-457200">
              <a:lnSpc>
                <a:spcPct val="90000"/>
              </a:lnSpc>
              <a:buFont typeface="+mj-lt"/>
              <a:buAutoNum type="alphaLcParenR"/>
            </a:pPr>
            <a:r>
              <a:rPr lang="en-US" altLang="en-US" sz="2400" dirty="0"/>
              <a:t>Finance – Budget</a:t>
            </a:r>
            <a:br>
              <a:rPr lang="en-US" altLang="en-US" sz="2400" dirty="0"/>
            </a:br>
            <a:endParaRPr lang="en-US" altLang="en-US" sz="2400" dirty="0"/>
          </a:p>
          <a:p>
            <a:pPr marL="457200" indent="-457200">
              <a:lnSpc>
                <a:spcPct val="90000"/>
              </a:lnSpc>
              <a:buFont typeface="+mj-lt"/>
              <a:buAutoNum type="alphaLcParenR"/>
            </a:pPr>
            <a:r>
              <a:rPr lang="en-US" altLang="en-US" sz="2400" dirty="0"/>
              <a:t>People Performance – Staff Satisfaction, Board Performance and Improvement</a:t>
            </a:r>
          </a:p>
          <a:p>
            <a:pPr marL="457200" indent="-457200">
              <a:lnSpc>
                <a:spcPct val="90000"/>
              </a:lnSpc>
              <a:buFont typeface="+mj-lt"/>
              <a:buAutoNum type="alphaLcParenR"/>
            </a:pPr>
            <a:endParaRPr lang="en-US" altLang="en-US" sz="2400" dirty="0"/>
          </a:p>
          <a:p>
            <a:pPr marL="457200" indent="-457200">
              <a:lnSpc>
                <a:spcPct val="90000"/>
              </a:lnSpc>
              <a:buFont typeface="+mj-lt"/>
              <a:buAutoNum type="alphaLcParenR"/>
            </a:pPr>
            <a:r>
              <a:rPr lang="en-US" altLang="en-US" sz="2400" dirty="0"/>
              <a:t>Member Satisfaction – Surveys, Retention</a:t>
            </a:r>
          </a:p>
          <a:p>
            <a:pPr marL="457200" indent="-457200">
              <a:lnSpc>
                <a:spcPct val="90000"/>
              </a:lnSpc>
              <a:buFont typeface="+mj-lt"/>
              <a:buAutoNum type="alphaLcParenR"/>
            </a:pPr>
            <a:endParaRPr lang="en-US" altLang="en-US" sz="2400" dirty="0"/>
          </a:p>
          <a:p>
            <a:pPr marL="457200" indent="-457200">
              <a:lnSpc>
                <a:spcPct val="90000"/>
              </a:lnSpc>
              <a:buFont typeface="+mj-lt"/>
              <a:buAutoNum type="alphaLcParenR"/>
            </a:pPr>
            <a:r>
              <a:rPr lang="en-US" altLang="en-US" sz="2400" dirty="0"/>
              <a:t>Strategic Plan Achievements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lnSpc>
                <a:spcPct val="90000"/>
              </a:lnSpc>
              <a:buFont typeface="+mj-lt"/>
              <a:buAutoNum type="alphaLcParenR" startAt="6"/>
            </a:pPr>
            <a:r>
              <a:rPr lang="en-US" altLang="en-US" sz="2400" dirty="0"/>
              <a:t>Committees, Outcomes, #, Effectiveness</a:t>
            </a:r>
            <a:br>
              <a:rPr lang="en-US" altLang="en-US" sz="2400" dirty="0"/>
            </a:br>
            <a:endParaRPr lang="en-US" altLang="en-US" sz="2400" dirty="0"/>
          </a:p>
          <a:p>
            <a:pPr marL="457200" indent="-457200">
              <a:lnSpc>
                <a:spcPct val="90000"/>
              </a:lnSpc>
              <a:buFont typeface="+mj-lt"/>
              <a:buAutoNum type="alphaLcParenR" startAt="6"/>
            </a:pPr>
            <a:r>
              <a:rPr lang="en-US" altLang="en-US" sz="2400" dirty="0"/>
              <a:t>Policies - #</a:t>
            </a:r>
            <a:br>
              <a:rPr lang="en-US" altLang="en-US" sz="2400" dirty="0"/>
            </a:br>
            <a:endParaRPr lang="en-US" altLang="en-US" sz="2400" dirty="0"/>
          </a:p>
          <a:p>
            <a:pPr marL="457200" indent="-457200">
              <a:lnSpc>
                <a:spcPct val="90000"/>
              </a:lnSpc>
              <a:buFont typeface="+mj-lt"/>
              <a:buAutoNum type="alphaLcParenR" startAt="6"/>
            </a:pPr>
            <a:r>
              <a:rPr lang="en-US" altLang="en-US" sz="2400" dirty="0"/>
              <a:t>Risk Mgmt. – Safeguards – Incidents</a:t>
            </a:r>
            <a:br>
              <a:rPr lang="en-US" altLang="en-US" sz="2400" dirty="0"/>
            </a:br>
            <a:endParaRPr lang="en-US" altLang="en-US" sz="2400" dirty="0"/>
          </a:p>
          <a:p>
            <a:pPr marL="457200" indent="-457200">
              <a:lnSpc>
                <a:spcPct val="90000"/>
              </a:lnSpc>
              <a:buFont typeface="+mj-lt"/>
              <a:buAutoNum type="alphaLcParenR" startAt="6"/>
            </a:pPr>
            <a:r>
              <a:rPr lang="en-US" altLang="en-US" sz="2400" dirty="0"/>
              <a:t>Societal Benefit – Outcomes</a:t>
            </a:r>
            <a:br>
              <a:rPr lang="en-US" altLang="en-US" sz="2400" dirty="0"/>
            </a:br>
            <a:endParaRPr lang="en-US" altLang="en-US" sz="2400" dirty="0"/>
          </a:p>
          <a:p>
            <a:pPr marL="457200" indent="-457200">
              <a:lnSpc>
                <a:spcPct val="90000"/>
              </a:lnSpc>
              <a:buFont typeface="+mj-lt"/>
              <a:buAutoNum type="alphaLcParenR" startAt="6"/>
            </a:pPr>
            <a:r>
              <a:rPr lang="en-US" altLang="en-US" sz="2400" dirty="0"/>
              <a:t>Diversity</a:t>
            </a:r>
          </a:p>
          <a:p>
            <a:endParaRPr lang="en-US" alt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/>
      <p:bldP spid="2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D823A-2BDD-4777-B647-D84362025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1244"/>
            <a:ext cx="11277600" cy="279756"/>
          </a:xfrm>
        </p:spPr>
        <p:txBody>
          <a:bodyPr/>
          <a:lstStyle/>
          <a:p>
            <a:r>
              <a:rPr lang="en-US" dirty="0"/>
              <a:t>Performance Dashboard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A77EE-EFB6-4148-BF8C-372442624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203A73-3C6A-4FC5-A874-47E053FAF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357" y="685800"/>
            <a:ext cx="9069285" cy="591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9506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7DD3C-7E06-CCB9-F797-833C45E5C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61E9E-E408-6151-2149-A96CD3033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5B6ECB-C1E2-48AE-4B70-F9CFABB80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184564"/>
            <a:ext cx="3062405" cy="4648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50A0E5-C319-52C9-D864-50B6500A3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759" y="1191491"/>
            <a:ext cx="3560832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63103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52CF1C29-957F-4CA1-9C2C-89F4D2B95E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34200" y="304800"/>
            <a:ext cx="4851400" cy="381000"/>
          </a:xfrm>
        </p:spPr>
        <p:txBody>
          <a:bodyPr/>
          <a:lstStyle/>
          <a:p>
            <a:r>
              <a:rPr lang="en-US" altLang="en-US"/>
              <a:t>Dashboards</a:t>
            </a:r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9D1771A2-43B0-463C-A73A-4A2E8DF58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76200"/>
            <a:ext cx="6327775" cy="51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>
            <a:extLst>
              <a:ext uri="{FF2B5EF4-FFF2-40B4-BE49-F238E27FC236}">
                <a16:creationId xmlns:a16="http://schemas.microsoft.com/office/drawing/2014/main" id="{88CA5714-4B7F-4040-AA6B-A4E0F38D4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2585851"/>
            <a:ext cx="6327775" cy="419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269876"/>
            <a:ext cx="8335963" cy="628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1204" name="Picture 4" descr="MCBS00870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38100"/>
            <a:ext cx="9677400" cy="931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 Box 5"/>
          <p:cNvSpPr txBox="1">
            <a:spLocks noChangeArrowheads="1"/>
          </p:cNvSpPr>
          <p:nvPr/>
        </p:nvSpPr>
        <p:spPr bwMode="auto">
          <a:xfrm rot="-413096">
            <a:off x="4683125" y="2087187"/>
            <a:ext cx="3748088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Tools</a:t>
            </a:r>
            <a:endParaRPr lang="en-US" altLang="en-US" sz="3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930383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altLang="en-US"/>
          </a:p>
        </p:txBody>
      </p:sp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307135"/>
            <a:ext cx="5257799" cy="65508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8222440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Title 1">
            <a:extLst>
              <a:ext uri="{FF2B5EF4-FFF2-40B4-BE49-F238E27FC236}">
                <a16:creationId xmlns:a16="http://schemas.microsoft.com/office/drawing/2014/main" id="{CF2E5240-92C7-43DD-ADD3-80CBC8CE1B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83651" name="Content Placeholder 2">
            <a:extLst>
              <a:ext uri="{FF2B5EF4-FFF2-40B4-BE49-F238E27FC236}">
                <a16:creationId xmlns:a16="http://schemas.microsoft.com/office/drawing/2014/main" id="{2F409AF0-9910-4EFE-AE8C-6047C4B3F5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B83751E-7B2A-436D-97D1-CF43C3C67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1" y="228600"/>
            <a:ext cx="7610475" cy="59245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3653" name="Ink 3">
            <a:extLst>
              <a:ext uri="{FF2B5EF4-FFF2-40B4-BE49-F238E27FC236}">
                <a16:creationId xmlns:a16="http://schemas.microsoft.com/office/drawing/2014/main" id="{120A6092-7675-414F-BA86-350BC1577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26" y="3178176"/>
            <a:ext cx="282575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EEC6E57-7E9B-4919-BC22-5FA8BCC7F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1" y="2843213"/>
            <a:ext cx="4767263" cy="36242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1094619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198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90500"/>
            <a:ext cx="6807200" cy="5105400"/>
          </a:xfrm>
        </p:spPr>
      </p:pic>
      <p:pic>
        <p:nvPicPr>
          <p:cNvPr id="4198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3276600"/>
            <a:ext cx="24003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38125"/>
            <a:ext cx="2057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1204" name="Picture 4" descr="MCBS00870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38100"/>
            <a:ext cx="9677400" cy="931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 Box 5"/>
          <p:cNvSpPr txBox="1">
            <a:spLocks noChangeArrowheads="1"/>
          </p:cNvSpPr>
          <p:nvPr/>
        </p:nvSpPr>
        <p:spPr bwMode="auto">
          <a:xfrm rot="-413096">
            <a:off x="4683125" y="2256464"/>
            <a:ext cx="374808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 Practices</a:t>
            </a:r>
            <a:endParaRPr lang="en-US" altLang="en-US" sz="3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458655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Title 1">
            <a:extLst>
              <a:ext uri="{FF2B5EF4-FFF2-40B4-BE49-F238E27FC236}">
                <a16:creationId xmlns:a16="http://schemas.microsoft.com/office/drawing/2014/main" id="{E5900F83-7024-82B8-8CF5-8E859733AF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72387" name="Picture 2">
            <a:extLst>
              <a:ext uri="{FF2B5EF4-FFF2-40B4-BE49-F238E27FC236}">
                <a16:creationId xmlns:a16="http://schemas.microsoft.com/office/drawing/2014/main" id="{E17D1F2B-1BE6-5375-D3BF-1C4E01B9C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638" y="0"/>
            <a:ext cx="6308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Title 1">
            <a:extLst>
              <a:ext uri="{FF2B5EF4-FFF2-40B4-BE49-F238E27FC236}">
                <a16:creationId xmlns:a16="http://schemas.microsoft.com/office/drawing/2014/main" id="{D2C219D6-CA12-DC19-5C90-C3C55302C5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737062-4C6D-13C3-25F3-466379236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52400"/>
            <a:ext cx="4335463" cy="55451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2E05AF-B5C0-B735-1049-45029E65E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550" y="1371600"/>
            <a:ext cx="4176713" cy="53054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35AD8A-01FB-8F03-E6D8-A42FA1639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725" y="0"/>
            <a:ext cx="4662488" cy="3206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9571" name="Title 1">
            <a:extLst>
              <a:ext uri="{FF2B5EF4-FFF2-40B4-BE49-F238E27FC236}">
                <a16:creationId xmlns:a16="http://schemas.microsoft.com/office/drawing/2014/main" id="{6A12672A-CE4F-4450-B2C8-E595A2346E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8000" y="304800"/>
            <a:ext cx="8102600" cy="914400"/>
          </a:xfrm>
        </p:spPr>
        <p:txBody>
          <a:bodyPr/>
          <a:lstStyle/>
          <a:p>
            <a:r>
              <a:rPr lang="en-US" altLang="en-US"/>
              <a:t>Sponsor </a:t>
            </a:r>
            <a:br>
              <a:rPr lang="en-US" altLang="en-US"/>
            </a:br>
            <a:r>
              <a:rPr lang="en-US" altLang="en-US"/>
              <a:t>Opportunities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AB2637-32E0-4574-924B-366B890D5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" y="2454275"/>
            <a:ext cx="11680825" cy="4114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5A86B3-3F1F-1F27-2020-2996D3783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813" y="0"/>
            <a:ext cx="1852612" cy="21478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5816600" cy="914400"/>
          </a:xfrm>
        </p:spPr>
        <p:txBody>
          <a:bodyPr/>
          <a:lstStyle/>
          <a:p>
            <a:r>
              <a:rPr lang="en-US" altLang="en-US" dirty="0"/>
              <a:t>EVALUATE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Budget Performance</a:t>
            </a:r>
          </a:p>
          <a:p>
            <a:pPr>
              <a:buFontTx/>
              <a:buNone/>
            </a:pPr>
            <a:r>
              <a:rPr lang="en-US" altLang="en-US" dirty="0"/>
              <a:t>Strategic Plan Progress</a:t>
            </a:r>
          </a:p>
          <a:p>
            <a:pPr>
              <a:buFontTx/>
              <a:buNone/>
            </a:pPr>
            <a:r>
              <a:rPr lang="en-US" altLang="en-US" dirty="0"/>
              <a:t>CEO Performance</a:t>
            </a:r>
          </a:p>
          <a:p>
            <a:pPr>
              <a:buFontTx/>
              <a:buNone/>
            </a:pPr>
            <a:r>
              <a:rPr lang="en-US" altLang="en-US" dirty="0"/>
              <a:t>Governance and Board</a:t>
            </a:r>
          </a:p>
        </p:txBody>
      </p:sp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200" y="381000"/>
            <a:ext cx="4976813" cy="62007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4552703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itle 1"/>
          <p:cNvSpPr>
            <a:spLocks noGrp="1"/>
          </p:cNvSpPr>
          <p:nvPr>
            <p:ph type="title"/>
          </p:nvPr>
        </p:nvSpPr>
        <p:spPr>
          <a:xfrm>
            <a:off x="4114800" y="0"/>
            <a:ext cx="7391400" cy="914400"/>
          </a:xfrm>
        </p:spPr>
        <p:txBody>
          <a:bodyPr/>
          <a:lstStyle/>
          <a:p>
            <a:r>
              <a:rPr lang="en-US" altLang="en-US" sz="3600" dirty="0"/>
              <a:t>Sponsor Opportunity Menu</a:t>
            </a:r>
          </a:p>
        </p:txBody>
      </p:sp>
      <p:sp>
        <p:nvSpPr>
          <p:cNvPr id="14336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5F54D785-D939-4630-9FAD-A314D2CE7C09}" type="slidenum">
              <a:rPr lang="en-US" altLang="en-US" smtClean="0"/>
              <a:pPr>
                <a:spcBef>
                  <a:spcPct val="0"/>
                </a:spcBef>
                <a:buFontTx/>
                <a:buNone/>
                <a:defRPr/>
              </a:pPr>
              <a:t>50</a:t>
            </a:fld>
            <a:endParaRPr lang="en-US" alt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49C991-46EE-482A-BAFC-79725A473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2400"/>
            <a:ext cx="3156083" cy="34587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4C9E31-5B37-419A-B4A4-4F012559B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914400"/>
            <a:ext cx="5867400" cy="633679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11004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BD03E6-3B74-472A-B527-DD716C81AB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67854" y="1645218"/>
            <a:ext cx="9660804" cy="33106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ROI Value Calculator</a:t>
            </a:r>
          </a:p>
          <a:p>
            <a:pPr marL="0" indent="0">
              <a:buNone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ROI – return on (dues) investment</a:t>
            </a:r>
          </a:p>
          <a:p>
            <a:pPr marL="0" indent="0">
              <a:buNone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ROR – return on relationships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9F27D-DDC3-45AF-AF6A-44A8CFB330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94475" y="930586"/>
            <a:ext cx="6726309" cy="91440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fngla.org/membership/roi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0E4ACB-BD17-4E1F-91C8-EF92F82A5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634" y="3336534"/>
            <a:ext cx="3396050" cy="295003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0685F1-5D56-4A54-B3DE-003984E53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968" y="251470"/>
            <a:ext cx="4376596" cy="627261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2F7A821D-EC3E-46F2-8FFA-EC0895978592}"/>
              </a:ext>
            </a:extLst>
          </p:cNvPr>
          <p:cNvSpPr/>
          <p:nvPr/>
        </p:nvSpPr>
        <p:spPr>
          <a:xfrm>
            <a:off x="2310119" y="4504651"/>
            <a:ext cx="1579000" cy="40059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6B1E14-0761-4035-B6B5-A0EEDB07AA67}"/>
              </a:ext>
            </a:extLst>
          </p:cNvPr>
          <p:cNvSpPr/>
          <p:nvPr/>
        </p:nvSpPr>
        <p:spPr>
          <a:xfrm>
            <a:off x="493160" y="6575461"/>
            <a:ext cx="419832" cy="2568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97C84E-CF46-430E-9AEB-821E0A3257F0}"/>
              </a:ext>
            </a:extLst>
          </p:cNvPr>
          <p:cNvSpPr txBox="1"/>
          <p:nvPr/>
        </p:nvSpPr>
        <p:spPr>
          <a:xfrm>
            <a:off x="1304320" y="187112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/>
              <a:t>Communicate Membership VALUE</a:t>
            </a:r>
          </a:p>
        </p:txBody>
      </p:sp>
    </p:spTree>
    <p:extLst>
      <p:ext uri="{BB962C8B-B14F-4D97-AF65-F5344CB8AC3E}">
        <p14:creationId xmlns:p14="http://schemas.microsoft.com/office/powerpoint/2010/main" val="22505080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BD03E6-3B74-472A-B527-DD716C81AB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9815" y="1871831"/>
            <a:ext cx="9660804" cy="33106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ROI Value Calculator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9F27D-DDC3-45AF-AF6A-44A8CFB330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10040" y="935588"/>
            <a:ext cx="8354397" cy="91440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texmed.org/roi/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7B55B1-9956-4BAC-9101-C9197D66F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030" y="325387"/>
            <a:ext cx="5416731" cy="62822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F181B6-D540-4021-9B51-69655A210053}"/>
              </a:ext>
            </a:extLst>
          </p:cNvPr>
          <p:cNvSpPr/>
          <p:nvPr/>
        </p:nvSpPr>
        <p:spPr>
          <a:xfrm>
            <a:off x="534256" y="6565187"/>
            <a:ext cx="419832" cy="2568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8792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>
            <a:extLst>
              <a:ext uri="{FF2B5EF4-FFF2-40B4-BE49-F238E27FC236}">
                <a16:creationId xmlns:a16="http://schemas.microsoft.com/office/drawing/2014/main" id="{8D407CAF-97F3-4279-B272-E3D7B975D5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Frame Board Discussions</a:t>
            </a:r>
          </a:p>
        </p:txBody>
      </p:sp>
      <p:pic>
        <p:nvPicPr>
          <p:cNvPr id="45059" name="Picture 2" descr="No description available.">
            <a:extLst>
              <a:ext uri="{FF2B5EF4-FFF2-40B4-BE49-F238E27FC236}">
                <a16:creationId xmlns:a16="http://schemas.microsoft.com/office/drawing/2014/main" id="{A3255165-A834-450A-861C-D46A195A0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" r="5556" b="15150"/>
          <a:stretch>
            <a:fillRect/>
          </a:stretch>
        </p:blipFill>
        <p:spPr bwMode="auto">
          <a:xfrm>
            <a:off x="519113" y="1270000"/>
            <a:ext cx="4857750" cy="528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67FCC78-6E25-4724-B553-90ADE97046E4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1600200"/>
            <a:ext cx="3517900" cy="459105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8856937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>
            <a:extLst>
              <a:ext uri="{FF2B5EF4-FFF2-40B4-BE49-F238E27FC236}">
                <a16:creationId xmlns:a16="http://schemas.microsoft.com/office/drawing/2014/main" id="{F5D64AC9-B505-4C3E-8A7D-CCFFDF362C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05600" y="381000"/>
            <a:ext cx="5003800" cy="914400"/>
          </a:xfrm>
        </p:spPr>
        <p:txBody>
          <a:bodyPr/>
          <a:lstStyle/>
          <a:p>
            <a:pPr algn="r"/>
            <a:r>
              <a:rPr lang="en-US" altLang="en-US"/>
              <a:t>Frame the Strategic Plan</a:t>
            </a:r>
          </a:p>
        </p:txBody>
      </p:sp>
      <p:pic>
        <p:nvPicPr>
          <p:cNvPr id="1026" name="88112539-E8B5-49A3-9223-7E34C68914A5">
            <a:extLst>
              <a:ext uri="{FF2B5EF4-FFF2-40B4-BE49-F238E27FC236}">
                <a16:creationId xmlns:a16="http://schemas.microsoft.com/office/drawing/2014/main" id="{60D91777-4513-4AC6-B585-0243A1807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288925"/>
            <a:ext cx="5003800" cy="6670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65540" name="Picture 4">
            <a:extLst>
              <a:ext uri="{FF2B5EF4-FFF2-40B4-BE49-F238E27FC236}">
                <a16:creationId xmlns:a16="http://schemas.microsoft.com/office/drawing/2014/main" id="{76DAAB54-B425-4092-9493-DA6554F24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676400"/>
            <a:ext cx="187642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1589" y="457200"/>
            <a:ext cx="7185025" cy="5105400"/>
          </a:xfr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08A54-6DAB-41F5-842F-0673D7060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-24251"/>
            <a:ext cx="11277600" cy="914400"/>
          </a:xfrm>
        </p:spPr>
        <p:txBody>
          <a:bodyPr/>
          <a:lstStyle/>
          <a:p>
            <a:r>
              <a:rPr lang="en-US" dirty="0"/>
              <a:t>Score Board/Committee Meetings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0D29E1-5562-4C7B-AFA1-8FCDEEF11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890149"/>
            <a:ext cx="3975652" cy="36960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CC3A103-41EB-48AE-9770-5D5E5C408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585" y="4267200"/>
            <a:ext cx="9800134" cy="2057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81247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8EE2A-33BA-4487-8350-D8FC8E75D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A0B6F-72DE-4C04-B90A-3D3134986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11176000" cy="4440238"/>
          </a:xfrm>
        </p:spPr>
        <p:txBody>
          <a:bodyPr/>
          <a:lstStyle/>
          <a:p>
            <a:pPr marL="0" indent="0" algn="ctr">
              <a:buNone/>
            </a:pPr>
            <a:r>
              <a:rPr lang="en-US" sz="9600" b="1" dirty="0"/>
              <a:t>Structure, </a:t>
            </a:r>
          </a:p>
          <a:p>
            <a:pPr marL="0" indent="0" algn="ctr">
              <a:buNone/>
            </a:pPr>
            <a:r>
              <a:rPr lang="en-US" sz="9600" b="1" dirty="0"/>
              <a:t>Strategy and Subsidiaries</a:t>
            </a:r>
          </a:p>
        </p:txBody>
      </p:sp>
    </p:spTree>
    <p:extLst>
      <p:ext uri="{BB962C8B-B14F-4D97-AF65-F5344CB8AC3E}">
        <p14:creationId xmlns:p14="http://schemas.microsoft.com/office/powerpoint/2010/main" val="283273325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1FC1529-05A8-478C-B4F5-86A8C49CBD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6948296"/>
              </p:ext>
            </p:extLst>
          </p:nvPr>
        </p:nvGraphicFramePr>
        <p:xfrm>
          <a:off x="2438400" y="152400"/>
          <a:ext cx="8991600" cy="5597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C31B2DDC-D10D-475C-96AC-017BBC11340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03810" name="Picture 2" descr="No description available.">
            <a:extLst>
              <a:ext uri="{FF2B5EF4-FFF2-40B4-BE49-F238E27FC236}">
                <a16:creationId xmlns:a16="http://schemas.microsoft.com/office/drawing/2014/main" id="{3275846C-3DA6-424C-B41C-75048B030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52917">
            <a:off x="7878864" y="133973"/>
            <a:ext cx="3833420" cy="51112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90-Minute Chicago River Architecture Tour 2022">
            <a:extLst>
              <a:ext uri="{FF2B5EF4-FFF2-40B4-BE49-F238E27FC236}">
                <a16:creationId xmlns:a16="http://schemas.microsoft.com/office/drawing/2014/main" id="{27922DD9-75D5-4139-A05C-27F9B18DC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417873">
            <a:off x="393697" y="788987"/>
            <a:ext cx="5701797" cy="38011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206511-4F2D-4E6E-8A34-CCF11B86C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606" y="4953818"/>
            <a:ext cx="6889128" cy="15111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F9FCD2-A31C-3AAE-ABA8-6546D2977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15902</TotalTime>
  <Words>429</Words>
  <Application>Microsoft Office PowerPoint</Application>
  <PresentationFormat>Widescreen</PresentationFormat>
  <Paragraphs>135</Paragraphs>
  <Slides>55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5" baseType="lpstr">
      <vt:lpstr>Arial</vt:lpstr>
      <vt:lpstr>Arial Narrow</vt:lpstr>
      <vt:lpstr>Cambria</vt:lpstr>
      <vt:lpstr>Georgia</vt:lpstr>
      <vt:lpstr>Nunito</vt:lpstr>
      <vt:lpstr>Nunito Light</vt:lpstr>
      <vt:lpstr>Poppins</vt:lpstr>
      <vt:lpstr>Times New Roman</vt:lpstr>
      <vt:lpstr>Wingdings</vt:lpstr>
      <vt:lpstr>Default Design</vt:lpstr>
      <vt:lpstr>PowerPoint Presentation</vt:lpstr>
      <vt:lpstr>PowerPoint Presentation</vt:lpstr>
      <vt:lpstr>Decide to be the Best</vt:lpstr>
      <vt:lpstr>Operational Models</vt:lpstr>
      <vt:lpstr>EVALUATE</vt:lpstr>
      <vt:lpstr>Score Board/Committee Meetings</vt:lpstr>
      <vt:lpstr>PowerPoint Presentation</vt:lpstr>
      <vt:lpstr>PowerPoint Presentation</vt:lpstr>
      <vt:lpstr>PowerPoint Presentation</vt:lpstr>
      <vt:lpstr>Income Diversity</vt:lpstr>
      <vt:lpstr>Dues Value</vt:lpstr>
      <vt:lpstr>PowerPoint Presentation</vt:lpstr>
      <vt:lpstr>Public Affairs as Value Proposition</vt:lpstr>
      <vt:lpstr>PowerPoint Presentation</vt:lpstr>
      <vt:lpstr>CAE by ASAE</vt:lpstr>
      <vt:lpstr>CCE by ACCE</vt:lpstr>
      <vt:lpstr>PROCESS: Application and Assessment</vt:lpstr>
      <vt:lpstr>PowerPoint Presentation</vt:lpstr>
      <vt:lpstr>Accreditation by US Chamber</vt:lpstr>
      <vt:lpstr>US Chamber Accreditation Self Evaluation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Baldrige Performance Award</vt:lpstr>
      <vt:lpstr>PowerPoint Presentation</vt:lpstr>
      <vt:lpstr>Benchmarking</vt:lpstr>
      <vt:lpstr>Benchmarking – Operating Ratios</vt:lpstr>
      <vt:lpstr>PowerPoint Presentation</vt:lpstr>
      <vt:lpstr>Resource</vt:lpstr>
      <vt:lpstr>PowerPoint Presentation</vt:lpstr>
      <vt:lpstr>PowerPoint Presentation</vt:lpstr>
      <vt:lpstr>Newer Execs</vt:lpstr>
      <vt:lpstr>PowerPoint Presentation</vt:lpstr>
      <vt:lpstr>PowerPoint Presentation</vt:lpstr>
      <vt:lpstr>Everything can be Measured</vt:lpstr>
      <vt:lpstr>Everything can be Measured</vt:lpstr>
      <vt:lpstr>Performance Dashboard</vt:lpstr>
      <vt:lpstr>Dashboards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Sponsor  Opportunities </vt:lpstr>
      <vt:lpstr>Sponsor Opportunity Menu</vt:lpstr>
      <vt:lpstr>PowerPoint Presentation</vt:lpstr>
      <vt:lpstr>PowerPoint Presentation</vt:lpstr>
      <vt:lpstr>Frame Board Discussions</vt:lpstr>
      <vt:lpstr>Frame the Strategic Plan</vt:lpstr>
      <vt:lpstr>PowerPoint Presentation</vt:lpstr>
    </vt:vector>
  </TitlesOfParts>
  <Company>RCHCAE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Bob</dc:creator>
  <cp:lastModifiedBy>Bob Harris</cp:lastModifiedBy>
  <cp:revision>1555</cp:revision>
  <cp:lastPrinted>2017-01-06T21:32:49Z</cp:lastPrinted>
  <dcterms:created xsi:type="dcterms:W3CDTF">2005-01-17T12:09:58Z</dcterms:created>
  <dcterms:modified xsi:type="dcterms:W3CDTF">2022-05-15T19:27:43Z</dcterms:modified>
</cp:coreProperties>
</file>