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4" r:id="rId1"/>
    <p:sldMasterId id="2147483665" r:id="rId2"/>
    <p:sldMasterId id="2147483674" r:id="rId3"/>
    <p:sldMasterId id="2147483686" r:id="rId4"/>
  </p:sldMasterIdLst>
  <p:notesMasterIdLst>
    <p:notesMasterId r:id="rId70"/>
  </p:notesMasterIdLst>
  <p:sldIdLst>
    <p:sldId id="263" r:id="rId5"/>
    <p:sldId id="259" r:id="rId6"/>
    <p:sldId id="469" r:id="rId7"/>
    <p:sldId id="456" r:id="rId8"/>
    <p:sldId id="457" r:id="rId9"/>
    <p:sldId id="458" r:id="rId10"/>
    <p:sldId id="459" r:id="rId11"/>
    <p:sldId id="460" r:id="rId12"/>
    <p:sldId id="470" r:id="rId13"/>
    <p:sldId id="471" r:id="rId14"/>
    <p:sldId id="266" r:id="rId15"/>
    <p:sldId id="461" r:id="rId16"/>
    <p:sldId id="463" r:id="rId17"/>
    <p:sldId id="464" r:id="rId18"/>
    <p:sldId id="465" r:id="rId19"/>
    <p:sldId id="466" r:id="rId20"/>
    <p:sldId id="46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472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C"/>
    <a:srgbClr val="004F91"/>
    <a:srgbClr val="DBF5FF"/>
    <a:srgbClr val="003B5C"/>
    <a:srgbClr val="D55F55"/>
    <a:srgbClr val="E7B246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9" autoAdjust="0"/>
    <p:restoredTop sz="94314" autoAdjust="0"/>
  </p:normalViewPr>
  <p:slideViewPr>
    <p:cSldViewPr snapToGrid="0" snapToObjects="1">
      <p:cViewPr varScale="1">
        <p:scale>
          <a:sx n="57" d="100"/>
          <a:sy n="57" d="100"/>
        </p:scale>
        <p:origin x="636" y="5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AAE59AB-C2B9-CC45-A032-2A630D4C97E5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3ADB96A-47EA-9647-B8D2-8903D91E3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3152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6304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9456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26080" algn="l" defTabSz="1463040" rtl="0" eaLnBrk="1" latinLnBrk="0" hangingPunct="1">
      <a:defRPr sz="192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65760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Titile</a:t>
            </a:r>
            <a:r>
              <a:rPr lang="en-US" dirty="0"/>
              <a:t>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DB96A-47EA-9647-B8D2-8903D91E3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7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14B79616-F514-4746-B2E1-E2809EC49A2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4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753955B7-8416-436F-8FC4-6F6E88DCFBC2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8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9492F8DC-7F76-4F55-B33D-DE9DA243BC2E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3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2204471-EF63-4DD2-9AD6-BD1DCB6AE678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7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3C12AF85-4D79-4DB8-80A9-57D07DEA6CD9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17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B583EE8F-85C5-4693-82C6-3375E5F7D8E5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58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665608E-1BE6-4512-90F8-E797D571E4C5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72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1BA9527-9DFB-4C7F-8DA3-7A1A6E8FC9FE}" type="slidenum">
              <a:rPr lang="en-US" altLang="en-US" sz="1200" smtClean="0"/>
              <a:pPr/>
              <a:t>53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7D44A6B5-8973-451C-B9A6-335287D27EA0}" type="slidenum">
              <a:rPr lang="en-US" altLang="en-US" sz="1200" smtClean="0"/>
              <a:pPr/>
              <a:t>54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6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0B561015-C5A7-4816-96AD-6F49C926916F}" type="slidenum">
              <a:rPr lang="en-US" altLang="en-US" sz="1200" smtClean="0"/>
              <a:pPr/>
              <a:t>55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9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D44F7-D5E9-450C-8139-F81796C606C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9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93" charset="-128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563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9671D2E5-BB81-4DB0-A07D-E26EA350E096}" type="slidenum">
              <a:rPr lang="en-US" altLang="en-US" sz="1200" smtClean="0"/>
              <a:pPr/>
              <a:t>56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8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DEB25E1D-A651-4279-9C42-6C07823A85EF}" type="slidenum">
              <a:rPr lang="en-US" altLang="en-US" sz="1200" smtClean="0"/>
              <a:pPr/>
              <a:t>57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81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457055F6-D808-4C26-886E-E45C4D836BD5}" type="slidenum">
              <a:rPr lang="en-US" altLang="en-US" sz="1200" smtClean="0"/>
              <a:pPr/>
              <a:t>58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060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1169A4F-62BD-4AC7-9024-20043FB9D3A1}" type="slidenum">
              <a:rPr lang="en-US" altLang="en-US" sz="1200" smtClean="0"/>
              <a:pPr/>
              <a:t>59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0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2D578F2A-1D00-401D-8534-A1767BBE0B95}" type="slidenum">
              <a:rPr lang="en-US" altLang="en-US" sz="1200" smtClean="0"/>
              <a:pPr/>
              <a:t>60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70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69FB5ECE-67D1-4FB3-99EF-4C70C92EC933}" type="slidenum">
              <a:rPr lang="en-US" altLang="en-US" sz="1200" smtClean="0"/>
              <a:pPr/>
              <a:t>61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18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C990DA8C-CFD1-4C25-BD17-E4FB0980D27A}" type="slidenum">
              <a:rPr lang="en-US" altLang="en-US" sz="1200" smtClean="0"/>
              <a:pPr/>
              <a:t>62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945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6F039208-A31F-45A0-85C1-B5E8B2323F9A}" type="slidenum">
              <a:rPr lang="en-US" altLang="en-US" sz="1200" smtClean="0"/>
              <a:pPr/>
              <a:t>63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16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277297E7-B18C-4B87-8C7E-EDE4774AA49C}" type="slidenum">
              <a:rPr lang="en-US" altLang="en-US" sz="1200" smtClean="0"/>
              <a:pPr/>
              <a:t>64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33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67C6DB56-70C5-4F90-ABA2-A0A380431AAF}" type="slidenum">
              <a:rPr lang="en-US" altLang="en-US" sz="1200" smtClean="0"/>
              <a:pPr/>
              <a:t>65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39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DE32F45B-8737-4680-BAF4-F8AE327170E2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9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1508AEFD-33C6-4597-897A-71898323CE8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63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8BF31B90-6A46-482B-9FE1-9E91A3BC93F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73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B0EACD25-B96B-4597-A2E6-89CC9CCB5FE6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6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24BD9DFB-1799-466A-A114-586FEAA907D9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5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F07CBDF6-9E96-4B1C-87C7-5E7BB6FA8D4B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09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BCD6EAFA-3B89-4C66-A250-B46D6BDFEA09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50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3FAF5-2DC1-4E9D-BF59-F50E4C523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701" y="-2"/>
            <a:ext cx="14643101" cy="274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9B58A-A998-40D6-A3AE-F2AFB26179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69221" y="2851239"/>
            <a:ext cx="12091959" cy="44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03B83-980D-409F-850A-3D8D48F70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295CE6-4E7D-4D74-B25D-67740D887AA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1273155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36126B-FA96-421F-8991-691741CA547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731550" cy="1187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chemeClr val="tx2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4F91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554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DCDB5A-1909-447F-AFA6-E69F7066F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7802A0-9898-4DAC-B7F4-72CAF35CB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59955"/>
            <a:ext cx="1261745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4F91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EDEDD4-FFD9-4755-9A7B-5DEB8F627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4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F64A625-8D10-47D5-ADA5-84ECDB0402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4496" y="1603822"/>
            <a:ext cx="4558504" cy="10696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solidFill>
                  <a:srgbClr val="004F91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C616E6-9101-4AA6-ADE1-85D737FE8E2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696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E283455-CCC6-41FA-94BC-7BA3C4907437}"/>
              </a:ext>
            </a:extLst>
          </p:cNvPr>
          <p:cNvSpPr txBox="1">
            <a:spLocks/>
          </p:cNvSpPr>
          <p:nvPr userDrawn="1"/>
        </p:nvSpPr>
        <p:spPr>
          <a:xfrm>
            <a:off x="51696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4F91"/>
                </a:solidFill>
              </a:rPr>
              <a:t>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D10FB6-3645-4FC4-AECC-25B3F245113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9448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E8EFBA3-6752-4D16-AC52-9665C0E1202F}"/>
              </a:ext>
            </a:extLst>
          </p:cNvPr>
          <p:cNvSpPr txBox="1">
            <a:spLocks/>
          </p:cNvSpPr>
          <p:nvPr userDrawn="1"/>
        </p:nvSpPr>
        <p:spPr>
          <a:xfrm>
            <a:off x="99448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4F9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1157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6EF29-6EB1-421F-9CCB-2E3B99DF7B5A}"/>
              </a:ext>
            </a:extLst>
          </p:cNvPr>
          <p:cNvSpPr/>
          <p:nvPr userDrawn="1"/>
        </p:nvSpPr>
        <p:spPr>
          <a:xfrm>
            <a:off x="0" y="-7554"/>
            <a:ext cx="6809014" cy="8229599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0A4E4-F105-4889-B9BA-031CE61BB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6C3762-D86F-4D4A-9350-14FF01E0E54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515620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4F91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4D01E3-DC88-43BF-83C3-3DE9EB2CA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515620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4F91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C3F8096-C22F-4CDC-A8CC-1A2C5B38C8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14457" y="0"/>
            <a:ext cx="7815943" cy="822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E35AA6-F942-4F71-A537-B971B4A1719D}"/>
              </a:ext>
            </a:extLst>
          </p:cNvPr>
          <p:cNvSpPr/>
          <p:nvPr userDrawn="1"/>
        </p:nvSpPr>
        <p:spPr>
          <a:xfrm>
            <a:off x="9512301" y="0"/>
            <a:ext cx="5118099" cy="8229600"/>
          </a:xfrm>
          <a:prstGeom prst="rect">
            <a:avLst/>
          </a:prstGeom>
          <a:solidFill>
            <a:srgbClr val="004F9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2C8B-8D37-4DF1-8466-7EF4A192F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2660C-37F6-408A-A714-DFAD5E425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3848"/>
            <a:ext cx="8216900" cy="532395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F91"/>
                </a:solidFill>
                <a:latin typeface="+mn-lt"/>
              </a:defRPr>
            </a:lvl1pPr>
            <a:lvl2pPr>
              <a:defRPr sz="1100" b="0" i="0">
                <a:solidFill>
                  <a:srgbClr val="004F91"/>
                </a:solidFill>
                <a:latin typeface="+mn-lt"/>
              </a:defRPr>
            </a:lvl2pPr>
            <a:lvl3pPr>
              <a:defRPr sz="1100" b="0" i="0">
                <a:solidFill>
                  <a:srgbClr val="004F91"/>
                </a:solidFill>
                <a:latin typeface="+mn-lt"/>
              </a:defRPr>
            </a:lvl3pPr>
            <a:lvl4pPr>
              <a:defRPr sz="1100" b="0" i="0">
                <a:solidFill>
                  <a:srgbClr val="004F91"/>
                </a:solidFill>
                <a:latin typeface="+mn-lt"/>
              </a:defRPr>
            </a:lvl4pPr>
            <a:lvl5pPr>
              <a:defRPr sz="1100" b="0" i="0">
                <a:solidFill>
                  <a:srgbClr val="004F9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9DD935-F6D7-4570-9F8B-A936021EC579}"/>
              </a:ext>
            </a:extLst>
          </p:cNvPr>
          <p:cNvSpPr txBox="1">
            <a:spLocks/>
          </p:cNvSpPr>
          <p:nvPr userDrawn="1"/>
        </p:nvSpPr>
        <p:spPr>
          <a:xfrm>
            <a:off x="0" y="7555"/>
            <a:ext cx="9347200" cy="119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rgbClr val="003B5C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4F91"/>
                </a:solidFill>
              </a:rPr>
              <a:t>Headline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E3C06D-FCD3-4E91-BB12-646525F8B9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2301" y="0"/>
            <a:ext cx="4533899" cy="82296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</p:spTree>
    <p:extLst>
      <p:ext uri="{BB962C8B-B14F-4D97-AF65-F5344CB8AC3E}">
        <p14:creationId xmlns:p14="http://schemas.microsoft.com/office/powerpoint/2010/main" val="280460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E3C1FB-8065-4A59-B20D-728A0B6AD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pic>
        <p:nvPicPr>
          <p:cNvPr id="9" name="Generic-USCC-PPT_Session-pattern-insightfulblue.png" descr="Generic-USCC-PPT_Session-pattern-insightfulblue.png">
            <a:extLst>
              <a:ext uri="{FF2B5EF4-FFF2-40B4-BE49-F238E27FC236}">
                <a16:creationId xmlns:a16="http://schemas.microsoft.com/office/drawing/2014/main" id="{AC38473C-9AAA-4EB9-83EF-500ABA8DE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991"/>
          <a:stretch/>
        </p:blipFill>
        <p:spPr>
          <a:xfrm>
            <a:off x="10972255" y="-1"/>
            <a:ext cx="3658146" cy="822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F2DE0-C2B8-4A95-8428-EEBB025021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-1"/>
            <a:ext cx="9271000" cy="6858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</p:spTree>
    <p:extLst>
      <p:ext uri="{BB962C8B-B14F-4D97-AF65-F5344CB8AC3E}">
        <p14:creationId xmlns:p14="http://schemas.microsoft.com/office/powerpoint/2010/main" val="28129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BFE1-F027-3640-8A84-CBD7472D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01" y="1620456"/>
            <a:ext cx="12617450" cy="119219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4B63-C028-BF4E-BDA4-CD7FD21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201" y="3128301"/>
            <a:ext cx="6232525" cy="405958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5063-B645-C844-9592-9C244FDF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6126" y="3128301"/>
            <a:ext cx="6232525" cy="405958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9BD63-BDE2-894E-A1AF-EB271FA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05" y="7544356"/>
            <a:ext cx="3290887" cy="438150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14DE84-B2EB-C440-A732-77A7AAD5A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2" y="-81023"/>
            <a:ext cx="14630399" cy="1649890"/>
          </a:xfrm>
          <a:prstGeom prst="rect">
            <a:avLst/>
          </a:prstGeom>
        </p:spPr>
      </p:pic>
      <p:pic>
        <p:nvPicPr>
          <p:cNvPr id="17" name="Picture 16" descr="Institute_IOM_name_REVERSE.png">
            <a:extLst>
              <a:ext uri="{FF2B5EF4-FFF2-40B4-BE49-F238E27FC236}">
                <a16:creationId xmlns:a16="http://schemas.microsoft.com/office/drawing/2014/main" id="{03A7845E-DC3A-8E45-8D2F-EA1A54788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" y="381825"/>
            <a:ext cx="2325742" cy="783409"/>
          </a:xfrm>
          <a:prstGeom prst="rect">
            <a:avLst/>
          </a:prstGeom>
        </p:spPr>
      </p:pic>
      <p:pic>
        <p:nvPicPr>
          <p:cNvPr id="18" name="Picture 17" descr="USCC_FOUNDATION_R_4C_reverse_R.png">
            <a:extLst>
              <a:ext uri="{FF2B5EF4-FFF2-40B4-BE49-F238E27FC236}">
                <a16:creationId xmlns:a16="http://schemas.microsoft.com/office/drawing/2014/main" id="{D5633A9E-233C-3D48-883B-CFFB92D287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01" y="404387"/>
            <a:ext cx="5062306" cy="7382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7E9FDB-3360-6943-B711-74666C81CBFB}"/>
              </a:ext>
            </a:extLst>
          </p:cNvPr>
          <p:cNvSpPr txBox="1"/>
          <p:nvPr userDrawn="1"/>
        </p:nvSpPr>
        <p:spPr>
          <a:xfrm>
            <a:off x="8109343" y="7547987"/>
            <a:ext cx="568893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200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2200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2200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laying, person, player&#10;&#10;Description automatically generated">
            <a:extLst>
              <a:ext uri="{FF2B5EF4-FFF2-40B4-BE49-F238E27FC236}">
                <a16:creationId xmlns:a16="http://schemas.microsoft.com/office/drawing/2014/main" id="{9853828A-137E-7640-BB10-3187A3E2C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346835"/>
            <a:ext cx="13069824" cy="2433010"/>
          </a:xfrm>
        </p:spPr>
        <p:txBody>
          <a:bodyPr anchor="b"/>
          <a:lstStyle>
            <a:lvl1pPr algn="ctr">
              <a:defRPr sz="7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13632"/>
            <a:ext cx="13069824" cy="1865376"/>
          </a:xfrm>
        </p:spPr>
        <p:txBody>
          <a:bodyPr/>
          <a:lstStyle>
            <a:lvl1pPr marL="0" indent="0" algn="ctr">
              <a:buNone/>
              <a:defRPr sz="288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" y="9986011"/>
            <a:ext cx="3291840" cy="438150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2896" y="9986011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9296" y="9986011"/>
            <a:ext cx="3291840" cy="438150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81901B-5348-894A-A18C-31E8F53C8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9712" y="6419850"/>
            <a:ext cx="8619744" cy="12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BFE1-F027-3640-8A84-CBD7472D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01" y="1620456"/>
            <a:ext cx="12617450" cy="119219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4B63-C028-BF4E-BDA4-CD7FD21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201" y="3128301"/>
            <a:ext cx="6232525" cy="405958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5063-B645-C844-9592-9C244FDF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6126" y="3128301"/>
            <a:ext cx="6232525" cy="405958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9BD63-BDE2-894E-A1AF-EB271FA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05" y="7544356"/>
            <a:ext cx="3290887" cy="438150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14DE84-B2EB-C440-A732-77A7AAD5A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2" y="-81023"/>
            <a:ext cx="14630399" cy="1649890"/>
          </a:xfrm>
          <a:prstGeom prst="rect">
            <a:avLst/>
          </a:prstGeom>
        </p:spPr>
      </p:pic>
      <p:pic>
        <p:nvPicPr>
          <p:cNvPr id="17" name="Picture 16" descr="Institute_IOM_name_REVERSE.png">
            <a:extLst>
              <a:ext uri="{FF2B5EF4-FFF2-40B4-BE49-F238E27FC236}">
                <a16:creationId xmlns:a16="http://schemas.microsoft.com/office/drawing/2014/main" id="{03A7845E-DC3A-8E45-8D2F-EA1A54788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" y="381825"/>
            <a:ext cx="2325742" cy="783409"/>
          </a:xfrm>
          <a:prstGeom prst="rect">
            <a:avLst/>
          </a:prstGeom>
        </p:spPr>
      </p:pic>
      <p:pic>
        <p:nvPicPr>
          <p:cNvPr id="18" name="Picture 17" descr="USCC_FOUNDATION_R_4C_reverse_R.png">
            <a:extLst>
              <a:ext uri="{FF2B5EF4-FFF2-40B4-BE49-F238E27FC236}">
                <a16:creationId xmlns:a16="http://schemas.microsoft.com/office/drawing/2014/main" id="{D5633A9E-233C-3D48-883B-CFFB92D287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01" y="404387"/>
            <a:ext cx="5062306" cy="7382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7E9FDB-3360-6943-B711-74666C81CBFB}"/>
              </a:ext>
            </a:extLst>
          </p:cNvPr>
          <p:cNvSpPr txBox="1"/>
          <p:nvPr userDrawn="1"/>
        </p:nvSpPr>
        <p:spPr>
          <a:xfrm>
            <a:off x="8109343" y="7547987"/>
            <a:ext cx="568893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200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2200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2200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2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2915822C-1931-D54B-B74F-EB4A531A4ACE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64A54FB1-7E59-3644-912E-9B95CBBCB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9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CE5412C1-6DC2-4196-9D83-5A7AF59F7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E13CD-0A3A-45BC-9F0A-2AE1F3DAE2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69221" y="2957343"/>
            <a:ext cx="12091959" cy="44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012A9F-5FA7-40E8-8D78-62A150AE7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0" y="2801670"/>
            <a:ext cx="12617450" cy="11871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chemeClr val="tx2"/>
                </a:solidFill>
                <a:latin typeface="Gt america 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9C53D-82AB-4CB6-89DF-DF9B5D4E3B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4630400" cy="27432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33F2953-F43E-4929-A5FC-057FFE4946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100" y="4189598"/>
            <a:ext cx="12617450" cy="992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3B5C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A1CC9C-760E-4A2A-BC74-0A00C12E4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A13D0-BA78-4097-98A6-6642EB947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pic>
        <p:nvPicPr>
          <p:cNvPr id="10" name="Picture 9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F5747ADD-089B-4EA7-9132-EF9FE3C5A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4630401" cy="2743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32DBC5A-5262-45FD-9826-67A26F94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0" y="2801670"/>
            <a:ext cx="12617450" cy="11871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 baseline="0">
                <a:solidFill>
                  <a:srgbClr val="DBF5FF"/>
                </a:solidFill>
                <a:latin typeface="Gt america 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4C85E38-7C57-44DF-BF85-83D77D4557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100" y="4189598"/>
            <a:ext cx="12617450" cy="992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DBF5FF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2710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1CEB24-4C16-4024-9007-C3DE9A1CC8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1273155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BED562-55D0-43EB-B507-00B4965B45B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731550" cy="1187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chemeClr val="tx2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BF5FF"/>
                </a:solidFill>
              </a:rPr>
              <a:t>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7CAF7-00C4-439D-8290-F8E7F2B43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5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E4ED4B-55A2-4B37-BB8C-CF2D9FF59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4C8579-6427-41DA-BC88-A1AB3EF1B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" y="159955"/>
            <a:ext cx="1261745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DBF5FF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07A70D-D8E3-4CB5-8ED8-07BAE7138BD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4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FFFFB1-5867-4FE7-9E4C-41F316F2E91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4496" y="1603822"/>
            <a:ext cx="4558504" cy="10696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solidFill>
                  <a:srgbClr val="DBF5FF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CB0690-8912-4980-AFA2-5672E4156B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696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3AF861B-D1BC-4609-ACF3-BAAA6FEE687D}"/>
              </a:ext>
            </a:extLst>
          </p:cNvPr>
          <p:cNvSpPr txBox="1">
            <a:spLocks/>
          </p:cNvSpPr>
          <p:nvPr userDrawn="1"/>
        </p:nvSpPr>
        <p:spPr>
          <a:xfrm>
            <a:off x="51696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BF5FF"/>
                </a:solidFill>
              </a:rPr>
              <a:t>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CB001A-68FD-4445-8305-C98DE01DDA8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944896" y="28425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F387240-9377-4F1B-9C0A-0089DB8C6BC9}"/>
              </a:ext>
            </a:extLst>
          </p:cNvPr>
          <p:cNvSpPr txBox="1">
            <a:spLocks/>
          </p:cNvSpPr>
          <p:nvPr userDrawn="1"/>
        </p:nvSpPr>
        <p:spPr>
          <a:xfrm>
            <a:off x="9944896" y="16038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BF5FF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4028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16754A-BBB7-40E6-B99F-FAD036AE0B32}"/>
              </a:ext>
            </a:extLst>
          </p:cNvPr>
          <p:cNvSpPr/>
          <p:nvPr userDrawn="1"/>
        </p:nvSpPr>
        <p:spPr>
          <a:xfrm>
            <a:off x="0" y="-7554"/>
            <a:ext cx="6809014" cy="8229599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4B3DB-48F6-4022-BB06-4640C3550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F43C02-F0B0-40F9-891E-49873EC601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515620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A4D5A9-4F55-450A-AB47-C3419302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518160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DBF5FF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2CC748-1A9C-4B13-A0D0-D134EA3995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14457" y="0"/>
            <a:ext cx="7815943" cy="822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F05DD-A119-41D2-99BA-542C4FB0A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4BA083-692E-4FA7-8DC4-7A41B949B20C}"/>
              </a:ext>
            </a:extLst>
          </p:cNvPr>
          <p:cNvSpPr/>
          <p:nvPr userDrawn="1"/>
        </p:nvSpPr>
        <p:spPr>
          <a:xfrm>
            <a:off x="9512301" y="0"/>
            <a:ext cx="5118099" cy="8229600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E53A32-F373-4748-A917-58157E313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3848"/>
            <a:ext cx="8216900" cy="532395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F91"/>
                </a:solidFill>
                <a:latin typeface="+mn-lt"/>
              </a:defRPr>
            </a:lvl1pPr>
            <a:lvl2pPr>
              <a:defRPr sz="1100" b="0" i="0">
                <a:solidFill>
                  <a:srgbClr val="004F91"/>
                </a:solidFill>
                <a:latin typeface="+mn-lt"/>
              </a:defRPr>
            </a:lvl2pPr>
            <a:lvl3pPr>
              <a:defRPr sz="1100" b="0" i="0">
                <a:solidFill>
                  <a:srgbClr val="004F91"/>
                </a:solidFill>
                <a:latin typeface="+mn-lt"/>
              </a:defRPr>
            </a:lvl3pPr>
            <a:lvl4pPr>
              <a:defRPr sz="1100" b="0" i="0">
                <a:solidFill>
                  <a:srgbClr val="004F91"/>
                </a:solidFill>
                <a:latin typeface="+mn-lt"/>
              </a:defRPr>
            </a:lvl4pPr>
            <a:lvl5pPr>
              <a:defRPr sz="1100" b="0" i="0">
                <a:solidFill>
                  <a:srgbClr val="004F9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880716-CFC4-4A75-AEBB-758F324506A7}"/>
              </a:ext>
            </a:extLst>
          </p:cNvPr>
          <p:cNvSpPr txBox="1">
            <a:spLocks/>
          </p:cNvSpPr>
          <p:nvPr userDrawn="1"/>
        </p:nvSpPr>
        <p:spPr>
          <a:xfrm>
            <a:off x="0" y="7555"/>
            <a:ext cx="9347200" cy="119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rgbClr val="003B5C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4F91"/>
                </a:solidFill>
              </a:rPr>
              <a:t>Headline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2813B71-BB78-4E86-8ABB-E81104BBD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2301" y="0"/>
            <a:ext cx="4533899" cy="82296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</p:spTree>
    <p:extLst>
      <p:ext uri="{BB962C8B-B14F-4D97-AF65-F5344CB8AC3E}">
        <p14:creationId xmlns:p14="http://schemas.microsoft.com/office/powerpoint/2010/main" val="113707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28257-CF10-4D68-AB68-4476546E0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62068"/>
            <a:ext cx="4258022" cy="1567532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C866E31B-7D82-4FDC-8BE3-4F9489913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5000"/>
          <a:stretch/>
        </p:blipFill>
        <p:spPr>
          <a:xfrm>
            <a:off x="10960100" y="-1"/>
            <a:ext cx="3670300" cy="82581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6ED32A-D721-4A9C-94B8-D434473428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-1"/>
            <a:ext cx="9271000" cy="6858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DBF5FF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</p:spTree>
    <p:extLst>
      <p:ext uri="{BB962C8B-B14F-4D97-AF65-F5344CB8AC3E}">
        <p14:creationId xmlns:p14="http://schemas.microsoft.com/office/powerpoint/2010/main" val="1565976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laying, person, player&#10;&#10;Description automatically generated">
            <a:extLst>
              <a:ext uri="{FF2B5EF4-FFF2-40B4-BE49-F238E27FC236}">
                <a16:creationId xmlns:a16="http://schemas.microsoft.com/office/drawing/2014/main" id="{9853828A-137E-7640-BB10-3187A3E2C7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346835"/>
            <a:ext cx="13069824" cy="2433010"/>
          </a:xfrm>
        </p:spPr>
        <p:txBody>
          <a:bodyPr anchor="b"/>
          <a:lstStyle>
            <a:lvl1pPr algn="ctr">
              <a:defRPr sz="7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13632"/>
            <a:ext cx="13069824" cy="1865376"/>
          </a:xfrm>
        </p:spPr>
        <p:txBody>
          <a:bodyPr/>
          <a:lstStyle>
            <a:lvl1pPr marL="0" indent="0" algn="ctr">
              <a:buNone/>
              <a:defRPr sz="288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" y="9986011"/>
            <a:ext cx="3291840" cy="438150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2896" y="9986011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9296" y="9986011"/>
            <a:ext cx="3291840" cy="438150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81901B-5348-894A-A18C-31E8F53C8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9712" y="6419850"/>
            <a:ext cx="8619744" cy="12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42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E799DC6-E9DB-E449-90AD-964BFFB1E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139315"/>
            <a:ext cx="13069824" cy="2433010"/>
          </a:xfrm>
        </p:spPr>
        <p:txBody>
          <a:bodyPr anchor="b"/>
          <a:lstStyle>
            <a:lvl1pPr algn="ctr">
              <a:defRPr sz="7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706112"/>
            <a:ext cx="13069824" cy="1865376"/>
          </a:xfrm>
        </p:spPr>
        <p:txBody>
          <a:bodyPr/>
          <a:lstStyle>
            <a:lvl1pPr marL="0" indent="0" algn="ctr">
              <a:buNone/>
              <a:defRPr sz="288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" y="9986011"/>
            <a:ext cx="3291840" cy="438150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2896" y="9986011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9296" y="9986011"/>
            <a:ext cx="3291840" cy="438150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53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E799DC6-E9DB-E449-90AD-964BFFB1E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F94912-B605-274E-9A9C-73854C8C4C39}"/>
              </a:ext>
            </a:extLst>
          </p:cNvPr>
          <p:cNvSpPr/>
          <p:nvPr userDrawn="1"/>
        </p:nvSpPr>
        <p:spPr>
          <a:xfrm>
            <a:off x="908304" y="7321295"/>
            <a:ext cx="12871704" cy="133790"/>
          </a:xfrm>
          <a:prstGeom prst="rect">
            <a:avLst/>
          </a:prstGeom>
          <a:solidFill>
            <a:srgbClr val="FFC0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2ABDD-33CF-B240-B6E9-A6681E0522D2}"/>
              </a:ext>
            </a:extLst>
          </p:cNvPr>
          <p:cNvSpPr/>
          <p:nvPr userDrawn="1"/>
        </p:nvSpPr>
        <p:spPr>
          <a:xfrm>
            <a:off x="923544" y="908304"/>
            <a:ext cx="12856464" cy="6412992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DBD0D-E9FF-8D4F-9791-DE06CAEE7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304" y="2225306"/>
            <a:ext cx="12835128" cy="2044009"/>
          </a:xfrm>
        </p:spPr>
        <p:txBody>
          <a:bodyPr anchor="b"/>
          <a:lstStyle>
            <a:lvl1pPr algn="ctr">
              <a:defRPr sz="696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6F78A-056A-E14A-9DDA-43AC9DFFE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304" y="4403103"/>
            <a:ext cx="12835128" cy="1161782"/>
          </a:xfrm>
        </p:spPr>
        <p:txBody>
          <a:bodyPr/>
          <a:lstStyle>
            <a:lvl1pPr marL="0" indent="0" algn="ctr">
              <a:buNone/>
              <a:defRPr sz="288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C8BA-76F0-5E4C-8D41-5D5AE2A3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416" y="9986011"/>
            <a:ext cx="3291840" cy="438150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1A3D-CC45-5F41-8BDB-33C73526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2896" y="9986011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DF814-C7C6-7D4F-8E87-BB707B3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9296" y="9986011"/>
            <a:ext cx="3291840" cy="438150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4C48BD-B08A-9649-B24A-D43D082A6B9E}"/>
              </a:ext>
            </a:extLst>
          </p:cNvPr>
          <p:cNvSpPr/>
          <p:nvPr userDrawn="1"/>
        </p:nvSpPr>
        <p:spPr>
          <a:xfrm>
            <a:off x="908304" y="798575"/>
            <a:ext cx="12871704" cy="133790"/>
          </a:xfrm>
          <a:prstGeom prst="rect">
            <a:avLst/>
          </a:prstGeom>
          <a:solidFill>
            <a:srgbClr val="ED7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/>
          </a:p>
        </p:txBody>
      </p:sp>
    </p:spTree>
    <p:extLst>
      <p:ext uri="{BB962C8B-B14F-4D97-AF65-F5344CB8AC3E}">
        <p14:creationId xmlns:p14="http://schemas.microsoft.com/office/powerpoint/2010/main" val="1148817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45E7-58D5-274B-8D6B-C10EB878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901190"/>
            <a:ext cx="12618720" cy="1590676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1A2A-F521-E14D-951B-5020573C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3653790"/>
            <a:ext cx="12618720" cy="4267200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CDAFE-16B9-8E4A-BC3D-E50A59D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9383269"/>
            <a:ext cx="3291840" cy="438150"/>
          </a:xfrm>
        </p:spPr>
        <p:txBody>
          <a:bodyPr/>
          <a:lstStyle/>
          <a:p>
            <a:fld id="{B7D2056D-E659-1246-A021-BB9B9801BBA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DB931-CC87-964A-B43E-B5F13395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9383269"/>
            <a:ext cx="4937760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0193-4789-C249-A855-6DA2FB4C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9383269"/>
            <a:ext cx="3291840" cy="438150"/>
          </a:xfrm>
        </p:spPr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DC4DA3B-48B2-4840-916F-161AD744F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2667"/>
          <a:stretch/>
        </p:blipFill>
        <p:spPr>
          <a:xfrm>
            <a:off x="0" y="1"/>
            <a:ext cx="14630400" cy="14264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0F788A-EA16-C64B-9AB5-C53E7A955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467"/>
          <a:stretch/>
        </p:blipFill>
        <p:spPr>
          <a:xfrm>
            <a:off x="1005840" y="219646"/>
            <a:ext cx="2873072" cy="888564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6AA882-F5C7-B445-BA46-472AD5832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742"/>
          <a:stretch/>
        </p:blipFill>
        <p:spPr>
          <a:xfrm>
            <a:off x="11152632" y="308610"/>
            <a:ext cx="2554224" cy="8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0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496AF6-78F6-4295-9C2B-5DAA7A08F1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1273155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1B6A3D-2FF9-442B-8C7F-B733F1D9FA4A}"/>
              </a:ext>
            </a:extLst>
          </p:cNvPr>
          <p:cNvSpPr txBox="1">
            <a:spLocks/>
          </p:cNvSpPr>
          <p:nvPr userDrawn="1"/>
        </p:nvSpPr>
        <p:spPr>
          <a:xfrm>
            <a:off x="114100" y="0"/>
            <a:ext cx="12617450" cy="1187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chemeClr val="tx2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290201-B2AE-45F1-81EE-7506B7E08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D2D77-FE01-4D44-A1A2-ED71854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56D-E659-1246-A021-BB9B9801BBA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355B5-C3A0-E649-B66A-F62A4970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DEA7-CD8A-B84D-803A-45701776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E064721-3971-5440-8AB8-550458163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2667"/>
          <a:stretch/>
        </p:blipFill>
        <p:spPr>
          <a:xfrm>
            <a:off x="0" y="1"/>
            <a:ext cx="14630400" cy="1426464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4A8C1D-4AC3-DD49-BA10-8117AC3FE5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467"/>
          <a:stretch/>
        </p:blipFill>
        <p:spPr>
          <a:xfrm>
            <a:off x="1005840" y="219646"/>
            <a:ext cx="2873072" cy="888564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B41A00-27D6-E344-8AD6-DA81209510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742"/>
          <a:stretch/>
        </p:blipFill>
        <p:spPr>
          <a:xfrm>
            <a:off x="11152632" y="308610"/>
            <a:ext cx="2554224" cy="8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9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BFE1-F027-3640-8A84-CBD7472D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01" y="1620456"/>
            <a:ext cx="12617450" cy="119219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4B63-C028-BF4E-BDA4-CD7FD21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201" y="3128301"/>
            <a:ext cx="6232525" cy="405958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5063-B645-C844-9592-9C244FDF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6126" y="3128301"/>
            <a:ext cx="6232525" cy="405958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9BD63-BDE2-894E-A1AF-EB271FA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05" y="7544356"/>
            <a:ext cx="3290887" cy="438150"/>
          </a:xfrm>
        </p:spPr>
        <p:txBody>
          <a:bodyPr/>
          <a:lstStyle>
            <a:lvl1pPr algn="l">
              <a:defRPr b="0" i="0">
                <a:latin typeface="Arial" panose="020B0604020202020204" pitchFamily="34" charset="0"/>
              </a:defRPr>
            </a:lvl1pPr>
          </a:lstStyle>
          <a:p>
            <a:fld id="{58B2F7BC-0E1E-5A47-AD03-0CFA547DEF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14DE84-B2EB-C440-A732-77A7AAD5A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73"/>
          <a:stretch/>
        </p:blipFill>
        <p:spPr>
          <a:xfrm>
            <a:off x="2" y="-81023"/>
            <a:ext cx="14630399" cy="1649890"/>
          </a:xfrm>
          <a:prstGeom prst="rect">
            <a:avLst/>
          </a:prstGeom>
        </p:spPr>
      </p:pic>
      <p:pic>
        <p:nvPicPr>
          <p:cNvPr id="17" name="Picture 16" descr="Institute_IOM_name_REVERSE.png">
            <a:extLst>
              <a:ext uri="{FF2B5EF4-FFF2-40B4-BE49-F238E27FC236}">
                <a16:creationId xmlns:a16="http://schemas.microsoft.com/office/drawing/2014/main" id="{03A7845E-DC3A-8E45-8D2F-EA1A54788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" y="381825"/>
            <a:ext cx="2325742" cy="783409"/>
          </a:xfrm>
          <a:prstGeom prst="rect">
            <a:avLst/>
          </a:prstGeom>
        </p:spPr>
      </p:pic>
      <p:pic>
        <p:nvPicPr>
          <p:cNvPr id="18" name="Picture 17" descr="USCC_FOUNDATION_R_4C_reverse_R.png">
            <a:extLst>
              <a:ext uri="{FF2B5EF4-FFF2-40B4-BE49-F238E27FC236}">
                <a16:creationId xmlns:a16="http://schemas.microsoft.com/office/drawing/2014/main" id="{D5633A9E-233C-3D48-883B-CFFB92D287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01" y="404387"/>
            <a:ext cx="5062306" cy="7382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7E9FDB-3360-6943-B711-74666C81CBFB}"/>
              </a:ext>
            </a:extLst>
          </p:cNvPr>
          <p:cNvSpPr txBox="1"/>
          <p:nvPr userDrawn="1"/>
        </p:nvSpPr>
        <p:spPr>
          <a:xfrm>
            <a:off x="8109343" y="7547987"/>
            <a:ext cx="568893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200" b="0" i="0" dirty="0">
                <a:solidFill>
                  <a:srgbClr val="D55F55"/>
                </a:solidFill>
                <a:latin typeface="+mj-lt"/>
              </a:rPr>
              <a:t>#</a:t>
            </a:r>
            <a:r>
              <a:rPr lang="en-US" sz="2200" b="0" i="0" dirty="0" err="1">
                <a:solidFill>
                  <a:srgbClr val="D55F55"/>
                </a:solidFill>
                <a:latin typeface="+mj-lt"/>
              </a:rPr>
              <a:t>IOMeducates</a:t>
            </a:r>
            <a:endParaRPr lang="en-US" sz="2200" b="0" i="0" dirty="0">
              <a:solidFill>
                <a:srgbClr val="D55F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22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2915822C-1931-D54B-B74F-EB4A531A4ACE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64A54FB1-7E59-3644-912E-9B95CBBCB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B9BBBA-B7C5-4633-A2DF-16C19FF51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1261745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3B5C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AE47FF-543A-4B88-B5B0-3463BBFC8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42096" y="26901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3B5C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15040D-EC0F-4E5E-96AE-0D18747F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42096" y="1451422"/>
            <a:ext cx="4558504" cy="10696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solidFill>
                  <a:srgbClr val="003B5C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3D5786-7468-41DC-AE8B-F5019C09FFB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017296" y="26901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3B5C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684710F-6534-4AEF-96EC-CC66BCF69602}"/>
              </a:ext>
            </a:extLst>
          </p:cNvPr>
          <p:cNvSpPr txBox="1">
            <a:spLocks/>
          </p:cNvSpPr>
          <p:nvPr userDrawn="1"/>
        </p:nvSpPr>
        <p:spPr>
          <a:xfrm>
            <a:off x="5017296" y="14514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54D7FE-F473-4891-9979-DE2F8ABB270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792496" y="2690151"/>
            <a:ext cx="4558504" cy="2669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="0" i="0">
                <a:solidFill>
                  <a:srgbClr val="003B5C"/>
                </a:solidFill>
                <a:latin typeface="Gt america lt"/>
              </a:defRPr>
            </a:lvl1pPr>
            <a:lvl2pPr>
              <a:defRPr b="0" i="0">
                <a:latin typeface="Gt america lt"/>
              </a:defRPr>
            </a:lvl2pPr>
            <a:lvl3pPr>
              <a:defRPr sz="1100" b="0" i="0">
                <a:latin typeface="Gt america lt"/>
              </a:defRPr>
            </a:lvl3pPr>
            <a:lvl4pPr>
              <a:defRPr sz="1100" b="0" i="0">
                <a:latin typeface="Gt america lt"/>
              </a:defRPr>
            </a:lvl4pPr>
            <a:lvl5pPr>
              <a:defRPr sz="1100" b="0" i="0">
                <a:latin typeface="Gt america lt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CAC457-51FE-4FDA-8D19-473041877A0D}"/>
              </a:ext>
            </a:extLst>
          </p:cNvPr>
          <p:cNvSpPr txBox="1">
            <a:spLocks/>
          </p:cNvSpPr>
          <p:nvPr userDrawn="1"/>
        </p:nvSpPr>
        <p:spPr>
          <a:xfrm>
            <a:off x="9792496" y="1451422"/>
            <a:ext cx="4558504" cy="1069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3B5C"/>
                </a:solidFill>
                <a:latin typeface="Gt america 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DE3236-6321-4AD4-813F-026D5D3C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234D80-F162-4444-90AC-C027D214E383}"/>
              </a:ext>
            </a:extLst>
          </p:cNvPr>
          <p:cNvSpPr/>
          <p:nvPr userDrawn="1"/>
        </p:nvSpPr>
        <p:spPr>
          <a:xfrm>
            <a:off x="5443" y="-7554"/>
            <a:ext cx="6809014" cy="8229599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921C1C2-4E46-4F17-A971-951C9AA844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14457" y="0"/>
            <a:ext cx="7815943" cy="822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B50A0-3AD9-4670-80E0-716B369FA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C5DE34-BE08-4832-A3A6-4C716B35754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187183"/>
            <a:ext cx="5156200" cy="567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62DE93-D353-456B-9076-0DF48A66B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555"/>
            <a:ext cx="5156200" cy="11921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>
                <a:solidFill>
                  <a:srgbClr val="003B5C"/>
                </a:solidFill>
                <a:latin typeface="Gt america lt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899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4B63-C028-BF4E-BDA4-CD7FD2163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3848"/>
            <a:ext cx="8216900" cy="532395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3B5C"/>
                </a:solidFill>
                <a:latin typeface="+mn-lt"/>
              </a:defRPr>
            </a:lvl1pPr>
            <a:lvl2pPr>
              <a:defRPr sz="1100" b="0" i="0">
                <a:solidFill>
                  <a:srgbClr val="003B5C"/>
                </a:solidFill>
                <a:latin typeface="+mn-lt"/>
              </a:defRPr>
            </a:lvl2pPr>
            <a:lvl3pPr>
              <a:defRPr sz="1100" b="0" i="0">
                <a:solidFill>
                  <a:srgbClr val="003B5C"/>
                </a:solidFill>
                <a:latin typeface="+mn-lt"/>
              </a:defRPr>
            </a:lvl3pPr>
            <a:lvl4pPr>
              <a:defRPr sz="1100" b="0" i="0">
                <a:solidFill>
                  <a:srgbClr val="003B5C"/>
                </a:solidFill>
                <a:latin typeface="+mn-lt"/>
              </a:defRPr>
            </a:lvl4pPr>
            <a:lvl5pPr>
              <a:defRPr sz="1100" b="0" i="0">
                <a:solidFill>
                  <a:srgbClr val="003B5C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73271-B753-425C-886A-4C621228A48E}"/>
              </a:ext>
            </a:extLst>
          </p:cNvPr>
          <p:cNvSpPr/>
          <p:nvPr userDrawn="1"/>
        </p:nvSpPr>
        <p:spPr>
          <a:xfrm>
            <a:off x="9512301" y="0"/>
            <a:ext cx="5118100" cy="8229600"/>
          </a:xfrm>
          <a:prstGeom prst="rect">
            <a:avLst/>
          </a:prstGeom>
          <a:solidFill>
            <a:srgbClr val="EB1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4AC3BB-0D3E-4884-BBE9-AF1C4F90D163}"/>
              </a:ext>
            </a:extLst>
          </p:cNvPr>
          <p:cNvSpPr txBox="1">
            <a:spLocks/>
          </p:cNvSpPr>
          <p:nvPr userDrawn="1"/>
        </p:nvSpPr>
        <p:spPr>
          <a:xfrm>
            <a:off x="0" y="7555"/>
            <a:ext cx="9347200" cy="119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b="0" i="0" kern="1200">
                <a:solidFill>
                  <a:srgbClr val="003B5C"/>
                </a:solidFill>
                <a:latin typeface="Gt america 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B5C"/>
                </a:solidFill>
              </a:rPr>
              <a:t>Headline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2742A1-38E7-41BC-8606-E45EE30A2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7B0E80-C246-4276-8C9C-E4880DAAC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2301" y="0"/>
            <a:ext cx="4533899" cy="82296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</p:spTree>
    <p:extLst>
      <p:ext uri="{BB962C8B-B14F-4D97-AF65-F5344CB8AC3E}">
        <p14:creationId xmlns:p14="http://schemas.microsoft.com/office/powerpoint/2010/main" val="42190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EA554B-9679-4518-AD53-1F2431B02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72798" y="-1"/>
            <a:ext cx="3657602" cy="822960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C7FDBD-B205-4DF7-AB63-5DB2CD07A85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-1"/>
            <a:ext cx="9271000" cy="6858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 baseline="0">
                <a:solidFill>
                  <a:srgbClr val="001F5C"/>
                </a:solidFill>
                <a:latin typeface="Gt america 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2BFC59-8366-4710-B72B-3B9EB6216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616611"/>
            <a:ext cx="4381500" cy="1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780CB7B-4A1E-43E3-B2DF-1C0865B4E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86400"/>
            <a:ext cx="146304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1376F-F179-4D78-A57E-CFD410C2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69221" y="685574"/>
            <a:ext cx="12091959" cy="44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9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49F516-0712-4F89-A079-E301F8701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4381500" cy="16129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B9EF34-AB18-482D-8674-1BD103B01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00" y="2705100"/>
            <a:ext cx="12617450" cy="12837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 b="0" i="0" baseline="0">
                <a:solidFill>
                  <a:srgbClr val="004F91"/>
                </a:solidFill>
                <a:latin typeface="Gt america 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8C4FFAA-497E-4F19-A56E-8C6AA9C79B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100" y="4240748"/>
            <a:ext cx="12617450" cy="72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4F91"/>
                </a:solidFill>
                <a:latin typeface="Gt america 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D206926-1B5C-41EE-BD79-9C8F9CDFF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86400"/>
            <a:ext cx="1463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5" r:id="rId2"/>
    <p:sldLayoutId id="2147483663" r:id="rId3"/>
    <p:sldLayoutId id="2147483661" r:id="rId4"/>
    <p:sldLayoutId id="2147483656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08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7B5AA-09F5-F240-9DB3-72EA5927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9BD81-5C9C-0A4D-B5D0-BC37F161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7762B-DBF7-104A-A811-5DCC5339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056D-E659-1246-A021-BB9B9801BBA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E5EE-F229-D348-82BF-151D29223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9857-2E37-DD45-BC6D-9D254394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C0D5-DD38-8E49-8CBC-9FEBD21D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gellman@fiscalstrategies4nonprofit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e4nonprofits.com/" TargetMode="External"/><Relationship Id="rId4" Type="http://schemas.openxmlformats.org/officeDocument/2006/relationships/hyperlink" Target="http://www.fs4nonprofit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C5018EB9-BA6B-F34B-9FAA-820CFB6B8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805" y="501805"/>
            <a:ext cx="9310423" cy="486193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3200" b="1" dirty="0">
                <a:latin typeface="Arial" charset="0"/>
              </a:rPr>
              <a:t>2022</a:t>
            </a:r>
          </a:p>
          <a:p>
            <a:pPr algn="ctr">
              <a:lnSpc>
                <a:spcPct val="80000"/>
              </a:lnSpc>
            </a:pPr>
            <a:r>
              <a:rPr lang="en-US" altLang="en-US" sz="3200" b="1" dirty="0"/>
              <a:t>Midwest, Southeast and Northeast Institutes</a:t>
            </a:r>
          </a:p>
          <a:p>
            <a:pPr algn="ctr">
              <a:lnSpc>
                <a:spcPct val="80000"/>
              </a:lnSpc>
            </a:pPr>
            <a:endParaRPr lang="en-US" altLang="en-US" sz="1050" dirty="0"/>
          </a:p>
          <a:p>
            <a:pPr algn="ctr">
              <a:lnSpc>
                <a:spcPct val="80000"/>
              </a:lnSpc>
            </a:pPr>
            <a:r>
              <a:rPr lang="en-US" altLang="en-US" sz="3200" b="1" dirty="0"/>
              <a:t>Speaker:   </a:t>
            </a:r>
            <a:r>
              <a:rPr lang="en-US" altLang="en-US" sz="3200" b="1" u="sng" dirty="0"/>
              <a:t>A. Michael Gellman, CPA, CGMA</a:t>
            </a:r>
          </a:p>
          <a:p>
            <a:pPr algn="ctr">
              <a:lnSpc>
                <a:spcPct val="80000"/>
              </a:lnSpc>
            </a:pPr>
            <a:endParaRPr lang="en-US" altLang="en-US" sz="3200" b="1" u="sng" dirty="0"/>
          </a:p>
          <a:p>
            <a:pPr algn="ctr">
              <a:lnSpc>
                <a:spcPct val="80000"/>
              </a:lnSpc>
            </a:pPr>
            <a:r>
              <a:rPr lang="en-US" altLang="en-US" sz="3200" b="1" u="sng" dirty="0"/>
              <a:t>Fiscal Strategies 4 Nonprofits, LLC</a:t>
            </a:r>
          </a:p>
          <a:p>
            <a:pPr algn="ctr">
              <a:lnSpc>
                <a:spcPct val="80000"/>
              </a:lnSpc>
            </a:pPr>
            <a:endParaRPr lang="en-US" altLang="en-US" sz="1050" b="1" u="sng" dirty="0"/>
          </a:p>
          <a:p>
            <a:pPr algn="ctr">
              <a:lnSpc>
                <a:spcPct val="80000"/>
              </a:lnSpc>
            </a:pP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sz="3200" b="1" u="sng" dirty="0"/>
              <a:t>Sustainability Education 4 Nonprofits</a:t>
            </a:r>
          </a:p>
          <a:p>
            <a:pPr algn="ctr">
              <a:lnSpc>
                <a:spcPct val="80000"/>
              </a:lnSpc>
            </a:pPr>
            <a:endParaRPr lang="en-US" altLang="en-US" sz="1050" b="1" u="sng" dirty="0"/>
          </a:p>
          <a:p>
            <a:pPr algn="ctr">
              <a:lnSpc>
                <a:spcPct val="80000"/>
              </a:lnSpc>
            </a:pP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u="sng" dirty="0">
                <a:hlinkClick r:id="rId3"/>
              </a:rPr>
              <a:t>mgellman@fiscalstrategies4nonprofits.com</a:t>
            </a:r>
            <a:r>
              <a:rPr lang="en-US" altLang="en-US" b="1" u="sng" dirty="0"/>
              <a:t> </a:t>
            </a:r>
          </a:p>
          <a:p>
            <a:pPr algn="ctr">
              <a:lnSpc>
                <a:spcPct val="80000"/>
              </a:lnSpc>
            </a:pPr>
            <a:endParaRPr lang="en-US" altLang="en-US" sz="800" b="1" u="sng" dirty="0"/>
          </a:p>
          <a:p>
            <a:pPr algn="ctr">
              <a:lnSpc>
                <a:spcPct val="80000"/>
              </a:lnSpc>
            </a:pPr>
            <a:r>
              <a:rPr lang="en-US" altLang="en-US" b="1" u="sng" dirty="0">
                <a:hlinkClick r:id="rId4"/>
              </a:rPr>
              <a:t>www.fs4nonprofits.com</a:t>
            </a:r>
            <a:r>
              <a:rPr lang="en-US" altLang="en-US" b="1" u="sng" dirty="0"/>
              <a:t> </a:t>
            </a:r>
            <a:r>
              <a:rPr lang="en-US" altLang="en-US" b="1" dirty="0"/>
              <a:t>     </a:t>
            </a:r>
            <a:r>
              <a:rPr lang="en-US" altLang="en-US" b="1" u="sng" dirty="0"/>
              <a:t> </a:t>
            </a:r>
            <a:r>
              <a:rPr lang="en-US" altLang="en-US" b="1" u="sng" dirty="0">
                <a:hlinkClick r:id="rId5"/>
              </a:rPr>
              <a:t>www.se4nonprofits.com</a:t>
            </a:r>
            <a:r>
              <a:rPr lang="en-US" altLang="en-US" b="1" u="sng" dirty="0"/>
              <a:t> </a:t>
            </a:r>
          </a:p>
          <a:p>
            <a:pPr algn="ctr">
              <a:lnSpc>
                <a:spcPct val="80000"/>
              </a:lnSpc>
            </a:pPr>
            <a:endParaRPr lang="en-US" altLang="en-US" sz="1920" b="1" u="sng" dirty="0"/>
          </a:p>
          <a:p>
            <a:pPr lvl="3"/>
            <a:endParaRPr lang="en-US" altLang="en-US" sz="1400" u="sng" dirty="0"/>
          </a:p>
          <a:p>
            <a:pPr lvl="3"/>
            <a:endParaRPr lang="en-US" altLang="en-US" sz="700" u="sng" dirty="0"/>
          </a:p>
          <a:p>
            <a:pPr algn="ctr"/>
            <a:endParaRPr lang="en-US" altLang="en-US" i="1" dirty="0"/>
          </a:p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59DC4D-A3A9-28BE-4FFF-1DE9E8DBA707}"/>
              </a:ext>
            </a:extLst>
          </p:cNvPr>
          <p:cNvSpPr/>
          <p:nvPr/>
        </p:nvSpPr>
        <p:spPr>
          <a:xfrm>
            <a:off x="691375" y="1884557"/>
            <a:ext cx="4204010" cy="2676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t america lt"/>
              </a:rPr>
              <a:t>BUDGETING AND THE BOTTOM-LINE</a:t>
            </a:r>
          </a:p>
        </p:txBody>
      </p:sp>
    </p:spTree>
    <p:extLst>
      <p:ext uri="{BB962C8B-B14F-4D97-AF65-F5344CB8AC3E}">
        <p14:creationId xmlns:p14="http://schemas.microsoft.com/office/powerpoint/2010/main" val="17198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C7F00-9B95-954D-A53E-50DDA5FB03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2165" y="2722990"/>
            <a:ext cx="9545444" cy="2378075"/>
          </a:xfrm>
        </p:spPr>
        <p:txBody>
          <a:bodyPr/>
          <a:lstStyle/>
          <a:p>
            <a:pPr algn="ctr"/>
            <a:r>
              <a:rPr lang="en-US" sz="5400" b="1" dirty="0">
                <a:latin typeface="Gt america lt"/>
              </a:rPr>
              <a:t>Budgeting for Nonprofits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4D04B74-53FB-0A08-93DD-7F0D483952A4}"/>
              </a:ext>
            </a:extLst>
          </p:cNvPr>
          <p:cNvSpPr txBox="1">
            <a:spLocks/>
          </p:cNvSpPr>
          <p:nvPr/>
        </p:nvSpPr>
        <p:spPr>
          <a:xfrm>
            <a:off x="8545784" y="7579054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17529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0"/>
          </p:nvPr>
        </p:nvSpPr>
        <p:spPr>
          <a:xfrm>
            <a:off x="1639229" y="3300760"/>
            <a:ext cx="9271000" cy="369105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Adopt a: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5760" dirty="0"/>
              <a:t>User Based Budget Approach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52" y="278122"/>
            <a:ext cx="9350375" cy="1371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Gt america lt"/>
              </a:rPr>
              <a:t>Budgeting for Nonprofits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8877A9A-B057-4FCC-867B-3AC82284863E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41990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0"/>
          </p:nvPr>
        </p:nvSpPr>
        <p:spPr>
          <a:xfrm>
            <a:off x="1152525" y="2375694"/>
            <a:ext cx="9271000" cy="4716967"/>
          </a:xfrm>
        </p:spPr>
        <p:txBody>
          <a:bodyPr/>
          <a:lstStyle/>
          <a:p>
            <a:pPr eaLnBrk="1" hangingPunct="1"/>
            <a:r>
              <a:rPr lang="en-US" altLang="en-US" sz="4320" dirty="0"/>
              <a:t>Conceptually </a:t>
            </a:r>
          </a:p>
          <a:p>
            <a:pPr eaLnBrk="1" hangingPunct="1">
              <a:buFontTx/>
              <a:buNone/>
            </a:pPr>
            <a:endParaRPr lang="en-US" altLang="en-US" sz="2160" dirty="0"/>
          </a:p>
          <a:p>
            <a:pPr lvl="1" eaLnBrk="1" hangingPunct="1"/>
            <a:r>
              <a:rPr lang="en-US" altLang="en-US" sz="3840" dirty="0">
                <a:latin typeface="Gt america lt"/>
              </a:rPr>
              <a:t>Budgets are most often viewed as an end product or as a static document</a:t>
            </a:r>
          </a:p>
          <a:p>
            <a:pPr lvl="1" eaLnBrk="1" hangingPunct="1">
              <a:buFontTx/>
              <a:buNone/>
            </a:pPr>
            <a:endParaRPr lang="en-US" altLang="en-US" sz="3840" dirty="0">
              <a:latin typeface="Gt america lt"/>
            </a:endParaRPr>
          </a:p>
          <a:p>
            <a:pPr lvl="3" eaLnBrk="1" hangingPunct="1"/>
            <a:r>
              <a:rPr lang="en-US" altLang="en-US" sz="3840" dirty="0">
                <a:latin typeface="Gt america lt"/>
              </a:rPr>
              <a:t>This view point is 180 degrees in the wrong direction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18013" y="318933"/>
            <a:ext cx="8413750" cy="12811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latin typeface="Gt america lt"/>
              </a:rPr>
              <a:t>WHAT’S WRONG WITH BUDGETS TODAY???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360"/>
              </p:ext>
            </p:extLst>
          </p:nvPr>
        </p:nvGraphicFramePr>
        <p:xfrm>
          <a:off x="640080" y="4734177"/>
          <a:ext cx="102489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4" imgW="1638677" imgH="3468986" progId="MS_ClipArt_Gallery.5">
                  <p:embed/>
                </p:oleObj>
              </mc:Choice>
              <mc:Fallback>
                <p:oleObj name="Clip" r:id="rId4" imgW="1638677" imgH="3468986" progId="MS_ClipArt_Gallery.5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" y="4734177"/>
                        <a:ext cx="102489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8BE17-CBD8-4637-9901-E3EDD0B6AA73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782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3" autoUpdateAnimBg="0"/>
      <p:bldP spid="7885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0"/>
          </p:nvPr>
        </p:nvSpPr>
        <p:spPr>
          <a:xfrm>
            <a:off x="802888" y="1405052"/>
            <a:ext cx="9271000" cy="5653669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endParaRPr lang="en-US" altLang="en-US" sz="216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800" dirty="0"/>
              <a:t>First Step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altLang="en-US" sz="192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4800" dirty="0">
                <a:latin typeface="Gt america lt"/>
              </a:rPr>
              <a:t>View budgeting backwards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920" dirty="0">
              <a:latin typeface="Gt america lt"/>
            </a:endParaRPr>
          </a:p>
          <a:p>
            <a:pPr lvl="2" eaLnBrk="1" hangingPunct="1">
              <a:lnSpc>
                <a:spcPct val="90000"/>
              </a:lnSpc>
              <a:buSzPct val="90000"/>
              <a:buFont typeface="Webdings" pitchFamily="18" charset="2"/>
              <a:buChar char="&amp;"/>
            </a:pPr>
            <a:r>
              <a:rPr lang="en-US" altLang="en-US" sz="4800" dirty="0">
                <a:latin typeface="Gt america lt"/>
              </a:rPr>
              <a:t>Teach the importance of how to </a:t>
            </a:r>
            <a:r>
              <a:rPr lang="en-US" altLang="en-US" sz="4800" u="sng" dirty="0">
                <a:latin typeface="Gt america lt"/>
              </a:rPr>
              <a:t>use</a:t>
            </a:r>
            <a:r>
              <a:rPr lang="en-US" altLang="en-US" sz="4800" dirty="0">
                <a:latin typeface="Gt america lt"/>
              </a:rPr>
              <a:t> a budget before how to build a budget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5147" y="209935"/>
            <a:ext cx="9328150" cy="1371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 dirty="0">
                <a:latin typeface="Gt america lt"/>
              </a:rPr>
              <a:t>NEW PERSPECTIVE ON BUDGETING!!!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FB6EA1C-01D7-4BC5-8AB0-832C0DCBC62F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5785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3" autoUpdateAnimBg="0"/>
      <p:bldP spid="829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0"/>
          </p:nvPr>
        </p:nvSpPr>
        <p:spPr>
          <a:xfrm>
            <a:off x="1014761" y="2170847"/>
            <a:ext cx="9271000" cy="5397191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endParaRPr lang="en-US" altLang="en-US" sz="192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320" dirty="0"/>
              <a:t>We have to get staff and management to buy into the concept that:</a:t>
            </a:r>
          </a:p>
          <a:p>
            <a:pPr lvl="1" algn="ctr"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ebdings" pitchFamily="18" charset="2"/>
              <a:buChar char="%"/>
            </a:pPr>
            <a:r>
              <a:rPr lang="en-US" altLang="en-US" sz="4800" dirty="0">
                <a:latin typeface="Gt america lt"/>
              </a:rPr>
              <a:t> Budgets Work</a:t>
            </a:r>
          </a:p>
          <a:p>
            <a:pPr lvl="1" algn="ctr" eaLnBrk="1" hangingPunct="1">
              <a:lnSpc>
                <a:spcPct val="90000"/>
              </a:lnSpc>
              <a:buSzPct val="90000"/>
              <a:buFont typeface="Webdings" pitchFamily="18" charset="2"/>
              <a:buChar char="s"/>
            </a:pPr>
            <a:r>
              <a:rPr lang="en-US" altLang="en-US" sz="4800" dirty="0">
                <a:latin typeface="Gt america lt"/>
              </a:rPr>
              <a:t> IF</a:t>
            </a:r>
          </a:p>
          <a:p>
            <a:pPr lvl="1" algn="ctr"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ebdings" pitchFamily="18" charset="2"/>
              <a:buChar char=""/>
            </a:pPr>
            <a:r>
              <a:rPr lang="en-US" altLang="en-US" sz="4800" dirty="0">
                <a:latin typeface="Gt america lt"/>
              </a:rPr>
              <a:t> Put to Use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6B4DE8A-0510-44DC-88B5-5DEF1912F6DF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7D3803-96E7-2DB2-69E5-97317D8F995F}"/>
              </a:ext>
            </a:extLst>
          </p:cNvPr>
          <p:cNvSpPr txBox="1">
            <a:spLocks noChangeArrowheads="1"/>
          </p:cNvSpPr>
          <p:nvPr/>
        </p:nvSpPr>
        <p:spPr>
          <a:xfrm>
            <a:off x="1165147" y="209935"/>
            <a:ext cx="932815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>
                <a:latin typeface="Gt america lt"/>
              </a:rPr>
              <a:t>NEW PERSPECTIVE ON BUDGETING!!!</a:t>
            </a:r>
            <a:endParaRPr lang="en-US" alt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1101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3" autoUpdateAnimBg="0"/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0"/>
          </p:nvPr>
        </p:nvSpPr>
        <p:spPr>
          <a:xfrm>
            <a:off x="302898" y="1929161"/>
            <a:ext cx="5268562" cy="492884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 u="sng" dirty="0"/>
              <a:t>CONCEPTS</a:t>
            </a:r>
          </a:p>
          <a:p>
            <a:pPr algn="ctr"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Use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Everyday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Simple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Understandable</a:t>
            </a:r>
          </a:p>
          <a:p>
            <a:pPr lvl="1" eaLnBrk="1" hangingPunct="1"/>
            <a:r>
              <a:rPr lang="en-US" altLang="en-US" sz="3200" b="1" u="sng" dirty="0">
                <a:latin typeface="Gt america lt"/>
              </a:rPr>
              <a:t>A Tool for Improvement</a:t>
            </a:r>
            <a:endParaRPr lang="en-US" altLang="en-US" sz="1200" dirty="0">
              <a:latin typeface="Gt america lt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3065" y="331418"/>
            <a:ext cx="7575550" cy="1462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Gt america lt"/>
              </a:rPr>
              <a:t>Glossary &gt;&gt;&gt;&gt;</a:t>
            </a:r>
            <a:br>
              <a:rPr lang="en-US" altLang="en-US" sz="4000" b="1" dirty="0">
                <a:latin typeface="Gt america lt"/>
              </a:rPr>
            </a:br>
            <a:r>
              <a:rPr lang="en-US" altLang="en-US" sz="4000" b="1" dirty="0">
                <a:latin typeface="Gt america lt"/>
              </a:rPr>
              <a:t>      of Budget Terms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A19FC-081A-4230-BF57-FE57842B9CF8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8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6E75AF-DC0F-A5B8-EE41-91533008725A}"/>
              </a:ext>
            </a:extLst>
          </p:cNvPr>
          <p:cNvSpPr txBox="1">
            <a:spLocks noChangeArrowheads="1"/>
          </p:cNvSpPr>
          <p:nvPr/>
        </p:nvSpPr>
        <p:spPr>
          <a:xfrm>
            <a:off x="5820331" y="1929161"/>
            <a:ext cx="4684637" cy="4928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rgbClr val="001F5C"/>
                </a:solidFill>
                <a:latin typeface="Gt america 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 u="sng" dirty="0"/>
              <a:t>TECHNICAL</a:t>
            </a:r>
            <a:endParaRPr lang="en-US" altLang="en-US" sz="2800" dirty="0"/>
          </a:p>
          <a:p>
            <a:pPr algn="ctr">
              <a:buFontTx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Projections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Time is on Our 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Raise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Change Behavior</a:t>
            </a:r>
          </a:p>
          <a:p>
            <a:pPr marL="1143000" lvl="1" indent="-457200"/>
            <a:r>
              <a:rPr lang="en-US" altLang="en-US" sz="3200" b="1" u="sng" dirty="0"/>
              <a:t>Behavioral Based Budgeting</a:t>
            </a:r>
          </a:p>
        </p:txBody>
      </p:sp>
    </p:spTree>
    <p:extLst>
      <p:ext uri="{BB962C8B-B14F-4D97-AF65-F5344CB8AC3E}">
        <p14:creationId xmlns:p14="http://schemas.microsoft.com/office/powerpoint/2010/main" val="10219094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  <p:bldP spid="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0"/>
          </p:nvPr>
        </p:nvSpPr>
        <p:spPr>
          <a:xfrm>
            <a:off x="999460" y="3749675"/>
            <a:ext cx="9271000" cy="2296634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sz="5400" dirty="0"/>
              <a:t>Good Question to Ask Yourself: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9460" y="636145"/>
            <a:ext cx="9326562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Financially - Are We OK???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068980-9F79-4D82-B3AB-886223FB6B82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10883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0"/>
          </p:nvPr>
        </p:nvSpPr>
        <p:spPr>
          <a:xfrm>
            <a:off x="791737" y="2587082"/>
            <a:ext cx="9271000" cy="33119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sz="6480" dirty="0"/>
              <a:t>How Am </a:t>
            </a:r>
            <a:r>
              <a:rPr lang="en-US" altLang="en-US" sz="6480" b="1" dirty="0"/>
              <a:t>[ </a:t>
            </a:r>
            <a:r>
              <a:rPr lang="en-US" altLang="en-US" sz="6480" b="1" u="sng" dirty="0"/>
              <a:t>I</a:t>
            </a:r>
            <a:r>
              <a:rPr lang="en-US" altLang="en-US" sz="6480" b="1" dirty="0"/>
              <a:t> ]</a:t>
            </a:r>
            <a:r>
              <a:rPr lang="en-US" altLang="en-US" sz="6480" dirty="0"/>
              <a:t> Doing?</a:t>
            </a:r>
          </a:p>
          <a:p>
            <a:pPr algn="ctr" eaLnBrk="1" hangingPunct="1">
              <a:buFontTx/>
              <a:buNone/>
            </a:pPr>
            <a:r>
              <a:rPr lang="en-US" altLang="en-US" sz="5280" dirty="0"/>
              <a:t>  (as a manager)</a:t>
            </a:r>
          </a:p>
          <a:p>
            <a:pPr lvl="2" algn="ctr" eaLnBrk="1" hangingPunct="1">
              <a:buFontTx/>
              <a:buNone/>
            </a:pPr>
            <a:endParaRPr lang="en-US" altLang="en-US" sz="432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3CF9495-F34D-4E0C-8E50-C56E0A90C9DD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F1048D-ED83-59D3-D96D-86685DBBE660}"/>
              </a:ext>
            </a:extLst>
          </p:cNvPr>
          <p:cNvSpPr txBox="1">
            <a:spLocks noChangeArrowheads="1"/>
          </p:cNvSpPr>
          <p:nvPr/>
        </p:nvSpPr>
        <p:spPr>
          <a:xfrm>
            <a:off x="999460" y="636145"/>
            <a:ext cx="9326562" cy="1189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/>
              <a:t> </a:t>
            </a:r>
            <a:r>
              <a:rPr lang="en-US" altLang="en-US" b="1">
                <a:latin typeface="Gt america lt"/>
              </a:rPr>
              <a:t>Financially - Are We OK???</a:t>
            </a:r>
            <a:endParaRPr lang="en-US" alt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8564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0"/>
          </p:nvPr>
        </p:nvSpPr>
        <p:spPr>
          <a:xfrm>
            <a:off x="1182030" y="1761892"/>
            <a:ext cx="8686800" cy="508495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576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5760" dirty="0"/>
              <a:t>More Importantly - How are   [ </a:t>
            </a:r>
            <a:r>
              <a:rPr lang="en-US" altLang="en-US" sz="5760" b="1" u="sng" dirty="0"/>
              <a:t>WE</a:t>
            </a:r>
            <a:r>
              <a:rPr lang="en-US" altLang="en-US" sz="5760" b="1" dirty="0"/>
              <a:t> ]</a:t>
            </a:r>
            <a:r>
              <a:rPr lang="en-US" altLang="en-US" sz="5760" dirty="0"/>
              <a:t> Doing?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dirty="0"/>
              <a:t>(as an organization)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116268B-30A9-466A-A07A-BAA2950E527E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531E0A-D6DC-8340-B331-6796BA12D3C3}"/>
              </a:ext>
            </a:extLst>
          </p:cNvPr>
          <p:cNvSpPr txBox="1">
            <a:spLocks noChangeArrowheads="1"/>
          </p:cNvSpPr>
          <p:nvPr/>
        </p:nvSpPr>
        <p:spPr>
          <a:xfrm>
            <a:off x="999460" y="636145"/>
            <a:ext cx="9326562" cy="1189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/>
              <a:t> </a:t>
            </a:r>
            <a:r>
              <a:rPr lang="en-US" altLang="en-US" b="1">
                <a:latin typeface="Gt america lt"/>
              </a:rPr>
              <a:t>Financially - Are We OK???</a:t>
            </a:r>
            <a:endParaRPr lang="en-US" alt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3831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0"/>
          </p:nvPr>
        </p:nvSpPr>
        <p:spPr>
          <a:xfrm>
            <a:off x="970280" y="2100115"/>
            <a:ext cx="9271000" cy="4516245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sz="4400" dirty="0"/>
              <a:t>To Answer the Question:</a:t>
            </a:r>
          </a:p>
          <a:p>
            <a:pPr lvl="1" eaLnBrk="1" hangingPunct="1"/>
            <a:endParaRPr lang="en-US" altLang="en-US" sz="4000" dirty="0">
              <a:latin typeface="Gt america lt"/>
            </a:endParaRPr>
          </a:p>
          <a:p>
            <a:pPr lvl="2" eaLnBrk="1" hangingPunct="1"/>
            <a:r>
              <a:rPr lang="en-US" altLang="en-US" sz="3600" dirty="0">
                <a:latin typeface="Gt america lt"/>
              </a:rPr>
              <a:t>Goals are the KEY</a:t>
            </a:r>
          </a:p>
          <a:p>
            <a:pPr eaLnBrk="1" hangingPunct="1"/>
            <a:endParaRPr lang="en-US" altLang="en-US" sz="4400" dirty="0"/>
          </a:p>
          <a:p>
            <a:pPr lvl="2" eaLnBrk="1" hangingPunct="1"/>
            <a:r>
              <a:rPr lang="en-US" altLang="en-US" sz="3600" dirty="0">
                <a:latin typeface="Gt america lt"/>
              </a:rPr>
              <a:t>Budgets are critical to managing goals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843509"/>
              </p:ext>
            </p:extLst>
          </p:nvPr>
        </p:nvGraphicFramePr>
        <p:xfrm>
          <a:off x="8580214" y="2631757"/>
          <a:ext cx="1112520" cy="205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1395413" imgH="2659063" progId="MS_ClipArt_Gallery.2">
                  <p:embed/>
                </p:oleObj>
              </mc:Choice>
              <mc:Fallback>
                <p:oleObj name="Clip" r:id="rId3" imgW="1395413" imgH="2659063" progId="MS_ClipArt_Gallery.2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214" y="2631757"/>
                        <a:ext cx="1112520" cy="2051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9F49C-CC3D-46DC-BC9A-74E132127F45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B4C993-40F1-94D2-68B8-0DE1289EA2F3}"/>
              </a:ext>
            </a:extLst>
          </p:cNvPr>
          <p:cNvSpPr txBox="1">
            <a:spLocks noChangeArrowheads="1"/>
          </p:cNvSpPr>
          <p:nvPr/>
        </p:nvSpPr>
        <p:spPr>
          <a:xfrm>
            <a:off x="999460" y="636145"/>
            <a:ext cx="9326562" cy="1189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/>
              <a:t> </a:t>
            </a:r>
            <a:r>
              <a:rPr lang="en-US" altLang="en-US" b="1">
                <a:latin typeface="Gt america lt"/>
              </a:rPr>
              <a:t>Financially - Are We OK???</a:t>
            </a:r>
            <a:endParaRPr lang="en-US" alt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41025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0"/>
          </p:nvPr>
        </p:nvSpPr>
        <p:spPr>
          <a:xfrm>
            <a:off x="89209" y="1951462"/>
            <a:ext cx="5263376" cy="441175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Session-Part I: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Non-Financial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Behavior based budget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Explore “12 steps to effective budget building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8439" y="179387"/>
            <a:ext cx="6200078" cy="11922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320" dirty="0"/>
              <a:t>   </a:t>
            </a:r>
            <a:r>
              <a:rPr lang="en-US" altLang="en-US" b="1" dirty="0">
                <a:latin typeface="Gt america lt"/>
              </a:rPr>
              <a:t>LEARNING OBJECTIVES</a:t>
            </a:r>
            <a:br>
              <a:rPr lang="en-US" altLang="en-US" sz="4800" b="1" dirty="0">
                <a:latin typeface="Gt america lt"/>
              </a:rPr>
            </a:br>
            <a:r>
              <a:rPr lang="en-US" altLang="en-US" sz="4800" b="1" dirty="0">
                <a:latin typeface="Gt america lt"/>
              </a:rPr>
              <a:t>		</a:t>
            </a:r>
            <a:r>
              <a:rPr lang="en-US" altLang="en-US" sz="3200" b="1" dirty="0">
                <a:latin typeface="Gt america lt"/>
              </a:rPr>
              <a:t>You Will Learn About:</a:t>
            </a:r>
            <a:endParaRPr lang="en-US" altLang="en-US" sz="3360" b="1" dirty="0">
              <a:latin typeface="Gt america lt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684819" y="1948864"/>
            <a:ext cx="5017143" cy="571380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solidFill>
                  <a:srgbClr val="001F5C"/>
                </a:solidFill>
                <a:latin typeface="Gt america lt"/>
              </a:rPr>
              <a:t>Session-Part II: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1F5C"/>
              </a:solidFill>
              <a:latin typeface="Gt america lt"/>
            </a:endParaRPr>
          </a:p>
          <a:p>
            <a:r>
              <a:rPr lang="en-US" altLang="en-US" sz="2400" dirty="0">
                <a:solidFill>
                  <a:srgbClr val="001F5C"/>
                </a:solidFill>
                <a:latin typeface="Gt america lt"/>
              </a:rPr>
              <a:t>Other Critical Budget Considerations</a:t>
            </a:r>
          </a:p>
          <a:p>
            <a:r>
              <a:rPr lang="en-US" altLang="en-US" sz="2400" dirty="0">
                <a:solidFill>
                  <a:srgbClr val="001F5C"/>
                </a:solidFill>
                <a:latin typeface="Gt america lt"/>
              </a:rPr>
              <a:t>Reserves</a:t>
            </a:r>
          </a:p>
          <a:p>
            <a:r>
              <a:rPr lang="en-US" altLang="en-US" sz="2400" dirty="0">
                <a:solidFill>
                  <a:srgbClr val="001F5C"/>
                </a:solidFill>
                <a:latin typeface="Gt america lt"/>
              </a:rPr>
              <a:t>Capital Budgets</a:t>
            </a:r>
          </a:p>
          <a:p>
            <a:r>
              <a:rPr lang="en-US" altLang="en-US" sz="2400" dirty="0">
                <a:solidFill>
                  <a:srgbClr val="001F5C"/>
                </a:solidFill>
                <a:latin typeface="Gt america lt"/>
              </a:rPr>
              <a:t>Salaries</a:t>
            </a:r>
          </a:p>
          <a:p>
            <a:r>
              <a:rPr lang="en-US" altLang="en-US" sz="2400" dirty="0">
                <a:solidFill>
                  <a:srgbClr val="001F5C"/>
                </a:solidFill>
                <a:latin typeface="Gt america lt"/>
              </a:rPr>
              <a:t>Three Common Budget Pitfalls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01F5C"/>
              </a:solidFill>
              <a:latin typeface="Gt america lt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01F5C"/>
              </a:solidFill>
              <a:latin typeface="Gt america 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AB61B-5806-5980-1EAF-172B85719F3F}"/>
              </a:ext>
            </a:extLst>
          </p:cNvPr>
          <p:cNvSpPr txBox="1">
            <a:spLocks/>
          </p:cNvSpPr>
          <p:nvPr/>
        </p:nvSpPr>
        <p:spPr>
          <a:xfrm>
            <a:off x="8545784" y="7579054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60554585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6" grpId="0"/>
      <p:bldP spid="1126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0"/>
          </p:nvPr>
        </p:nvSpPr>
        <p:spPr>
          <a:xfrm>
            <a:off x="417784" y="2884524"/>
            <a:ext cx="9271000" cy="479502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This is How it Works:</a:t>
            </a:r>
          </a:p>
          <a:p>
            <a:endParaRPr lang="en-US" altLang="en-US" sz="1000" dirty="0"/>
          </a:p>
          <a:p>
            <a:pPr lvl="2" eaLnBrk="1" hangingPunct="1"/>
            <a:r>
              <a:rPr lang="en-US" altLang="en-US" sz="4000" dirty="0">
                <a:latin typeface="Gt america lt"/>
              </a:rPr>
              <a:t>Raise Awareness</a:t>
            </a:r>
          </a:p>
          <a:p>
            <a:pPr lvl="2" eaLnBrk="1" hangingPunct="1"/>
            <a:r>
              <a:rPr lang="en-US" altLang="en-US" sz="4000" dirty="0">
                <a:latin typeface="Gt america lt"/>
              </a:rPr>
              <a:t>Change Behavior</a:t>
            </a:r>
          </a:p>
          <a:p>
            <a:pPr lvl="2" eaLnBrk="1" hangingPunct="1">
              <a:buFontTx/>
              <a:buNone/>
            </a:pPr>
            <a:endParaRPr lang="en-US" altLang="en-US" sz="4000" dirty="0">
              <a:latin typeface="Gt america lt"/>
            </a:endParaRPr>
          </a:p>
          <a:p>
            <a:pPr lvl="2" eaLnBrk="1" hangingPunct="1">
              <a:buFontTx/>
              <a:buNone/>
            </a:pPr>
            <a:r>
              <a:rPr lang="en-US" altLang="en-US" sz="4000" dirty="0">
                <a:latin typeface="Gt america lt"/>
              </a:rPr>
              <a:t>		EQUALS =</a:t>
            </a:r>
          </a:p>
          <a:p>
            <a:pPr lvl="2" eaLnBrk="1" hangingPunct="1">
              <a:buFontTx/>
              <a:buNone/>
            </a:pPr>
            <a:r>
              <a:rPr lang="en-US" altLang="en-US" sz="4000" dirty="0">
                <a:latin typeface="Gt america lt"/>
              </a:rPr>
              <a:t>			Improved Bottom-line Results</a:t>
            </a:r>
            <a:endParaRPr lang="en-US" altLang="en-US" dirty="0">
              <a:latin typeface="Gt america lt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8869" y="424673"/>
            <a:ext cx="9144000" cy="1371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Managing Through &gt;&gt;&gt;&gt;</a:t>
            </a:r>
            <a:b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sz="4800" b="1" dirty="0">
              <a:latin typeface="Gt america lt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74880"/>
              </p:ext>
            </p:extLst>
          </p:nvPr>
        </p:nvGraphicFramePr>
        <p:xfrm>
          <a:off x="7935209" y="3630930"/>
          <a:ext cx="1383030" cy="151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3" imgW="875120" imgH="958247" progId="MS_ClipArt_Gallery.2">
                  <p:embed/>
                </p:oleObj>
              </mc:Choice>
              <mc:Fallback>
                <p:oleObj name="Clip" r:id="rId3" imgW="875120" imgH="958247" progId="MS_ClipArt_Gallery.2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209" y="3630930"/>
                        <a:ext cx="1383030" cy="1516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7161B-59CB-4E8E-A912-AFBB4AF1D5C3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8340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0"/>
          </p:nvPr>
        </p:nvSpPr>
        <p:spPr>
          <a:xfrm>
            <a:off x="825190" y="3061010"/>
            <a:ext cx="9271000" cy="393638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200" b="1" u="sng" dirty="0"/>
              <a:t>REMEMBER</a:t>
            </a:r>
          </a:p>
          <a:p>
            <a:pPr algn="ctr" eaLnBrk="1" hangingPunct="1">
              <a:buFontTx/>
              <a:buNone/>
              <a:defRPr/>
            </a:pPr>
            <a:endParaRPr lang="en-US" b="1" u="sng" dirty="0"/>
          </a:p>
          <a:p>
            <a:pPr eaLnBrk="1" hangingPunct="1">
              <a:defRPr/>
            </a:pPr>
            <a:r>
              <a:rPr lang="en-US" sz="2000" dirty="0"/>
              <a:t>Re-direct the Budget System to Gear it Towards:</a:t>
            </a:r>
          </a:p>
          <a:p>
            <a:pPr eaLnBrk="1" hangingPunct="1">
              <a:defRPr/>
            </a:pPr>
            <a:endParaRPr lang="en-US" sz="1800" dirty="0"/>
          </a:p>
          <a:p>
            <a:pPr algn="ctr" eaLnBrk="1" hangingPunct="1">
              <a:buFontTx/>
              <a:buNone/>
              <a:defRPr/>
            </a:pP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EVERYDAY USE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B740E4-216A-4E46-9105-0C2DF0A7C584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789821-ACB2-C0E9-21CA-130C65474C3E}"/>
              </a:ext>
            </a:extLst>
          </p:cNvPr>
          <p:cNvSpPr txBox="1">
            <a:spLocks noChangeArrowheads="1"/>
          </p:cNvSpPr>
          <p:nvPr/>
        </p:nvSpPr>
        <p:spPr>
          <a:xfrm>
            <a:off x="1538869" y="424673"/>
            <a:ext cx="914400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Managing Through &gt;&gt;&gt;&gt;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30711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0"/>
          </p:nvPr>
        </p:nvSpPr>
        <p:spPr>
          <a:xfrm>
            <a:off x="1658821" y="3109119"/>
            <a:ext cx="8720254" cy="4114801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algn="ctr" eaLnBrk="1" hangingPunct="1"/>
            <a:r>
              <a:rPr lang="en-US" altLang="en-US" sz="4800" dirty="0"/>
              <a:t>Let’s Now Look at a Four-Part Budget Application Example</a:t>
            </a:r>
          </a:p>
          <a:p>
            <a:pPr lvl="1" eaLnBrk="1" hangingPunct="1"/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7828" y="467703"/>
            <a:ext cx="8502650" cy="16462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Everyday Use &gt;&gt;&gt;&gt;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Example</a:t>
            </a:r>
            <a:endParaRPr lang="en-US" b="1" dirty="0">
              <a:latin typeface="Gt america lt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5AED9BC-B1DB-4B9D-B12A-79EEA2DCDFF8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16143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9681" y="393376"/>
            <a:ext cx="3474720" cy="1097280"/>
          </a:xfrm>
        </p:spPr>
        <p:txBody>
          <a:bodyPr/>
          <a:lstStyle/>
          <a:p>
            <a:pPr algn="r" eaLnBrk="1" hangingPunct="1"/>
            <a:r>
              <a:rPr lang="en-US" altLang="en-US" sz="2400" dirty="0"/>
              <a:t>BUDGET EXAMPLE</a:t>
            </a:r>
            <a:endParaRPr lang="en-US" altLang="en-US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056849" y="1113805"/>
          <a:ext cx="9037320" cy="6585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Worksheet" r:id="rId3" imgW="6477181" imgH="4800600" progId="Excel.Sheet.8">
                  <p:embed/>
                </p:oleObj>
              </mc:Choice>
              <mc:Fallback>
                <p:oleObj name="Worksheet" r:id="rId3" imgW="6477181" imgH="4800600" progId="Excel.Sheet.8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849" y="1113805"/>
                        <a:ext cx="9037320" cy="6585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5F7C288-BB4C-4EA0-9AC1-A2973C8BAFD7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defTabSz="877824">
              <a:spcBef>
                <a:spcPct val="0"/>
              </a:spcBef>
              <a:buClrTx/>
              <a:buSzTx/>
              <a:buNone/>
            </a:pPr>
            <a:fld id="{2A8A6C0D-24F7-4CF8-BEF4-9B553F97A812}" type="slidenum">
              <a:rPr lang="en-US" altLang="en-US" sz="1680">
                <a:solidFill>
                  <a:prstClr val="black"/>
                </a:solidFill>
              </a:rPr>
              <a:pPr defTabSz="877824">
                <a:spcBef>
                  <a:spcPct val="0"/>
                </a:spcBef>
                <a:buClrTx/>
                <a:buSzTx/>
                <a:buNone/>
              </a:pPr>
              <a:t>23</a:t>
            </a:fld>
            <a:endParaRPr lang="en-US" altLang="en-US" sz="16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4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1380" y="344240"/>
            <a:ext cx="3093720" cy="822960"/>
          </a:xfrm>
        </p:spPr>
        <p:txBody>
          <a:bodyPr/>
          <a:lstStyle/>
          <a:p>
            <a:pPr algn="r" eaLnBrk="1" hangingPunct="1"/>
            <a:r>
              <a:rPr lang="en-US" altLang="en-US" sz="2400" dirty="0"/>
              <a:t>BUDGET EXAMPLE</a:t>
            </a:r>
            <a:endParaRPr lang="en-US" altLang="en-US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616461" y="971877"/>
          <a:ext cx="10288733" cy="651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Worksheet" r:id="rId3" imgW="7588220" imgH="4800600" progId="Excel.Sheet.8">
                  <p:embed/>
                </p:oleObj>
              </mc:Choice>
              <mc:Fallback>
                <p:oleObj name="Worksheet" r:id="rId3" imgW="7588220" imgH="4800600" progId="Excel.Sheet.8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461" y="971877"/>
                        <a:ext cx="10288733" cy="651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7FB5EC-959C-4DF2-9056-8AD218B5101E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defTabSz="877824">
              <a:spcBef>
                <a:spcPct val="0"/>
              </a:spcBef>
              <a:buClrTx/>
              <a:buSzTx/>
              <a:buNone/>
            </a:pPr>
            <a:fld id="{2A8A6C0D-24F7-4CF8-BEF4-9B553F97A812}" type="slidenum">
              <a:rPr lang="en-US" altLang="en-US" sz="1680">
                <a:solidFill>
                  <a:prstClr val="black"/>
                </a:solidFill>
              </a:rPr>
              <a:pPr defTabSz="877824">
                <a:spcBef>
                  <a:spcPct val="0"/>
                </a:spcBef>
                <a:buClrTx/>
                <a:buSzTx/>
                <a:buNone/>
              </a:pPr>
              <a:t>24</a:t>
            </a:fld>
            <a:endParaRPr lang="en-US" altLang="en-US" sz="16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4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4875" y="545593"/>
            <a:ext cx="3108960" cy="640080"/>
          </a:xfrm>
        </p:spPr>
        <p:txBody>
          <a:bodyPr/>
          <a:lstStyle/>
          <a:p>
            <a:pPr algn="r" eaLnBrk="1" hangingPunct="1"/>
            <a:r>
              <a:rPr lang="en-US" altLang="en-US" sz="2400" dirty="0"/>
              <a:t>BUDGET EXAMPLE</a:t>
            </a:r>
            <a:endParaRPr lang="en-US" altLang="en-US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83123" y="971877"/>
          <a:ext cx="11854921" cy="643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Worksheet" r:id="rId3" imgW="9125040" imgH="4959485" progId="Excel.Sheet.8">
                  <p:embed/>
                </p:oleObj>
              </mc:Choice>
              <mc:Fallback>
                <p:oleObj name="Worksheet" r:id="rId3" imgW="9125040" imgH="4959485" progId="Excel.Sheet.8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23" y="971877"/>
                        <a:ext cx="11854921" cy="6436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57F376-639E-4174-8DDA-7FBCF2D3C016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defTabSz="877824">
              <a:spcBef>
                <a:spcPct val="0"/>
              </a:spcBef>
              <a:buClrTx/>
              <a:buSzTx/>
              <a:buNone/>
            </a:pPr>
            <a:fld id="{2A8A6C0D-24F7-4CF8-BEF4-9B553F97A812}" type="slidenum">
              <a:rPr lang="en-US" altLang="en-US" sz="1680">
                <a:solidFill>
                  <a:prstClr val="black"/>
                </a:solidFill>
              </a:rPr>
              <a:pPr defTabSz="877824">
                <a:spcBef>
                  <a:spcPct val="0"/>
                </a:spcBef>
                <a:buClrTx/>
                <a:buSzTx/>
                <a:buNone/>
              </a:pPr>
              <a:t>25</a:t>
            </a:fld>
            <a:endParaRPr lang="en-US" altLang="en-US" sz="16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7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655" y="418863"/>
            <a:ext cx="9296400" cy="27813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400" dirty="0"/>
              <a:t>BUDGET EXAMPLE</a:t>
            </a:r>
            <a:endParaRPr lang="en-US" alt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39627" y="783771"/>
          <a:ext cx="13359776" cy="716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Worksheet" r:id="rId3" imgW="10718740" imgH="5753370" progId="Excel.Sheet.8">
                  <p:embed/>
                </p:oleObj>
              </mc:Choice>
              <mc:Fallback>
                <p:oleObj name="Worksheet" r:id="rId3" imgW="10718740" imgH="5753370" progId="Excel.Sheet.8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27" y="783771"/>
                        <a:ext cx="13359776" cy="716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B0A097B-AFF7-4AF5-8DAB-5D6F039FC30B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defTabSz="877824">
              <a:spcBef>
                <a:spcPct val="0"/>
              </a:spcBef>
              <a:buClrTx/>
              <a:buSzTx/>
              <a:buNone/>
            </a:pPr>
            <a:fld id="{2A8A6C0D-24F7-4CF8-BEF4-9B553F97A812}" type="slidenum">
              <a:rPr lang="en-US" altLang="en-US" sz="1680">
                <a:solidFill>
                  <a:prstClr val="black"/>
                </a:solidFill>
              </a:rPr>
              <a:pPr defTabSz="877824">
                <a:spcBef>
                  <a:spcPct val="0"/>
                </a:spcBef>
                <a:buClrTx/>
                <a:buSzTx/>
                <a:buNone/>
              </a:pPr>
              <a:t>26</a:t>
            </a:fld>
            <a:endParaRPr lang="en-US" altLang="en-US" sz="16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1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590" y="596528"/>
            <a:ext cx="9296400" cy="27813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400" dirty="0"/>
              <a:t>BUDGET EXAMPLE</a:t>
            </a:r>
            <a:endParaRPr lang="en-US" alt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76702" y="874658"/>
          <a:ext cx="13107944" cy="6860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Worksheet" r:id="rId3" imgW="12077881" imgH="6254885" progId="Excel.Sheet.8">
                  <p:embed/>
                </p:oleObj>
              </mc:Choice>
              <mc:Fallback>
                <p:oleObj name="Worksheet" r:id="rId3" imgW="12077881" imgH="6254885" progId="Excel.Sheet.8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02" y="874658"/>
                        <a:ext cx="13107944" cy="6860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D2F5D06-B697-4376-B95C-5B5782B680D4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defTabSz="877824">
              <a:spcBef>
                <a:spcPct val="0"/>
              </a:spcBef>
              <a:buClrTx/>
              <a:buSzTx/>
              <a:buNone/>
            </a:pPr>
            <a:fld id="{2A8A6C0D-24F7-4CF8-BEF4-9B553F97A812}" type="slidenum">
              <a:rPr lang="en-US" altLang="en-US" sz="1680">
                <a:solidFill>
                  <a:prstClr val="black"/>
                </a:solidFill>
              </a:rPr>
              <a:pPr defTabSz="877824">
                <a:spcBef>
                  <a:spcPct val="0"/>
                </a:spcBef>
                <a:buClrTx/>
                <a:buSzTx/>
                <a:buNone/>
              </a:pPr>
              <a:t>27</a:t>
            </a:fld>
            <a:endParaRPr lang="en-US" altLang="en-US" sz="16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6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2847" y="698218"/>
            <a:ext cx="9296400" cy="27813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400" dirty="0"/>
              <a:t>BUDGET EXAMPLE</a:t>
            </a:r>
            <a:endParaRPr lang="en-US" alt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3753" y="1949987"/>
          <a:ext cx="13721771" cy="547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Worksheet" r:id="rId3" imgW="12077881" imgH="5308600" progId="Excel.Sheet.8">
                  <p:embed/>
                </p:oleObj>
              </mc:Choice>
              <mc:Fallback>
                <p:oleObj name="Worksheet" r:id="rId3" imgW="12077881" imgH="5308600" progId="Excel.Sheet.8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53" y="1949987"/>
                        <a:ext cx="13721771" cy="5475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5D340E9-0682-4910-BA39-DFDB7A8E94C0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defTabSz="877824">
              <a:spcBef>
                <a:spcPct val="0"/>
              </a:spcBef>
              <a:buClrTx/>
              <a:buSzTx/>
              <a:buNone/>
            </a:pPr>
            <a:fld id="{2A8A6C0D-24F7-4CF8-BEF4-9B553F97A812}" type="slidenum">
              <a:rPr lang="en-US" altLang="en-US" sz="1680">
                <a:solidFill>
                  <a:prstClr val="black"/>
                </a:solidFill>
              </a:rPr>
              <a:pPr defTabSz="877824">
                <a:spcBef>
                  <a:spcPct val="0"/>
                </a:spcBef>
                <a:buClrTx/>
                <a:buSzTx/>
                <a:buNone/>
              </a:pPr>
              <a:t>28</a:t>
            </a:fld>
            <a:endParaRPr lang="en-US" altLang="en-US" sz="168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0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0"/>
          </p:nvPr>
        </p:nvSpPr>
        <p:spPr>
          <a:xfrm>
            <a:off x="869796" y="2631687"/>
            <a:ext cx="9271000" cy="4348977"/>
          </a:xfrm>
        </p:spPr>
        <p:txBody>
          <a:bodyPr/>
          <a:lstStyle/>
          <a:p>
            <a:pPr algn="r"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sz="2800" dirty="0"/>
              <a:t>Budgets From Two Points of View:</a:t>
            </a:r>
          </a:p>
          <a:p>
            <a:pPr eaLnBrk="1" hangingPunct="1"/>
            <a:endParaRPr lang="en-US" altLang="en-US" dirty="0"/>
          </a:p>
          <a:p>
            <a:pPr lvl="2" eaLnBrk="1" hangingPunct="1"/>
            <a:r>
              <a:rPr lang="en-US" altLang="en-US" sz="3360" dirty="0">
                <a:latin typeface="Gt america lt"/>
              </a:rPr>
              <a:t>Process View  (traditional budget cycle)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Management View  (working monthly cycle)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822" y="365125"/>
            <a:ext cx="7954962" cy="14636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Budget &gt;&gt;&gt;&gt;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Cycles</a:t>
            </a:r>
            <a:endParaRPr lang="en-US" b="1" dirty="0">
              <a:latin typeface="Gt america lt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F74E3AF-31AE-48D4-B675-789EEB71C87C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5216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  <p:bldP spid="1034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C7F00-9B95-954D-A53E-50DDA5FB03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47854" y="2736037"/>
            <a:ext cx="8720253" cy="2376487"/>
          </a:xfrm>
        </p:spPr>
        <p:txBody>
          <a:bodyPr/>
          <a:lstStyle/>
          <a:p>
            <a:pPr algn="ctr"/>
            <a:r>
              <a:rPr lang="en-US" sz="5400" b="1" dirty="0">
                <a:latin typeface="Gt america lt"/>
              </a:rPr>
              <a:t>Key Stakeholders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78AF825-D2A2-AFAE-6639-9B1BB0D16F95}"/>
              </a:ext>
            </a:extLst>
          </p:cNvPr>
          <p:cNvSpPr txBox="1">
            <a:spLocks/>
          </p:cNvSpPr>
          <p:nvPr/>
        </p:nvSpPr>
        <p:spPr>
          <a:xfrm>
            <a:off x="8545784" y="7579054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36700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0"/>
          </p:nvPr>
        </p:nvSpPr>
        <p:spPr>
          <a:xfrm>
            <a:off x="323386" y="2352906"/>
            <a:ext cx="9271000" cy="4326674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1600" dirty="0"/>
              <a:t>Continued</a:t>
            </a:r>
          </a:p>
          <a:p>
            <a:pPr eaLnBrk="1" hangingPunct="1"/>
            <a:r>
              <a:rPr lang="en-US" altLang="en-US" sz="3600" dirty="0"/>
              <a:t>Process View  (budget cycle)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Preparation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Approval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Installation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Measurement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Projection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84556"/>
              </p:ext>
            </p:extLst>
          </p:nvPr>
        </p:nvGraphicFramePr>
        <p:xfrm>
          <a:off x="7128487" y="3375228"/>
          <a:ext cx="2834594" cy="279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487" y="3375228"/>
                        <a:ext cx="2834594" cy="2790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21435-E7AF-4697-90B4-99B1AE54CC2F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8FC726-51C9-7999-B85F-0550533A480A}"/>
              </a:ext>
            </a:extLst>
          </p:cNvPr>
          <p:cNvSpPr txBox="1">
            <a:spLocks noChangeArrowheads="1"/>
          </p:cNvSpPr>
          <p:nvPr/>
        </p:nvSpPr>
        <p:spPr>
          <a:xfrm>
            <a:off x="590822" y="365125"/>
            <a:ext cx="7954962" cy="1463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Budget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Cycles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7679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0"/>
          </p:nvPr>
        </p:nvSpPr>
        <p:spPr>
          <a:xfrm>
            <a:off x="417784" y="2427968"/>
            <a:ext cx="9271000" cy="3735660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1600" dirty="0"/>
              <a:t>Continued</a:t>
            </a:r>
          </a:p>
          <a:p>
            <a:pPr eaLnBrk="1" hangingPunct="1"/>
            <a:r>
              <a:rPr lang="en-US" altLang="en-US" sz="3600" dirty="0"/>
              <a:t>Management View  (monthly cycle)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Monitor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Feedback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Override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React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83433"/>
              </p:ext>
            </p:extLst>
          </p:nvPr>
        </p:nvGraphicFramePr>
        <p:xfrm>
          <a:off x="6358425" y="3733429"/>
          <a:ext cx="1562100" cy="15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425" y="3733429"/>
                        <a:ext cx="1562100" cy="15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98B89-792E-4AB8-B390-FE6E2D8C9E83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AD26871-3483-7A4B-5BAA-150D108E922E}"/>
              </a:ext>
            </a:extLst>
          </p:cNvPr>
          <p:cNvSpPr txBox="1">
            <a:spLocks noChangeArrowheads="1"/>
          </p:cNvSpPr>
          <p:nvPr/>
        </p:nvSpPr>
        <p:spPr>
          <a:xfrm>
            <a:off x="590822" y="365125"/>
            <a:ext cx="7954962" cy="1463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Budget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Cycles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25772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0"/>
          </p:nvPr>
        </p:nvSpPr>
        <p:spPr>
          <a:xfrm>
            <a:off x="417784" y="2899317"/>
            <a:ext cx="9271000" cy="3992138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3600" dirty="0"/>
              <a:t>Get: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EVERYONE INVOLVED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algn="r" eaLnBrk="1" hangingPunct="1">
              <a:buFontTx/>
              <a:buNone/>
              <a:defRPr/>
            </a:pPr>
            <a:r>
              <a:rPr lang="en-US" sz="3600" dirty="0"/>
              <a:t>In the Budgeting Process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44465"/>
              </p:ext>
            </p:extLst>
          </p:nvPr>
        </p:nvGraphicFramePr>
        <p:xfrm>
          <a:off x="6762704" y="1798692"/>
          <a:ext cx="3566160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lip" r:id="rId3" imgW="4039263" imgH="2534876" progId="MS_ClipArt_Gallery.2">
                  <p:embed/>
                </p:oleObj>
              </mc:Choice>
              <mc:Fallback>
                <p:oleObj name="Clip" r:id="rId3" imgW="4039263" imgH="2534876" progId="MS_ClipArt_Gallery.2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04" y="1798692"/>
                        <a:ext cx="3566160" cy="155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C776-41F8-411F-8351-BBAA388701F5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6970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0"/>
          </p:nvPr>
        </p:nvSpPr>
        <p:spPr>
          <a:xfrm>
            <a:off x="836342" y="2375209"/>
            <a:ext cx="9271000" cy="4204011"/>
          </a:xfrm>
        </p:spPr>
        <p:txBody>
          <a:bodyPr/>
          <a:lstStyle/>
          <a:p>
            <a:pPr algn="r" eaLnBrk="1" hangingPunct="1">
              <a:buFontTx/>
              <a:buNone/>
            </a:pPr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sz="5280" dirty="0"/>
              <a:t>BUDGETS,</a:t>
            </a:r>
          </a:p>
          <a:p>
            <a:pPr algn="ctr" eaLnBrk="1" hangingPunct="1">
              <a:buFontTx/>
              <a:buNone/>
            </a:pPr>
            <a:r>
              <a:rPr lang="en-US" altLang="en-US" sz="5280" dirty="0"/>
              <a:t>NOT A DOCUMENT,</a:t>
            </a:r>
          </a:p>
          <a:p>
            <a:pPr algn="ctr" eaLnBrk="1" hangingPunct="1">
              <a:buFontTx/>
              <a:buNone/>
            </a:pPr>
            <a:r>
              <a:rPr lang="en-US" altLang="en-US" sz="5280" dirty="0"/>
              <a:t>A </a:t>
            </a:r>
            <a:r>
              <a:rPr lang="en-US" altLang="en-US" sz="5280" b="1" u="sng" dirty="0"/>
              <a:t>PROCESS</a:t>
            </a:r>
            <a:endParaRPr lang="en-US" altLang="en-US" sz="528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B42A20A-3455-47D6-9A1A-97ACE278A1A0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5656872-0D5D-C559-8B9F-3EBBC80B32E3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30389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0"/>
          </p:nvPr>
        </p:nvSpPr>
        <p:spPr>
          <a:xfrm>
            <a:off x="1048852" y="2618193"/>
            <a:ext cx="9271000" cy="4337825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en-US" sz="1600" dirty="0"/>
              <a:t>Continued</a:t>
            </a:r>
          </a:p>
          <a:p>
            <a:pPr algn="r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3600" dirty="0"/>
              <a:t>Make Projections: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PART OF THE SYSTEM</a:t>
            </a:r>
            <a:endParaRPr lang="en-US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021164"/>
              </p:ext>
            </p:extLst>
          </p:nvPr>
        </p:nvGraphicFramePr>
        <p:xfrm>
          <a:off x="8333050" y="5430369"/>
          <a:ext cx="1042036" cy="122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Clip" r:id="rId3" imgW="1869034" imgH="2189988" progId="MS_ClipArt_Gallery.2">
                  <p:embed/>
                </p:oleObj>
              </mc:Choice>
              <mc:Fallback>
                <p:oleObj name="Clip" r:id="rId3" imgW="1869034" imgH="2189988" progId="MS_ClipArt_Gallery.2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050" y="5430369"/>
                        <a:ext cx="1042036" cy="1221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CA858-7905-41C5-A6D9-F0497AD196E3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AB525BC-45B2-B3AA-6F12-A2F33EAD2D3B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14281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0"/>
          </p:nvPr>
        </p:nvSpPr>
        <p:spPr>
          <a:xfrm>
            <a:off x="1126272" y="2007219"/>
            <a:ext cx="9612351" cy="4795025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2000" dirty="0"/>
              <a:t>Continued</a:t>
            </a:r>
          </a:p>
          <a:p>
            <a:pPr eaLnBrk="1" hangingPunct="1"/>
            <a:r>
              <a:rPr lang="en-US" altLang="en-US" sz="4000" dirty="0"/>
              <a:t>Projections - The Magic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View Current Transactions in Terms of</a:t>
            </a:r>
          </a:p>
          <a:p>
            <a:pPr lvl="2" eaLnBrk="1" hangingPunct="1">
              <a:buFontTx/>
              <a:buNone/>
            </a:pPr>
            <a:r>
              <a:rPr lang="en-US" altLang="en-US" sz="3600" dirty="0">
                <a:latin typeface="Gt america lt"/>
              </a:rPr>
              <a:t>		Year-end Results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A Clearer Picture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Achieving Goals through Projections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How they Work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Projections are Flexible Budgets in Disguise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0F3623-B408-486A-A9CE-3D4AC5AA04A3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537DEE-ECAF-84A3-4F92-B0CBC829B61B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9304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0"/>
          </p:nvPr>
        </p:nvSpPr>
        <p:spPr>
          <a:xfrm>
            <a:off x="1048215" y="1661531"/>
            <a:ext cx="9271000" cy="5285679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1600" dirty="0"/>
              <a:t>Continued</a:t>
            </a:r>
          </a:p>
          <a:p>
            <a:pPr eaLnBrk="1" hangingPunct="1"/>
            <a:r>
              <a:rPr lang="en-US" altLang="en-US" sz="4000" dirty="0"/>
              <a:t>History - Has Its Place</a:t>
            </a:r>
          </a:p>
          <a:p>
            <a:pPr lvl="1" eaLnBrk="1" hangingPunct="1"/>
            <a:r>
              <a:rPr lang="en-US" altLang="en-US" sz="3600" dirty="0">
                <a:latin typeface="Gt america lt"/>
              </a:rPr>
              <a:t>What Role Does History Play</a:t>
            </a:r>
          </a:p>
          <a:p>
            <a:pPr lvl="2" eaLnBrk="1" hangingPunct="1"/>
            <a:r>
              <a:rPr lang="en-US" altLang="en-US" sz="3200" dirty="0">
                <a:latin typeface="Gt america lt"/>
              </a:rPr>
              <a:t>History is FREE</a:t>
            </a:r>
          </a:p>
          <a:p>
            <a:pPr lvl="2" eaLnBrk="1" hangingPunct="1"/>
            <a:r>
              <a:rPr lang="en-US" altLang="en-US" sz="3200" dirty="0">
                <a:latin typeface="Gt america lt"/>
              </a:rPr>
              <a:t>History Cannot be Changed</a:t>
            </a:r>
          </a:p>
          <a:p>
            <a:pPr lvl="1" eaLnBrk="1" hangingPunct="1"/>
            <a:r>
              <a:rPr lang="en-US" altLang="en-US" sz="3600" dirty="0">
                <a:latin typeface="Gt america lt"/>
              </a:rPr>
              <a:t>Is History a Direct Predictor of the Future</a:t>
            </a:r>
          </a:p>
          <a:p>
            <a:pPr lvl="2" eaLnBrk="1" hangingPunct="1"/>
            <a:r>
              <a:rPr lang="en-US" altLang="en-US" sz="3200" dirty="0">
                <a:latin typeface="Gt america lt"/>
              </a:rPr>
              <a:t>NO</a:t>
            </a:r>
          </a:p>
          <a:p>
            <a:pPr lvl="2" eaLnBrk="1" hangingPunct="1"/>
            <a:r>
              <a:rPr lang="en-US" altLang="en-US" sz="3200" dirty="0">
                <a:latin typeface="Gt america lt"/>
              </a:rPr>
              <a:t>Can be Misleading</a:t>
            </a:r>
            <a:endParaRPr lang="en-US" altLang="en-US" dirty="0">
              <a:latin typeface="Gt america lt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77CB5F-941E-49AA-9442-435F9F2727D8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356715-F804-BBB8-FC24-970CA9DCDBDF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6785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0"/>
          </p:nvPr>
        </p:nvSpPr>
        <p:spPr>
          <a:xfrm>
            <a:off x="959006" y="2163335"/>
            <a:ext cx="9271000" cy="3902929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en-US" sz="1800" dirty="0"/>
              <a:t>Continued</a:t>
            </a:r>
          </a:p>
          <a:p>
            <a:pPr algn="r" eaLnBrk="1" hangingPunct="1">
              <a:buFontTx/>
              <a:buNone/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3600" dirty="0"/>
              <a:t>Painting the Perfect Picture Through:</a:t>
            </a:r>
          </a:p>
          <a:p>
            <a:pPr eaLnBrk="1" hangingPunct="1">
              <a:defRPr/>
            </a:pPr>
            <a:endParaRPr lang="en-US" sz="1200" dirty="0"/>
          </a:p>
          <a:p>
            <a:pPr algn="ctr" eaLnBrk="1" hangingPunct="1">
              <a:buFontTx/>
              <a:buNone/>
              <a:defRPr/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ENHANCED REPORT DESIGN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8B49408-65EC-4C75-B4DC-909AFF817D7F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465F0A-10C9-7953-D694-7928EABDAB6F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9417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0"/>
          </p:nvPr>
        </p:nvSpPr>
        <p:spPr>
          <a:xfrm>
            <a:off x="546409" y="2219092"/>
            <a:ext cx="9271000" cy="4716967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  <a:defRPr/>
            </a:pPr>
            <a:r>
              <a:rPr lang="en-US" sz="1400" dirty="0"/>
              <a:t>Continued</a:t>
            </a:r>
          </a:p>
          <a:p>
            <a:pPr eaLnBrk="1" hangingPunct="1">
              <a:defRPr/>
            </a:pPr>
            <a:r>
              <a:rPr lang="en-US" sz="4000" dirty="0"/>
              <a:t>Time is the:</a:t>
            </a:r>
          </a:p>
          <a:p>
            <a:pPr eaLnBrk="1" hangingPunct="1">
              <a:defRPr/>
            </a:pPr>
            <a:endParaRPr lang="en-US" sz="1400" dirty="0"/>
          </a:p>
          <a:p>
            <a:pPr algn="ctr" eaLnBrk="1" hangingPunct="1">
              <a:buFontTx/>
              <a:buNone/>
              <a:defRPr/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ENEMY</a:t>
            </a:r>
          </a:p>
          <a:p>
            <a:pPr eaLnBrk="1" hangingPunct="1">
              <a:buFontTx/>
              <a:buNone/>
              <a:defRPr/>
            </a:pPr>
            <a:endParaRPr lang="en-US" sz="1400" dirty="0"/>
          </a:p>
          <a:p>
            <a:pPr algn="r" eaLnBrk="1" hangingPunct="1">
              <a:buFontTx/>
              <a:buNone/>
              <a:defRPr/>
            </a:pPr>
            <a:r>
              <a:rPr lang="en-US" sz="4000" dirty="0"/>
              <a:t>Put Time to Work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61552"/>
              </p:ext>
            </p:extLst>
          </p:nvPr>
        </p:nvGraphicFramePr>
        <p:xfrm>
          <a:off x="2112041" y="5144452"/>
          <a:ext cx="1232536" cy="123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lip" r:id="rId3" imgW="1865376" imgH="1865376" progId="MS_ClipArt_Gallery.2">
                  <p:embed/>
                </p:oleObj>
              </mc:Choice>
              <mc:Fallback>
                <p:oleObj name="Clip" r:id="rId3" imgW="1865376" imgH="1865376" progId="MS_ClipArt_Gallery.2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041" y="5144452"/>
                        <a:ext cx="1232536" cy="1232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9BC1-9353-409C-A6C4-A2CECA8C61FF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B05FF0-6922-474E-36A4-BE7D41DFB2F9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6091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0"/>
          </p:nvPr>
        </p:nvSpPr>
        <p:spPr>
          <a:xfrm>
            <a:off x="925551" y="2665140"/>
            <a:ext cx="9271000" cy="3635299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  <a:defRPr/>
            </a:pPr>
            <a:r>
              <a:rPr lang="en-US" sz="1200" dirty="0"/>
              <a:t>Continued</a:t>
            </a:r>
          </a:p>
          <a:p>
            <a:pPr eaLnBrk="1" hangingPunct="1">
              <a:defRPr/>
            </a:pPr>
            <a:r>
              <a:rPr lang="en-US" sz="3600" dirty="0"/>
              <a:t>Political Bottom-lines:</a:t>
            </a:r>
          </a:p>
          <a:p>
            <a:pPr eaLnBrk="1" hangingPunct="1">
              <a:defRPr/>
            </a:pPr>
            <a:endParaRPr lang="en-US" sz="1200" dirty="0"/>
          </a:p>
          <a:p>
            <a:pPr algn="ctr" eaLnBrk="1" hangingPunct="1">
              <a:buFontTx/>
              <a:buNone/>
              <a:defRPr/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A STRATEGY</a:t>
            </a:r>
            <a:endParaRPr lang="en-US" sz="12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A2E620C-C841-4BF4-BB66-F4439BC32587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4A1687-7B2C-CCCB-74CD-B57C269FAEB3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33594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0"/>
          </p:nvPr>
        </p:nvSpPr>
        <p:spPr>
          <a:xfrm>
            <a:off x="1159727" y="2196789"/>
            <a:ext cx="9271000" cy="3523786"/>
          </a:xfrm>
        </p:spPr>
        <p:txBody>
          <a:bodyPr/>
          <a:lstStyle/>
          <a:p>
            <a:pPr eaLnBrk="1" hangingPunct="1"/>
            <a:endParaRPr lang="en-US" altLang="en-US" sz="4320" dirty="0"/>
          </a:p>
          <a:p>
            <a:pPr eaLnBrk="1" hangingPunct="1"/>
            <a:r>
              <a:rPr lang="en-US" altLang="en-US" sz="4320" dirty="0"/>
              <a:t>Non-Financial Managers: </a:t>
            </a:r>
            <a:r>
              <a:rPr lang="en-US" altLang="en-US" sz="1800" dirty="0"/>
              <a:t>(three W’s)</a:t>
            </a:r>
          </a:p>
          <a:p>
            <a:pPr lvl="1" eaLnBrk="1" hangingPunct="1"/>
            <a:r>
              <a:rPr lang="en-US" altLang="en-US" sz="4320" dirty="0">
                <a:latin typeface="Gt america lt"/>
              </a:rPr>
              <a:t>Who</a:t>
            </a:r>
          </a:p>
          <a:p>
            <a:pPr lvl="1" eaLnBrk="1" hangingPunct="1"/>
            <a:r>
              <a:rPr lang="en-US" altLang="en-US" sz="4320" dirty="0">
                <a:latin typeface="Gt america lt"/>
              </a:rPr>
              <a:t>What</a:t>
            </a:r>
          </a:p>
          <a:p>
            <a:pPr lvl="1" eaLnBrk="1" hangingPunct="1"/>
            <a:r>
              <a:rPr lang="en-US" altLang="en-US" sz="4320" dirty="0">
                <a:latin typeface="Gt america lt"/>
              </a:rPr>
              <a:t>When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1461" y="498116"/>
            <a:ext cx="804545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latin typeface="Gt america lt"/>
              </a:rPr>
              <a:t>Key Stakeholders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28BB38C-995C-4631-9047-17CB1C7D3A63}"/>
              </a:ext>
            </a:extLst>
          </p:cNvPr>
          <p:cNvSpPr txBox="1">
            <a:spLocks/>
          </p:cNvSpPr>
          <p:nvPr/>
        </p:nvSpPr>
        <p:spPr>
          <a:xfrm>
            <a:off x="8545784" y="7579054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19863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0"/>
          </p:nvPr>
        </p:nvSpPr>
        <p:spPr>
          <a:xfrm>
            <a:off x="1048215" y="1878980"/>
            <a:ext cx="9271000" cy="447164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Continued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Do Not Forget the Three Secret Weapons: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4000" dirty="0">
                <a:latin typeface="Gt america lt"/>
              </a:rPr>
              <a:t>Monthly Budgets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4000" dirty="0">
                <a:latin typeface="Gt america lt"/>
              </a:rPr>
              <a:t>Projections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4000" dirty="0">
                <a:latin typeface="Gt america lt"/>
              </a:rPr>
              <a:t>Contingency Budgets (later)</a:t>
            </a:r>
            <a:endParaRPr lang="en-US" altLang="en-US" sz="3200" dirty="0">
              <a:latin typeface="Gt america lt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C8DFC8-FA20-44AF-9DD5-AC64761F4FAD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515EABD-B60A-1397-5295-40380CADBFDF}"/>
              </a:ext>
            </a:extLst>
          </p:cNvPr>
          <p:cNvSpPr txBox="1">
            <a:spLocks noChangeArrowheads="1"/>
          </p:cNvSpPr>
          <p:nvPr/>
        </p:nvSpPr>
        <p:spPr>
          <a:xfrm>
            <a:off x="624468" y="274638"/>
            <a:ext cx="8229600" cy="1554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Results Through &gt;&gt;&gt;&gt;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Financial Reports</a:t>
            </a:r>
            <a:endParaRPr 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35870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0"/>
          </p:nvPr>
        </p:nvSpPr>
        <p:spPr>
          <a:xfrm>
            <a:off x="1103971" y="2057079"/>
            <a:ext cx="9271000" cy="5211763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n-US" altLang="en-US" sz="2800" dirty="0"/>
              <a:t>Summary</a:t>
            </a:r>
          </a:p>
          <a:p>
            <a:pPr eaLnBrk="1" hangingPunct="1"/>
            <a:r>
              <a:rPr lang="en-US" altLang="en-US" sz="4400" dirty="0"/>
              <a:t>The Goal: (for your Budget)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 A </a:t>
            </a:r>
            <a:r>
              <a:rPr lang="en-US" altLang="en-US" sz="3600" b="1" u="sng" dirty="0">
                <a:latin typeface="Gt america lt"/>
              </a:rPr>
              <a:t>WORKING</a:t>
            </a:r>
            <a:r>
              <a:rPr lang="en-US" altLang="en-US" sz="3600" dirty="0">
                <a:latin typeface="Gt america lt"/>
              </a:rPr>
              <a:t> Budget System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 for </a:t>
            </a:r>
            <a:r>
              <a:rPr lang="en-US" altLang="en-US" sz="3600" b="1" u="sng" dirty="0">
                <a:latin typeface="Gt america lt"/>
              </a:rPr>
              <a:t>EVERYDAY USE</a:t>
            </a:r>
            <a:r>
              <a:rPr lang="en-US" altLang="en-US" sz="3600" dirty="0">
                <a:latin typeface="Gt america lt"/>
              </a:rPr>
              <a:t> that</a:t>
            </a:r>
          </a:p>
          <a:p>
            <a:pPr lvl="2" eaLnBrk="1" hangingPunct="1"/>
            <a:r>
              <a:rPr lang="en-US" altLang="en-US" sz="3600" b="1" u="sng" dirty="0">
                <a:latin typeface="Gt america lt"/>
              </a:rPr>
              <a:t> RAISES AWARENESS</a:t>
            </a:r>
            <a:r>
              <a:rPr lang="en-US" altLang="en-US" sz="3600" dirty="0">
                <a:latin typeface="Gt america lt"/>
              </a:rPr>
              <a:t> which</a:t>
            </a:r>
          </a:p>
          <a:p>
            <a:pPr lvl="2" eaLnBrk="1" hangingPunct="1"/>
            <a:r>
              <a:rPr lang="en-US" altLang="en-US" sz="3600" b="1" u="sng" dirty="0">
                <a:latin typeface="Gt america lt"/>
              </a:rPr>
              <a:t> CHANGES</a:t>
            </a:r>
            <a:r>
              <a:rPr lang="en-US" altLang="en-US" sz="3600" dirty="0">
                <a:latin typeface="Gt america lt"/>
              </a:rPr>
              <a:t> Staff </a:t>
            </a:r>
            <a:r>
              <a:rPr lang="en-US" altLang="en-US" sz="3600" b="1" u="sng" dirty="0">
                <a:latin typeface="Gt america lt"/>
              </a:rPr>
              <a:t>BEHAVIOR</a:t>
            </a:r>
            <a:r>
              <a:rPr lang="en-US" altLang="en-US" sz="3600" dirty="0">
                <a:latin typeface="Gt america lt"/>
              </a:rPr>
              <a:t> which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 Equals = </a:t>
            </a:r>
            <a:r>
              <a:rPr lang="en-US" altLang="en-US" sz="3600" b="1" u="sng" dirty="0">
                <a:latin typeface="Gt america lt"/>
              </a:rPr>
              <a:t>RESULTS</a:t>
            </a:r>
            <a:endParaRPr lang="en-US" altLang="en-US" sz="3600" b="1" i="1" dirty="0">
              <a:latin typeface="Gt america lt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577" y="159118"/>
            <a:ext cx="8413750" cy="15541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Gt america lt"/>
              </a:rPr>
              <a:t>Unlocking Results by     </a:t>
            </a:r>
            <a:br>
              <a:rPr lang="en-US" dirty="0">
                <a:latin typeface="Gt america lt"/>
              </a:rPr>
            </a:br>
            <a:r>
              <a:rPr lang="en-US" dirty="0">
                <a:latin typeface="Gt america lt"/>
              </a:rPr>
              <a:t>         </a:t>
            </a:r>
            <a:r>
              <a:rPr lang="en-US" sz="576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USING</a:t>
            </a:r>
            <a:r>
              <a:rPr lang="en-US" dirty="0">
                <a:latin typeface="Gt america lt"/>
              </a:rPr>
              <a:t> Budgets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81FB263-D85D-4215-B520-22E0E73AF748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3122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C7F00-9B95-954D-A53E-50DDA5FB03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059" y="1933887"/>
            <a:ext cx="10638263" cy="3886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t america lt"/>
              </a:rPr>
              <a:t>Building/Preparing</a:t>
            </a:r>
            <a:br>
              <a:rPr lang="en-US" dirty="0">
                <a:latin typeface="Gt america lt"/>
              </a:rPr>
            </a:br>
            <a:br>
              <a:rPr lang="en-US" sz="6360" dirty="0">
                <a:latin typeface="Gt america lt"/>
              </a:rPr>
            </a:br>
            <a:br>
              <a:rPr lang="en-US" sz="6360" dirty="0">
                <a:latin typeface="Gt america lt"/>
              </a:rPr>
            </a:br>
            <a:r>
              <a:rPr lang="en-US" sz="6360" dirty="0">
                <a:latin typeface="Gt america lt"/>
              </a:rPr>
              <a:t>Annual Budget for Next Year</a:t>
            </a:r>
            <a:endParaRPr lang="en-US" dirty="0">
              <a:latin typeface="Gt america 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D0B48-8038-4894-2B2A-A490B246712A}"/>
              </a:ext>
            </a:extLst>
          </p:cNvPr>
          <p:cNvSpPr txBox="1">
            <a:spLocks/>
          </p:cNvSpPr>
          <p:nvPr/>
        </p:nvSpPr>
        <p:spPr>
          <a:xfrm>
            <a:off x="8545784" y="7579054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35522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0"/>
          </p:nvPr>
        </p:nvSpPr>
        <p:spPr>
          <a:xfrm>
            <a:off x="564375" y="2439252"/>
            <a:ext cx="9271000" cy="3066586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sz="3840" dirty="0"/>
          </a:p>
          <a:p>
            <a:pPr eaLnBrk="1" hangingPunct="1"/>
            <a:r>
              <a:rPr lang="en-US" altLang="en-US" sz="5280" dirty="0"/>
              <a:t>Step 1: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Where Do You start?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813" y="182695"/>
            <a:ext cx="9326562" cy="1919288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Gt america lt"/>
              </a:rPr>
              <a:t>PREPARING A BUDGET</a:t>
            </a:r>
            <a:br>
              <a:rPr lang="en-US" altLang="en-US" b="1" dirty="0">
                <a:latin typeface="Gt america lt"/>
              </a:rPr>
            </a:br>
            <a:r>
              <a:rPr lang="en-US" altLang="en-US" b="1" u="sng" dirty="0">
                <a:latin typeface="Gt america lt"/>
              </a:rPr>
              <a:t>12 STEPS TO SUCCESS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E1DD762-AD8F-4A31-811F-41F5A5CE3E01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956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3" autoUpdateAnimBg="0"/>
      <p:bldP spid="11776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0"/>
          </p:nvPr>
        </p:nvSpPr>
        <p:spPr>
          <a:xfrm>
            <a:off x="133815" y="1544995"/>
            <a:ext cx="9271000" cy="517919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Process View  (budget cycle)</a:t>
            </a:r>
          </a:p>
          <a:p>
            <a:pPr eaLnBrk="1" hangingPunct="1"/>
            <a:endParaRPr lang="en-US" altLang="en-US" sz="3600" dirty="0"/>
          </a:p>
          <a:p>
            <a:pPr lvl="2" eaLnBrk="1" hangingPunct="1"/>
            <a:r>
              <a:rPr lang="en-US" altLang="en-US" sz="3600" b="1" u="sng" dirty="0">
                <a:latin typeface="Gt america lt"/>
              </a:rPr>
              <a:t>Preparation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Approval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Installation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Measurement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Projection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6357" y="220159"/>
            <a:ext cx="8869362" cy="12811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Budget Preparation</a:t>
            </a:r>
            <a:b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 Step 1: Where Do You Start?</a:t>
            </a:r>
            <a:endParaRPr lang="en-US" sz="4800" b="1" dirty="0">
              <a:latin typeface="Gt america lt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43834"/>
              </p:ext>
            </p:extLst>
          </p:nvPr>
        </p:nvGraphicFramePr>
        <p:xfrm>
          <a:off x="6480764" y="2986195"/>
          <a:ext cx="3208020" cy="315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64" y="2986195"/>
                        <a:ext cx="3208020" cy="3158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796C-20E2-41F1-94DE-8B7C5738B265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72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0"/>
          </p:nvPr>
        </p:nvSpPr>
        <p:spPr>
          <a:xfrm>
            <a:off x="278780" y="1839950"/>
            <a:ext cx="8631044" cy="3300762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Process View  (budget cycle)</a:t>
            </a:r>
          </a:p>
          <a:p>
            <a:pPr eaLnBrk="1" hangingPunct="1"/>
            <a:endParaRPr lang="en-US" altLang="en-US" sz="3200" dirty="0"/>
          </a:p>
          <a:p>
            <a:pPr lvl="2" eaLnBrk="1" hangingPunct="1"/>
            <a:r>
              <a:rPr lang="en-US" altLang="en-US" sz="3360" b="1" u="sng" dirty="0">
                <a:latin typeface="Gt america lt"/>
              </a:rPr>
              <a:t>Preparation</a:t>
            </a:r>
          </a:p>
          <a:p>
            <a:pPr lvl="3" eaLnBrk="1" hangingPunct="1"/>
            <a:r>
              <a:rPr lang="en-US" altLang="en-US" sz="2880" dirty="0">
                <a:latin typeface="Gt america lt"/>
              </a:rPr>
              <a:t>Assemble Next Year’s Budget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079629"/>
              </p:ext>
            </p:extLst>
          </p:nvPr>
        </p:nvGraphicFramePr>
        <p:xfrm>
          <a:off x="6467987" y="4217245"/>
          <a:ext cx="3208020" cy="315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987" y="4217245"/>
                        <a:ext cx="3208020" cy="3158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E1979-AD2C-414F-9E94-3F88D727B840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EC773-CD7D-64DE-602F-67F6B0B02903}"/>
              </a:ext>
            </a:extLst>
          </p:cNvPr>
          <p:cNvSpPr txBox="1">
            <a:spLocks noChangeArrowheads="1"/>
          </p:cNvSpPr>
          <p:nvPr/>
        </p:nvSpPr>
        <p:spPr>
          <a:xfrm>
            <a:off x="1326357" y="220159"/>
            <a:ext cx="8869362" cy="128111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Budget Preparation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 Step 1: Where Do You Start?</a:t>
            </a:r>
            <a:endParaRPr 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25493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0"/>
          </p:nvPr>
        </p:nvSpPr>
        <p:spPr>
          <a:xfrm>
            <a:off x="323386" y="1873404"/>
            <a:ext cx="9271000" cy="49622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Process View  (budget cycle)</a:t>
            </a:r>
          </a:p>
          <a:p>
            <a:pPr eaLnBrk="1" hangingPunct="1"/>
            <a:endParaRPr lang="en-US" altLang="en-US" sz="3200" dirty="0"/>
          </a:p>
          <a:p>
            <a:pPr lvl="2" eaLnBrk="1" hangingPunct="1"/>
            <a:r>
              <a:rPr lang="en-US" altLang="en-US" sz="3360" b="1" u="sng" dirty="0">
                <a:latin typeface="Gt america lt"/>
              </a:rPr>
              <a:t>Preparation</a:t>
            </a:r>
          </a:p>
          <a:p>
            <a:pPr lvl="3" eaLnBrk="1" hangingPunct="1"/>
            <a:r>
              <a:rPr lang="en-US" altLang="en-US" sz="2880" dirty="0">
                <a:latin typeface="Gt america lt"/>
              </a:rPr>
              <a:t>Assemble Next Year’s Budget</a:t>
            </a:r>
          </a:p>
          <a:p>
            <a:pPr lvl="4" eaLnBrk="1" hangingPunct="1"/>
            <a:r>
              <a:rPr lang="en-US" altLang="en-US" sz="2880" dirty="0">
                <a:latin typeface="Gt america lt"/>
              </a:rPr>
              <a:t>When?</a:t>
            </a:r>
          </a:p>
          <a:p>
            <a:pPr lvl="4" eaLnBrk="1" hangingPunct="1"/>
            <a:endParaRPr lang="en-US" altLang="en-US" sz="2880" dirty="0">
              <a:latin typeface="Gt america lt"/>
            </a:endParaRPr>
          </a:p>
          <a:p>
            <a:pPr lvl="4" eaLnBrk="1" hangingPunct="1"/>
            <a:r>
              <a:rPr lang="en-US" altLang="en-US" sz="2880" dirty="0">
                <a:latin typeface="Gt america lt"/>
              </a:rPr>
              <a:t>Mid-year</a:t>
            </a:r>
          </a:p>
          <a:p>
            <a:pPr lvl="4" eaLnBrk="1" hangingPunct="1"/>
            <a:r>
              <a:rPr lang="en-US" altLang="en-US" sz="2880" dirty="0">
                <a:latin typeface="Gt america lt"/>
              </a:rPr>
              <a:t>Consider Meeting Schedule, Business Cycle and Funding Sources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43D2D0-6107-488C-93D0-24881D63B096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A89307F-FB08-44A9-80C9-BC922E677DEE}"/>
              </a:ext>
            </a:extLst>
          </p:cNvPr>
          <p:cNvSpPr txBox="1">
            <a:spLocks noChangeArrowheads="1"/>
          </p:cNvSpPr>
          <p:nvPr/>
        </p:nvSpPr>
        <p:spPr>
          <a:xfrm>
            <a:off x="1326357" y="220159"/>
            <a:ext cx="8869362" cy="128111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Budget Preparation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 Step 1: Where Do You Start?</a:t>
            </a:r>
            <a:endParaRPr 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29966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0"/>
          </p:nvPr>
        </p:nvSpPr>
        <p:spPr>
          <a:xfrm>
            <a:off x="713677" y="1753608"/>
            <a:ext cx="9271000" cy="5241074"/>
          </a:xfrm>
        </p:spPr>
        <p:txBody>
          <a:bodyPr/>
          <a:lstStyle/>
          <a:p>
            <a:pPr eaLnBrk="1" hangingPunct="1"/>
            <a:r>
              <a:rPr lang="en-US" altLang="en-US" sz="5280" dirty="0"/>
              <a:t>Step 2:</a:t>
            </a:r>
          </a:p>
          <a:p>
            <a:pPr eaLnBrk="1" hangingPunct="1"/>
            <a:endParaRPr lang="en-US" altLang="en-US" sz="900" dirty="0"/>
          </a:p>
          <a:p>
            <a:pPr lvl="1" eaLnBrk="1" hangingPunct="1"/>
            <a:r>
              <a:rPr lang="en-US" altLang="en-US" sz="3840" dirty="0">
                <a:latin typeface="Gt america lt"/>
              </a:rPr>
              <a:t>Analysis of Chart of Accounts and Departments/Projects/Cost Centers</a:t>
            </a:r>
          </a:p>
          <a:p>
            <a:pPr eaLnBrk="1" hangingPunct="1"/>
            <a:endParaRPr lang="en-US" altLang="en-US" sz="4320" dirty="0"/>
          </a:p>
          <a:p>
            <a:pPr algn="ctr" eaLnBrk="1" hangingPunct="1">
              <a:buFontTx/>
              <a:buNone/>
            </a:pPr>
            <a:r>
              <a:rPr lang="en-US" altLang="en-US" sz="4320" u="sng" dirty="0"/>
              <a:t>Great Results Begin Here</a:t>
            </a:r>
          </a:p>
          <a:p>
            <a:pPr lvl="1" eaLnBrk="1" hangingPunct="1">
              <a:buFontTx/>
              <a:buNone/>
            </a:pPr>
            <a:r>
              <a:rPr lang="en-US" altLang="en-US" sz="3840" dirty="0">
                <a:latin typeface="Gt america lt"/>
              </a:rPr>
              <a:t>  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0269" y="171411"/>
            <a:ext cx="8320087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CHART OF ACCOUNTS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5B0C80B-9A6E-4E50-83C5-3934CE910B05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0387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bldLvl="3" autoUpdateAnimBg="0"/>
      <p:bldP spid="12288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0"/>
          </p:nvPr>
        </p:nvSpPr>
        <p:spPr>
          <a:xfrm>
            <a:off x="914400" y="1572321"/>
            <a:ext cx="9271000" cy="485078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32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Starting Point of a Good Budget and Cost Accounting System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84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t america lt"/>
              </a:rPr>
              <a:t> </a:t>
            </a:r>
            <a:r>
              <a:rPr lang="en-US" sz="3840" dirty="0">
                <a:latin typeface="Gt america lt"/>
              </a:rPr>
              <a:t>Natural Accounts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880" dirty="0">
                <a:latin typeface="Gt america lt"/>
              </a:rPr>
              <a:t>Line-Items Accounts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840" dirty="0">
                <a:latin typeface="Gt america lt"/>
              </a:rPr>
              <a:t> Project / Cost Centers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880" dirty="0">
                <a:latin typeface="Gt america lt"/>
              </a:rPr>
              <a:t>Departments / Sub-Departments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840" dirty="0">
                <a:latin typeface="Gt america lt"/>
              </a:rPr>
              <a:t> General and Administrative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378C325-84A1-45E3-907A-6B0555D6D97E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ACB664-5A0D-D4E8-60C9-3411FBBCDA26}"/>
              </a:ext>
            </a:extLst>
          </p:cNvPr>
          <p:cNvSpPr txBox="1">
            <a:spLocks noChangeArrowheads="1"/>
          </p:cNvSpPr>
          <p:nvPr/>
        </p:nvSpPr>
        <p:spPr>
          <a:xfrm>
            <a:off x="2150269" y="171411"/>
            <a:ext cx="8320087" cy="1189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/>
              <a:t> </a:t>
            </a:r>
            <a:r>
              <a:rPr lang="en-US" altLang="en-US" b="1">
                <a:latin typeface="Gt america lt"/>
              </a:rPr>
              <a:t>CHART OF ACCOUNTS</a:t>
            </a:r>
            <a:endParaRPr lang="en-US" altLang="en-US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33122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3" autoUpdateAnimBg="0"/>
      <p:bldP spid="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0293" y="3088887"/>
            <a:ext cx="2743200" cy="377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680" b="1" dirty="0">
                <a:latin typeface="Gt america lt"/>
              </a:rPr>
              <a:t>CHART OF ACCOUNTS EXAMPLE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58835"/>
              </p:ext>
            </p:extLst>
          </p:nvPr>
        </p:nvGraphicFramePr>
        <p:xfrm>
          <a:off x="3900375" y="103376"/>
          <a:ext cx="6578957" cy="774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Worksheet" r:id="rId3" imgW="7334160" imgH="8394970" progId="Excel.Sheet.8">
                  <p:embed/>
                </p:oleObj>
              </mc:Choice>
              <mc:Fallback>
                <p:oleObj name="Worksheet" r:id="rId3" imgW="7334160" imgH="8394970" progId="Excel.Sheet.8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375" y="103376"/>
                        <a:ext cx="6578957" cy="7749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AFCC3A1-25A6-4ACC-9615-43846408A9DA}"/>
              </a:ext>
            </a:extLst>
          </p:cNvPr>
          <p:cNvSpPr txBox="1">
            <a:spLocks/>
          </p:cNvSpPr>
          <p:nvPr/>
        </p:nvSpPr>
        <p:spPr>
          <a:xfrm>
            <a:off x="8545784" y="7579054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94237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0"/>
          </p:nvPr>
        </p:nvSpPr>
        <p:spPr>
          <a:xfrm>
            <a:off x="680224" y="1862253"/>
            <a:ext cx="9712712" cy="5107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Non-Financial Managers: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Gt america lt"/>
              </a:rPr>
              <a:t>Everyone but the Accountants: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Who: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>
                <a:latin typeface="Gt america lt"/>
              </a:rPr>
              <a:t>Project Managers, Directors, Board Members, Committee Members, Even Staff of All Levels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What: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>
                <a:latin typeface="Gt america lt"/>
              </a:rPr>
              <a:t>They all are making decisions that directly effect the financial health of your organization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When: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>
                <a:latin typeface="Gt america lt"/>
              </a:rPr>
              <a:t>Every minute of everyday decisions both small and large are made that involve dollars and cents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266BD0-156A-4D35-8A7A-CA25CD4C1E09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F4BC10-E627-919A-D520-EB3048C518E9}"/>
              </a:ext>
            </a:extLst>
          </p:cNvPr>
          <p:cNvSpPr txBox="1">
            <a:spLocks noChangeArrowheads="1"/>
          </p:cNvSpPr>
          <p:nvPr/>
        </p:nvSpPr>
        <p:spPr>
          <a:xfrm>
            <a:off x="1431461" y="498116"/>
            <a:ext cx="804545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>
                <a:latin typeface="Gt america lt"/>
              </a:rPr>
              <a:t>Key Stakeholders</a:t>
            </a:r>
            <a:endParaRPr lang="en-US" alt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10229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83511"/>
              </p:ext>
            </p:extLst>
          </p:nvPr>
        </p:nvGraphicFramePr>
        <p:xfrm>
          <a:off x="3782146" y="219508"/>
          <a:ext cx="6704387" cy="789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Worksheet" r:id="rId3" imgW="7334160" imgH="8394970" progId="Excel.Sheet.8">
                  <p:embed/>
                </p:oleObj>
              </mc:Choice>
              <mc:Fallback>
                <p:oleObj name="Worksheet" r:id="rId3" imgW="7334160" imgH="8394970" progId="Excel.Sheet.8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146" y="219508"/>
                        <a:ext cx="6704387" cy="7897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540B8BD-B2DE-4DB1-804F-3D8C2F20B715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2BA024-C211-B65D-0EA9-C9D7B27EF766}"/>
              </a:ext>
            </a:extLst>
          </p:cNvPr>
          <p:cNvSpPr txBox="1">
            <a:spLocks noChangeArrowheads="1"/>
          </p:cNvSpPr>
          <p:nvPr/>
        </p:nvSpPr>
        <p:spPr>
          <a:xfrm>
            <a:off x="390293" y="3088887"/>
            <a:ext cx="2743200" cy="377825"/>
          </a:xfr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680" b="1">
                <a:latin typeface="Gt america lt"/>
              </a:rPr>
              <a:t>CHART OF ACCOUNTS EXAMPLE</a:t>
            </a:r>
            <a:endParaRPr lang="en-US" altLang="en-US" sz="168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2218374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42452"/>
              </p:ext>
            </p:extLst>
          </p:nvPr>
        </p:nvGraphicFramePr>
        <p:xfrm>
          <a:off x="3796789" y="162919"/>
          <a:ext cx="6708887" cy="79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Worksheet" r:id="rId3" imgW="7334160" imgH="8394970" progId="Excel.Sheet.8">
                  <p:embed/>
                </p:oleObj>
              </mc:Choice>
              <mc:Fallback>
                <p:oleObj name="Worksheet" r:id="rId3" imgW="7334160" imgH="8394970" progId="Excel.Sheet.8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789" y="162919"/>
                        <a:ext cx="6708887" cy="790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BE08881-1E3B-4F9F-80B5-D8CE88814FCE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153FFD-0B9E-5419-3382-A834D2576DF1}"/>
              </a:ext>
            </a:extLst>
          </p:cNvPr>
          <p:cNvSpPr txBox="1">
            <a:spLocks noChangeArrowheads="1"/>
          </p:cNvSpPr>
          <p:nvPr/>
        </p:nvSpPr>
        <p:spPr>
          <a:xfrm>
            <a:off x="390293" y="3088887"/>
            <a:ext cx="2743200" cy="377825"/>
          </a:xfr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680" b="1">
                <a:latin typeface="Gt america lt"/>
              </a:rPr>
              <a:t>CHART OF ACCOUNTS EXAMPLE</a:t>
            </a:r>
            <a:endParaRPr lang="en-US" altLang="en-US" sz="168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1261028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0"/>
          </p:nvPr>
        </p:nvSpPr>
        <p:spPr>
          <a:xfrm>
            <a:off x="713678" y="1975197"/>
            <a:ext cx="9271000" cy="42792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280" dirty="0"/>
              <a:t>Step 3:</a:t>
            </a:r>
          </a:p>
          <a:p>
            <a:pPr eaLnBrk="1" hangingPunct="1"/>
            <a:endParaRPr lang="en-US" altLang="en-US" sz="900" dirty="0"/>
          </a:p>
          <a:p>
            <a:pPr lvl="1" eaLnBrk="1" hangingPunct="1"/>
            <a:r>
              <a:rPr lang="en-US" altLang="en-US" sz="3840" dirty="0">
                <a:latin typeface="Gt america lt"/>
              </a:rPr>
              <a:t>Assign Areas of Budget Responsibility</a:t>
            </a:r>
          </a:p>
          <a:p>
            <a:pPr lvl="1" eaLnBrk="1" hangingPunct="1">
              <a:buFontTx/>
              <a:buNone/>
            </a:pPr>
            <a:endParaRPr lang="en-US" altLang="en-US" sz="3840" dirty="0">
              <a:latin typeface="Gt america lt"/>
            </a:endParaRPr>
          </a:p>
          <a:p>
            <a:pPr algn="ctr" eaLnBrk="1" hangingPunct="1">
              <a:buFontTx/>
              <a:buNone/>
            </a:pPr>
            <a:r>
              <a:rPr lang="en-US" altLang="en-US" sz="4320" u="sng" dirty="0"/>
              <a:t>Who and Where</a:t>
            </a:r>
          </a:p>
          <a:p>
            <a:pPr algn="ctr" eaLnBrk="1" hangingPunct="1">
              <a:buFontTx/>
              <a:buNone/>
            </a:pPr>
            <a:r>
              <a:rPr lang="en-US" altLang="en-US" sz="4320" u="sng" dirty="0"/>
              <a:t>“A Budget in Name Only”</a:t>
            </a:r>
            <a:endParaRPr lang="en-US" altLang="en-US" sz="4320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6622" y="257253"/>
            <a:ext cx="8412162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Responsibility Budgets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29F308C-14F1-40B2-8C0E-846FB6FE54B5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8771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3" autoUpdateAnimBg="0"/>
      <p:bldP spid="13005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0"/>
          </p:nvPr>
        </p:nvSpPr>
        <p:spPr>
          <a:xfrm>
            <a:off x="1314217" y="1576464"/>
            <a:ext cx="9271000" cy="5687123"/>
          </a:xfrm>
        </p:spPr>
        <p:txBody>
          <a:bodyPr/>
          <a:lstStyle/>
          <a:p>
            <a:pPr eaLnBrk="1" hangingPunct="1"/>
            <a:r>
              <a:rPr lang="en-US" altLang="en-US" sz="5280" dirty="0"/>
              <a:t>Step 4:</a:t>
            </a:r>
          </a:p>
          <a:p>
            <a:pPr eaLnBrk="1" hangingPunct="1"/>
            <a:endParaRPr lang="en-US" altLang="en-US" sz="900" dirty="0"/>
          </a:p>
          <a:p>
            <a:pPr lvl="1" eaLnBrk="1" hangingPunct="1"/>
            <a:r>
              <a:rPr lang="en-US" altLang="en-US" sz="3840" dirty="0">
                <a:latin typeface="Gt america lt"/>
              </a:rPr>
              <a:t>Budget Packages for Staff Use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Forms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Time-line/Work Plan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Financial Reports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Sample Data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Instructions/Memo from the President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3975" y="235201"/>
            <a:ext cx="8870950" cy="11890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sz="4800" b="1" dirty="0">
                <a:latin typeface="Gt america lt"/>
              </a:rPr>
              <a:t>Assemble Budget Packages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43716FF-A57C-49EA-951D-F1C6946ADDB3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1098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3" autoUpdateAnimBg="0"/>
      <p:bldP spid="13209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0"/>
          </p:nvPr>
        </p:nvSpPr>
        <p:spPr>
          <a:xfrm>
            <a:off x="1119866" y="1962614"/>
            <a:ext cx="9271000" cy="4861933"/>
          </a:xfrm>
        </p:spPr>
        <p:txBody>
          <a:bodyPr/>
          <a:lstStyle/>
          <a:p>
            <a:pPr eaLnBrk="1" hangingPunct="1"/>
            <a:r>
              <a:rPr lang="en-US" altLang="en-US" sz="5280" dirty="0"/>
              <a:t>Step 5:</a:t>
            </a:r>
          </a:p>
          <a:p>
            <a:pPr eaLnBrk="1" hangingPunct="1"/>
            <a:endParaRPr lang="en-US" altLang="en-US" sz="900" dirty="0"/>
          </a:p>
          <a:p>
            <a:pPr lvl="1" eaLnBrk="1" hangingPunct="1"/>
            <a:r>
              <a:rPr lang="en-US" altLang="en-US" sz="3840" dirty="0">
                <a:latin typeface="Gt america lt"/>
              </a:rPr>
              <a:t>Assumption Worksheet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Most Important Form</a:t>
            </a:r>
          </a:p>
          <a:p>
            <a:pPr lvl="3" eaLnBrk="1" hangingPunct="1"/>
            <a:r>
              <a:rPr lang="en-US" altLang="en-US" sz="2880" dirty="0">
                <a:latin typeface="Gt america lt"/>
              </a:rPr>
              <a:t>Documentation Behind the Budget</a:t>
            </a:r>
          </a:p>
          <a:p>
            <a:pPr lvl="2" eaLnBrk="1" hangingPunct="1"/>
            <a:endParaRPr lang="en-US" altLang="en-US" sz="3360" dirty="0">
              <a:latin typeface="Gt america lt"/>
            </a:endParaRPr>
          </a:p>
          <a:p>
            <a:pPr lvl="2" algn="ctr" eaLnBrk="1" hangingPunct="1">
              <a:buFontTx/>
              <a:buNone/>
            </a:pPr>
            <a:r>
              <a:rPr lang="en-US" altLang="en-US" sz="3360" b="1" u="sng" dirty="0">
                <a:latin typeface="Gt america lt"/>
              </a:rPr>
              <a:t>“ITS ALL IN THE DETAILS”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1839" y="234175"/>
            <a:ext cx="9326562" cy="1189038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Document Assumptions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B29AF68-461A-41FF-AA6B-17F5937FFB19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9287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bldLvl="3" autoUpdateAnimBg="0"/>
      <p:bldP spid="13414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0"/>
          </p:nvPr>
        </p:nvSpPr>
        <p:spPr>
          <a:xfrm>
            <a:off x="780585" y="1159726"/>
            <a:ext cx="9271000" cy="55421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800" dirty="0"/>
              <a:t>Step 6: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Work Plan by Due 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Training and Kick-off Meeting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Preparation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First Draft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Budget Interviews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Second Draft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Management Meeting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Final Proposed Budget – Ready for Board Presentation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Budget Summary Analysis for the Board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4641" y="112922"/>
            <a:ext cx="7862887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Time-line/Work Plan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BE3F081-2ED5-4220-8B25-D0C508DD96D1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6407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3" autoUpdateAnimBg="0"/>
      <p:bldP spid="13619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0"/>
          </p:nvPr>
        </p:nvSpPr>
        <p:spPr>
          <a:xfrm>
            <a:off x="1115122" y="1616925"/>
            <a:ext cx="9271000" cy="49957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800" dirty="0"/>
              <a:t>Step 7: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Gt america lt"/>
              </a:rPr>
              <a:t>Training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Individual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Group</a:t>
            </a:r>
          </a:p>
          <a:p>
            <a:pPr marL="914364" lvl="2"/>
            <a:endParaRPr lang="en-US" altLang="en-US" sz="800" dirty="0">
              <a:latin typeface="Gt america 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800" dirty="0"/>
              <a:t>Step 8: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Gt america lt"/>
              </a:rPr>
              <a:t>Meetings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Group Kick-off Meeting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Gt america lt"/>
              </a:rPr>
              <a:t>Individual Budget Interviews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3936" y="227165"/>
            <a:ext cx="7954962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Training and Meetings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D623BC6-929F-4629-BF23-3CEFD5883D1C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40484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bldLvl="3" autoUpdateAnimBg="0"/>
      <p:bldP spid="13824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0"/>
          </p:nvPr>
        </p:nvSpPr>
        <p:spPr>
          <a:xfrm>
            <a:off x="976971" y="1727798"/>
            <a:ext cx="9271000" cy="50849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280" dirty="0"/>
              <a:t>Step 9:</a:t>
            </a:r>
          </a:p>
          <a:p>
            <a:pPr eaLnBrk="1" hangingPunct="1"/>
            <a:endParaRPr lang="en-US" altLang="en-US" sz="900" dirty="0"/>
          </a:p>
          <a:p>
            <a:pPr lvl="1" eaLnBrk="1" hangingPunct="1"/>
            <a:r>
              <a:rPr lang="en-US" altLang="en-US" sz="3840" dirty="0">
                <a:latin typeface="Gt america lt"/>
              </a:rPr>
              <a:t>Prepare Budget Summary Analysis for the Board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Highlight:</a:t>
            </a:r>
          </a:p>
          <a:p>
            <a:pPr lvl="3" eaLnBrk="1" hangingPunct="1"/>
            <a:r>
              <a:rPr lang="en-US" altLang="en-US" sz="3200" dirty="0">
                <a:latin typeface="Gt america lt"/>
              </a:rPr>
              <a:t>Significant Changes</a:t>
            </a:r>
          </a:p>
          <a:p>
            <a:pPr lvl="3" eaLnBrk="1" hangingPunct="1"/>
            <a:r>
              <a:rPr lang="en-US" altLang="en-US" sz="3200" dirty="0">
                <a:latin typeface="Gt america lt"/>
              </a:rPr>
              <a:t>Major Challenges</a:t>
            </a:r>
          </a:p>
          <a:p>
            <a:pPr lvl="3" eaLnBrk="1" hangingPunct="1"/>
            <a:r>
              <a:rPr lang="en-US" altLang="en-US" sz="3200" dirty="0">
                <a:latin typeface="Gt america lt"/>
              </a:rPr>
              <a:t>Goals</a:t>
            </a:r>
          </a:p>
          <a:p>
            <a:pPr lvl="3" eaLnBrk="1" hangingPunct="1"/>
            <a:r>
              <a:rPr lang="en-US" altLang="en-US" sz="3200" dirty="0">
                <a:latin typeface="Gt america lt"/>
              </a:rPr>
              <a:t>Contingencies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1409" y="287067"/>
            <a:ext cx="9326562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Budget Summary Analysis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CD66451-FE27-4180-9980-6158A74620AC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8278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 autoUpdateAnimBg="0"/>
      <p:bldP spid="14029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0"/>
          </p:nvPr>
        </p:nvSpPr>
        <p:spPr>
          <a:xfrm>
            <a:off x="1103971" y="1605775"/>
            <a:ext cx="9271000" cy="5069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800" dirty="0"/>
              <a:t>Step 10: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Prepare for the Approval Process: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Set 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Decide Who Will Make the Presentation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/>
              <a:t>Staff or Treasurer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Script the Presentation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Get Budget/Finance Committee Approval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Get Board Approval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What About Changes?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What About Contingencies?</a:t>
            </a:r>
            <a:endParaRPr lang="en-US" alt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5470" y="271773"/>
            <a:ext cx="6218237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Approval Process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10A150-0935-43BB-9AB1-A6859B1252F7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24019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bldLvl="3" autoUpdateAnimBg="0"/>
      <p:bldP spid="14233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0"/>
          </p:nvPr>
        </p:nvSpPr>
        <p:spPr>
          <a:xfrm>
            <a:off x="1560784" y="1940311"/>
            <a:ext cx="9271000" cy="4549699"/>
          </a:xfrm>
        </p:spPr>
        <p:txBody>
          <a:bodyPr/>
          <a:lstStyle/>
          <a:p>
            <a:pPr eaLnBrk="1" hangingPunct="1"/>
            <a:r>
              <a:rPr lang="en-US" altLang="en-US" sz="5280" dirty="0"/>
              <a:t>Step 11:</a:t>
            </a:r>
          </a:p>
          <a:p>
            <a:pPr lvl="1" eaLnBrk="1" hangingPunct="1"/>
            <a:endParaRPr lang="en-US" altLang="en-US" sz="3840" dirty="0">
              <a:latin typeface="Gt america lt"/>
            </a:endParaRPr>
          </a:p>
          <a:p>
            <a:pPr lvl="1" eaLnBrk="1" hangingPunct="1"/>
            <a:r>
              <a:rPr lang="en-US" altLang="en-US" sz="3840" dirty="0">
                <a:latin typeface="Gt america lt"/>
              </a:rPr>
              <a:t>Load Approved Budget into Accounting System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Update Chart of Accounts and Financial Statements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3822" y="267764"/>
            <a:ext cx="7954962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INSTALLATION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6850577-AC4E-44D0-93D5-691256A1629F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9766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bldLvl="3" autoUpdateAnimBg="0"/>
      <p:bldP spid="1443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0"/>
          </p:nvPr>
        </p:nvSpPr>
        <p:spPr>
          <a:xfrm>
            <a:off x="167268" y="1628077"/>
            <a:ext cx="10392937" cy="52856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Non-Financial Managers:</a:t>
            </a:r>
          </a:p>
          <a:p>
            <a:pPr lvl="1" eaLnBrk="1" hangingPunct="1"/>
            <a:r>
              <a:rPr lang="en-US" altLang="en-US" sz="3200" dirty="0">
                <a:latin typeface="Gt america lt"/>
              </a:rPr>
              <a:t>Need (Must) Raise the Financial Awareness Levels of Non-Financial Managers</a:t>
            </a:r>
          </a:p>
          <a:p>
            <a:pPr marL="457182" lvl="1"/>
            <a:endParaRPr lang="en-US" altLang="en-US" sz="2800" dirty="0">
              <a:latin typeface="Gt america lt"/>
            </a:endParaRPr>
          </a:p>
          <a:p>
            <a:pPr lvl="2" eaLnBrk="1" hangingPunct="1"/>
            <a:r>
              <a:rPr lang="en-US" altLang="en-US" sz="3600" dirty="0">
                <a:latin typeface="Gt america lt"/>
              </a:rPr>
              <a:t>Why:</a:t>
            </a:r>
          </a:p>
          <a:p>
            <a:pPr lvl="3" eaLnBrk="1" hangingPunct="1"/>
            <a:r>
              <a:rPr lang="en-US" altLang="en-US" sz="3200" dirty="0">
                <a:latin typeface="Gt america lt"/>
              </a:rPr>
              <a:t>Most Impact on In-Flow and Out-Flow of Funds</a:t>
            </a:r>
          </a:p>
          <a:p>
            <a:pPr lvl="2" eaLnBrk="1" hangingPunct="1"/>
            <a:r>
              <a:rPr lang="en-US" altLang="en-US" sz="3600" dirty="0">
                <a:latin typeface="Gt america lt"/>
              </a:rPr>
              <a:t>How:</a:t>
            </a:r>
          </a:p>
          <a:p>
            <a:pPr lvl="3" eaLnBrk="1" hangingPunct="1"/>
            <a:r>
              <a:rPr lang="en-US" altLang="en-US" sz="3200" dirty="0">
                <a:latin typeface="Gt america lt"/>
              </a:rPr>
              <a:t>Incorporate Budgets into Their EVERYDAY Decision Making Process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1633597-B0F6-4AF7-8ED1-861F056BC7EC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7D0CC2-EC16-A331-F51A-33F7865014D8}"/>
              </a:ext>
            </a:extLst>
          </p:cNvPr>
          <p:cNvSpPr txBox="1">
            <a:spLocks noChangeArrowheads="1"/>
          </p:cNvSpPr>
          <p:nvPr/>
        </p:nvSpPr>
        <p:spPr>
          <a:xfrm>
            <a:off x="1431461" y="498116"/>
            <a:ext cx="804545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>
                <a:latin typeface="Gt america lt"/>
              </a:rPr>
              <a:t>Key Stakeholders</a:t>
            </a:r>
            <a:endParaRPr lang="en-US" alt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10812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0"/>
          </p:nvPr>
        </p:nvSpPr>
        <p:spPr>
          <a:xfrm>
            <a:off x="1014761" y="2274209"/>
            <a:ext cx="9271000" cy="4516245"/>
          </a:xfrm>
        </p:spPr>
        <p:txBody>
          <a:bodyPr/>
          <a:lstStyle/>
          <a:p>
            <a:pPr eaLnBrk="1" hangingPunct="1"/>
            <a:r>
              <a:rPr lang="en-US" altLang="en-US" sz="5280" dirty="0"/>
              <a:t>Step 12:</a:t>
            </a:r>
          </a:p>
          <a:p>
            <a:pPr lvl="1" eaLnBrk="1" hangingPunct="1"/>
            <a:endParaRPr lang="en-US" altLang="en-US" sz="3840" dirty="0">
              <a:latin typeface="Gt america lt"/>
            </a:endParaRPr>
          </a:p>
          <a:p>
            <a:pPr lvl="1" eaLnBrk="1" hangingPunct="1"/>
            <a:r>
              <a:rPr lang="en-US" altLang="en-US" sz="4320" dirty="0">
                <a:latin typeface="Gt america lt"/>
              </a:rPr>
              <a:t>PUT THE BUDGET TO USE</a:t>
            </a:r>
          </a:p>
          <a:p>
            <a:pPr lvl="2" eaLnBrk="1" hangingPunct="1"/>
            <a:r>
              <a:rPr lang="en-US" altLang="en-US" sz="3840" dirty="0">
                <a:latin typeface="Gt america lt"/>
              </a:rPr>
              <a:t>WHEN</a:t>
            </a:r>
          </a:p>
          <a:p>
            <a:pPr lvl="1" eaLnBrk="1" hangingPunct="1"/>
            <a:r>
              <a:rPr lang="en-US" altLang="en-US" sz="4320" dirty="0">
                <a:latin typeface="Gt america lt"/>
              </a:rPr>
              <a:t>EVERYDAY!!!!!!!</a:t>
            </a:r>
          </a:p>
          <a:p>
            <a:pPr lvl="1" eaLnBrk="1" hangingPunct="1">
              <a:buFontTx/>
              <a:buNone/>
            </a:pPr>
            <a:endParaRPr lang="en-US" altLang="en-US" sz="4320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9861" y="257118"/>
            <a:ext cx="6400800" cy="1189037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altLang="en-US" dirty="0"/>
              <a:t> </a:t>
            </a:r>
            <a:r>
              <a:rPr lang="en-US" altLang="en-US" b="1" dirty="0">
                <a:latin typeface="Gt america lt"/>
              </a:rPr>
              <a:t>THE LAST STEP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F207AA0-53AB-46B0-906D-84FAA5CA61C2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34126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bldLvl="3" autoUpdateAnimBg="0"/>
      <p:bldP spid="14643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0"/>
          </p:nvPr>
        </p:nvSpPr>
        <p:spPr>
          <a:xfrm>
            <a:off x="858644" y="1792481"/>
            <a:ext cx="9271000" cy="5129562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In-Kind Contributions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Indirect Costs and the Allocation of Overhead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Contingency Budgets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Cash Flow Considerations and Reports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Forecasting Methods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685" y="173465"/>
            <a:ext cx="9966325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dirty="0"/>
              <a:t> </a:t>
            </a:r>
            <a:r>
              <a:rPr lang="en-US" altLang="en-US" sz="4320" b="1" dirty="0">
                <a:latin typeface="Gt america lt"/>
              </a:rPr>
              <a:t>OTHER BUDGET CONSIDERATIONS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7A13DC5-E1EB-4088-B1D8-3BA65C9D1FCD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9238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bldLvl="3" autoUpdateAnimBg="0"/>
      <p:bldP spid="14848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0"/>
          </p:nvPr>
        </p:nvSpPr>
        <p:spPr>
          <a:xfrm>
            <a:off x="1393903" y="1505414"/>
            <a:ext cx="8753707" cy="5218772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Reporting to Boards – Dashboards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Reserves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Budgets and Link to Strategic Plans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Budgeting for Grants and Awards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Capital Budgets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4320" dirty="0"/>
              <a:t>Budgeting for Salaries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5D2DEB5-B8DC-4801-AC27-1A43C86113AB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724717-4875-99CC-E647-93771B332C11}"/>
              </a:ext>
            </a:extLst>
          </p:cNvPr>
          <p:cNvSpPr txBox="1">
            <a:spLocks noChangeArrowheads="1"/>
          </p:cNvSpPr>
          <p:nvPr/>
        </p:nvSpPr>
        <p:spPr>
          <a:xfrm>
            <a:off x="1095685" y="173465"/>
            <a:ext cx="9966325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/>
              <a:t> </a:t>
            </a:r>
            <a:r>
              <a:rPr lang="en-US" altLang="en-US" sz="4320" b="1">
                <a:latin typeface="Gt america lt"/>
              </a:rPr>
              <a:t>OTHER BUDGET CONSIDERATIONS</a:t>
            </a:r>
            <a:endParaRPr lang="en-US" altLang="en-US" sz="432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12247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3" autoUpdateAnimBg="0"/>
      <p:bldP spid="5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0"/>
          </p:nvPr>
        </p:nvSpPr>
        <p:spPr>
          <a:xfrm>
            <a:off x="858644" y="2244259"/>
            <a:ext cx="9271000" cy="4594303"/>
          </a:xfrm>
        </p:spPr>
        <p:txBody>
          <a:bodyPr/>
          <a:lstStyle/>
          <a:p>
            <a:pPr eaLnBrk="1" hangingPunct="1"/>
            <a:r>
              <a:rPr lang="en-US" altLang="en-US" sz="4320" dirty="0"/>
              <a:t>Assumption Documentation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Not Emphasized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No Consistent Methods or Procedures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All in the Preparation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What-to-Do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What-Not-to-Do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8300" y="160259"/>
            <a:ext cx="9691687" cy="1738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dirty="0"/>
              <a:t> </a:t>
            </a:r>
            <a:r>
              <a:rPr lang="en-US" altLang="en-US" sz="4800" b="1" dirty="0">
                <a:latin typeface="Gt america lt"/>
              </a:rPr>
              <a:t>COMMON BUDGET PITFALLS</a:t>
            </a:r>
            <a:br>
              <a:rPr lang="en-US" altLang="en-US" sz="4800" b="1" dirty="0">
                <a:latin typeface="Gt america lt"/>
              </a:rPr>
            </a:br>
            <a:r>
              <a:rPr lang="en-US" altLang="en-US" sz="4800" b="1" dirty="0">
                <a:latin typeface="Gt america lt"/>
              </a:rPr>
              <a:t>#1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AFA759E-9972-4ABD-B958-012180069068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680" dirty="0"/>
          </a:p>
        </p:txBody>
      </p:sp>
    </p:spTree>
    <p:extLst>
      <p:ext uri="{BB962C8B-B14F-4D97-AF65-F5344CB8AC3E}">
        <p14:creationId xmlns:p14="http://schemas.microsoft.com/office/powerpoint/2010/main" val="37638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bldLvl="3" autoUpdateAnimBg="0"/>
      <p:bldP spid="152578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0"/>
          </p:nvPr>
        </p:nvSpPr>
        <p:spPr>
          <a:xfrm>
            <a:off x="1360448" y="2620148"/>
            <a:ext cx="9271000" cy="4226313"/>
          </a:xfrm>
        </p:spPr>
        <p:txBody>
          <a:bodyPr/>
          <a:lstStyle/>
          <a:p>
            <a:pPr eaLnBrk="1" hangingPunct="1"/>
            <a:r>
              <a:rPr lang="en-US" altLang="en-US" sz="4320" dirty="0"/>
              <a:t>Cash Flow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Ignored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Misunderstood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Needs to be Monitored Closely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0429DDC-1095-4456-8D5E-A6BAA04633FD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68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5B18C7-469B-E6D5-D9EA-91B36F0B8D4A}"/>
              </a:ext>
            </a:extLst>
          </p:cNvPr>
          <p:cNvSpPr txBox="1">
            <a:spLocks noChangeArrowheads="1"/>
          </p:cNvSpPr>
          <p:nvPr/>
        </p:nvSpPr>
        <p:spPr>
          <a:xfrm>
            <a:off x="648300" y="160259"/>
            <a:ext cx="9691687" cy="1738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dirty="0"/>
              <a:t> </a:t>
            </a:r>
            <a:r>
              <a:rPr lang="en-US" altLang="en-US" sz="4800" b="1" dirty="0">
                <a:latin typeface="Gt america lt"/>
              </a:rPr>
              <a:t>COMMON BUDGET PITFALLS</a:t>
            </a:r>
            <a:br>
              <a:rPr lang="en-US" altLang="en-US" sz="4800" b="1" dirty="0">
                <a:latin typeface="Gt america lt"/>
              </a:rPr>
            </a:br>
            <a:r>
              <a:rPr lang="en-US" altLang="en-US" sz="4800" b="1" dirty="0">
                <a:latin typeface="Gt america lt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0263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bldLvl="3" autoUpdateAnimBg="0"/>
      <p:bldP spid="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0"/>
          </p:nvPr>
        </p:nvSpPr>
        <p:spPr>
          <a:xfrm>
            <a:off x="1325369" y="1954327"/>
            <a:ext cx="8363415" cy="5207621"/>
          </a:xfrm>
        </p:spPr>
        <p:txBody>
          <a:bodyPr/>
          <a:lstStyle/>
          <a:p>
            <a:pPr eaLnBrk="1" hangingPunct="1"/>
            <a:r>
              <a:rPr lang="en-US" altLang="en-US" sz="4320" dirty="0"/>
              <a:t>Get Staffed Involved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Where?</a:t>
            </a:r>
          </a:p>
          <a:p>
            <a:pPr lvl="2" eaLnBrk="1" hangingPunct="1"/>
            <a:r>
              <a:rPr lang="en-US" altLang="en-US" sz="3360" dirty="0">
                <a:latin typeface="Gt america lt"/>
              </a:rPr>
              <a:t>Everywhere</a:t>
            </a:r>
          </a:p>
          <a:p>
            <a:pPr lvl="3" eaLnBrk="1" hangingPunct="1"/>
            <a:r>
              <a:rPr lang="en-US" altLang="en-US" sz="2880" dirty="0">
                <a:latin typeface="Gt america lt"/>
              </a:rPr>
              <a:t>Monitoring Budget Reports</a:t>
            </a:r>
          </a:p>
          <a:p>
            <a:pPr lvl="3" eaLnBrk="1" hangingPunct="1"/>
            <a:r>
              <a:rPr lang="en-US" altLang="en-US" sz="2880" dirty="0">
                <a:latin typeface="Gt america lt"/>
              </a:rPr>
              <a:t>Building the Budget</a:t>
            </a:r>
          </a:p>
          <a:p>
            <a:pPr lvl="4" eaLnBrk="1" hangingPunct="1"/>
            <a:r>
              <a:rPr lang="en-US" altLang="en-US" sz="2880" dirty="0">
                <a:latin typeface="Gt america lt"/>
              </a:rPr>
              <a:t>Ownership</a:t>
            </a:r>
          </a:p>
          <a:p>
            <a:pPr lvl="4" eaLnBrk="1" hangingPunct="1"/>
            <a:r>
              <a:rPr lang="en-US" altLang="en-US" sz="2880" dirty="0">
                <a:latin typeface="Gt america lt"/>
              </a:rPr>
              <a:t>Responsibility</a:t>
            </a:r>
          </a:p>
          <a:p>
            <a:pPr lvl="4" eaLnBrk="1" hangingPunct="1"/>
            <a:r>
              <a:rPr lang="en-US" altLang="en-US" sz="2880" dirty="0">
                <a:latin typeface="Gt america lt"/>
              </a:rPr>
              <a:t>Accountability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112E6FA-0210-4FFB-8D54-883C31A22D7A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605599-0FEB-F875-BF81-C02D4906DE90}"/>
              </a:ext>
            </a:extLst>
          </p:cNvPr>
          <p:cNvSpPr txBox="1">
            <a:spLocks noChangeArrowheads="1"/>
          </p:cNvSpPr>
          <p:nvPr/>
        </p:nvSpPr>
        <p:spPr>
          <a:xfrm>
            <a:off x="648300" y="160259"/>
            <a:ext cx="9691687" cy="1738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dirty="0"/>
              <a:t> </a:t>
            </a:r>
            <a:r>
              <a:rPr lang="en-US" altLang="en-US" sz="4800" b="1" dirty="0">
                <a:latin typeface="Gt america lt"/>
              </a:rPr>
              <a:t>COMMON BUDGET PITFALLS</a:t>
            </a:r>
            <a:br>
              <a:rPr lang="en-US" altLang="en-US" sz="4800" b="1" dirty="0">
                <a:latin typeface="Gt america lt"/>
              </a:rPr>
            </a:br>
            <a:r>
              <a:rPr lang="en-US" altLang="en-US" sz="4800" b="1" dirty="0">
                <a:latin typeface="Gt america lt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7067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bldLvl="3" autoUpdateAnimBg="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0"/>
          </p:nvPr>
        </p:nvSpPr>
        <p:spPr>
          <a:xfrm>
            <a:off x="223025" y="2051824"/>
            <a:ext cx="10281424" cy="4683513"/>
          </a:xfrm>
        </p:spPr>
        <p:txBody>
          <a:bodyPr/>
          <a:lstStyle/>
          <a:p>
            <a:pPr eaLnBrk="1" hangingPunct="1"/>
            <a:r>
              <a:rPr lang="en-US" altLang="en-US" sz="4320" dirty="0"/>
              <a:t>Even Better: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Get Non-Financial Managers to:</a:t>
            </a:r>
          </a:p>
          <a:p>
            <a:pPr lvl="2" eaLnBrk="1" hangingPunct="1"/>
            <a:r>
              <a:rPr lang="en-US" altLang="en-US" sz="3840" dirty="0">
                <a:latin typeface="Gt america lt"/>
              </a:rPr>
              <a:t>Interact with:</a:t>
            </a:r>
          </a:p>
          <a:p>
            <a:pPr lvl="3" eaLnBrk="1" hangingPunct="1"/>
            <a:r>
              <a:rPr lang="en-US" altLang="en-US" sz="3360" dirty="0">
                <a:latin typeface="Gt america lt"/>
              </a:rPr>
              <a:t>Each Other</a:t>
            </a:r>
          </a:p>
          <a:p>
            <a:pPr lvl="3" eaLnBrk="1" hangingPunct="1"/>
            <a:r>
              <a:rPr lang="en-US" altLang="en-US" sz="3360" dirty="0">
                <a:latin typeface="Gt america lt"/>
              </a:rPr>
              <a:t>Budgets</a:t>
            </a:r>
          </a:p>
          <a:p>
            <a:pPr lvl="4" eaLnBrk="1" hangingPunct="1"/>
            <a:r>
              <a:rPr lang="en-US" altLang="en-US" sz="3360" dirty="0">
                <a:latin typeface="Gt america lt"/>
              </a:rPr>
              <a:t>Interact implies a high level sharing and giving of information with an outcome to improve results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D1A633F-F08C-4CF8-AECA-58EF7A36D3AA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E4DB53-7587-71FC-E238-C901B9A0EDE9}"/>
              </a:ext>
            </a:extLst>
          </p:cNvPr>
          <p:cNvSpPr txBox="1">
            <a:spLocks noChangeArrowheads="1"/>
          </p:cNvSpPr>
          <p:nvPr/>
        </p:nvSpPr>
        <p:spPr>
          <a:xfrm>
            <a:off x="1431461" y="498116"/>
            <a:ext cx="804545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>
                <a:latin typeface="Gt america lt"/>
              </a:rPr>
              <a:t>Key Stakeholders</a:t>
            </a:r>
            <a:endParaRPr lang="en-US" alt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41724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0"/>
          </p:nvPr>
        </p:nvSpPr>
        <p:spPr>
          <a:xfrm>
            <a:off x="546410" y="2230243"/>
            <a:ext cx="10002644" cy="5441796"/>
          </a:xfrm>
        </p:spPr>
        <p:txBody>
          <a:bodyPr/>
          <a:lstStyle/>
          <a:p>
            <a:pPr eaLnBrk="1" hangingPunct="1"/>
            <a:r>
              <a:rPr lang="en-US" altLang="en-US" sz="4320" dirty="0"/>
              <a:t>End Result: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Get Non-Financial Managers to take:</a:t>
            </a:r>
          </a:p>
          <a:p>
            <a:pPr lvl="2" eaLnBrk="1" hangingPunct="1"/>
            <a:r>
              <a:rPr lang="en-US" altLang="en-US" sz="3840" dirty="0">
                <a:latin typeface="Gt america lt"/>
              </a:rPr>
              <a:t>Ownership</a:t>
            </a:r>
          </a:p>
          <a:p>
            <a:pPr lvl="2" eaLnBrk="1" hangingPunct="1"/>
            <a:r>
              <a:rPr lang="en-US" altLang="en-US" sz="3840" dirty="0">
                <a:latin typeface="Gt america lt"/>
              </a:rPr>
              <a:t>Responsibility</a:t>
            </a:r>
          </a:p>
          <a:p>
            <a:pPr lvl="3" eaLnBrk="1" hangingPunct="1"/>
            <a:r>
              <a:rPr lang="en-US" altLang="en-US" sz="3840" dirty="0">
                <a:latin typeface="Gt america lt"/>
              </a:rPr>
              <a:t>Leads to:</a:t>
            </a:r>
          </a:p>
          <a:p>
            <a:pPr lvl="4" eaLnBrk="1" hangingPunct="1"/>
            <a:r>
              <a:rPr lang="en-US" altLang="en-US" sz="3840" dirty="0">
                <a:latin typeface="Gt america lt"/>
              </a:rPr>
              <a:t>Accountability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C66805D-7892-4360-BE13-351A8C31E26B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531D03-3913-D885-D3FC-CE725E680E12}"/>
              </a:ext>
            </a:extLst>
          </p:cNvPr>
          <p:cNvSpPr txBox="1">
            <a:spLocks noChangeArrowheads="1"/>
          </p:cNvSpPr>
          <p:nvPr/>
        </p:nvSpPr>
        <p:spPr>
          <a:xfrm>
            <a:off x="1431461" y="498116"/>
            <a:ext cx="804545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>
                <a:latin typeface="Gt america lt"/>
              </a:rPr>
              <a:t>Key Stakeholders</a:t>
            </a:r>
            <a:endParaRPr lang="en-US" alt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2613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0"/>
          </p:nvPr>
        </p:nvSpPr>
        <p:spPr>
          <a:xfrm>
            <a:off x="524107" y="2285999"/>
            <a:ext cx="9958039" cy="5452947"/>
          </a:xfrm>
        </p:spPr>
        <p:txBody>
          <a:bodyPr/>
          <a:lstStyle/>
          <a:p>
            <a:pPr eaLnBrk="1" hangingPunct="1"/>
            <a:r>
              <a:rPr lang="en-US" altLang="en-US" sz="4320" dirty="0"/>
              <a:t>Method:</a:t>
            </a:r>
          </a:p>
          <a:p>
            <a:pPr lvl="1" eaLnBrk="1" hangingPunct="1"/>
            <a:r>
              <a:rPr lang="en-US" altLang="en-US" sz="3840" dirty="0">
                <a:latin typeface="Gt america lt"/>
              </a:rPr>
              <a:t>Get Non-Financial Managers to Adopt:</a:t>
            </a:r>
          </a:p>
          <a:p>
            <a:pPr lvl="3" eaLnBrk="1" hangingPunct="1"/>
            <a:r>
              <a:rPr lang="en-US" altLang="en-US" sz="3360" dirty="0">
                <a:latin typeface="Gt america lt"/>
              </a:rPr>
              <a:t>An effective budget tool that will help them to safeguard operational results and predict outcomes of programs and efforts that will allow them to improve results and performance.</a:t>
            </a:r>
          </a:p>
          <a:p>
            <a:pPr lvl="3" eaLnBrk="1" hangingPunct="1"/>
            <a:r>
              <a:rPr lang="en-US" altLang="en-US" sz="3360" dirty="0">
                <a:latin typeface="Gt america lt"/>
              </a:rPr>
              <a:t>Give them a tool they can work with.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32AE206-2768-474D-A4AE-E2039239A73B}"/>
              </a:ext>
            </a:extLst>
          </p:cNvPr>
          <p:cNvSpPr txBox="1">
            <a:spLocks/>
          </p:cNvSpPr>
          <p:nvPr/>
        </p:nvSpPr>
        <p:spPr>
          <a:xfrm>
            <a:off x="8545784" y="7568038"/>
            <a:ext cx="2286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68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8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A9498C-E1D1-C49A-2BDE-34F91F8794EA}"/>
              </a:ext>
            </a:extLst>
          </p:cNvPr>
          <p:cNvSpPr txBox="1">
            <a:spLocks noChangeArrowheads="1"/>
          </p:cNvSpPr>
          <p:nvPr/>
        </p:nvSpPr>
        <p:spPr>
          <a:xfrm>
            <a:off x="1431461" y="498116"/>
            <a:ext cx="804545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>
                <a:latin typeface="Gt america lt"/>
              </a:rPr>
              <a:t>Key Stakeholders</a:t>
            </a:r>
            <a:endParaRPr lang="en-US" altLang="en-US" sz="4800" b="1" dirty="0">
              <a:latin typeface="Gt america lt"/>
            </a:endParaRPr>
          </a:p>
        </p:txBody>
      </p:sp>
    </p:spTree>
    <p:extLst>
      <p:ext uri="{BB962C8B-B14F-4D97-AF65-F5344CB8AC3E}">
        <p14:creationId xmlns:p14="http://schemas.microsoft.com/office/powerpoint/2010/main" val="42410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USCC colors">
      <a:dk1>
        <a:srgbClr val="000000"/>
      </a:dk1>
      <a:lt1>
        <a:srgbClr val="FFFFFF"/>
      </a:lt1>
      <a:dk2>
        <a:srgbClr val="003B5C"/>
      </a:dk2>
      <a:lt2>
        <a:srgbClr val="E7E6E6"/>
      </a:lt2>
      <a:accent1>
        <a:srgbClr val="41B6E6"/>
      </a:accent1>
      <a:accent2>
        <a:srgbClr val="E5554F"/>
      </a:accent2>
      <a:accent3>
        <a:srgbClr val="A5A5A5"/>
      </a:accent3>
      <a:accent4>
        <a:srgbClr val="F0B323"/>
      </a:accent4>
      <a:accent5>
        <a:srgbClr val="93A5C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1461</Words>
  <Application>Microsoft Office PowerPoint</Application>
  <PresentationFormat>Custom</PresentationFormat>
  <Paragraphs>500</Paragraphs>
  <Slides>65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Arial</vt:lpstr>
      <vt:lpstr>Calibri</vt:lpstr>
      <vt:lpstr>Calibri Light</vt:lpstr>
      <vt:lpstr>Gt america lt</vt:lpstr>
      <vt:lpstr>Gt america lt</vt:lpstr>
      <vt:lpstr>Helvetica Neue Medium</vt:lpstr>
      <vt:lpstr>Tahoma</vt:lpstr>
      <vt:lpstr>Webdings</vt:lpstr>
      <vt:lpstr>Wingdings</vt:lpstr>
      <vt:lpstr>Custom Design</vt:lpstr>
      <vt:lpstr>1_Custom Design</vt:lpstr>
      <vt:lpstr>2_Custom Design</vt:lpstr>
      <vt:lpstr>Office Theme</vt:lpstr>
      <vt:lpstr>Clip</vt:lpstr>
      <vt:lpstr>Worksheet</vt:lpstr>
      <vt:lpstr>PowerPoint Presentation</vt:lpstr>
      <vt:lpstr>   LEARNING OBJECTIVES   You Will Learn About:</vt:lpstr>
      <vt:lpstr>Key Stakeholders</vt:lpstr>
      <vt:lpstr>Key Stakeholders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Budgeting for Nonprofits</vt:lpstr>
      <vt:lpstr>Budgeting for Nonprofits</vt:lpstr>
      <vt:lpstr>WHAT’S WRONG WITH BUDGETS TODAY???</vt:lpstr>
      <vt:lpstr>NEW PERSPECTIVE ON BUDGETING!!!</vt:lpstr>
      <vt:lpstr>PowerPoint Presentation</vt:lpstr>
      <vt:lpstr>Glossary &gt;&gt;&gt;&gt;       of Budget Terms</vt:lpstr>
      <vt:lpstr> Financially - Are We OK???</vt:lpstr>
      <vt:lpstr>PowerPoint Presentation</vt:lpstr>
      <vt:lpstr>PowerPoint Presentation</vt:lpstr>
      <vt:lpstr>PowerPoint Presentation</vt:lpstr>
      <vt:lpstr>Managing Through &gt;&gt;&gt;&gt; Financial Reports</vt:lpstr>
      <vt:lpstr>PowerPoint Presentation</vt:lpstr>
      <vt:lpstr>Everyday Use &gt;&gt;&gt;&gt; Example</vt:lpstr>
      <vt:lpstr>BUDGET EXAMPLE</vt:lpstr>
      <vt:lpstr>BUDGET EXAMPLE</vt:lpstr>
      <vt:lpstr>BUDGET EXAMPLE</vt:lpstr>
      <vt:lpstr>BUDGET EXAMPLE</vt:lpstr>
      <vt:lpstr>BUDGET EXAMPLE</vt:lpstr>
      <vt:lpstr>BUDGET EXAMPLE</vt:lpstr>
      <vt:lpstr>Budget &gt;&gt;&gt;&gt; Cycles</vt:lpstr>
      <vt:lpstr>PowerPoint Presentation</vt:lpstr>
      <vt:lpstr>PowerPoint Presentation</vt:lpstr>
      <vt:lpstr>Results Through &gt;&gt;&gt;&gt; Financial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Unlocking Results by               USING Budgets</vt:lpstr>
      <vt:lpstr>Building/Preparing   Annual Budget for Next Year</vt:lpstr>
      <vt:lpstr>PREPARING A BUDGET 12 STEPS TO SUCCESS</vt:lpstr>
      <vt:lpstr>Budget Preparation  Step 1: Where Do You Start?</vt:lpstr>
      <vt:lpstr>PowerPoint Presentation</vt:lpstr>
      <vt:lpstr>PowerPoint Presentation</vt:lpstr>
      <vt:lpstr> CHART OF ACCOUNTS</vt:lpstr>
      <vt:lpstr>PowerPoint Presentation</vt:lpstr>
      <vt:lpstr>CHART OF ACCOUNTS EXAMPLE</vt:lpstr>
      <vt:lpstr>PowerPoint Presentation</vt:lpstr>
      <vt:lpstr>PowerPoint Presentation</vt:lpstr>
      <vt:lpstr> Responsibility Budgets</vt:lpstr>
      <vt:lpstr> Assemble Budget Packages</vt:lpstr>
      <vt:lpstr> Document Assumptions</vt:lpstr>
      <vt:lpstr> Time-line/Work Plan</vt:lpstr>
      <vt:lpstr> Training and Meetings</vt:lpstr>
      <vt:lpstr> Budget Summary Analysis</vt:lpstr>
      <vt:lpstr> Approval Process</vt:lpstr>
      <vt:lpstr> INSTALLATION</vt:lpstr>
      <vt:lpstr> THE LAST STEP</vt:lpstr>
      <vt:lpstr> OTHER BUDGET CONSIDERATIONS</vt:lpstr>
      <vt:lpstr>PowerPoint Presentation</vt:lpstr>
      <vt:lpstr> COMMON BUDGET PITFALLS #1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Mike Gellman</cp:lastModifiedBy>
  <cp:revision>159</cp:revision>
  <dcterms:created xsi:type="dcterms:W3CDTF">2014-09-16T01:20:50Z</dcterms:created>
  <dcterms:modified xsi:type="dcterms:W3CDTF">2022-05-19T21:47:15Z</dcterms:modified>
</cp:coreProperties>
</file>