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6" r:id="rId5"/>
    <p:sldMasterId id="2147483664" r:id="rId6"/>
    <p:sldMasterId id="2147483662" r:id="rId7"/>
  </p:sldMasterIdLst>
  <p:notesMasterIdLst>
    <p:notesMasterId r:id="rId81"/>
  </p:notesMasterIdLst>
  <p:sldIdLst>
    <p:sldId id="256" r:id="rId8"/>
    <p:sldId id="257" r:id="rId9"/>
    <p:sldId id="336" r:id="rId10"/>
    <p:sldId id="337" r:id="rId11"/>
    <p:sldId id="338" r:id="rId12"/>
    <p:sldId id="339" r:id="rId13"/>
    <p:sldId id="340" r:id="rId14"/>
    <p:sldId id="341" r:id="rId15"/>
    <p:sldId id="391" r:id="rId16"/>
    <p:sldId id="342" r:id="rId17"/>
    <p:sldId id="343" r:id="rId18"/>
    <p:sldId id="344" r:id="rId19"/>
    <p:sldId id="345" r:id="rId20"/>
    <p:sldId id="346" r:id="rId21"/>
    <p:sldId id="392" r:id="rId22"/>
    <p:sldId id="347" r:id="rId23"/>
    <p:sldId id="348" r:id="rId24"/>
    <p:sldId id="349" r:id="rId25"/>
    <p:sldId id="350" r:id="rId26"/>
    <p:sldId id="351" r:id="rId27"/>
    <p:sldId id="352" r:id="rId28"/>
    <p:sldId id="353" r:id="rId29"/>
    <p:sldId id="393" r:id="rId30"/>
    <p:sldId id="354" r:id="rId31"/>
    <p:sldId id="355" r:id="rId32"/>
    <p:sldId id="398" r:id="rId33"/>
    <p:sldId id="403" r:id="rId34"/>
    <p:sldId id="356" r:id="rId35"/>
    <p:sldId id="400" r:id="rId36"/>
    <p:sldId id="399" r:id="rId37"/>
    <p:sldId id="357" r:id="rId38"/>
    <p:sldId id="358" r:id="rId39"/>
    <p:sldId id="359" r:id="rId40"/>
    <p:sldId id="360" r:id="rId41"/>
    <p:sldId id="283" r:id="rId42"/>
    <p:sldId id="284" r:id="rId43"/>
    <p:sldId id="285" r:id="rId44"/>
    <p:sldId id="286" r:id="rId45"/>
    <p:sldId id="287" r:id="rId46"/>
    <p:sldId id="361" r:id="rId47"/>
    <p:sldId id="362" r:id="rId48"/>
    <p:sldId id="363" r:id="rId49"/>
    <p:sldId id="364" r:id="rId50"/>
    <p:sldId id="404" r:id="rId51"/>
    <p:sldId id="405" r:id="rId52"/>
    <p:sldId id="401" r:id="rId53"/>
    <p:sldId id="278" r:id="rId54"/>
    <p:sldId id="277" r:id="rId55"/>
    <p:sldId id="279" r:id="rId56"/>
    <p:sldId id="280" r:id="rId57"/>
    <p:sldId id="275" r:id="rId58"/>
    <p:sldId id="271" r:id="rId59"/>
    <p:sldId id="261" r:id="rId60"/>
    <p:sldId id="407" r:id="rId61"/>
    <p:sldId id="406" r:id="rId62"/>
    <p:sldId id="262" r:id="rId63"/>
    <p:sldId id="263" r:id="rId64"/>
    <p:sldId id="264" r:id="rId65"/>
    <p:sldId id="265" r:id="rId66"/>
    <p:sldId id="267" r:id="rId67"/>
    <p:sldId id="268" r:id="rId68"/>
    <p:sldId id="269" r:id="rId69"/>
    <p:sldId id="281" r:id="rId70"/>
    <p:sldId id="282" r:id="rId71"/>
    <p:sldId id="365" r:id="rId72"/>
    <p:sldId id="366" r:id="rId73"/>
    <p:sldId id="370" r:id="rId74"/>
    <p:sldId id="371" r:id="rId75"/>
    <p:sldId id="276" r:id="rId76"/>
    <p:sldId id="372" r:id="rId77"/>
    <p:sldId id="373" r:id="rId78"/>
    <p:sldId id="374" r:id="rId79"/>
    <p:sldId id="37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5FF"/>
    <a:srgbClr val="E6E6E6"/>
    <a:srgbClr val="001F5C"/>
    <a:srgbClr val="ED7D32"/>
    <a:srgbClr val="FFC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0"/>
    <p:restoredTop sz="94694"/>
  </p:normalViewPr>
  <p:slideViewPr>
    <p:cSldViewPr snapToGrid="0" snapToObjects="1">
      <p:cViewPr varScale="1">
        <p:scale>
          <a:sx n="72" d="100"/>
          <a:sy n="72" d="100"/>
        </p:scale>
        <p:origin x="7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C858F-D454-42C4-831F-7A6B5F66A740}"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7EADE-FF8B-49B9-A57C-661080793E80}" type="slidenum">
              <a:rPr lang="en-US" smtClean="0"/>
              <a:t>‹#›</a:t>
            </a:fld>
            <a:endParaRPr lang="en-US"/>
          </a:p>
        </p:txBody>
      </p:sp>
    </p:spTree>
    <p:extLst>
      <p:ext uri="{BB962C8B-B14F-4D97-AF65-F5344CB8AC3E}">
        <p14:creationId xmlns:p14="http://schemas.microsoft.com/office/powerpoint/2010/main" val="202158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p:spTree>
      <p:nvGrpSpPr>
        <p:cNvPr id="1" name=""/>
        <p:cNvGrpSpPr/>
        <p:nvPr/>
      </p:nvGrpSpPr>
      <p:grpSpPr>
        <a:xfrm>
          <a:off x="0" y="0"/>
          <a:ext cx="0" cy="0"/>
          <a:chOff x="0" y="0"/>
          <a:chExt cx="0" cy="0"/>
        </a:xfrm>
      </p:grpSpPr>
      <p:pic>
        <p:nvPicPr>
          <p:cNvPr id="7" name="Picture 6" descr="A picture containing person, playing, person, player&#10;&#10;Description automatically generated">
            <a:extLst>
              <a:ext uri="{FF2B5EF4-FFF2-40B4-BE49-F238E27FC236}">
                <a16:creationId xmlns:a16="http://schemas.microsoft.com/office/drawing/2014/main" id="{9853828A-137E-7640-BB10-3187A3E2C7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1223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2613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6/2/2022</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2E81901B-5348-894A-A18C-31E8F53C8134}"/>
              </a:ext>
            </a:extLst>
          </p:cNvPr>
          <p:cNvPicPr>
            <a:picLocks noChangeAspect="1"/>
          </p:cNvPicPr>
          <p:nvPr userDrawn="1"/>
        </p:nvPicPr>
        <p:blipFill>
          <a:blip r:embed="rId3"/>
          <a:stretch>
            <a:fillRect/>
          </a:stretch>
        </p:blipFill>
        <p:spPr>
          <a:xfrm>
            <a:off x="2524760" y="5349875"/>
            <a:ext cx="7183120" cy="1055958"/>
          </a:xfrm>
          <a:prstGeom prst="rect">
            <a:avLst/>
          </a:prstGeom>
        </p:spPr>
      </p:pic>
    </p:spTree>
    <p:extLst>
      <p:ext uri="{BB962C8B-B14F-4D97-AF65-F5344CB8AC3E}">
        <p14:creationId xmlns:p14="http://schemas.microsoft.com/office/powerpoint/2010/main" val="167648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573BF-FE1F-6F5D-CD58-70DCB4B7F5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B53B5-CCAD-1DE9-94B6-79EEF1A61B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71230C-6E8A-108E-4AB5-E3749DB689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55AB64-517C-4278-7872-1D0C19370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26E3D-9AC2-B594-815A-6274E993ED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2C2EF5-216F-417E-5674-D78CD2492E9B}"/>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8" name="Footer Placeholder 7">
            <a:extLst>
              <a:ext uri="{FF2B5EF4-FFF2-40B4-BE49-F238E27FC236}">
                <a16:creationId xmlns:a16="http://schemas.microsoft.com/office/drawing/2014/main" id="{6B630C7F-4647-6D29-B327-3C90BB03A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78BAD-7AD1-AE7C-7AA0-602E397A6431}"/>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128056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64A2-C37F-CBFA-81CC-3DD4636FE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F4B4EA-F552-A2EE-2585-0B86E3E05607}"/>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4" name="Footer Placeholder 3">
            <a:extLst>
              <a:ext uri="{FF2B5EF4-FFF2-40B4-BE49-F238E27FC236}">
                <a16:creationId xmlns:a16="http://schemas.microsoft.com/office/drawing/2014/main" id="{82222098-2EC3-A877-0E5D-6388D55ED7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B21741-F75E-7915-987C-801C6A6B68CD}"/>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368302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050E3-BCE3-AFC2-04ED-B258151FD143}"/>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3" name="Footer Placeholder 2">
            <a:extLst>
              <a:ext uri="{FF2B5EF4-FFF2-40B4-BE49-F238E27FC236}">
                <a16:creationId xmlns:a16="http://schemas.microsoft.com/office/drawing/2014/main" id="{8275835F-6AE8-9478-F840-80D0FCA722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457005-4361-8179-B55A-785C63B7ED38}"/>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6575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A85B-6DCC-0B10-1498-F23CFBFC1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4FDC92-B749-A481-A07C-60F30FE57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DBB78-37AA-2DDB-EDAD-353CBFA63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BB2B3-74F6-8828-03A8-7F8F775A25D7}"/>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6" name="Footer Placeholder 5">
            <a:extLst>
              <a:ext uri="{FF2B5EF4-FFF2-40B4-BE49-F238E27FC236}">
                <a16:creationId xmlns:a16="http://schemas.microsoft.com/office/drawing/2014/main" id="{42ACF69A-3DC0-7E96-1322-D8815B675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9EE1C-98D2-67B1-A6EF-C67C10797040}"/>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2960451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8604-599F-A840-9D5A-A97CAF06A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F372A7-9A53-AD21-996B-E1210A1BD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F5CC4-277A-28F1-178C-A0F08397C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AFA124-DF65-BD25-F5F4-5496E8F612A0}"/>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6" name="Footer Placeholder 5">
            <a:extLst>
              <a:ext uri="{FF2B5EF4-FFF2-40B4-BE49-F238E27FC236}">
                <a16:creationId xmlns:a16="http://schemas.microsoft.com/office/drawing/2014/main" id="{912DF393-2331-C752-0100-9AA4B14D5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FF761-B0D1-38B2-6C1E-A0FF263F8044}"/>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8288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A8DD-CECE-037E-B5F0-69ADDE4359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51C1E9-63DD-1AB3-993B-8F3FA7D2E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14F7C-073D-65BF-3DC7-73A6FEF4258F}"/>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5" name="Footer Placeholder 4">
            <a:extLst>
              <a:ext uri="{FF2B5EF4-FFF2-40B4-BE49-F238E27FC236}">
                <a16:creationId xmlns:a16="http://schemas.microsoft.com/office/drawing/2014/main" id="{664915E2-FA47-B3BF-96B7-19B214143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46F1E-1695-B481-A4EF-D38476B44921}"/>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151314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C337C-11DA-CC6B-EE66-4BD9A921B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0DFFF-F588-800A-33FE-464D6953F4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30EAE-F377-A897-AB7A-A84D13DC186E}"/>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5" name="Footer Placeholder 4">
            <a:extLst>
              <a:ext uri="{FF2B5EF4-FFF2-40B4-BE49-F238E27FC236}">
                <a16:creationId xmlns:a16="http://schemas.microsoft.com/office/drawing/2014/main" id="{AC110064-F154-AD30-79B1-0DB4A1110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1DEBA-3C99-1B91-0A23-81C0A2A6C44E}"/>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50636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0C15-9D9F-F299-FE98-61E3AB486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0700B8-D271-A11B-A63B-868B97EB3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EE4996-558F-C146-E2C3-A5BB8236F8A7}"/>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5" name="Footer Placeholder 4">
            <a:extLst>
              <a:ext uri="{FF2B5EF4-FFF2-40B4-BE49-F238E27FC236}">
                <a16:creationId xmlns:a16="http://schemas.microsoft.com/office/drawing/2014/main" id="{237D85A5-87A5-59BF-8707-210BE79EA3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6F41B-5B75-AF8A-827E-C742275CE53F}"/>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3051772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0310-F927-61C7-E627-E7A0B1368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08058-ACD1-282D-4725-E5DC9223F7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B5AA5-78E1-4BEB-46C8-BC5A20B25BB6}"/>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5" name="Footer Placeholder 4">
            <a:extLst>
              <a:ext uri="{FF2B5EF4-FFF2-40B4-BE49-F238E27FC236}">
                <a16:creationId xmlns:a16="http://schemas.microsoft.com/office/drawing/2014/main" id="{299FE500-CEC2-28E0-A30F-9BDB24ED0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ED058-B1F0-1AD7-F684-52D593220F23}"/>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3871407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11DB-1F8A-DBA7-7BB0-F9263F0CC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FA9BBD-CEE3-886E-E503-BD8FE18371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47987-1E2E-1706-B548-9B0B49D3B23B}"/>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5" name="Footer Placeholder 4">
            <a:extLst>
              <a:ext uri="{FF2B5EF4-FFF2-40B4-BE49-F238E27FC236}">
                <a16:creationId xmlns:a16="http://schemas.microsoft.com/office/drawing/2014/main" id="{539F6FA8-3897-0693-F703-E0A75F61C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9CB1B-6675-0E5B-A7A8-077CC01BA865}"/>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368878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670560" y="1782763"/>
            <a:ext cx="10891520" cy="2027508"/>
          </a:xfrm>
        </p:spPr>
        <p:txBody>
          <a:bodyPr anchor="b"/>
          <a:lstStyle>
            <a:lvl1pPr algn="ctr">
              <a:defRPr sz="60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670560" y="3921760"/>
            <a:ext cx="10891520" cy="1554480"/>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6/2/2022</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Tree>
    <p:extLst>
      <p:ext uri="{BB962C8B-B14F-4D97-AF65-F5344CB8AC3E}">
        <p14:creationId xmlns:p14="http://schemas.microsoft.com/office/powerpoint/2010/main" val="751425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BCAF-4328-302B-D661-92B3A1345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60C75-C3BF-7D99-C173-0CE8F7C8A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CF3EB7-BE8F-23A2-C137-E63C5D9896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F49A8-12CF-94FC-A1C3-221AAB0572F8}"/>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6" name="Footer Placeholder 5">
            <a:extLst>
              <a:ext uri="{FF2B5EF4-FFF2-40B4-BE49-F238E27FC236}">
                <a16:creationId xmlns:a16="http://schemas.microsoft.com/office/drawing/2014/main" id="{99FEE744-C234-8360-C10C-71D779058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E1677-E2B7-4779-47B9-4D63D2A13892}"/>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3200100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0BD50-72D7-32DA-133A-6D6FC5D6AE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D8C83-444D-8914-7C09-40125CEECB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D5E8-9BE9-64E9-049C-1DA19E98C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CE568-7D60-7C12-9B92-12CFC6C2A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4BBF18-B109-2450-0934-69CAC667A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9105F3-EA97-84FD-3F83-495BEBCCCA8C}"/>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8" name="Footer Placeholder 7">
            <a:extLst>
              <a:ext uri="{FF2B5EF4-FFF2-40B4-BE49-F238E27FC236}">
                <a16:creationId xmlns:a16="http://schemas.microsoft.com/office/drawing/2014/main" id="{9D2D7778-BBA1-5D2B-7329-A4CF007AF4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3C7920-DD2D-1BDB-B246-B62AF128D86B}"/>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231981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AE61-9112-2498-8C30-C7BD141486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F3E317-7926-93AB-21C0-65AE6B779CB1}"/>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4" name="Footer Placeholder 3">
            <a:extLst>
              <a:ext uri="{FF2B5EF4-FFF2-40B4-BE49-F238E27FC236}">
                <a16:creationId xmlns:a16="http://schemas.microsoft.com/office/drawing/2014/main" id="{2E8489A8-D7E0-B25D-8859-3F201ABC3E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CDABD2-D64E-AE0A-DD42-63155E8BC249}"/>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434917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CE159-D09E-829F-F59E-D4C05CC636BC}"/>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3" name="Footer Placeholder 2">
            <a:extLst>
              <a:ext uri="{FF2B5EF4-FFF2-40B4-BE49-F238E27FC236}">
                <a16:creationId xmlns:a16="http://schemas.microsoft.com/office/drawing/2014/main" id="{608A9458-8DE2-5D57-6B33-A3356C94AD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C1E81-16AE-962B-8E2A-800F2375FE35}"/>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227523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E074-8D75-EB5D-473B-BBF69DECA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46B04D-3C44-66D3-9A34-53215BF3A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CFD0A-E0EB-9EDE-6578-E84D521FC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0E09E-83C1-C5AA-C82D-F5180392E44D}"/>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6" name="Footer Placeholder 5">
            <a:extLst>
              <a:ext uri="{FF2B5EF4-FFF2-40B4-BE49-F238E27FC236}">
                <a16:creationId xmlns:a16="http://schemas.microsoft.com/office/drawing/2014/main" id="{14D9DC13-C9FD-0C28-8E63-4424EE805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1FB29-FAFD-6DC1-82CF-4FC93927DF69}"/>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375887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F9FA-27A5-B324-5EFA-EF7A6F99B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EF35CF-0429-0728-8009-7775C4781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3066A6-9E00-D391-65F2-1C90A0EC8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4F8E45-C79C-E939-4B36-C131C35C970C}"/>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6" name="Footer Placeholder 5">
            <a:extLst>
              <a:ext uri="{FF2B5EF4-FFF2-40B4-BE49-F238E27FC236}">
                <a16:creationId xmlns:a16="http://schemas.microsoft.com/office/drawing/2014/main" id="{8FA16800-3DBF-6220-4184-9B03AC5D3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D75A4-502F-0946-7E8A-8B23E7282755}"/>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2429974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11D07-B4A3-33A8-7AE4-BC3DE4C57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98A677-2DA8-D069-6E4D-893C2808E1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4B371-B589-C689-8346-49EF32E3322B}"/>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5" name="Footer Placeholder 4">
            <a:extLst>
              <a:ext uri="{FF2B5EF4-FFF2-40B4-BE49-F238E27FC236}">
                <a16:creationId xmlns:a16="http://schemas.microsoft.com/office/drawing/2014/main" id="{7EFA6CD0-E487-2A46-43A6-87404C60C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98A15-272A-2846-59D3-4933954D75DB}"/>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2344498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329A0-9E2D-5CAE-D2B1-2904E4CDCF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5FAB52-9F23-9132-7085-2DABF38786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1D79F-2222-3D94-E3B3-3134C9F2AD92}"/>
              </a:ext>
            </a:extLst>
          </p:cNvPr>
          <p:cNvSpPr>
            <a:spLocks noGrp="1"/>
          </p:cNvSpPr>
          <p:nvPr>
            <p:ph type="dt" sz="half" idx="10"/>
          </p:nvPr>
        </p:nvSpPr>
        <p:spPr/>
        <p:txBody>
          <a:bodyPr/>
          <a:lstStyle/>
          <a:p>
            <a:fld id="{27BF9AB2-12F7-420E-A219-C1C1E6C412E9}" type="datetimeFigureOut">
              <a:rPr lang="en-US" smtClean="0"/>
              <a:t>6/2/2022</a:t>
            </a:fld>
            <a:endParaRPr lang="en-US"/>
          </a:p>
        </p:txBody>
      </p:sp>
      <p:sp>
        <p:nvSpPr>
          <p:cNvPr id="5" name="Footer Placeholder 4">
            <a:extLst>
              <a:ext uri="{FF2B5EF4-FFF2-40B4-BE49-F238E27FC236}">
                <a16:creationId xmlns:a16="http://schemas.microsoft.com/office/drawing/2014/main" id="{A1E79922-6A75-BCFD-DDB4-91EF080E7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3CC18-6151-5967-B7AF-26A96E9A0681}"/>
              </a:ext>
            </a:extLst>
          </p:cNvPr>
          <p:cNvSpPr>
            <a:spLocks noGrp="1"/>
          </p:cNvSpPr>
          <p:nvPr>
            <p:ph type="sldNum" sz="quarter" idx="12"/>
          </p:nvPr>
        </p:nvSpPr>
        <p:spPr/>
        <p:txBody>
          <a:bodyPr/>
          <a:lstStyle/>
          <a:p>
            <a:fld id="{1486090D-440F-47FF-A8C2-3144AEA43DA8}" type="slidenum">
              <a:rPr lang="en-US" smtClean="0"/>
              <a:t>‹#›</a:t>
            </a:fld>
            <a:endParaRPr lang="en-US"/>
          </a:p>
        </p:txBody>
      </p:sp>
    </p:spTree>
    <p:extLst>
      <p:ext uri="{BB962C8B-B14F-4D97-AF65-F5344CB8AC3E}">
        <p14:creationId xmlns:p14="http://schemas.microsoft.com/office/powerpoint/2010/main" val="4174619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1F5C"/>
        </a:solidFill>
        <a:effectLst/>
      </p:bgPr>
    </p:bg>
    <p:spTree>
      <p:nvGrpSpPr>
        <p:cNvPr id="1" name=""/>
        <p:cNvGrpSpPr/>
        <p:nvPr/>
      </p:nvGrpSpPr>
      <p:grpSpPr>
        <a:xfrm>
          <a:off x="0" y="0"/>
          <a:ext cx="0" cy="0"/>
          <a:chOff x="0" y="0"/>
          <a:chExt cx="0" cy="0"/>
        </a:xfrm>
      </p:grpSpPr>
      <p:pic>
        <p:nvPicPr>
          <p:cNvPr id="11" name="Picture 10" descr="A picture containing text, candelabrum, light, crosswalk&#10;&#10;Description automatically generated">
            <a:extLst>
              <a:ext uri="{FF2B5EF4-FFF2-40B4-BE49-F238E27FC236}">
                <a16:creationId xmlns:a16="http://schemas.microsoft.com/office/drawing/2014/main" id="{E591774A-3FE0-3D4C-9872-A8AFE7D86477}"/>
              </a:ext>
            </a:extLst>
          </p:cNvPr>
          <p:cNvPicPr>
            <a:picLocks noChangeAspect="1"/>
          </p:cNvPicPr>
          <p:nvPr userDrawn="1"/>
        </p:nvPicPr>
        <p:blipFill>
          <a:blip r:embed="rId2"/>
          <a:stretch>
            <a:fillRect/>
          </a:stretch>
        </p:blipFill>
        <p:spPr>
          <a:xfrm>
            <a:off x="0" y="0"/>
            <a:ext cx="12192000" cy="2286000"/>
          </a:xfrm>
          <a:prstGeom prst="rect">
            <a:avLst/>
          </a:prstGeom>
        </p:spPr>
      </p:pic>
      <p:pic>
        <p:nvPicPr>
          <p:cNvPr id="7" name="Picture 6">
            <a:extLst>
              <a:ext uri="{FF2B5EF4-FFF2-40B4-BE49-F238E27FC236}">
                <a16:creationId xmlns:a16="http://schemas.microsoft.com/office/drawing/2014/main" id="{7762C395-127A-2D4E-B2CD-A2A21EFA1E2E}"/>
              </a:ext>
            </a:extLst>
          </p:cNvPr>
          <p:cNvPicPr>
            <a:picLocks noChangeAspect="1"/>
          </p:cNvPicPr>
          <p:nvPr userDrawn="1"/>
        </p:nvPicPr>
        <p:blipFill>
          <a:blip r:embed="rId3"/>
          <a:srcRect/>
          <a:stretch/>
        </p:blipFill>
        <p:spPr>
          <a:xfrm>
            <a:off x="1376653" y="2834641"/>
            <a:ext cx="9438683" cy="3474720"/>
          </a:xfrm>
          <a:prstGeom prst="rect">
            <a:avLst/>
          </a:prstGeom>
        </p:spPr>
      </p:pic>
    </p:spTree>
    <p:extLst>
      <p:ext uri="{BB962C8B-B14F-4D97-AF65-F5344CB8AC3E}">
        <p14:creationId xmlns:p14="http://schemas.microsoft.com/office/powerpoint/2010/main" val="300807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E799DC6-E9DB-E449-90AD-964BFFB1E87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49F94912-B605-274E-9A9C-73854C8C4C39}"/>
              </a:ext>
            </a:extLst>
          </p:cNvPr>
          <p:cNvSpPr/>
          <p:nvPr userDrawn="1"/>
        </p:nvSpPr>
        <p:spPr>
          <a:xfrm>
            <a:off x="756920" y="6101079"/>
            <a:ext cx="10726420" cy="111492"/>
          </a:xfrm>
          <a:prstGeom prst="rect">
            <a:avLst/>
          </a:prstGeom>
          <a:solidFill>
            <a:srgbClr val="FFC0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82ABDD-33CF-B240-B6E9-A6681E0522D2}"/>
              </a:ext>
            </a:extLst>
          </p:cNvPr>
          <p:cNvSpPr/>
          <p:nvPr userDrawn="1"/>
        </p:nvSpPr>
        <p:spPr>
          <a:xfrm>
            <a:off x="769620" y="756920"/>
            <a:ext cx="10713720" cy="534416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756920" y="1854421"/>
            <a:ext cx="10695940" cy="1703341"/>
          </a:xfrm>
        </p:spPr>
        <p:txBody>
          <a:bodyPr anchor="b"/>
          <a:lstStyle>
            <a:lvl1pPr algn="ctr">
              <a:defRPr sz="58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756920" y="3669252"/>
            <a:ext cx="10695940" cy="968152"/>
          </a:xfr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868680" y="8321675"/>
            <a:ext cx="2743200" cy="365125"/>
          </a:xfrm>
        </p:spPr>
        <p:txBody>
          <a:bodyPr/>
          <a:lstStyle/>
          <a:p>
            <a:fld id="{B7D2056D-E659-1246-A021-BB9B9801BBAF}" type="datetimeFigureOut">
              <a:rPr lang="en-US" smtClean="0"/>
              <a:t>6/2/2022</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069080" y="8321675"/>
            <a:ext cx="4114800" cy="365125"/>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8641080" y="8321675"/>
            <a:ext cx="2743200" cy="365125"/>
          </a:xfrm>
        </p:spPr>
        <p:txBody>
          <a:bodyPr/>
          <a:lstStyle/>
          <a:p>
            <a:fld id="{B4C9C0D5-DD38-8E49-8CBC-9FEBD21D8142}" type="slidenum">
              <a:rPr lang="en-US" smtClean="0"/>
              <a:t>‹#›</a:t>
            </a:fld>
            <a:endParaRPr lang="en-US"/>
          </a:p>
        </p:txBody>
      </p:sp>
      <p:sp>
        <p:nvSpPr>
          <p:cNvPr id="15" name="Rectangle 14">
            <a:extLst>
              <a:ext uri="{FF2B5EF4-FFF2-40B4-BE49-F238E27FC236}">
                <a16:creationId xmlns:a16="http://schemas.microsoft.com/office/drawing/2014/main" id="{DD4C48BD-B08A-9649-B24A-D43D082A6B9E}"/>
              </a:ext>
            </a:extLst>
          </p:cNvPr>
          <p:cNvSpPr/>
          <p:nvPr userDrawn="1"/>
        </p:nvSpPr>
        <p:spPr>
          <a:xfrm>
            <a:off x="756920" y="665479"/>
            <a:ext cx="10726420" cy="111492"/>
          </a:xfrm>
          <a:prstGeom prst="rect">
            <a:avLst/>
          </a:prstGeom>
          <a:solidFill>
            <a:srgbClr val="ED7D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10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45E7-58D5-274B-8D6B-C10EB878E8FD}"/>
              </a:ext>
            </a:extLst>
          </p:cNvPr>
          <p:cNvSpPr>
            <a:spLocks noGrp="1"/>
          </p:cNvSpPr>
          <p:nvPr>
            <p:ph type="title"/>
          </p:nvPr>
        </p:nvSpPr>
        <p:spPr>
          <a:xfrm>
            <a:off x="838200" y="1584325"/>
            <a:ext cx="10515600" cy="1325563"/>
          </a:xfrm>
        </p:spPr>
        <p:txBody>
          <a:bodyPr/>
          <a:lstStyle>
            <a:lvl1pPr>
              <a:defRPr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D8A1A2A-F521-E14D-951B-5020573C22EF}"/>
              </a:ext>
            </a:extLst>
          </p:cNvPr>
          <p:cNvSpPr>
            <a:spLocks noGrp="1"/>
          </p:cNvSpPr>
          <p:nvPr>
            <p:ph idx="1"/>
          </p:nvPr>
        </p:nvSpPr>
        <p:spPr>
          <a:xfrm>
            <a:off x="838200" y="3044825"/>
            <a:ext cx="10515600" cy="3556000"/>
          </a:xfrm>
        </p:spPr>
        <p:txBody>
          <a:bodyPr/>
          <a:lstStyle>
            <a:lvl1pPr>
              <a:defRPr>
                <a:solidFill>
                  <a:srgbClr val="002060"/>
                </a:solidFill>
                <a:latin typeface="Arial" panose="020B0604020202020204" pitchFamily="34" charset="0"/>
                <a:cs typeface="Arial" panose="020B0604020202020204" pitchFamily="34" charset="0"/>
              </a:defRPr>
            </a:lvl1pPr>
            <a:lvl2pPr>
              <a:defRPr>
                <a:solidFill>
                  <a:srgbClr val="002060"/>
                </a:solidFill>
                <a:latin typeface="Arial" panose="020B0604020202020204" pitchFamily="34" charset="0"/>
                <a:cs typeface="Arial" panose="020B0604020202020204" pitchFamily="34" charset="0"/>
              </a:defRPr>
            </a:lvl2pPr>
            <a:lvl3pPr>
              <a:defRPr>
                <a:solidFill>
                  <a:srgbClr val="002060"/>
                </a:solidFill>
                <a:latin typeface="Arial" panose="020B0604020202020204" pitchFamily="34" charset="0"/>
                <a:cs typeface="Arial" panose="020B0604020202020204" pitchFamily="34" charset="0"/>
              </a:defRPr>
            </a:lvl3pPr>
            <a:lvl4pPr>
              <a:defRPr>
                <a:solidFill>
                  <a:srgbClr val="002060"/>
                </a:solidFill>
                <a:latin typeface="Arial" panose="020B0604020202020204" pitchFamily="34" charset="0"/>
                <a:cs typeface="Arial" panose="020B0604020202020204" pitchFamily="34" charset="0"/>
              </a:defRPr>
            </a:lvl4pPr>
            <a:lvl5pPr>
              <a:defRPr>
                <a:solidFill>
                  <a:srgbClr val="00206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ECDAFE-16B9-8E4A-BC3D-E50A59D542ED}"/>
              </a:ext>
            </a:extLst>
          </p:cNvPr>
          <p:cNvSpPr>
            <a:spLocks noGrp="1"/>
          </p:cNvSpPr>
          <p:nvPr>
            <p:ph type="dt" sz="half" idx="10"/>
          </p:nvPr>
        </p:nvSpPr>
        <p:spPr>
          <a:xfrm>
            <a:off x="838200" y="7819390"/>
            <a:ext cx="2743200" cy="365125"/>
          </a:xfrm>
        </p:spPr>
        <p:txBody>
          <a:bodyPr/>
          <a:lstStyle/>
          <a:p>
            <a:fld id="{B7D2056D-E659-1246-A021-BB9B9801BBAF}" type="datetimeFigureOut">
              <a:rPr lang="en-US" smtClean="0"/>
              <a:t>6/2/2022</a:t>
            </a:fld>
            <a:endParaRPr lang="en-US"/>
          </a:p>
        </p:txBody>
      </p:sp>
      <p:sp>
        <p:nvSpPr>
          <p:cNvPr id="5" name="Footer Placeholder 4">
            <a:extLst>
              <a:ext uri="{FF2B5EF4-FFF2-40B4-BE49-F238E27FC236}">
                <a16:creationId xmlns:a16="http://schemas.microsoft.com/office/drawing/2014/main" id="{2E2DB931-CC87-964A-B43E-B5F13395FF77}"/>
              </a:ext>
            </a:extLst>
          </p:cNvPr>
          <p:cNvSpPr>
            <a:spLocks noGrp="1"/>
          </p:cNvSpPr>
          <p:nvPr>
            <p:ph type="ftr" sz="quarter" idx="11"/>
          </p:nvPr>
        </p:nvSpPr>
        <p:spPr>
          <a:xfrm>
            <a:off x="4038600" y="7819390"/>
            <a:ext cx="4114800" cy="365125"/>
          </a:xfrm>
        </p:spPr>
        <p:txBody>
          <a:bodyPr/>
          <a:lstStyle/>
          <a:p>
            <a:endParaRPr lang="en-US"/>
          </a:p>
        </p:txBody>
      </p:sp>
      <p:sp>
        <p:nvSpPr>
          <p:cNvPr id="6" name="Slide Number Placeholder 5">
            <a:extLst>
              <a:ext uri="{FF2B5EF4-FFF2-40B4-BE49-F238E27FC236}">
                <a16:creationId xmlns:a16="http://schemas.microsoft.com/office/drawing/2014/main" id="{AC7B0193-4789-C249-A855-6DA2FB4C72FB}"/>
              </a:ext>
            </a:extLst>
          </p:cNvPr>
          <p:cNvSpPr>
            <a:spLocks noGrp="1"/>
          </p:cNvSpPr>
          <p:nvPr>
            <p:ph type="sldNum" sz="quarter" idx="12"/>
          </p:nvPr>
        </p:nvSpPr>
        <p:spPr>
          <a:xfrm>
            <a:off x="8610600" y="7819390"/>
            <a:ext cx="2743200" cy="365125"/>
          </a:xfrm>
        </p:spPr>
        <p:txBody>
          <a:bodyPr/>
          <a:lstStyle/>
          <a:p>
            <a:fld id="{B4C9C0D5-DD38-8E49-8CBC-9FEBD21D8142}" type="slidenum">
              <a:rPr lang="en-US" smtClean="0"/>
              <a:t>‹#›</a:t>
            </a:fld>
            <a:endParaRPr lang="en-US"/>
          </a:p>
        </p:txBody>
      </p:sp>
      <p:pic>
        <p:nvPicPr>
          <p:cNvPr id="7" name="Picture 6" descr="Background pattern&#10;&#10;Description automatically generated">
            <a:extLst>
              <a:ext uri="{FF2B5EF4-FFF2-40B4-BE49-F238E27FC236}">
                <a16:creationId xmlns:a16="http://schemas.microsoft.com/office/drawing/2014/main" id="{FDC4DA3B-48B2-4840-916F-161AD744FC6A}"/>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B50F788A-EA16-C64B-9AB5-C53E7A9558D3}"/>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DA6AA882-F5C7-B445-BA46-472AD58329A8}"/>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256584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D2D77-FE01-4D44-A1A2-ED718542DCCC}"/>
              </a:ext>
            </a:extLst>
          </p:cNvPr>
          <p:cNvSpPr>
            <a:spLocks noGrp="1"/>
          </p:cNvSpPr>
          <p:nvPr>
            <p:ph type="dt" sz="half" idx="10"/>
          </p:nvPr>
        </p:nvSpPr>
        <p:spPr/>
        <p:txBody>
          <a:bodyPr/>
          <a:lstStyle/>
          <a:p>
            <a:fld id="{B7D2056D-E659-1246-A021-BB9B9801BBAF}" type="datetimeFigureOut">
              <a:rPr lang="en-US" smtClean="0"/>
              <a:t>6/2/2022</a:t>
            </a:fld>
            <a:endParaRPr lang="en-US"/>
          </a:p>
        </p:txBody>
      </p:sp>
      <p:sp>
        <p:nvSpPr>
          <p:cNvPr id="3" name="Footer Placeholder 2">
            <a:extLst>
              <a:ext uri="{FF2B5EF4-FFF2-40B4-BE49-F238E27FC236}">
                <a16:creationId xmlns:a16="http://schemas.microsoft.com/office/drawing/2014/main" id="{46D355B5-C3A0-E649-B66A-F62A4970B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90DEA7-CD8A-B84D-803A-457017763362}"/>
              </a:ext>
            </a:extLst>
          </p:cNvPr>
          <p:cNvSpPr>
            <a:spLocks noGrp="1"/>
          </p:cNvSpPr>
          <p:nvPr>
            <p:ph type="sldNum" sz="quarter" idx="12"/>
          </p:nvPr>
        </p:nvSpPr>
        <p:spPr/>
        <p:txBody>
          <a:bodyPr/>
          <a:lstStyle/>
          <a:p>
            <a:fld id="{B4C9C0D5-DD38-8E49-8CBC-9FEBD21D8142}" type="slidenum">
              <a:rPr lang="en-US" smtClean="0"/>
              <a:t>‹#›</a:t>
            </a:fld>
            <a:endParaRPr lang="en-US"/>
          </a:p>
        </p:txBody>
      </p:sp>
      <p:pic>
        <p:nvPicPr>
          <p:cNvPr id="5" name="Picture 4" descr="Background pattern&#10;&#10;Description automatically generated">
            <a:extLst>
              <a:ext uri="{FF2B5EF4-FFF2-40B4-BE49-F238E27FC236}">
                <a16:creationId xmlns:a16="http://schemas.microsoft.com/office/drawing/2014/main" id="{EE064721-3971-5440-8AB8-55045816325B}"/>
              </a:ext>
            </a:extLst>
          </p:cNvPr>
          <p:cNvPicPr>
            <a:picLocks noChangeAspect="1"/>
          </p:cNvPicPr>
          <p:nvPr userDrawn="1"/>
        </p:nvPicPr>
        <p:blipFill rotWithShape="1">
          <a:blip r:embed="rId2"/>
          <a:srcRect b="82667"/>
          <a:stretch/>
        </p:blipFill>
        <p:spPr>
          <a:xfrm>
            <a:off x="0" y="1"/>
            <a:ext cx="12192000" cy="1188720"/>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D4A8C1D-4AC3-DD49-BA10-8117AC3FE5CB}"/>
              </a:ext>
            </a:extLst>
          </p:cNvPr>
          <p:cNvPicPr>
            <a:picLocks noChangeAspect="1"/>
          </p:cNvPicPr>
          <p:nvPr userDrawn="1"/>
        </p:nvPicPr>
        <p:blipFill rotWithShape="1">
          <a:blip r:embed="rId3"/>
          <a:srcRect r="52467"/>
          <a:stretch/>
        </p:blipFill>
        <p:spPr>
          <a:xfrm>
            <a:off x="838199" y="183038"/>
            <a:ext cx="2394227" cy="740470"/>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9B41A00-27D6-E344-8AD6-DA8120951071}"/>
              </a:ext>
            </a:extLst>
          </p:cNvPr>
          <p:cNvPicPr>
            <a:picLocks noChangeAspect="1"/>
          </p:cNvPicPr>
          <p:nvPr userDrawn="1"/>
        </p:nvPicPr>
        <p:blipFill rotWithShape="1">
          <a:blip r:embed="rId3"/>
          <a:srcRect l="57742"/>
          <a:stretch/>
        </p:blipFill>
        <p:spPr>
          <a:xfrm>
            <a:off x="9293860" y="257175"/>
            <a:ext cx="2128520" cy="740470"/>
          </a:xfrm>
          <a:prstGeom prst="rect">
            <a:avLst/>
          </a:prstGeom>
        </p:spPr>
      </p:pic>
    </p:spTree>
    <p:extLst>
      <p:ext uri="{BB962C8B-B14F-4D97-AF65-F5344CB8AC3E}">
        <p14:creationId xmlns:p14="http://schemas.microsoft.com/office/powerpoint/2010/main" val="34741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F5C"/>
        </a:solidFill>
        <a:effectLst/>
      </p:bgPr>
    </p:bg>
    <p:spTree>
      <p:nvGrpSpPr>
        <p:cNvPr id="1" name=""/>
        <p:cNvGrpSpPr/>
        <p:nvPr/>
      </p:nvGrpSpPr>
      <p:grpSpPr>
        <a:xfrm>
          <a:off x="0" y="0"/>
          <a:ext cx="0" cy="0"/>
          <a:chOff x="0" y="0"/>
          <a:chExt cx="0" cy="0"/>
        </a:xfrm>
      </p:grpSpPr>
      <p:pic>
        <p:nvPicPr>
          <p:cNvPr id="7" name="Picture 6" descr="A picture containing text, candelabrum, light, crosswalk&#10;&#10;Description automatically generated">
            <a:extLst>
              <a:ext uri="{FF2B5EF4-FFF2-40B4-BE49-F238E27FC236}">
                <a16:creationId xmlns:a16="http://schemas.microsoft.com/office/drawing/2014/main" id="{7BF2E152-3D64-4A69-BADB-0289711D3AF6}"/>
              </a:ext>
            </a:extLst>
          </p:cNvPr>
          <p:cNvPicPr>
            <a:picLocks noChangeAspect="1"/>
          </p:cNvPicPr>
          <p:nvPr userDrawn="1"/>
        </p:nvPicPr>
        <p:blipFill>
          <a:blip r:embed="rId2"/>
          <a:stretch>
            <a:fillRect/>
          </a:stretch>
        </p:blipFill>
        <p:spPr>
          <a:xfrm>
            <a:off x="0" y="0"/>
            <a:ext cx="12192000" cy="2286000"/>
          </a:xfrm>
          <a:prstGeom prst="rect">
            <a:avLst/>
          </a:prstGeom>
        </p:spPr>
      </p:pic>
      <p:sp>
        <p:nvSpPr>
          <p:cNvPr id="9" name="Title 1">
            <a:extLst>
              <a:ext uri="{FF2B5EF4-FFF2-40B4-BE49-F238E27FC236}">
                <a16:creationId xmlns:a16="http://schemas.microsoft.com/office/drawing/2014/main" id="{A95961D4-0111-42E6-B453-4DB01CD16D1C}"/>
              </a:ext>
            </a:extLst>
          </p:cNvPr>
          <p:cNvSpPr>
            <a:spLocks noGrp="1"/>
          </p:cNvSpPr>
          <p:nvPr>
            <p:ph type="ctrTitle" hasCustomPrompt="1"/>
          </p:nvPr>
        </p:nvSpPr>
        <p:spPr>
          <a:xfrm>
            <a:off x="0" y="1742992"/>
            <a:ext cx="7999141" cy="997557"/>
          </a:xfrm>
          <a:prstGeom prst="rect">
            <a:avLst/>
          </a:prstGeom>
        </p:spPr>
        <p:txBody>
          <a:bodyPr lIns="228600" tIns="457200" rIns="0" bIns="0" anchor="t" anchorCtr="0"/>
          <a:lstStyle>
            <a:lvl1pPr algn="l">
              <a:lnSpc>
                <a:spcPts val="5600"/>
              </a:lnSpc>
              <a:defRPr sz="5600" b="0" i="0" spc="-200" baseline="0">
                <a:solidFill>
                  <a:srgbClr val="DBF5FF"/>
                </a:solidFill>
                <a:latin typeface="GT America Lt" pitchFamily="2" charset="77"/>
                <a:ea typeface="GT America Lt" pitchFamily="2" charset="77"/>
              </a:defRPr>
            </a:lvl1pPr>
          </a:lstStyle>
          <a:p>
            <a:r>
              <a:rPr lang="en-US" dirty="0"/>
              <a:t>Presentation Title</a:t>
            </a:r>
          </a:p>
        </p:txBody>
      </p:sp>
      <p:sp>
        <p:nvSpPr>
          <p:cNvPr id="10" name="Subtitle 2">
            <a:extLst>
              <a:ext uri="{FF2B5EF4-FFF2-40B4-BE49-F238E27FC236}">
                <a16:creationId xmlns:a16="http://schemas.microsoft.com/office/drawing/2014/main" id="{7FECE972-E181-452F-9098-71BFC2006CFD}"/>
              </a:ext>
            </a:extLst>
          </p:cNvPr>
          <p:cNvSpPr>
            <a:spLocks noGrp="1"/>
          </p:cNvSpPr>
          <p:nvPr>
            <p:ph type="subTitle" idx="1" hasCustomPrompt="1"/>
          </p:nvPr>
        </p:nvSpPr>
        <p:spPr>
          <a:xfrm>
            <a:off x="-1" y="2945953"/>
            <a:ext cx="7999141" cy="315992"/>
          </a:xfrm>
          <a:prstGeom prst="rect">
            <a:avLst/>
          </a:prstGeom>
        </p:spPr>
        <p:txBody>
          <a:bodyPr lIns="228600" tIns="0" rIns="0" bIns="0"/>
          <a:lstStyle>
            <a:lvl1pPr marL="0" indent="0" algn="l">
              <a:buNone/>
              <a:defRPr sz="2400" b="0" i="0">
                <a:solidFill>
                  <a:srgbClr val="DBF5FF"/>
                </a:solidFill>
                <a:latin typeface="GT America Lt" pitchFamily="2" charset="77"/>
                <a:ea typeface="GT America L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a:t>
            </a:r>
          </a:p>
        </p:txBody>
      </p:sp>
      <p:pic>
        <p:nvPicPr>
          <p:cNvPr id="12" name="Picture 11">
            <a:extLst>
              <a:ext uri="{FF2B5EF4-FFF2-40B4-BE49-F238E27FC236}">
                <a16:creationId xmlns:a16="http://schemas.microsoft.com/office/drawing/2014/main" id="{22C59D1B-680F-4708-8FF3-914324A93C45}"/>
              </a:ext>
            </a:extLst>
          </p:cNvPr>
          <p:cNvPicPr>
            <a:picLocks noChangeAspect="1"/>
          </p:cNvPicPr>
          <p:nvPr userDrawn="1"/>
        </p:nvPicPr>
        <p:blipFill>
          <a:blip r:embed="rId3"/>
          <a:srcRect/>
          <a:stretch/>
        </p:blipFill>
        <p:spPr>
          <a:xfrm>
            <a:off x="-250741" y="5701869"/>
            <a:ext cx="3825147" cy="1408175"/>
          </a:xfrm>
          <a:prstGeom prst="rect">
            <a:avLst/>
          </a:prstGeom>
        </p:spPr>
      </p:pic>
    </p:spTree>
    <p:extLst>
      <p:ext uri="{BB962C8B-B14F-4D97-AF65-F5344CB8AC3E}">
        <p14:creationId xmlns:p14="http://schemas.microsoft.com/office/powerpoint/2010/main" val="274981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C48A-D3D7-1960-CF9F-23CE55D7B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63579-69A6-84BB-2C1D-66DD17828F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6C8E-0401-4E0F-DC07-2F867BA79EA4}"/>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5" name="Footer Placeholder 4">
            <a:extLst>
              <a:ext uri="{FF2B5EF4-FFF2-40B4-BE49-F238E27FC236}">
                <a16:creationId xmlns:a16="http://schemas.microsoft.com/office/drawing/2014/main" id="{CBA0C6D3-7783-30F3-BF27-2B283591D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B8D8D-9532-195A-26B0-40EB3D33B4EA}"/>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363228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3704-E413-C863-D500-8D31496F3D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1AE384-815A-F1B1-C521-4FAC6E910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DBE9B1-CA0E-314B-91C5-5BC4E613E1BA}"/>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5" name="Footer Placeholder 4">
            <a:extLst>
              <a:ext uri="{FF2B5EF4-FFF2-40B4-BE49-F238E27FC236}">
                <a16:creationId xmlns:a16="http://schemas.microsoft.com/office/drawing/2014/main" id="{F1440AC1-7E54-F7F9-AB44-DDCF32722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AB485-E576-C375-94CC-A2E8F9E3EC44}"/>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80235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4408-9C3B-1504-7353-AD11DD9CB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F112F-45AD-D719-B18F-02570A35D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EC532-BABD-8AC3-4FE7-288C500203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16571-26DD-B2A6-9FE2-96C49CBC1423}"/>
              </a:ext>
            </a:extLst>
          </p:cNvPr>
          <p:cNvSpPr>
            <a:spLocks noGrp="1"/>
          </p:cNvSpPr>
          <p:nvPr>
            <p:ph type="dt" sz="half" idx="10"/>
          </p:nvPr>
        </p:nvSpPr>
        <p:spPr/>
        <p:txBody>
          <a:bodyPr/>
          <a:lstStyle/>
          <a:p>
            <a:fld id="{8C79B5FE-05AC-4367-9DB5-27A4A19C1DF1}" type="datetimeFigureOut">
              <a:rPr lang="en-US" smtClean="0"/>
              <a:t>6/2/2022</a:t>
            </a:fld>
            <a:endParaRPr lang="en-US"/>
          </a:p>
        </p:txBody>
      </p:sp>
      <p:sp>
        <p:nvSpPr>
          <p:cNvPr id="6" name="Footer Placeholder 5">
            <a:extLst>
              <a:ext uri="{FF2B5EF4-FFF2-40B4-BE49-F238E27FC236}">
                <a16:creationId xmlns:a16="http://schemas.microsoft.com/office/drawing/2014/main" id="{FD1ECE6E-728B-BB3B-5A04-994C44520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3EFF2-BA99-0E4C-F6A0-62AE49C39DC3}"/>
              </a:ext>
            </a:extLst>
          </p:cNvPr>
          <p:cNvSpPr>
            <a:spLocks noGrp="1"/>
          </p:cNvSpPr>
          <p:nvPr>
            <p:ph type="sldNum" sz="quarter" idx="12"/>
          </p:nvPr>
        </p:nvSpPr>
        <p:spPr/>
        <p:txBody>
          <a:bodyPr/>
          <a:lstStyle/>
          <a:p>
            <a:fld id="{A8B0D26F-939A-41F5-AF91-D828D59EEB73}" type="slidenum">
              <a:rPr lang="en-US" smtClean="0"/>
              <a:t>‹#›</a:t>
            </a:fld>
            <a:endParaRPr lang="en-US"/>
          </a:p>
        </p:txBody>
      </p:sp>
    </p:spTree>
    <p:extLst>
      <p:ext uri="{BB962C8B-B14F-4D97-AF65-F5344CB8AC3E}">
        <p14:creationId xmlns:p14="http://schemas.microsoft.com/office/powerpoint/2010/main" val="2782323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7B5AA-09F5-F240-9DB3-72EA59278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BD81-5C9C-0A4D-B5D0-BC37F1615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7762B-DBF7-104A-A811-5DCC5339E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2056D-E659-1246-A021-BB9B9801BBAF}" type="datetimeFigureOut">
              <a:rPr lang="en-US" smtClean="0"/>
              <a:t>6/2/2022</a:t>
            </a:fld>
            <a:endParaRPr lang="en-US"/>
          </a:p>
        </p:txBody>
      </p:sp>
      <p:sp>
        <p:nvSpPr>
          <p:cNvPr id="5" name="Footer Placeholder 4">
            <a:extLst>
              <a:ext uri="{FF2B5EF4-FFF2-40B4-BE49-F238E27FC236}">
                <a16:creationId xmlns:a16="http://schemas.microsoft.com/office/drawing/2014/main" id="{4D21E5EE-F229-D348-82BF-151D29223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5E9857-2E37-DD45-BC6D-9D254394B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9C0D5-DD38-8E49-8CBC-9FEBD21D8142}" type="slidenum">
              <a:rPr lang="en-US" smtClean="0"/>
              <a:t>‹#›</a:t>
            </a:fld>
            <a:endParaRPr lang="en-US"/>
          </a:p>
        </p:txBody>
      </p:sp>
    </p:spTree>
    <p:extLst>
      <p:ext uri="{BB962C8B-B14F-4D97-AF65-F5344CB8AC3E}">
        <p14:creationId xmlns:p14="http://schemas.microsoft.com/office/powerpoint/2010/main" val="41230661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5D392-842A-0297-0EBF-1E6B8D8C2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DDC18F-1E8D-3AFA-D35F-CC3CAA298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5F70A-9696-4627-2BEA-08B78CD28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9B5FE-05AC-4367-9DB5-27A4A19C1DF1}" type="datetimeFigureOut">
              <a:rPr lang="en-US" smtClean="0"/>
              <a:t>6/2/2022</a:t>
            </a:fld>
            <a:endParaRPr lang="en-US"/>
          </a:p>
        </p:txBody>
      </p:sp>
      <p:sp>
        <p:nvSpPr>
          <p:cNvPr id="5" name="Footer Placeholder 4">
            <a:extLst>
              <a:ext uri="{FF2B5EF4-FFF2-40B4-BE49-F238E27FC236}">
                <a16:creationId xmlns:a16="http://schemas.microsoft.com/office/drawing/2014/main" id="{8A1F7449-5FB0-1B61-FB83-E0F957879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A42E18-3D41-AE2A-C90E-0F97471D7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0D26F-939A-41F5-AF91-D828D59EEB73}" type="slidenum">
              <a:rPr lang="en-US" smtClean="0"/>
              <a:t>‹#›</a:t>
            </a:fld>
            <a:endParaRPr lang="en-US"/>
          </a:p>
        </p:txBody>
      </p:sp>
    </p:spTree>
    <p:extLst>
      <p:ext uri="{BB962C8B-B14F-4D97-AF65-F5344CB8AC3E}">
        <p14:creationId xmlns:p14="http://schemas.microsoft.com/office/powerpoint/2010/main" val="3480433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8DF317-C636-7BC1-5C18-A50D625B7E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58DBBB-D0A7-8720-4FE5-C6F67EFDA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FFDEC-1B48-26CC-2C15-D7C62A712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F9AB2-12F7-420E-A219-C1C1E6C412E9}" type="datetimeFigureOut">
              <a:rPr lang="en-US" smtClean="0"/>
              <a:t>6/2/2022</a:t>
            </a:fld>
            <a:endParaRPr lang="en-US"/>
          </a:p>
        </p:txBody>
      </p:sp>
      <p:sp>
        <p:nvSpPr>
          <p:cNvPr id="5" name="Footer Placeholder 4">
            <a:extLst>
              <a:ext uri="{FF2B5EF4-FFF2-40B4-BE49-F238E27FC236}">
                <a16:creationId xmlns:a16="http://schemas.microsoft.com/office/drawing/2014/main" id="{204C6E5E-96EE-D011-735F-B8AAC0615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B64210-E238-7046-EBC9-686D99DB4F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6090D-440F-47FF-A8C2-3144AEA43DA8}" type="slidenum">
              <a:rPr lang="en-US" smtClean="0"/>
              <a:t>‹#›</a:t>
            </a:fld>
            <a:endParaRPr lang="en-US"/>
          </a:p>
        </p:txBody>
      </p:sp>
    </p:spTree>
    <p:extLst>
      <p:ext uri="{BB962C8B-B14F-4D97-AF65-F5344CB8AC3E}">
        <p14:creationId xmlns:p14="http://schemas.microsoft.com/office/powerpoint/2010/main" val="41271184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04422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s://www.eeoc.gov/coronavirus"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63" y="2135982"/>
            <a:ext cx="10891837" cy="1124744"/>
          </a:xfrm>
        </p:spPr>
        <p:txBody>
          <a:bodyPr>
            <a:normAutofit fontScale="90000"/>
          </a:bodyPr>
          <a:lstStyle/>
          <a:p>
            <a:r>
              <a:rPr lang="en-US" dirty="0"/>
              <a:t>Executive Law</a:t>
            </a:r>
          </a:p>
        </p:txBody>
      </p:sp>
      <p:sp>
        <p:nvSpPr>
          <p:cNvPr id="3" name="Subtitle 2"/>
          <p:cNvSpPr>
            <a:spLocks noGrp="1"/>
          </p:cNvSpPr>
          <p:nvPr>
            <p:ph type="subTitle" idx="4294967295"/>
          </p:nvPr>
        </p:nvSpPr>
        <p:spPr>
          <a:xfrm>
            <a:off x="314643" y="3713480"/>
            <a:ext cx="10891837" cy="1555750"/>
          </a:xfrm>
        </p:spPr>
        <p:txBody>
          <a:bodyPr>
            <a:normAutofit/>
          </a:bodyPr>
          <a:lstStyle/>
          <a:p>
            <a:pPr marL="0" indent="0">
              <a:buNone/>
            </a:pPr>
            <a:r>
              <a:rPr lang="en-US" sz="2000" dirty="0">
                <a:solidFill>
                  <a:srgbClr val="E6E6E6"/>
                </a:solidFill>
              </a:rPr>
              <a:t>Andrew C. Dye</a:t>
            </a:r>
          </a:p>
          <a:p>
            <a:pPr marL="0" indent="0">
              <a:buNone/>
            </a:pPr>
            <a:r>
              <a:rPr lang="en-US" sz="2000" dirty="0">
                <a:solidFill>
                  <a:srgbClr val="E6E6E6"/>
                </a:solidFill>
              </a:rPr>
              <a:t>Webster, Chamberlain &amp; Bean, LLP</a:t>
            </a:r>
          </a:p>
          <a:p>
            <a:endParaRPr lang="en-US" sz="2000" dirty="0"/>
          </a:p>
        </p:txBody>
      </p:sp>
    </p:spTree>
    <p:extLst>
      <p:ext uri="{BB962C8B-B14F-4D97-AF65-F5344CB8AC3E}">
        <p14:creationId xmlns:p14="http://schemas.microsoft.com/office/powerpoint/2010/main" val="30901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890F-BBA8-461B-A721-22D9B5F67CA6}"/>
              </a:ext>
            </a:extLst>
          </p:cNvPr>
          <p:cNvSpPr>
            <a:spLocks noGrp="1"/>
          </p:cNvSpPr>
          <p:nvPr>
            <p:ph type="title"/>
          </p:nvPr>
        </p:nvSpPr>
        <p:spPr/>
        <p:txBody>
          <a:bodyPr>
            <a:normAutofit/>
          </a:bodyPr>
          <a:lstStyle/>
          <a:p>
            <a:r>
              <a:rPr lang="en-US" dirty="0"/>
              <a:t>Board of Directors: Mock Board Orientation</a:t>
            </a:r>
          </a:p>
        </p:txBody>
      </p:sp>
      <p:sp>
        <p:nvSpPr>
          <p:cNvPr id="3" name="Content Placeholder 2">
            <a:extLst>
              <a:ext uri="{FF2B5EF4-FFF2-40B4-BE49-F238E27FC236}">
                <a16:creationId xmlns:a16="http://schemas.microsoft.com/office/drawing/2014/main" id="{7826F606-BAB9-435F-AD0F-7A542919CDC6}"/>
              </a:ext>
            </a:extLst>
          </p:cNvPr>
          <p:cNvSpPr>
            <a:spLocks noGrp="1"/>
          </p:cNvSpPr>
          <p:nvPr>
            <p:ph idx="1"/>
          </p:nvPr>
        </p:nvSpPr>
        <p:spPr/>
        <p:txBody>
          <a:bodyPr>
            <a:normAutofit/>
          </a:bodyPr>
          <a:lstStyle/>
          <a:p>
            <a:pPr marL="0" indent="0">
              <a:buNone/>
            </a:pPr>
            <a:r>
              <a:rPr lang="en-US" b="1" dirty="0"/>
              <a:t>Six rules for a successful board of directors:</a:t>
            </a:r>
          </a:p>
          <a:p>
            <a:pPr marL="514350" indent="-514350">
              <a:buAutoNum type="arabicPeriod"/>
            </a:pPr>
            <a:r>
              <a:rPr lang="en-US" dirty="0"/>
              <a:t>Attend</a:t>
            </a:r>
          </a:p>
          <a:p>
            <a:pPr lvl="1"/>
            <a:r>
              <a:rPr lang="en-US" dirty="0"/>
              <a:t> Maybe the most basic rule</a:t>
            </a:r>
          </a:p>
          <a:p>
            <a:pPr marL="57150" indent="0">
              <a:buNone/>
            </a:pPr>
            <a:r>
              <a:rPr lang="en-US" dirty="0"/>
              <a:t>2. Participate</a:t>
            </a:r>
          </a:p>
          <a:p>
            <a:pPr marL="914400" lvl="1" indent="-457200"/>
            <a:r>
              <a:rPr lang="en-US" dirty="0"/>
              <a:t>Active – not passive – participation</a:t>
            </a:r>
          </a:p>
          <a:p>
            <a:pPr marL="914400" lvl="1" indent="-457200"/>
            <a:r>
              <a:rPr lang="en-US" dirty="0"/>
              <a:t>Be involved! </a:t>
            </a:r>
          </a:p>
          <a:p>
            <a:pPr marL="457200" lvl="1" indent="0">
              <a:buNone/>
            </a:pPr>
            <a:endParaRPr lang="en-US" dirty="0"/>
          </a:p>
        </p:txBody>
      </p:sp>
    </p:spTree>
    <p:extLst>
      <p:ext uri="{BB962C8B-B14F-4D97-AF65-F5344CB8AC3E}">
        <p14:creationId xmlns:p14="http://schemas.microsoft.com/office/powerpoint/2010/main" val="8338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83A8-1DE8-42E8-AD2E-60D826FD5FCF}"/>
              </a:ext>
            </a:extLst>
          </p:cNvPr>
          <p:cNvSpPr>
            <a:spLocks noGrp="1"/>
          </p:cNvSpPr>
          <p:nvPr>
            <p:ph type="title"/>
          </p:nvPr>
        </p:nvSpPr>
        <p:spPr/>
        <p:txBody>
          <a:bodyPr>
            <a:normAutofit/>
          </a:bodyPr>
          <a:lstStyle/>
          <a:p>
            <a:r>
              <a:rPr lang="en-US" dirty="0"/>
              <a:t>Board of Directors: Mock Board Orientation</a:t>
            </a:r>
          </a:p>
        </p:txBody>
      </p:sp>
      <p:sp>
        <p:nvSpPr>
          <p:cNvPr id="3" name="Content Placeholder 2">
            <a:extLst>
              <a:ext uri="{FF2B5EF4-FFF2-40B4-BE49-F238E27FC236}">
                <a16:creationId xmlns:a16="http://schemas.microsoft.com/office/drawing/2014/main" id="{6F2C4982-EE7D-4342-A140-422CF55E8F32}"/>
              </a:ext>
            </a:extLst>
          </p:cNvPr>
          <p:cNvSpPr>
            <a:spLocks noGrp="1"/>
          </p:cNvSpPr>
          <p:nvPr>
            <p:ph idx="1"/>
          </p:nvPr>
        </p:nvSpPr>
        <p:spPr/>
        <p:txBody>
          <a:bodyPr/>
          <a:lstStyle/>
          <a:p>
            <a:pPr marL="0" indent="0">
              <a:buNone/>
            </a:pPr>
            <a:r>
              <a:rPr lang="en-US" dirty="0"/>
              <a:t>3. Delegation </a:t>
            </a:r>
            <a:r>
              <a:rPr lang="en-US" u="sng" dirty="0"/>
              <a:t>not</a:t>
            </a:r>
            <a:r>
              <a:rPr lang="en-US" dirty="0"/>
              <a:t> abdication</a:t>
            </a:r>
          </a:p>
          <a:p>
            <a:pPr lvl="1">
              <a:buFont typeface="Arial" panose="020B0604020202020204" pitchFamily="34" charset="0"/>
              <a:buChar char="•"/>
            </a:pPr>
            <a:r>
              <a:rPr lang="en-US" dirty="0"/>
              <a:t>Delegation to the CEO and other officers is supposed to happen – abdication is not.</a:t>
            </a:r>
          </a:p>
          <a:p>
            <a:pPr lvl="1">
              <a:buFont typeface="Arial" panose="020B0604020202020204" pitchFamily="34" charset="0"/>
              <a:buChar char="•"/>
            </a:pPr>
            <a:r>
              <a:rPr lang="en-US" dirty="0"/>
              <a:t>The buck stops with the board but it should not be shy from delegating responsibilities to trusted hires.  </a:t>
            </a:r>
          </a:p>
          <a:p>
            <a:pPr lvl="1"/>
            <a:endParaRPr lang="en-US" dirty="0"/>
          </a:p>
        </p:txBody>
      </p:sp>
    </p:spTree>
    <p:extLst>
      <p:ext uri="{BB962C8B-B14F-4D97-AF65-F5344CB8AC3E}">
        <p14:creationId xmlns:p14="http://schemas.microsoft.com/office/powerpoint/2010/main" val="425761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30E87-9A9D-4B16-A195-9ED02748D29B}"/>
              </a:ext>
            </a:extLst>
          </p:cNvPr>
          <p:cNvSpPr>
            <a:spLocks noGrp="1"/>
          </p:cNvSpPr>
          <p:nvPr>
            <p:ph type="title"/>
          </p:nvPr>
        </p:nvSpPr>
        <p:spPr/>
        <p:txBody>
          <a:bodyPr>
            <a:normAutofit/>
          </a:bodyPr>
          <a:lstStyle/>
          <a:p>
            <a:r>
              <a:rPr lang="en-US" dirty="0"/>
              <a:t>Board of Directors: Mock Board Orientation</a:t>
            </a:r>
          </a:p>
        </p:txBody>
      </p:sp>
      <p:sp>
        <p:nvSpPr>
          <p:cNvPr id="3" name="Content Placeholder 2">
            <a:extLst>
              <a:ext uri="{FF2B5EF4-FFF2-40B4-BE49-F238E27FC236}">
                <a16:creationId xmlns:a16="http://schemas.microsoft.com/office/drawing/2014/main" id="{A56E9701-10E0-4754-944E-2CC4A42FCD87}"/>
              </a:ext>
            </a:extLst>
          </p:cNvPr>
          <p:cNvSpPr>
            <a:spLocks noGrp="1"/>
          </p:cNvSpPr>
          <p:nvPr>
            <p:ph idx="1"/>
          </p:nvPr>
        </p:nvSpPr>
        <p:spPr/>
        <p:txBody>
          <a:bodyPr/>
          <a:lstStyle/>
          <a:p>
            <a:pPr marL="0" indent="0">
              <a:buNone/>
            </a:pPr>
            <a:r>
              <a:rPr lang="en-US" dirty="0"/>
              <a:t>4. Finances</a:t>
            </a:r>
          </a:p>
          <a:p>
            <a:pPr lvl="1"/>
            <a:r>
              <a:rPr lang="en-US" dirty="0"/>
              <a:t>Every board member should understand the finances of the organization</a:t>
            </a:r>
          </a:p>
          <a:p>
            <a:pPr lvl="1"/>
            <a:r>
              <a:rPr lang="en-US" dirty="0"/>
              <a:t>The board should be constantly doing analytics on the organization; how can they make it better?</a:t>
            </a:r>
          </a:p>
          <a:p>
            <a:pPr lvl="1"/>
            <a:endParaRPr lang="en-US" dirty="0"/>
          </a:p>
        </p:txBody>
      </p:sp>
    </p:spTree>
    <p:extLst>
      <p:ext uri="{BB962C8B-B14F-4D97-AF65-F5344CB8AC3E}">
        <p14:creationId xmlns:p14="http://schemas.microsoft.com/office/powerpoint/2010/main" val="202657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57A-6EFA-41C7-B3A0-34F9D7B54344}"/>
              </a:ext>
            </a:extLst>
          </p:cNvPr>
          <p:cNvSpPr>
            <a:spLocks noGrp="1"/>
          </p:cNvSpPr>
          <p:nvPr>
            <p:ph type="title"/>
          </p:nvPr>
        </p:nvSpPr>
        <p:spPr/>
        <p:txBody>
          <a:bodyPr>
            <a:normAutofit/>
          </a:bodyPr>
          <a:lstStyle/>
          <a:p>
            <a:r>
              <a:rPr lang="en-US" dirty="0"/>
              <a:t>Board of Directors: Mock Board Orientation</a:t>
            </a:r>
          </a:p>
        </p:txBody>
      </p:sp>
      <p:sp>
        <p:nvSpPr>
          <p:cNvPr id="3" name="Content Placeholder 2">
            <a:extLst>
              <a:ext uri="{FF2B5EF4-FFF2-40B4-BE49-F238E27FC236}">
                <a16:creationId xmlns:a16="http://schemas.microsoft.com/office/drawing/2014/main" id="{896A1C65-991E-4680-888C-E312FCD2C2AE}"/>
              </a:ext>
            </a:extLst>
          </p:cNvPr>
          <p:cNvSpPr>
            <a:spLocks noGrp="1"/>
          </p:cNvSpPr>
          <p:nvPr>
            <p:ph idx="1"/>
          </p:nvPr>
        </p:nvSpPr>
        <p:spPr/>
        <p:txBody>
          <a:bodyPr/>
          <a:lstStyle/>
          <a:p>
            <a:pPr marL="0" indent="0">
              <a:buNone/>
            </a:pPr>
            <a:r>
              <a:rPr lang="en-US" dirty="0"/>
              <a:t>5. Fiduciary Duty (discussed later in depth)</a:t>
            </a:r>
          </a:p>
          <a:p>
            <a:pPr lvl="1"/>
            <a:r>
              <a:rPr lang="en-US" dirty="0"/>
              <a:t>Loyalty, care, and obedience.</a:t>
            </a:r>
          </a:p>
          <a:p>
            <a:pPr lvl="1"/>
            <a:r>
              <a:rPr lang="en-US" dirty="0"/>
              <a:t>Directors have a fiduciary relationship with the association, i.e., to act in its best interest.</a:t>
            </a:r>
          </a:p>
        </p:txBody>
      </p:sp>
    </p:spTree>
    <p:extLst>
      <p:ext uri="{BB962C8B-B14F-4D97-AF65-F5344CB8AC3E}">
        <p14:creationId xmlns:p14="http://schemas.microsoft.com/office/powerpoint/2010/main" val="266759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84A2-4137-4722-8684-9AFA5738E8BF}"/>
              </a:ext>
            </a:extLst>
          </p:cNvPr>
          <p:cNvSpPr>
            <a:spLocks noGrp="1"/>
          </p:cNvSpPr>
          <p:nvPr>
            <p:ph type="title"/>
          </p:nvPr>
        </p:nvSpPr>
        <p:spPr/>
        <p:txBody>
          <a:bodyPr>
            <a:normAutofit/>
          </a:bodyPr>
          <a:lstStyle/>
          <a:p>
            <a:r>
              <a:rPr lang="en-US" dirty="0"/>
              <a:t>Board of Directors: Mock Board Orientation</a:t>
            </a:r>
          </a:p>
        </p:txBody>
      </p:sp>
      <p:sp>
        <p:nvSpPr>
          <p:cNvPr id="3" name="Content Placeholder 2">
            <a:extLst>
              <a:ext uri="{FF2B5EF4-FFF2-40B4-BE49-F238E27FC236}">
                <a16:creationId xmlns:a16="http://schemas.microsoft.com/office/drawing/2014/main" id="{E37F665C-4B9E-4F49-8E37-85DA946A2DAE}"/>
              </a:ext>
            </a:extLst>
          </p:cNvPr>
          <p:cNvSpPr>
            <a:spLocks noGrp="1"/>
          </p:cNvSpPr>
          <p:nvPr>
            <p:ph idx="1"/>
          </p:nvPr>
        </p:nvSpPr>
        <p:spPr/>
        <p:txBody>
          <a:bodyPr/>
          <a:lstStyle/>
          <a:p>
            <a:pPr marL="0" indent="0">
              <a:buNone/>
            </a:pPr>
            <a:r>
              <a:rPr lang="en-US" dirty="0"/>
              <a:t>6. Find your replacement</a:t>
            </a:r>
          </a:p>
          <a:p>
            <a:r>
              <a:rPr lang="en-US" dirty="0"/>
              <a:t>Active boards will recruit other members after they transition off.</a:t>
            </a:r>
          </a:p>
          <a:p>
            <a:r>
              <a:rPr lang="en-US" dirty="0"/>
              <a:t>Be proud of your position in the organization!</a:t>
            </a:r>
          </a:p>
          <a:p>
            <a:r>
              <a:rPr lang="en-US" dirty="0"/>
              <a:t>Is there a diversity plan?</a:t>
            </a:r>
          </a:p>
          <a:p>
            <a:pPr lvl="1"/>
            <a:endParaRPr lang="en-US" dirty="0"/>
          </a:p>
          <a:p>
            <a:pPr lvl="1"/>
            <a:endParaRPr lang="en-US" dirty="0"/>
          </a:p>
        </p:txBody>
      </p:sp>
    </p:spTree>
    <p:extLst>
      <p:ext uri="{BB962C8B-B14F-4D97-AF65-F5344CB8AC3E}">
        <p14:creationId xmlns:p14="http://schemas.microsoft.com/office/powerpoint/2010/main" val="48549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94FE39B-7BB0-42E4-A89D-64AA12818F3B}"/>
              </a:ext>
            </a:extLst>
          </p:cNvPr>
          <p:cNvSpPr>
            <a:spLocks noGrp="1" noChangeArrowheads="1"/>
          </p:cNvSpPr>
          <p:nvPr>
            <p:ph type="title"/>
          </p:nvPr>
        </p:nvSpPr>
        <p:spPr>
          <a:xfrm>
            <a:off x="1772685" y="1163479"/>
            <a:ext cx="7886700" cy="1325562"/>
          </a:xfrm>
        </p:spPr>
        <p:txBody>
          <a:bodyPr rtlCol="0">
            <a:normAutofit fontScale="90000"/>
          </a:bodyPr>
          <a:lstStyle/>
          <a:p>
            <a:pPr>
              <a:defRPr/>
            </a:pPr>
            <a:r>
              <a:rPr lang="en-US" altLang="en-US" sz="5300" dirty="0"/>
              <a:t>		</a:t>
            </a:r>
            <a:br>
              <a:rPr lang="en-US" altLang="en-US" sz="5300" dirty="0"/>
            </a:br>
            <a:r>
              <a:rPr lang="en-US" altLang="en-US" sz="5300" dirty="0"/>
              <a:t>         </a:t>
            </a:r>
            <a:r>
              <a:rPr lang="en-US" altLang="en-US" sz="3700" dirty="0"/>
              <a:t>Board Fiduciary Duties</a:t>
            </a:r>
            <a:br>
              <a:rPr lang="en-US" altLang="en-US" sz="5300" dirty="0"/>
            </a:br>
            <a:endParaRPr lang="en-US" altLang="en-US" sz="5300" dirty="0"/>
          </a:p>
        </p:txBody>
      </p:sp>
      <p:sp>
        <p:nvSpPr>
          <p:cNvPr id="15363" name="Rectangle 3">
            <a:extLst>
              <a:ext uri="{FF2B5EF4-FFF2-40B4-BE49-F238E27FC236}">
                <a16:creationId xmlns:a16="http://schemas.microsoft.com/office/drawing/2014/main" id="{81E11343-8C6B-4C26-A94E-EB437018B873}"/>
              </a:ext>
            </a:extLst>
          </p:cNvPr>
          <p:cNvSpPr>
            <a:spLocks noGrp="1" noChangeArrowheads="1"/>
          </p:cNvSpPr>
          <p:nvPr>
            <p:ph idx="1"/>
          </p:nvPr>
        </p:nvSpPr>
        <p:spPr/>
        <p:txBody>
          <a:bodyPr rtlCol="0">
            <a:normAutofit lnSpcReduction="10000"/>
          </a:bodyPr>
          <a:lstStyle/>
          <a:p>
            <a:pPr>
              <a:lnSpc>
                <a:spcPct val="70000"/>
              </a:lnSpc>
              <a:spcBef>
                <a:spcPct val="50000"/>
              </a:spcBef>
              <a:buFont typeface="Wingdings 3" charset="2"/>
              <a:buChar char=""/>
              <a:defRPr/>
            </a:pPr>
            <a:r>
              <a:rPr lang="en-US" altLang="en-US" sz="2000" b="1" dirty="0">
                <a:solidFill>
                  <a:schemeClr val="tx1">
                    <a:lumMod val="75000"/>
                    <a:lumOff val="25000"/>
                  </a:schemeClr>
                </a:solidFill>
              </a:rPr>
              <a:t>Duty of Care</a:t>
            </a:r>
            <a:endParaRPr lang="en-US" altLang="en-US" sz="2000" dirty="0">
              <a:solidFill>
                <a:schemeClr val="tx1">
                  <a:lumMod val="75000"/>
                  <a:lumOff val="25000"/>
                </a:schemeClr>
              </a:solidFill>
            </a:endParaRPr>
          </a:p>
          <a:p>
            <a:pPr lvl="1" indent="-283464">
              <a:lnSpc>
                <a:spcPct val="70000"/>
              </a:lnSpc>
              <a:spcBef>
                <a:spcPct val="50000"/>
              </a:spcBef>
              <a:buFont typeface="Wingdings 3" charset="2"/>
              <a:buChar char=""/>
              <a:defRPr/>
            </a:pPr>
            <a:r>
              <a:rPr lang="en-US" altLang="en-US" sz="2000" dirty="0">
                <a:solidFill>
                  <a:schemeClr val="tx1">
                    <a:lumMod val="75000"/>
                    <a:lumOff val="25000"/>
                  </a:schemeClr>
                </a:solidFill>
              </a:rPr>
              <a:t>Good business judgment at all times</a:t>
            </a:r>
          </a:p>
          <a:p>
            <a:pPr lvl="1" indent="-283464">
              <a:lnSpc>
                <a:spcPct val="70000"/>
              </a:lnSpc>
              <a:spcBef>
                <a:spcPct val="50000"/>
              </a:spcBef>
              <a:buFont typeface="Wingdings 3" charset="2"/>
              <a:buChar char=""/>
              <a:defRPr/>
            </a:pPr>
            <a:r>
              <a:rPr lang="en-US" altLang="en-US" sz="2000" dirty="0">
                <a:solidFill>
                  <a:schemeClr val="tx1">
                    <a:lumMod val="75000"/>
                    <a:lumOff val="25000"/>
                  </a:schemeClr>
                </a:solidFill>
              </a:rPr>
              <a:t>Due diligence in decision making</a:t>
            </a:r>
          </a:p>
          <a:p>
            <a:pPr>
              <a:lnSpc>
                <a:spcPct val="70000"/>
              </a:lnSpc>
              <a:spcBef>
                <a:spcPct val="50000"/>
              </a:spcBef>
              <a:buFont typeface="Wingdings 3" charset="2"/>
              <a:buChar char=""/>
              <a:defRPr/>
            </a:pPr>
            <a:r>
              <a:rPr lang="en-US" altLang="en-US" sz="2000" b="1" dirty="0">
                <a:solidFill>
                  <a:schemeClr val="tx1">
                    <a:lumMod val="75000"/>
                    <a:lumOff val="25000"/>
                  </a:schemeClr>
                </a:solidFill>
              </a:rPr>
              <a:t>Duty of Loyalty</a:t>
            </a:r>
          </a:p>
          <a:p>
            <a:pPr lvl="1" indent="-283464">
              <a:spcBef>
                <a:spcPct val="50000"/>
              </a:spcBef>
              <a:buFont typeface="Wingdings 3" charset="2"/>
              <a:buChar char=""/>
              <a:defRPr/>
            </a:pPr>
            <a:r>
              <a:rPr lang="en-US" altLang="en-US" sz="2000" dirty="0">
                <a:solidFill>
                  <a:schemeClr val="tx1">
                    <a:lumMod val="75000"/>
                    <a:lumOff val="25000"/>
                  </a:schemeClr>
                </a:solidFill>
              </a:rPr>
              <a:t>Act in the best interest of the organization and membership </a:t>
            </a:r>
          </a:p>
          <a:p>
            <a:pPr lvl="1" indent="-283464">
              <a:lnSpc>
                <a:spcPct val="70000"/>
              </a:lnSpc>
              <a:spcBef>
                <a:spcPct val="50000"/>
              </a:spcBef>
              <a:buFont typeface="Wingdings 3" charset="2"/>
              <a:buChar char=""/>
              <a:defRPr/>
            </a:pPr>
            <a:r>
              <a:rPr lang="en-US" altLang="en-US" sz="2000" dirty="0">
                <a:solidFill>
                  <a:schemeClr val="tx1">
                    <a:lumMod val="75000"/>
                    <a:lumOff val="25000"/>
                  </a:schemeClr>
                </a:solidFill>
              </a:rPr>
              <a:t>Avoid conflicts of interest</a:t>
            </a:r>
          </a:p>
          <a:p>
            <a:pPr lvl="1" indent="-283464">
              <a:lnSpc>
                <a:spcPct val="70000"/>
              </a:lnSpc>
              <a:spcBef>
                <a:spcPct val="50000"/>
              </a:spcBef>
              <a:buFont typeface="Wingdings 3" charset="2"/>
              <a:buChar char=""/>
              <a:defRPr/>
            </a:pPr>
            <a:r>
              <a:rPr lang="en-US" altLang="en-US" sz="2000" dirty="0">
                <a:solidFill>
                  <a:schemeClr val="tx1">
                    <a:lumMod val="75000"/>
                    <a:lumOff val="25000"/>
                  </a:schemeClr>
                </a:solidFill>
              </a:rPr>
              <a:t>Corporate Opportunity</a:t>
            </a:r>
          </a:p>
          <a:p>
            <a:pPr>
              <a:lnSpc>
                <a:spcPct val="70000"/>
              </a:lnSpc>
              <a:spcBef>
                <a:spcPct val="50000"/>
              </a:spcBef>
              <a:buFont typeface="Wingdings 3" charset="2"/>
              <a:buChar char=""/>
              <a:defRPr/>
            </a:pPr>
            <a:r>
              <a:rPr lang="en-US" altLang="en-US" sz="2000" b="1" dirty="0">
                <a:solidFill>
                  <a:schemeClr val="tx1">
                    <a:lumMod val="75000"/>
                    <a:lumOff val="25000"/>
                  </a:schemeClr>
                </a:solidFill>
              </a:rPr>
              <a:t>Duty of Obedience</a:t>
            </a:r>
            <a:endParaRPr lang="en-US" altLang="en-US" sz="2000" dirty="0">
              <a:solidFill>
                <a:schemeClr val="tx1">
                  <a:lumMod val="75000"/>
                  <a:lumOff val="25000"/>
                </a:schemeClr>
              </a:solidFill>
            </a:endParaRPr>
          </a:p>
          <a:p>
            <a:pPr lvl="1" indent="-283464">
              <a:lnSpc>
                <a:spcPct val="70000"/>
              </a:lnSpc>
              <a:spcBef>
                <a:spcPct val="50000"/>
              </a:spcBef>
              <a:buFont typeface="Wingdings 3" charset="2"/>
              <a:buChar char=""/>
              <a:defRPr/>
            </a:pPr>
            <a:r>
              <a:rPr lang="en-US" altLang="en-US" sz="2000" dirty="0">
                <a:solidFill>
                  <a:schemeClr val="tx1">
                    <a:lumMod val="75000"/>
                    <a:lumOff val="25000"/>
                  </a:schemeClr>
                </a:solidFill>
              </a:rPr>
              <a:t>Faithful to the mission and goals</a:t>
            </a:r>
          </a:p>
          <a:p>
            <a:pPr lvl="1" indent="-283464">
              <a:lnSpc>
                <a:spcPct val="70000"/>
              </a:lnSpc>
              <a:spcBef>
                <a:spcPct val="50000"/>
              </a:spcBef>
              <a:buFont typeface="Wingdings 3" charset="2"/>
              <a:buChar char=""/>
              <a:defRPr/>
            </a:pPr>
            <a:r>
              <a:rPr lang="en-US" altLang="en-US" sz="2000" dirty="0">
                <a:solidFill>
                  <a:schemeClr val="tx1">
                    <a:lumMod val="75000"/>
                    <a:lumOff val="25000"/>
                  </a:schemeClr>
                </a:solidFill>
              </a:rPr>
              <a:t>Follow the governing documents</a:t>
            </a:r>
          </a:p>
          <a:p>
            <a:pPr>
              <a:buFont typeface="Wingdings 3" charset="2"/>
              <a:buChar char=""/>
              <a:defRPr/>
            </a:pPr>
            <a:endParaRPr lang="en-US" altLang="en-US" sz="2600" dirty="0">
              <a:solidFill>
                <a:schemeClr val="tx1">
                  <a:lumMod val="75000"/>
                  <a:lumOff val="25000"/>
                </a:schemeClr>
              </a:solidFill>
            </a:endParaRPr>
          </a:p>
        </p:txBody>
      </p:sp>
      <p:sp>
        <p:nvSpPr>
          <p:cNvPr id="28676" name="Slide Number Placeholder 5">
            <a:extLst>
              <a:ext uri="{FF2B5EF4-FFF2-40B4-BE49-F238E27FC236}">
                <a16:creationId xmlns:a16="http://schemas.microsoft.com/office/drawing/2014/main" id="{ACB66C95-C3E0-4EC8-A450-EE6EC41E16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6960693C-DA73-44B5-8E7C-0796D66BB715}" type="slidenum">
              <a:rPr lang="en-US" altLang="en-US" sz="2000" b="1">
                <a:latin typeface="Garamond" panose="02020404030301010803" pitchFamily="18" charset="0"/>
              </a:rPr>
              <a:pPr/>
              <a:t>15</a:t>
            </a:fld>
            <a:endParaRPr lang="en-US" altLang="en-US" sz="2000" b="1">
              <a:latin typeface="Garamond" panose="02020404030301010803" pitchFamily="18" charset="0"/>
            </a:endParaRPr>
          </a:p>
        </p:txBody>
      </p:sp>
      <p:cxnSp>
        <p:nvCxnSpPr>
          <p:cNvPr id="6" name="Straight Connector 5">
            <a:extLst>
              <a:ext uri="{FF2B5EF4-FFF2-40B4-BE49-F238E27FC236}">
                <a16:creationId xmlns:a16="http://schemas.microsoft.com/office/drawing/2014/main" id="{B62B6711-2373-4753-A9C7-CFB3404486D8}"/>
              </a:ext>
            </a:extLst>
          </p:cNvPr>
          <p:cNvCxnSpPr/>
          <p:nvPr/>
        </p:nvCxnSpPr>
        <p:spPr>
          <a:xfrm flipH="1">
            <a:off x="2057401" y="1524000"/>
            <a:ext cx="823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3CF1-34B1-42A4-8CAD-ACC70D7C7E20}"/>
              </a:ext>
            </a:extLst>
          </p:cNvPr>
          <p:cNvSpPr>
            <a:spLocks noGrp="1"/>
          </p:cNvSpPr>
          <p:nvPr>
            <p:ph type="title"/>
          </p:nvPr>
        </p:nvSpPr>
        <p:spPr/>
        <p:txBody>
          <a:bodyPr/>
          <a:lstStyle/>
          <a:p>
            <a:r>
              <a:rPr lang="en-US" dirty="0"/>
              <a:t>Fiduciary Duty: Loyalty</a:t>
            </a:r>
          </a:p>
        </p:txBody>
      </p:sp>
      <p:sp>
        <p:nvSpPr>
          <p:cNvPr id="3" name="Content Placeholder 2">
            <a:extLst>
              <a:ext uri="{FF2B5EF4-FFF2-40B4-BE49-F238E27FC236}">
                <a16:creationId xmlns:a16="http://schemas.microsoft.com/office/drawing/2014/main" id="{E36E1F45-3316-4597-A95D-9B941C616578}"/>
              </a:ext>
            </a:extLst>
          </p:cNvPr>
          <p:cNvSpPr>
            <a:spLocks noGrp="1"/>
          </p:cNvSpPr>
          <p:nvPr>
            <p:ph idx="1"/>
          </p:nvPr>
        </p:nvSpPr>
        <p:spPr/>
        <p:txBody>
          <a:bodyPr>
            <a:normAutofit/>
          </a:bodyPr>
          <a:lstStyle/>
          <a:p>
            <a:r>
              <a:rPr lang="en-US" dirty="0"/>
              <a:t>By assuming office, the director commits allegiance to the association in the form of a duty of loyalty.</a:t>
            </a:r>
          </a:p>
          <a:p>
            <a:r>
              <a:rPr lang="en-US" dirty="0"/>
              <a:t>The duty is requires the director’s “faithful pursuit of the interests of the organization rather than the financial interests of the director or another in the organization.”</a:t>
            </a:r>
          </a:p>
        </p:txBody>
      </p:sp>
    </p:spTree>
    <p:extLst>
      <p:ext uri="{BB962C8B-B14F-4D97-AF65-F5344CB8AC3E}">
        <p14:creationId xmlns:p14="http://schemas.microsoft.com/office/powerpoint/2010/main" val="3075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260B-5B2A-4EF9-80A2-6A6FDE725915}"/>
              </a:ext>
            </a:extLst>
          </p:cNvPr>
          <p:cNvSpPr>
            <a:spLocks noGrp="1"/>
          </p:cNvSpPr>
          <p:nvPr>
            <p:ph type="title"/>
          </p:nvPr>
        </p:nvSpPr>
        <p:spPr/>
        <p:txBody>
          <a:bodyPr/>
          <a:lstStyle/>
          <a:p>
            <a:r>
              <a:rPr lang="en-US" dirty="0"/>
              <a:t>Fiduciary Duty: Loyalty</a:t>
            </a:r>
          </a:p>
        </p:txBody>
      </p:sp>
      <p:sp>
        <p:nvSpPr>
          <p:cNvPr id="3" name="Content Placeholder 2">
            <a:extLst>
              <a:ext uri="{FF2B5EF4-FFF2-40B4-BE49-F238E27FC236}">
                <a16:creationId xmlns:a16="http://schemas.microsoft.com/office/drawing/2014/main" id="{1FDEB1E6-6E9A-4BEE-AA5D-05B8142FA39C}"/>
              </a:ext>
            </a:extLst>
          </p:cNvPr>
          <p:cNvSpPr>
            <a:spLocks noGrp="1"/>
          </p:cNvSpPr>
          <p:nvPr>
            <p:ph idx="1"/>
          </p:nvPr>
        </p:nvSpPr>
        <p:spPr/>
        <p:txBody>
          <a:bodyPr>
            <a:normAutofit/>
          </a:bodyPr>
          <a:lstStyle/>
          <a:p>
            <a:r>
              <a:rPr lang="en-US" dirty="0"/>
              <a:t>Three instances where the duty is seen: (1) independence; (2) obligation to share key information; and (3) financial conflicts. </a:t>
            </a:r>
          </a:p>
          <a:p>
            <a:r>
              <a:rPr lang="en-US" u="sng" dirty="0"/>
              <a:t>Independence</a:t>
            </a:r>
            <a:r>
              <a:rPr lang="en-US" dirty="0"/>
              <a:t>: A director must be independent in judgment and to take all reasonable steps for the decision to be based on the corporate merits.</a:t>
            </a:r>
          </a:p>
          <a:p>
            <a:endParaRPr lang="en-US" dirty="0"/>
          </a:p>
        </p:txBody>
      </p:sp>
    </p:spTree>
    <p:extLst>
      <p:ext uri="{BB962C8B-B14F-4D97-AF65-F5344CB8AC3E}">
        <p14:creationId xmlns:p14="http://schemas.microsoft.com/office/powerpoint/2010/main" val="275768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E7AE-A3B4-43F7-8D3A-7F700DDC0BA0}"/>
              </a:ext>
            </a:extLst>
          </p:cNvPr>
          <p:cNvSpPr>
            <a:spLocks noGrp="1"/>
          </p:cNvSpPr>
          <p:nvPr>
            <p:ph type="title"/>
          </p:nvPr>
        </p:nvSpPr>
        <p:spPr/>
        <p:txBody>
          <a:bodyPr/>
          <a:lstStyle/>
          <a:p>
            <a:r>
              <a:rPr lang="en-US" dirty="0"/>
              <a:t>Fiduciary Duty: Loyalty</a:t>
            </a:r>
          </a:p>
        </p:txBody>
      </p:sp>
      <p:sp>
        <p:nvSpPr>
          <p:cNvPr id="3" name="Content Placeholder 2">
            <a:extLst>
              <a:ext uri="{FF2B5EF4-FFF2-40B4-BE49-F238E27FC236}">
                <a16:creationId xmlns:a16="http://schemas.microsoft.com/office/drawing/2014/main" id="{4FB4B430-9487-4380-808C-487B9C1EFF5C}"/>
              </a:ext>
            </a:extLst>
          </p:cNvPr>
          <p:cNvSpPr>
            <a:spLocks noGrp="1"/>
          </p:cNvSpPr>
          <p:nvPr>
            <p:ph idx="1"/>
          </p:nvPr>
        </p:nvSpPr>
        <p:spPr/>
        <p:txBody>
          <a:bodyPr>
            <a:normAutofit/>
          </a:bodyPr>
          <a:lstStyle/>
          <a:p>
            <a:r>
              <a:rPr lang="en-US" u="sng" dirty="0"/>
              <a:t>Obligation to share key information</a:t>
            </a:r>
            <a:r>
              <a:rPr lang="en-US" dirty="0"/>
              <a:t>: A director must disclose to the Board known information to the director that may be relevant to the Board in its deliberations.</a:t>
            </a:r>
          </a:p>
          <a:p>
            <a:r>
              <a:rPr lang="en-US" u="sng" dirty="0"/>
              <a:t>Financial conflicts</a:t>
            </a:r>
            <a:r>
              <a:rPr lang="en-US" dirty="0"/>
              <a:t>: When a director has a relationship that may call into question the ability of that director to act in the best interests of the entity.</a:t>
            </a:r>
          </a:p>
          <a:p>
            <a:endParaRPr lang="en-US" dirty="0"/>
          </a:p>
        </p:txBody>
      </p:sp>
    </p:spTree>
    <p:extLst>
      <p:ext uri="{BB962C8B-B14F-4D97-AF65-F5344CB8AC3E}">
        <p14:creationId xmlns:p14="http://schemas.microsoft.com/office/powerpoint/2010/main" val="351847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DAF1-239B-408E-8294-21105ACCD943}"/>
              </a:ext>
            </a:extLst>
          </p:cNvPr>
          <p:cNvSpPr>
            <a:spLocks noGrp="1"/>
          </p:cNvSpPr>
          <p:nvPr>
            <p:ph type="title"/>
          </p:nvPr>
        </p:nvSpPr>
        <p:spPr/>
        <p:txBody>
          <a:bodyPr>
            <a:normAutofit/>
          </a:bodyPr>
          <a:lstStyle/>
          <a:p>
            <a:r>
              <a:rPr lang="en-US" dirty="0"/>
              <a:t>Fiduciary Obligations: Duty of Loyalty</a:t>
            </a:r>
          </a:p>
        </p:txBody>
      </p:sp>
      <p:sp>
        <p:nvSpPr>
          <p:cNvPr id="3" name="Content Placeholder 2">
            <a:extLst>
              <a:ext uri="{FF2B5EF4-FFF2-40B4-BE49-F238E27FC236}">
                <a16:creationId xmlns:a16="http://schemas.microsoft.com/office/drawing/2014/main" id="{FE979937-F132-466F-A7AC-25758BC209D3}"/>
              </a:ext>
            </a:extLst>
          </p:cNvPr>
          <p:cNvSpPr>
            <a:spLocks noGrp="1"/>
          </p:cNvSpPr>
          <p:nvPr>
            <p:ph idx="1"/>
          </p:nvPr>
        </p:nvSpPr>
        <p:spPr/>
        <p:txBody>
          <a:bodyPr>
            <a:normAutofit/>
          </a:bodyPr>
          <a:lstStyle/>
          <a:p>
            <a:r>
              <a:rPr lang="en-US" dirty="0"/>
              <a:t>Three ways to rid the director/non-profit of the conflict: (1) disclosure; (2) abstention; and (3) fairness.</a:t>
            </a:r>
          </a:p>
          <a:p>
            <a:r>
              <a:rPr lang="en-US" u="sng" dirty="0"/>
              <a:t>Disclosure</a:t>
            </a:r>
            <a:r>
              <a:rPr lang="en-US" dirty="0"/>
              <a:t>: A board member with a conflict must disclose the conflict to the Board.</a:t>
            </a:r>
          </a:p>
          <a:p>
            <a:r>
              <a:rPr lang="en-US" u="sng" dirty="0"/>
              <a:t>Abstention</a:t>
            </a:r>
            <a:r>
              <a:rPr lang="en-US" dirty="0"/>
              <a:t>: An interested director should not participate in discussion or voting regarding the conflicted matter.</a:t>
            </a:r>
          </a:p>
          <a:p>
            <a:r>
              <a:rPr lang="en-US" u="sng" dirty="0"/>
              <a:t>Fairness</a:t>
            </a:r>
            <a:r>
              <a:rPr lang="en-US" dirty="0"/>
              <a:t>: The transaction must be fair and reasonable from the non-profit’s perspective.</a:t>
            </a:r>
          </a:p>
          <a:p>
            <a:endParaRPr lang="en-US" dirty="0"/>
          </a:p>
        </p:txBody>
      </p:sp>
    </p:spTree>
    <p:extLst>
      <p:ext uri="{BB962C8B-B14F-4D97-AF65-F5344CB8AC3E}">
        <p14:creationId xmlns:p14="http://schemas.microsoft.com/office/powerpoint/2010/main" val="363429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42915"/>
            <a:ext cx="8229600" cy="826897"/>
          </a:xfrm>
        </p:spPr>
        <p:txBody>
          <a:bodyPr/>
          <a:lstStyle/>
          <a:p>
            <a:r>
              <a:rPr lang="en-US" dirty="0"/>
              <a:t>For Starters…</a:t>
            </a:r>
          </a:p>
        </p:txBody>
      </p:sp>
      <p:sp>
        <p:nvSpPr>
          <p:cNvPr id="3" name="Content Placeholder 2"/>
          <p:cNvSpPr>
            <a:spLocks noGrp="1"/>
          </p:cNvSpPr>
          <p:nvPr>
            <p:ph idx="1"/>
          </p:nvPr>
        </p:nvSpPr>
        <p:spPr>
          <a:xfrm>
            <a:off x="1981200" y="2975429"/>
            <a:ext cx="8229600" cy="3265714"/>
          </a:xfrm>
        </p:spPr>
        <p:txBody>
          <a:bodyPr/>
          <a:lstStyle/>
          <a:p>
            <a:r>
              <a:rPr lang="en-US" dirty="0"/>
              <a:t>This class is unique, and it is unlike the other legal classes here at the Institute.</a:t>
            </a:r>
          </a:p>
          <a:p>
            <a:r>
              <a:rPr lang="en-US" dirty="0"/>
              <a:t>This class is a legal primer for those in the C-suite. </a:t>
            </a:r>
          </a:p>
          <a:p>
            <a:r>
              <a:rPr lang="en-US" dirty="0"/>
              <a:t>However, this class will </a:t>
            </a:r>
            <a:r>
              <a:rPr lang="en-US" u="sng" dirty="0"/>
              <a:t>not</a:t>
            </a:r>
            <a:r>
              <a:rPr lang="en-US" dirty="0"/>
              <a:t> give you a J.D. </a:t>
            </a:r>
          </a:p>
          <a:p>
            <a:r>
              <a:rPr lang="en-US" dirty="0"/>
              <a:t>Please ask questions at any time!</a:t>
            </a:r>
          </a:p>
        </p:txBody>
      </p:sp>
    </p:spTree>
    <p:extLst>
      <p:ext uri="{BB962C8B-B14F-4D97-AF65-F5344CB8AC3E}">
        <p14:creationId xmlns:p14="http://schemas.microsoft.com/office/powerpoint/2010/main" val="258589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077D-F818-4BFE-A1AE-E15F9C6A04D3}"/>
              </a:ext>
            </a:extLst>
          </p:cNvPr>
          <p:cNvSpPr>
            <a:spLocks noGrp="1"/>
          </p:cNvSpPr>
          <p:nvPr>
            <p:ph type="title"/>
          </p:nvPr>
        </p:nvSpPr>
        <p:spPr/>
        <p:txBody>
          <a:bodyPr/>
          <a:lstStyle/>
          <a:p>
            <a:r>
              <a:rPr lang="en-US" dirty="0"/>
              <a:t>Fiduciary Obligations: Duty of Care</a:t>
            </a:r>
          </a:p>
        </p:txBody>
      </p:sp>
      <p:sp>
        <p:nvSpPr>
          <p:cNvPr id="3" name="Content Placeholder 2">
            <a:extLst>
              <a:ext uri="{FF2B5EF4-FFF2-40B4-BE49-F238E27FC236}">
                <a16:creationId xmlns:a16="http://schemas.microsoft.com/office/drawing/2014/main" id="{2EB0081D-3E85-4328-B484-191825CB9056}"/>
              </a:ext>
            </a:extLst>
          </p:cNvPr>
          <p:cNvSpPr>
            <a:spLocks noGrp="1"/>
          </p:cNvSpPr>
          <p:nvPr>
            <p:ph idx="1"/>
          </p:nvPr>
        </p:nvSpPr>
        <p:spPr/>
        <p:txBody>
          <a:bodyPr/>
          <a:lstStyle/>
          <a:p>
            <a:r>
              <a:rPr lang="en-US" dirty="0"/>
              <a:t>Duty of care: a director must discharge his/her duties: (1) in good faith; and (2) in a manner the director reasonably believes to be in the best interest of the corporation. </a:t>
            </a:r>
          </a:p>
          <a:p>
            <a:endParaRPr lang="en-US" dirty="0"/>
          </a:p>
        </p:txBody>
      </p:sp>
    </p:spTree>
    <p:extLst>
      <p:ext uri="{BB962C8B-B14F-4D97-AF65-F5344CB8AC3E}">
        <p14:creationId xmlns:p14="http://schemas.microsoft.com/office/powerpoint/2010/main" val="756630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0915-7429-41E7-AD1F-E705D4D2496C}"/>
              </a:ext>
            </a:extLst>
          </p:cNvPr>
          <p:cNvSpPr>
            <a:spLocks noGrp="1"/>
          </p:cNvSpPr>
          <p:nvPr>
            <p:ph type="title"/>
          </p:nvPr>
        </p:nvSpPr>
        <p:spPr/>
        <p:txBody>
          <a:bodyPr/>
          <a:lstStyle/>
          <a:p>
            <a:r>
              <a:rPr lang="en-US" dirty="0"/>
              <a:t>Fiduciary Obligations: Duty of Care</a:t>
            </a:r>
          </a:p>
        </p:txBody>
      </p:sp>
      <p:sp>
        <p:nvSpPr>
          <p:cNvPr id="3" name="Content Placeholder 2">
            <a:extLst>
              <a:ext uri="{FF2B5EF4-FFF2-40B4-BE49-F238E27FC236}">
                <a16:creationId xmlns:a16="http://schemas.microsoft.com/office/drawing/2014/main" id="{7321E0EC-4E97-4316-B505-2A00EE44106A}"/>
              </a:ext>
            </a:extLst>
          </p:cNvPr>
          <p:cNvSpPr>
            <a:spLocks noGrp="1"/>
          </p:cNvSpPr>
          <p:nvPr>
            <p:ph idx="1"/>
          </p:nvPr>
        </p:nvSpPr>
        <p:spPr/>
        <p:txBody>
          <a:bodyPr>
            <a:normAutofit/>
          </a:bodyPr>
          <a:lstStyle/>
          <a:p>
            <a:r>
              <a:rPr lang="en-US" dirty="0"/>
              <a:t>The director must be informed.</a:t>
            </a:r>
          </a:p>
          <a:p>
            <a:pPr lvl="1"/>
            <a:r>
              <a:rPr lang="en-US" dirty="0"/>
              <a:t>The director must acquire at least a “rudimentary understanding of the business of the association.”</a:t>
            </a:r>
          </a:p>
          <a:p>
            <a:r>
              <a:rPr lang="en-US" dirty="0"/>
              <a:t>The director must attend Board meetings.</a:t>
            </a:r>
          </a:p>
          <a:p>
            <a:r>
              <a:rPr lang="en-US" dirty="0"/>
              <a:t>The director must make reasoned decisions.</a:t>
            </a:r>
          </a:p>
          <a:p>
            <a:r>
              <a:rPr lang="en-US" dirty="0"/>
              <a:t>Monitoring an entity’s finances.</a:t>
            </a:r>
          </a:p>
        </p:txBody>
      </p:sp>
    </p:spTree>
    <p:extLst>
      <p:ext uri="{BB962C8B-B14F-4D97-AF65-F5344CB8AC3E}">
        <p14:creationId xmlns:p14="http://schemas.microsoft.com/office/powerpoint/2010/main" val="347428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8117-430A-49A7-9601-14941ABA1D76}"/>
              </a:ext>
            </a:extLst>
          </p:cNvPr>
          <p:cNvSpPr>
            <a:spLocks noGrp="1"/>
          </p:cNvSpPr>
          <p:nvPr>
            <p:ph type="title"/>
          </p:nvPr>
        </p:nvSpPr>
        <p:spPr/>
        <p:txBody>
          <a:bodyPr/>
          <a:lstStyle/>
          <a:p>
            <a:r>
              <a:rPr lang="en-US" dirty="0"/>
              <a:t>Fiduciary Obligations: Duty of Care</a:t>
            </a:r>
          </a:p>
        </p:txBody>
      </p:sp>
      <p:sp>
        <p:nvSpPr>
          <p:cNvPr id="3" name="Content Placeholder 2">
            <a:extLst>
              <a:ext uri="{FF2B5EF4-FFF2-40B4-BE49-F238E27FC236}">
                <a16:creationId xmlns:a16="http://schemas.microsoft.com/office/drawing/2014/main" id="{4667C110-FEB9-4253-AACC-448DE64A2B1F}"/>
              </a:ext>
            </a:extLst>
          </p:cNvPr>
          <p:cNvSpPr>
            <a:spLocks noGrp="1"/>
          </p:cNvSpPr>
          <p:nvPr>
            <p:ph idx="1"/>
          </p:nvPr>
        </p:nvSpPr>
        <p:spPr/>
        <p:txBody>
          <a:bodyPr>
            <a:normAutofit/>
          </a:bodyPr>
          <a:lstStyle/>
          <a:p>
            <a:r>
              <a:rPr lang="en-US" dirty="0"/>
              <a:t>Hard to prove liability – very high bar of “gross negligence.”</a:t>
            </a:r>
          </a:p>
          <a:p>
            <a:pPr lvl="1"/>
            <a:r>
              <a:rPr lang="en-US" dirty="0"/>
              <a:t>There must be the “absence of slight diligence or the want of scant care.”</a:t>
            </a:r>
          </a:p>
          <a:p>
            <a:r>
              <a:rPr lang="en-US" dirty="0"/>
              <a:t>Failure to adhere to such a standard may render the director liable.</a:t>
            </a:r>
          </a:p>
          <a:p>
            <a:endParaRPr lang="en-US" dirty="0"/>
          </a:p>
          <a:p>
            <a:pPr lvl="1"/>
            <a:endParaRPr lang="en-US" dirty="0"/>
          </a:p>
        </p:txBody>
      </p:sp>
    </p:spTree>
    <p:extLst>
      <p:ext uri="{BB962C8B-B14F-4D97-AF65-F5344CB8AC3E}">
        <p14:creationId xmlns:p14="http://schemas.microsoft.com/office/powerpoint/2010/main" val="154755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6C8D624-DDB1-4253-A001-10900E862FC3}"/>
              </a:ext>
            </a:extLst>
          </p:cNvPr>
          <p:cNvSpPr>
            <a:spLocks noGrp="1" noChangeArrowheads="1"/>
          </p:cNvSpPr>
          <p:nvPr>
            <p:ph type="title"/>
          </p:nvPr>
        </p:nvSpPr>
        <p:spPr>
          <a:xfrm>
            <a:off x="1834392" y="1097598"/>
            <a:ext cx="8229600" cy="1139825"/>
          </a:xfrm>
        </p:spPr>
        <p:txBody>
          <a:bodyPr/>
          <a:lstStyle/>
          <a:p>
            <a:pPr eaLnBrk="1" hangingPunct="1"/>
            <a:r>
              <a:rPr lang="en-US" altLang="en-US" sz="4800" dirty="0"/>
              <a:t>		</a:t>
            </a:r>
            <a:r>
              <a:rPr lang="en-US" altLang="en-US" dirty="0"/>
              <a:t>Board Fiduciary Duties</a:t>
            </a:r>
          </a:p>
        </p:txBody>
      </p:sp>
      <p:sp>
        <p:nvSpPr>
          <p:cNvPr id="29699" name="Rectangle 3">
            <a:extLst>
              <a:ext uri="{FF2B5EF4-FFF2-40B4-BE49-F238E27FC236}">
                <a16:creationId xmlns:a16="http://schemas.microsoft.com/office/drawing/2014/main" id="{3BF3E1A4-C718-43BB-B0F0-2D95608EC3DC}"/>
              </a:ext>
            </a:extLst>
          </p:cNvPr>
          <p:cNvSpPr>
            <a:spLocks noGrp="1" noChangeArrowheads="1"/>
          </p:cNvSpPr>
          <p:nvPr>
            <p:ph idx="1"/>
          </p:nvPr>
        </p:nvSpPr>
        <p:spPr>
          <a:xfrm>
            <a:off x="755009" y="2219777"/>
            <a:ext cx="9455791" cy="3904186"/>
          </a:xfrm>
        </p:spPr>
        <p:txBody>
          <a:bodyPr>
            <a:normAutofit fontScale="92500" lnSpcReduction="10000"/>
          </a:bodyPr>
          <a:lstStyle/>
          <a:p>
            <a:pPr eaLnBrk="1" hangingPunct="1">
              <a:lnSpc>
                <a:spcPct val="70000"/>
              </a:lnSpc>
              <a:spcBef>
                <a:spcPct val="50000"/>
              </a:spcBef>
            </a:pPr>
            <a:r>
              <a:rPr lang="en-US" altLang="en-US" sz="2400" b="1" dirty="0"/>
              <a:t>How does a director satisfy the Duty of Care?</a:t>
            </a:r>
          </a:p>
          <a:p>
            <a:pPr lvl="1" eaLnBrk="1" hangingPunct="1">
              <a:spcBef>
                <a:spcPct val="50000"/>
              </a:spcBef>
            </a:pPr>
            <a:r>
              <a:rPr lang="en-US" altLang="en-US" dirty="0"/>
              <a:t>Prepare and attend meetings</a:t>
            </a:r>
          </a:p>
          <a:p>
            <a:pPr lvl="1" eaLnBrk="1" hangingPunct="1">
              <a:spcBef>
                <a:spcPct val="50000"/>
              </a:spcBef>
            </a:pPr>
            <a:r>
              <a:rPr lang="en-US" altLang="en-US" dirty="0"/>
              <a:t>Ensure that you have sufficient information</a:t>
            </a:r>
          </a:p>
          <a:p>
            <a:pPr lvl="1" eaLnBrk="1" hangingPunct="1">
              <a:spcBef>
                <a:spcPct val="50000"/>
              </a:spcBef>
            </a:pPr>
            <a:r>
              <a:rPr lang="en-US" altLang="en-US" dirty="0"/>
              <a:t>Ask questions/receive answers </a:t>
            </a:r>
          </a:p>
          <a:p>
            <a:pPr lvl="1" eaLnBrk="1" hangingPunct="1">
              <a:spcBef>
                <a:spcPct val="50000"/>
              </a:spcBef>
            </a:pPr>
            <a:r>
              <a:rPr lang="en-US" altLang="en-US" dirty="0"/>
              <a:t>Contribute/participate in discussions </a:t>
            </a:r>
          </a:p>
          <a:p>
            <a:pPr lvl="1" eaLnBrk="1" hangingPunct="1">
              <a:spcBef>
                <a:spcPct val="50000"/>
              </a:spcBef>
            </a:pPr>
            <a:r>
              <a:rPr lang="en-US" altLang="en-US" dirty="0"/>
              <a:t>Take necessary action</a:t>
            </a:r>
          </a:p>
          <a:p>
            <a:pPr eaLnBrk="1" hangingPunct="1">
              <a:lnSpc>
                <a:spcPct val="70000"/>
              </a:lnSpc>
              <a:spcBef>
                <a:spcPct val="50000"/>
              </a:spcBef>
              <a:buFont typeface="Wingdings" panose="05000000000000000000" pitchFamily="2" charset="2"/>
              <a:buNone/>
            </a:pPr>
            <a:r>
              <a:rPr lang="en-US" altLang="en-US" sz="2400" b="1" dirty="0"/>
              <a:t>	Directors are allowed to:</a:t>
            </a:r>
          </a:p>
          <a:p>
            <a:pPr lvl="1" eaLnBrk="1" hangingPunct="1">
              <a:spcBef>
                <a:spcPct val="50000"/>
              </a:spcBef>
            </a:pPr>
            <a:r>
              <a:rPr lang="en-US" altLang="en-US" dirty="0"/>
              <a:t>Delegate authority</a:t>
            </a:r>
          </a:p>
          <a:p>
            <a:pPr lvl="1" eaLnBrk="1" hangingPunct="1">
              <a:spcBef>
                <a:spcPct val="50000"/>
              </a:spcBef>
            </a:pPr>
            <a:r>
              <a:rPr lang="en-US" altLang="en-US" dirty="0"/>
              <a:t>Rely on those to whom authority is delegated</a:t>
            </a:r>
          </a:p>
          <a:p>
            <a:pPr eaLnBrk="1" hangingPunct="1">
              <a:lnSpc>
                <a:spcPct val="80000"/>
              </a:lnSpc>
            </a:pPr>
            <a:endParaRPr lang="en-US" altLang="en-US" sz="1700" dirty="0"/>
          </a:p>
        </p:txBody>
      </p:sp>
      <p:sp>
        <p:nvSpPr>
          <p:cNvPr id="29700" name="Slide Number Placeholder 5">
            <a:extLst>
              <a:ext uri="{FF2B5EF4-FFF2-40B4-BE49-F238E27FC236}">
                <a16:creationId xmlns:a16="http://schemas.microsoft.com/office/drawing/2014/main" id="{2549BBF6-B57B-4BFE-8887-FE9EA73F7E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FEC15ABD-5577-4AC0-BCC4-99C2A25B20A6}" type="slidenum">
              <a:rPr lang="en-US" altLang="en-US" sz="2000" b="1">
                <a:latin typeface="Garamond" panose="02020404030301010803" pitchFamily="18" charset="0"/>
              </a:rPr>
              <a:pPr/>
              <a:t>23</a:t>
            </a:fld>
            <a:endParaRPr lang="en-US" altLang="en-US" sz="2000" b="1">
              <a:latin typeface="Garamond" panose="020204040303010108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00E6-A5EC-47FC-BCA9-A405ECD11C20}"/>
              </a:ext>
            </a:extLst>
          </p:cNvPr>
          <p:cNvSpPr>
            <a:spLocks noGrp="1"/>
          </p:cNvSpPr>
          <p:nvPr>
            <p:ph type="title"/>
          </p:nvPr>
        </p:nvSpPr>
        <p:spPr/>
        <p:txBody>
          <a:bodyPr>
            <a:normAutofit/>
          </a:bodyPr>
          <a:lstStyle/>
          <a:p>
            <a:r>
              <a:rPr lang="en-US" dirty="0"/>
              <a:t>Fiduciary Obligations: Duty of Obedience</a:t>
            </a:r>
          </a:p>
        </p:txBody>
      </p:sp>
      <p:sp>
        <p:nvSpPr>
          <p:cNvPr id="3" name="Content Placeholder 2">
            <a:extLst>
              <a:ext uri="{FF2B5EF4-FFF2-40B4-BE49-F238E27FC236}">
                <a16:creationId xmlns:a16="http://schemas.microsoft.com/office/drawing/2014/main" id="{293C799C-87AC-41DA-8F9A-C78642352D65}"/>
              </a:ext>
            </a:extLst>
          </p:cNvPr>
          <p:cNvSpPr>
            <a:spLocks noGrp="1"/>
          </p:cNvSpPr>
          <p:nvPr>
            <p:ph idx="1"/>
          </p:nvPr>
        </p:nvSpPr>
        <p:spPr/>
        <p:txBody>
          <a:bodyPr>
            <a:normAutofit/>
          </a:bodyPr>
          <a:lstStyle/>
          <a:p>
            <a:r>
              <a:rPr lang="en-US" dirty="0"/>
              <a:t>This duty is closely related to the duty of loyalty.</a:t>
            </a:r>
          </a:p>
          <a:p>
            <a:r>
              <a:rPr lang="en-US" dirty="0"/>
              <a:t>The duty of obedience focuses specifically on a director's actions vis-à-vis the purposes of the corporation.</a:t>
            </a:r>
          </a:p>
          <a:p>
            <a:pPr lvl="1"/>
            <a:r>
              <a:rPr lang="en-US" dirty="0"/>
              <a:t>Is the entity pursuing its tax-exempt mission?</a:t>
            </a:r>
          </a:p>
        </p:txBody>
      </p:sp>
    </p:spTree>
    <p:extLst>
      <p:ext uri="{BB962C8B-B14F-4D97-AF65-F5344CB8AC3E}">
        <p14:creationId xmlns:p14="http://schemas.microsoft.com/office/powerpoint/2010/main" val="142081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25ED-B9FF-44BF-9DEE-AEB4DC34149B}"/>
              </a:ext>
            </a:extLst>
          </p:cNvPr>
          <p:cNvSpPr>
            <a:spLocks noGrp="1"/>
          </p:cNvSpPr>
          <p:nvPr>
            <p:ph type="title"/>
          </p:nvPr>
        </p:nvSpPr>
        <p:spPr/>
        <p:txBody>
          <a:bodyPr/>
          <a:lstStyle/>
          <a:p>
            <a:r>
              <a:rPr lang="en-US" dirty="0"/>
              <a:t>Fiduciary Obligations: Liability</a:t>
            </a:r>
          </a:p>
        </p:txBody>
      </p:sp>
      <p:sp>
        <p:nvSpPr>
          <p:cNvPr id="3" name="Content Placeholder 2">
            <a:extLst>
              <a:ext uri="{FF2B5EF4-FFF2-40B4-BE49-F238E27FC236}">
                <a16:creationId xmlns:a16="http://schemas.microsoft.com/office/drawing/2014/main" id="{1781561E-4979-4348-A607-5066E0F122A4}"/>
              </a:ext>
            </a:extLst>
          </p:cNvPr>
          <p:cNvSpPr>
            <a:spLocks noGrp="1"/>
          </p:cNvSpPr>
          <p:nvPr>
            <p:ph idx="1"/>
          </p:nvPr>
        </p:nvSpPr>
        <p:spPr/>
        <p:txBody>
          <a:bodyPr>
            <a:normAutofit/>
          </a:bodyPr>
          <a:lstStyle/>
          <a:p>
            <a:r>
              <a:rPr lang="en-US" dirty="0"/>
              <a:t>Liability determinations are made on a director-by-director basis.</a:t>
            </a:r>
          </a:p>
          <a:p>
            <a:pPr lvl="1"/>
            <a:r>
              <a:rPr lang="en-US" dirty="0"/>
              <a:t>Entire boards are not capable of being sued.</a:t>
            </a:r>
          </a:p>
          <a:p>
            <a:r>
              <a:rPr lang="en-US" dirty="0"/>
              <a:t>Each director is assessed on his or her own merits and individual actions.</a:t>
            </a:r>
          </a:p>
          <a:p>
            <a:r>
              <a:rPr lang="en-US" dirty="0"/>
              <a:t>The entity should have a written conflict of interest policy (and D&amp;O insurance!) that may spell out the director and entity’s obligations.</a:t>
            </a:r>
          </a:p>
          <a:p>
            <a:endParaRPr lang="en-US" dirty="0"/>
          </a:p>
        </p:txBody>
      </p:sp>
    </p:spTree>
    <p:extLst>
      <p:ext uri="{BB962C8B-B14F-4D97-AF65-F5344CB8AC3E}">
        <p14:creationId xmlns:p14="http://schemas.microsoft.com/office/powerpoint/2010/main" val="278009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AFFA45C-7428-49B1-B74B-1F5B6C535F61}"/>
              </a:ext>
            </a:extLst>
          </p:cNvPr>
          <p:cNvSpPr txBox="1">
            <a:spLocks noChangeArrowheads="1"/>
          </p:cNvSpPr>
          <p:nvPr/>
        </p:nvSpPr>
        <p:spPr bwMode="auto">
          <a:xfrm>
            <a:off x="1073791" y="1451294"/>
            <a:ext cx="9261446" cy="98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002060"/>
                </a:solidFill>
                <a:latin typeface="Arial" panose="020B0604020202020204" pitchFamily="34" charset="0"/>
                <a:cs typeface="Arial" panose="020B0604020202020204" pitchFamily="34" charset="0"/>
              </a:rPr>
              <a:t>Liability Issues and Protections</a:t>
            </a:r>
          </a:p>
        </p:txBody>
      </p:sp>
      <p:sp>
        <p:nvSpPr>
          <p:cNvPr id="24579" name="Rectangle 3">
            <a:extLst>
              <a:ext uri="{FF2B5EF4-FFF2-40B4-BE49-F238E27FC236}">
                <a16:creationId xmlns:a16="http://schemas.microsoft.com/office/drawing/2014/main" id="{DF7E65E8-6C3F-425E-999C-AA484BB72F84}"/>
              </a:ext>
            </a:extLst>
          </p:cNvPr>
          <p:cNvSpPr txBox="1">
            <a:spLocks noChangeArrowheads="1"/>
          </p:cNvSpPr>
          <p:nvPr/>
        </p:nvSpPr>
        <p:spPr bwMode="auto">
          <a:xfrm>
            <a:off x="872455" y="2659310"/>
            <a:ext cx="9999677" cy="4065340"/>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20000"/>
              </a:spcBef>
              <a:buClr>
                <a:schemeClr val="accent1"/>
              </a:buClr>
              <a:buSzPct val="100000"/>
              <a:buFont typeface="Wingdings 3" panose="05040102010807070707" pitchFamily="18" charset="2"/>
              <a:buChar char="u"/>
              <a:defRPr/>
            </a:pPr>
            <a:r>
              <a:rPr lang="en-US" altLang="en-US" sz="2000" dirty="0">
                <a:solidFill>
                  <a:schemeClr val="tx1">
                    <a:lumMod val="75000"/>
                    <a:lumOff val="25000"/>
                  </a:schemeClr>
                </a:solidFill>
                <a:cs typeface="Arial" panose="020B0604020202020204" pitchFamily="34" charset="0"/>
              </a:rPr>
              <a:t>No personal liability of Directors for monetary damages to the extent permitted by applicable Law</a:t>
            </a:r>
          </a:p>
          <a:p>
            <a:pPr marL="800100" lvl="1" indent="-342900">
              <a:spcBef>
                <a:spcPct val="20000"/>
              </a:spcBef>
              <a:buClr>
                <a:schemeClr val="accent1"/>
              </a:buClr>
              <a:buSzPct val="100000"/>
              <a:buFont typeface="Wingdings 3" panose="05040102010807070707" pitchFamily="18" charset="2"/>
              <a:buChar char="u"/>
              <a:defRPr/>
            </a:pPr>
            <a:r>
              <a:rPr lang="en-US" altLang="en-US" sz="2000" dirty="0">
                <a:solidFill>
                  <a:schemeClr val="tx1">
                    <a:lumMod val="75000"/>
                    <a:lumOff val="25000"/>
                  </a:schemeClr>
                </a:solidFill>
                <a:cs typeface="Arial" panose="020B0604020202020204" pitchFamily="34" charset="0"/>
              </a:rPr>
              <a:t>Exceptions: breach of duty of loyalty, bad faith, intentional misconduct or knowing violation of law, transaction that results in improper personal benefit</a:t>
            </a:r>
          </a:p>
          <a:p>
            <a:pPr>
              <a:spcBef>
                <a:spcPct val="20000"/>
              </a:spcBef>
              <a:buClr>
                <a:schemeClr val="accent1"/>
              </a:buClr>
              <a:buSzPct val="100000"/>
              <a:buFont typeface="Wingdings 3" panose="05040102010807070707" pitchFamily="18" charset="2"/>
              <a:buChar char="u"/>
              <a:defRPr/>
            </a:pPr>
            <a:r>
              <a:rPr lang="en-US" altLang="en-US" sz="2000" dirty="0">
                <a:solidFill>
                  <a:schemeClr val="tx1">
                    <a:lumMod val="75000"/>
                    <a:lumOff val="25000"/>
                  </a:schemeClr>
                </a:solidFill>
                <a:cs typeface="Arial" panose="020B0604020202020204" pitchFamily="34" charset="0"/>
              </a:rPr>
              <a:t>Indemnification from organization, Bylaws</a:t>
            </a:r>
          </a:p>
          <a:p>
            <a:pPr>
              <a:spcBef>
                <a:spcPct val="20000"/>
              </a:spcBef>
              <a:buClr>
                <a:schemeClr val="accent1"/>
              </a:buClr>
              <a:buSzPct val="100000"/>
              <a:buFont typeface="Wingdings 3" panose="05040102010807070707" pitchFamily="18" charset="2"/>
              <a:buChar char="u"/>
              <a:defRPr/>
            </a:pPr>
            <a:r>
              <a:rPr lang="en-US" altLang="en-US" sz="2000" dirty="0">
                <a:solidFill>
                  <a:schemeClr val="tx1">
                    <a:lumMod val="75000"/>
                    <a:lumOff val="25000"/>
                  </a:schemeClr>
                </a:solidFill>
                <a:cs typeface="Arial" panose="020B0604020202020204" pitchFamily="34" charset="0"/>
              </a:rPr>
              <a:t>Federal and State Volunteer Protection Laws</a:t>
            </a:r>
          </a:p>
          <a:p>
            <a:pPr>
              <a:spcBef>
                <a:spcPct val="20000"/>
              </a:spcBef>
              <a:buClr>
                <a:schemeClr val="accent1"/>
              </a:buClr>
              <a:buSzPct val="100000"/>
              <a:buFont typeface="Wingdings 3" panose="05040102010807070707" pitchFamily="18" charset="2"/>
              <a:buChar char="u"/>
              <a:defRPr/>
            </a:pPr>
            <a:r>
              <a:rPr lang="en-US" altLang="en-US" sz="2000" dirty="0">
                <a:solidFill>
                  <a:schemeClr val="tx1">
                    <a:lumMod val="75000"/>
                    <a:lumOff val="25000"/>
                  </a:schemeClr>
                </a:solidFill>
                <a:cs typeface="Arial" panose="020B0604020202020204" pitchFamily="34" charset="0"/>
              </a:rPr>
              <a:t>Directors and Officers Liability Insurance</a:t>
            </a:r>
          </a:p>
          <a:p>
            <a:pPr>
              <a:spcBef>
                <a:spcPct val="20000"/>
              </a:spcBef>
              <a:buClr>
                <a:schemeClr val="accent1"/>
              </a:buClr>
              <a:buSzPct val="100000"/>
              <a:buFont typeface="Wingdings 3" panose="05040102010807070707" pitchFamily="18" charset="2"/>
              <a:buChar char="u"/>
              <a:defRPr/>
            </a:pPr>
            <a:r>
              <a:rPr lang="en-US" altLang="en-US" sz="2000" dirty="0">
                <a:solidFill>
                  <a:schemeClr val="tx1">
                    <a:lumMod val="75000"/>
                    <a:lumOff val="25000"/>
                  </a:schemeClr>
                </a:solidFill>
                <a:cs typeface="Arial" panose="020B0604020202020204" pitchFamily="34" charset="0"/>
              </a:rPr>
              <a:t>Avoid liability by fulfilling general and specific responsibilities</a:t>
            </a:r>
          </a:p>
        </p:txBody>
      </p:sp>
      <p:sp>
        <p:nvSpPr>
          <p:cNvPr id="37893" name="Slide Number Placeholder 1">
            <a:extLst>
              <a:ext uri="{FF2B5EF4-FFF2-40B4-BE49-F238E27FC236}">
                <a16:creationId xmlns:a16="http://schemas.microsoft.com/office/drawing/2014/main" id="{3FA489D2-0558-4011-80A6-794E4890A4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84071625-E9C1-46D4-8FEE-B2F4E1CC9ECE}" type="slidenum">
              <a:rPr lang="en-US" altLang="en-US" sz="2000" b="1">
                <a:latin typeface="Garamond" panose="02020404030301010803" pitchFamily="18" charset="0"/>
              </a:rPr>
              <a:pPr/>
              <a:t>26</a:t>
            </a:fld>
            <a:endParaRPr lang="en-US" altLang="en-US" sz="2000" b="1">
              <a:latin typeface="Garamond" panose="020204040303010108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F1FE-A78A-40A0-9CE4-F3B25ABC52B5}"/>
              </a:ext>
            </a:extLst>
          </p:cNvPr>
          <p:cNvSpPr>
            <a:spLocks noGrp="1"/>
          </p:cNvSpPr>
          <p:nvPr>
            <p:ph type="title"/>
          </p:nvPr>
        </p:nvSpPr>
        <p:spPr/>
        <p:txBody>
          <a:bodyPr/>
          <a:lstStyle/>
          <a:p>
            <a:r>
              <a:rPr lang="en-US" sz="4400" dirty="0">
                <a:effectLst/>
              </a:rPr>
              <a:t>Volunteer Leadership expectations</a:t>
            </a:r>
            <a:endParaRPr lang="en-US" dirty="0"/>
          </a:p>
        </p:txBody>
      </p:sp>
      <p:sp>
        <p:nvSpPr>
          <p:cNvPr id="3" name="Content Placeholder 2">
            <a:extLst>
              <a:ext uri="{FF2B5EF4-FFF2-40B4-BE49-F238E27FC236}">
                <a16:creationId xmlns:a16="http://schemas.microsoft.com/office/drawing/2014/main" id="{1EC6F58E-FDBA-4CEC-A40E-B451FACD8BE0}"/>
              </a:ext>
            </a:extLst>
          </p:cNvPr>
          <p:cNvSpPr>
            <a:spLocks noGrp="1"/>
          </p:cNvSpPr>
          <p:nvPr>
            <p:ph idx="1"/>
          </p:nvPr>
        </p:nvSpPr>
        <p:spPr/>
        <p:txBody>
          <a:bodyPr/>
          <a:lstStyle/>
          <a:p>
            <a:r>
              <a:rPr lang="en-US" sz="2800" dirty="0">
                <a:effectLst/>
              </a:rPr>
              <a:t>Volunteer leaders are the public face and ambassadors of your organization</a:t>
            </a:r>
          </a:p>
          <a:p>
            <a:r>
              <a:rPr lang="en-US" dirty="0"/>
              <a:t>Set goals for how you want to present your organization to the public</a:t>
            </a:r>
          </a:p>
          <a:p>
            <a:r>
              <a:rPr lang="en-US" sz="2800" dirty="0">
                <a:effectLst/>
              </a:rPr>
              <a:t>Create a positive and supportive professional environment for all</a:t>
            </a:r>
          </a:p>
          <a:p>
            <a:endParaRPr lang="en-US" sz="2800" dirty="0">
              <a:effectLst/>
            </a:endParaRPr>
          </a:p>
          <a:p>
            <a:endParaRPr lang="en-US" dirty="0"/>
          </a:p>
        </p:txBody>
      </p:sp>
    </p:spTree>
    <p:extLst>
      <p:ext uri="{BB962C8B-B14F-4D97-AF65-F5344CB8AC3E}">
        <p14:creationId xmlns:p14="http://schemas.microsoft.com/office/powerpoint/2010/main" val="2140774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DDA04-FFE2-43D8-996F-11665D2DB617}"/>
              </a:ext>
            </a:extLst>
          </p:cNvPr>
          <p:cNvSpPr>
            <a:spLocks noGrp="1"/>
          </p:cNvSpPr>
          <p:nvPr>
            <p:ph type="title"/>
          </p:nvPr>
        </p:nvSpPr>
        <p:spPr/>
        <p:txBody>
          <a:bodyPr/>
          <a:lstStyle/>
          <a:p>
            <a:r>
              <a:rPr lang="en-US" dirty="0"/>
              <a:t>Officers and Directors Insurance</a:t>
            </a:r>
          </a:p>
        </p:txBody>
      </p:sp>
      <p:sp>
        <p:nvSpPr>
          <p:cNvPr id="3" name="Content Placeholder 2">
            <a:extLst>
              <a:ext uri="{FF2B5EF4-FFF2-40B4-BE49-F238E27FC236}">
                <a16:creationId xmlns:a16="http://schemas.microsoft.com/office/drawing/2014/main" id="{FC1FD11C-B9F5-47B9-81DA-470B0578D746}"/>
              </a:ext>
            </a:extLst>
          </p:cNvPr>
          <p:cNvSpPr>
            <a:spLocks noGrp="1"/>
          </p:cNvSpPr>
          <p:nvPr>
            <p:ph idx="1"/>
          </p:nvPr>
        </p:nvSpPr>
        <p:spPr/>
        <p:txBody>
          <a:bodyPr>
            <a:normAutofit/>
          </a:bodyPr>
          <a:lstStyle/>
          <a:p>
            <a:r>
              <a:rPr lang="en-US" dirty="0"/>
              <a:t>Every entity in this room should have D&amp;O insurance.</a:t>
            </a:r>
          </a:p>
          <a:p>
            <a:r>
              <a:rPr lang="en-US" dirty="0"/>
              <a:t>Peace of mind for executives and those on the board.</a:t>
            </a:r>
          </a:p>
          <a:p>
            <a:r>
              <a:rPr lang="en-US" dirty="0"/>
              <a:t>However, insurance lawyers are always looking for holes so that the insurance will not cover.</a:t>
            </a:r>
          </a:p>
        </p:txBody>
      </p:sp>
    </p:spTree>
    <p:extLst>
      <p:ext uri="{BB962C8B-B14F-4D97-AF65-F5344CB8AC3E}">
        <p14:creationId xmlns:p14="http://schemas.microsoft.com/office/powerpoint/2010/main" val="308737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C55286F-649B-4C02-A488-731364EC7EA1}"/>
              </a:ext>
            </a:extLst>
          </p:cNvPr>
          <p:cNvSpPr txBox="1">
            <a:spLocks noChangeArrowheads="1"/>
          </p:cNvSpPr>
          <p:nvPr/>
        </p:nvSpPr>
        <p:spPr bwMode="auto">
          <a:xfrm>
            <a:off x="1157681" y="1610685"/>
            <a:ext cx="8616891" cy="9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4400" b="1" dirty="0">
                <a:solidFill>
                  <a:srgbClr val="002060"/>
                </a:solidFill>
                <a:latin typeface="Arial" panose="020B0604020202020204" pitchFamily="34" charset="0"/>
                <a:cs typeface="Arial" panose="020B0604020202020204" pitchFamily="34" charset="0"/>
              </a:rPr>
              <a:t>Financial – Sources of Revenue</a:t>
            </a:r>
          </a:p>
          <a:p>
            <a:pPr eaLnBrk="1" hangingPunct="1"/>
            <a:endParaRPr lang="en-US" altLang="en-US" sz="2400" b="1" dirty="0">
              <a:latin typeface="Arial" panose="020B0604020202020204" pitchFamily="34" charset="0"/>
            </a:endParaRPr>
          </a:p>
        </p:txBody>
      </p:sp>
      <p:sp>
        <p:nvSpPr>
          <p:cNvPr id="5" name="Content Placeholder 1">
            <a:extLst>
              <a:ext uri="{FF2B5EF4-FFF2-40B4-BE49-F238E27FC236}">
                <a16:creationId xmlns:a16="http://schemas.microsoft.com/office/drawing/2014/main" id="{A7BFA190-A0F6-4859-A3EA-4AC3FC82B952}"/>
              </a:ext>
            </a:extLst>
          </p:cNvPr>
          <p:cNvSpPr>
            <a:spLocks noGrp="1"/>
          </p:cNvSpPr>
          <p:nvPr>
            <p:ph idx="1"/>
          </p:nvPr>
        </p:nvSpPr>
        <p:spPr>
          <a:xfrm>
            <a:off x="1157681" y="2434665"/>
            <a:ext cx="9167419" cy="3806199"/>
          </a:xfrm>
        </p:spPr>
        <p:txBody>
          <a:bodyPr rtlCol="0">
            <a:normAutofit/>
          </a:bodyPr>
          <a:lstStyle/>
          <a:p>
            <a:pPr marL="342900" lvl="1" indent="0">
              <a:buNone/>
              <a:defRPr/>
            </a:pPr>
            <a:endParaRPr lang="en-US" sz="2000" dirty="0">
              <a:solidFill>
                <a:schemeClr val="tx1">
                  <a:lumMod val="75000"/>
                  <a:lumOff val="25000"/>
                </a:schemeClr>
              </a:solidFill>
            </a:endParaRPr>
          </a:p>
          <a:p>
            <a:pPr lvl="1" indent="-283464">
              <a:buFont typeface="Wingdings 3" charset="2"/>
              <a:buChar char=""/>
              <a:defRPr/>
            </a:pPr>
            <a:r>
              <a:rPr lang="en-US" sz="2800" dirty="0">
                <a:solidFill>
                  <a:schemeClr val="tx2">
                    <a:lumMod val="75000"/>
                  </a:schemeClr>
                </a:solidFill>
              </a:rPr>
              <a:t>Registrations</a:t>
            </a:r>
          </a:p>
          <a:p>
            <a:pPr lvl="1" indent="-283464">
              <a:buFont typeface="Wingdings 3" charset="2"/>
              <a:buChar char=""/>
              <a:defRPr/>
            </a:pPr>
            <a:r>
              <a:rPr lang="en-US" sz="2800" dirty="0">
                <a:solidFill>
                  <a:schemeClr val="tx2">
                    <a:lumMod val="75000"/>
                  </a:schemeClr>
                </a:solidFill>
              </a:rPr>
              <a:t>Membership Dues</a:t>
            </a:r>
          </a:p>
          <a:p>
            <a:pPr lvl="1" indent="-283464">
              <a:buFont typeface="Wingdings 3" charset="2"/>
              <a:buChar char=""/>
              <a:defRPr/>
            </a:pPr>
            <a:r>
              <a:rPr lang="en-US" sz="2800" dirty="0">
                <a:solidFill>
                  <a:schemeClr val="tx2">
                    <a:lumMod val="75000"/>
                  </a:schemeClr>
                </a:solidFill>
              </a:rPr>
              <a:t>Conferences</a:t>
            </a:r>
          </a:p>
          <a:p>
            <a:pPr lvl="1" indent="-283464">
              <a:buFont typeface="Wingdings 3" charset="2"/>
              <a:buChar char=""/>
              <a:defRPr/>
            </a:pPr>
            <a:r>
              <a:rPr lang="en-US" sz="2800" dirty="0">
                <a:solidFill>
                  <a:schemeClr val="tx2">
                    <a:lumMod val="75000"/>
                  </a:schemeClr>
                </a:solidFill>
              </a:rPr>
              <a:t>Sponsorships (nontaxable) v Advertising (taxable)</a:t>
            </a:r>
          </a:p>
          <a:p>
            <a:pPr lvl="1" indent="-283464">
              <a:buFont typeface="Wingdings 3" charset="2"/>
              <a:buChar char=""/>
              <a:defRPr/>
            </a:pPr>
            <a:r>
              <a:rPr lang="en-US" sz="2800" dirty="0">
                <a:solidFill>
                  <a:schemeClr val="tx2">
                    <a:lumMod val="75000"/>
                  </a:schemeClr>
                </a:solidFill>
              </a:rPr>
              <a:t>Exhibitors</a:t>
            </a:r>
          </a:p>
          <a:p>
            <a:pPr lvl="1" indent="-283464">
              <a:buFont typeface="Wingdings 3" charset="2"/>
              <a:buChar char=""/>
              <a:defRPr/>
            </a:pPr>
            <a:r>
              <a:rPr lang="en-US" sz="2800" dirty="0">
                <a:solidFill>
                  <a:schemeClr val="tx2">
                    <a:lumMod val="75000"/>
                  </a:schemeClr>
                </a:solidFill>
              </a:rPr>
              <a:t>Royalties</a:t>
            </a:r>
          </a:p>
          <a:p>
            <a:pPr lvl="1" indent="-283464">
              <a:buFont typeface="Wingdings 3" charset="2"/>
              <a:buChar char=""/>
              <a:defRPr/>
            </a:pPr>
            <a:r>
              <a:rPr lang="en-US" sz="2800" dirty="0">
                <a:solidFill>
                  <a:schemeClr val="tx2">
                    <a:lumMod val="75000"/>
                  </a:schemeClr>
                </a:solidFill>
              </a:rPr>
              <a:t>Investments</a:t>
            </a:r>
          </a:p>
          <a:p>
            <a:pPr lvl="1" indent="0">
              <a:buNone/>
              <a:defRPr/>
            </a:pPr>
            <a:endParaRPr lang="en-US" sz="2200" dirty="0">
              <a:solidFill>
                <a:schemeClr val="tx1">
                  <a:lumMod val="75000"/>
                  <a:lumOff val="25000"/>
                </a:schemeClr>
              </a:solidFill>
            </a:endParaRPr>
          </a:p>
        </p:txBody>
      </p:sp>
      <p:sp>
        <p:nvSpPr>
          <p:cNvPr id="39940" name="Slide Number Placeholder 1">
            <a:extLst>
              <a:ext uri="{FF2B5EF4-FFF2-40B4-BE49-F238E27FC236}">
                <a16:creationId xmlns:a16="http://schemas.microsoft.com/office/drawing/2014/main" id="{45978388-6206-4478-8C09-CD459F4F96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8AD05C8-96F5-4311-89BC-9D54A8926C04}" type="slidenum">
              <a:rPr lang="en-US" altLang="en-US" sz="2000" b="1">
                <a:latin typeface="Garamond" panose="02020404030301010803" pitchFamily="18" charset="0"/>
              </a:rPr>
              <a:pPr/>
              <a:t>29</a:t>
            </a:fld>
            <a:endParaRPr lang="en-US" altLang="en-US" sz="2000" b="1">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0CEA-E95D-45BA-8BE8-EC6B46D8CAC2}"/>
              </a:ext>
            </a:extLst>
          </p:cNvPr>
          <p:cNvSpPr>
            <a:spLocks noGrp="1"/>
          </p:cNvSpPr>
          <p:nvPr>
            <p:ph type="title"/>
          </p:nvPr>
        </p:nvSpPr>
        <p:spPr/>
        <p:txBody>
          <a:bodyPr/>
          <a:lstStyle/>
          <a:p>
            <a:r>
              <a:rPr lang="en-US" dirty="0"/>
              <a:t>Today’s Goal</a:t>
            </a:r>
          </a:p>
        </p:txBody>
      </p:sp>
      <p:sp>
        <p:nvSpPr>
          <p:cNvPr id="3" name="Content Placeholder 2">
            <a:extLst>
              <a:ext uri="{FF2B5EF4-FFF2-40B4-BE49-F238E27FC236}">
                <a16:creationId xmlns:a16="http://schemas.microsoft.com/office/drawing/2014/main" id="{BAF15160-2168-4E37-8D6C-58321E722405}"/>
              </a:ext>
            </a:extLst>
          </p:cNvPr>
          <p:cNvSpPr>
            <a:spLocks noGrp="1"/>
          </p:cNvSpPr>
          <p:nvPr>
            <p:ph idx="1"/>
          </p:nvPr>
        </p:nvSpPr>
        <p:spPr/>
        <p:txBody>
          <a:bodyPr>
            <a:normAutofit/>
          </a:bodyPr>
          <a:lstStyle/>
          <a:p>
            <a:r>
              <a:rPr lang="en-US" dirty="0"/>
              <a:t>Is for you to be alert as to know when your organization may be found legally responsible.</a:t>
            </a:r>
          </a:p>
          <a:p>
            <a:r>
              <a:rPr lang="en-US" dirty="0"/>
              <a:t>Which items will land you in trouble: </a:t>
            </a:r>
          </a:p>
          <a:p>
            <a:pPr lvl="1"/>
            <a:r>
              <a:rPr lang="en-US" dirty="0"/>
              <a:t>Governance/board of directors (25%)</a:t>
            </a:r>
          </a:p>
          <a:p>
            <a:pPr lvl="1"/>
            <a:r>
              <a:rPr lang="en-US" dirty="0"/>
              <a:t>Contracts (50%)</a:t>
            </a:r>
          </a:p>
          <a:p>
            <a:pPr lvl="1"/>
            <a:r>
              <a:rPr lang="en-US" dirty="0"/>
              <a:t>Employment law (25%)</a:t>
            </a:r>
          </a:p>
          <a:p>
            <a:pPr lvl="1"/>
            <a:endParaRPr lang="en-US" dirty="0"/>
          </a:p>
        </p:txBody>
      </p:sp>
    </p:spTree>
    <p:extLst>
      <p:ext uri="{BB962C8B-B14F-4D97-AF65-F5344CB8AC3E}">
        <p14:creationId xmlns:p14="http://schemas.microsoft.com/office/powerpoint/2010/main" val="3103864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86D9B0D-7DB5-4813-9A08-D4C38EA82A09}"/>
              </a:ext>
            </a:extLst>
          </p:cNvPr>
          <p:cNvSpPr>
            <a:spLocks noGrp="1" noChangeArrowheads="1"/>
          </p:cNvSpPr>
          <p:nvPr>
            <p:ph type="title"/>
          </p:nvPr>
        </p:nvSpPr>
        <p:spPr>
          <a:xfrm>
            <a:off x="1849437" y="1136968"/>
            <a:ext cx="7886700" cy="1327150"/>
          </a:xfrm>
        </p:spPr>
        <p:txBody>
          <a:bodyPr/>
          <a:lstStyle/>
          <a:p>
            <a:pPr eaLnBrk="1" hangingPunct="1"/>
            <a:r>
              <a:rPr lang="en-US" altLang="en-US" sz="2400" dirty="0"/>
              <a:t>		</a:t>
            </a:r>
            <a:r>
              <a:rPr lang="en-US" altLang="en-US" dirty="0">
                <a:cs typeface="Arial" panose="020B0604020202020204" pitchFamily="34" charset="0"/>
              </a:rPr>
              <a:t>Financial Issues</a:t>
            </a:r>
          </a:p>
        </p:txBody>
      </p:sp>
      <p:sp>
        <p:nvSpPr>
          <p:cNvPr id="38915" name="Slide Number Placeholder 1">
            <a:extLst>
              <a:ext uri="{FF2B5EF4-FFF2-40B4-BE49-F238E27FC236}">
                <a16:creationId xmlns:a16="http://schemas.microsoft.com/office/drawing/2014/main" id="{39C29B4F-8546-427D-BF0D-04296212AD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4B6EB26E-B147-4434-AEAA-642A53B4C2D6}" type="slidenum">
              <a:rPr lang="en-US" altLang="en-US" sz="2000" b="1">
                <a:latin typeface="Garamond" panose="02020404030301010803" pitchFamily="18" charset="0"/>
              </a:rPr>
              <a:pPr/>
              <a:t>30</a:t>
            </a:fld>
            <a:endParaRPr lang="en-US" altLang="en-US" sz="2000" b="1">
              <a:latin typeface="Garamond" panose="02020404030301010803" pitchFamily="18" charset="0"/>
            </a:endParaRPr>
          </a:p>
        </p:txBody>
      </p:sp>
      <p:sp>
        <p:nvSpPr>
          <p:cNvPr id="26627" name="Rectangle 3">
            <a:extLst>
              <a:ext uri="{FF2B5EF4-FFF2-40B4-BE49-F238E27FC236}">
                <a16:creationId xmlns:a16="http://schemas.microsoft.com/office/drawing/2014/main" id="{9431EE99-D1B9-48C1-9F20-9C9FCBF982CF}"/>
              </a:ext>
            </a:extLst>
          </p:cNvPr>
          <p:cNvSpPr txBox="1">
            <a:spLocks noChangeArrowheads="1"/>
          </p:cNvSpPr>
          <p:nvPr/>
        </p:nvSpPr>
        <p:spPr bwMode="auto">
          <a:xfrm>
            <a:off x="763398" y="2211679"/>
            <a:ext cx="10268125" cy="3969012"/>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90000"/>
              </a:lnSpc>
              <a:spcBef>
                <a:spcPts val="750"/>
              </a:spcBef>
              <a:buClr>
                <a:schemeClr val="accent1"/>
              </a:buClr>
              <a:defRPr/>
            </a:pPr>
            <a:r>
              <a:rPr lang="en-US" altLang="en-US" sz="2400" b="1" dirty="0">
                <a:solidFill>
                  <a:schemeClr val="tx2">
                    <a:lumMod val="75000"/>
                  </a:schemeClr>
                </a:solidFill>
                <a:cs typeface="Arial" panose="020B0604020202020204" pitchFamily="34" charset="0"/>
              </a:rPr>
              <a:t>The Board ensures adequate financial resources and strong, responsible financial management</a:t>
            </a:r>
          </a:p>
          <a:p>
            <a:pPr marL="285750" lvl="1">
              <a:lnSpc>
                <a:spcPct val="90000"/>
              </a:lnSpc>
              <a:spcBef>
                <a:spcPts val="750"/>
              </a:spcBef>
              <a:buClr>
                <a:schemeClr val="accent1"/>
              </a:buClr>
              <a:buFont typeface="Wingdings 3" panose="05040102010807070707" pitchFamily="18" charset="2"/>
              <a:buChar char="u"/>
              <a:defRPr/>
            </a:pPr>
            <a:endParaRPr lang="en-US" altLang="en-US" sz="2400" b="1" dirty="0">
              <a:solidFill>
                <a:schemeClr val="tx2">
                  <a:lumMod val="75000"/>
                </a:schemeClr>
              </a:solidFill>
              <a:cs typeface="Arial" panose="020B0604020202020204" pitchFamily="34" charset="0"/>
            </a:endParaRPr>
          </a:p>
          <a:p>
            <a:pPr marL="285750" lvl="1">
              <a:lnSpc>
                <a:spcPct val="90000"/>
              </a:lnSpc>
              <a:spcBef>
                <a:spcPts val="750"/>
              </a:spcBef>
              <a:buClr>
                <a:schemeClr val="accent1"/>
              </a:buClr>
              <a:buFont typeface="Wingdings 3" panose="05040102010807070707" pitchFamily="18" charset="2"/>
              <a:buChar char="u"/>
              <a:defRPr/>
            </a:pPr>
            <a:r>
              <a:rPr lang="en-US" altLang="en-US" sz="2400" dirty="0">
                <a:solidFill>
                  <a:schemeClr val="tx2">
                    <a:lumMod val="75000"/>
                  </a:schemeClr>
                </a:solidFill>
                <a:cs typeface="Arial" panose="020B0604020202020204" pitchFamily="34" charset="0"/>
              </a:rPr>
              <a:t>formulate/approve operating budget </a:t>
            </a:r>
          </a:p>
          <a:p>
            <a:pPr marL="285750" lvl="1">
              <a:lnSpc>
                <a:spcPct val="90000"/>
              </a:lnSpc>
              <a:spcBef>
                <a:spcPts val="750"/>
              </a:spcBef>
              <a:buClr>
                <a:schemeClr val="accent1"/>
              </a:buClr>
              <a:buFont typeface="Wingdings 3" panose="05040102010807070707" pitchFamily="18" charset="2"/>
              <a:buChar char="u"/>
              <a:defRPr/>
            </a:pPr>
            <a:r>
              <a:rPr lang="en-US" altLang="en-US" sz="2400" dirty="0">
                <a:solidFill>
                  <a:schemeClr val="tx2">
                    <a:lumMod val="75000"/>
                  </a:schemeClr>
                </a:solidFill>
                <a:cs typeface="Arial" panose="020B0604020202020204" pitchFamily="34" charset="0"/>
              </a:rPr>
              <a:t>monitor income and expenses</a:t>
            </a:r>
          </a:p>
          <a:p>
            <a:pPr marL="285750" lvl="3" indent="-285750">
              <a:lnSpc>
                <a:spcPct val="90000"/>
              </a:lnSpc>
              <a:spcBef>
                <a:spcPts val="750"/>
              </a:spcBef>
              <a:buClr>
                <a:schemeClr val="accent1"/>
              </a:buClr>
              <a:buFont typeface="Wingdings 3" panose="05040102010807070707" pitchFamily="18" charset="2"/>
              <a:buChar char="u"/>
              <a:defRPr/>
            </a:pPr>
            <a:r>
              <a:rPr lang="en-US" altLang="en-US" sz="2400" u="sng" dirty="0">
                <a:solidFill>
                  <a:schemeClr val="tx2">
                    <a:lumMod val="75000"/>
                  </a:schemeClr>
                </a:solidFill>
                <a:cs typeface="Arial" panose="020B0604020202020204" pitchFamily="34" charset="0"/>
              </a:rPr>
              <a:t>clear and understandable</a:t>
            </a:r>
            <a:r>
              <a:rPr lang="en-US" altLang="en-US" sz="2400" dirty="0">
                <a:solidFill>
                  <a:schemeClr val="tx2">
                    <a:lumMod val="75000"/>
                  </a:schemeClr>
                </a:solidFill>
                <a:cs typeface="Arial" panose="020B0604020202020204" pitchFamily="34" charset="0"/>
              </a:rPr>
              <a:t> financial reports</a:t>
            </a:r>
          </a:p>
          <a:p>
            <a:pPr marL="285750" lvl="1">
              <a:lnSpc>
                <a:spcPct val="90000"/>
              </a:lnSpc>
              <a:spcBef>
                <a:spcPts val="750"/>
              </a:spcBef>
              <a:buClr>
                <a:schemeClr val="accent1"/>
              </a:buClr>
              <a:buFont typeface="Wingdings 3" panose="05040102010807070707" pitchFamily="18" charset="2"/>
              <a:buChar char="u"/>
              <a:defRPr/>
            </a:pPr>
            <a:r>
              <a:rPr lang="en-US" altLang="en-US" sz="2400" dirty="0">
                <a:solidFill>
                  <a:schemeClr val="tx2">
                    <a:lumMod val="75000"/>
                  </a:schemeClr>
                </a:solidFill>
                <a:cs typeface="Arial" panose="020B0604020202020204" pitchFamily="34" charset="0"/>
              </a:rPr>
              <a:t>understand the </a:t>
            </a:r>
            <a:r>
              <a:rPr lang="en-US" altLang="en-US" sz="2400" b="1" dirty="0">
                <a:solidFill>
                  <a:schemeClr val="tx2">
                    <a:lumMod val="75000"/>
                  </a:schemeClr>
                </a:solidFill>
                <a:cs typeface="Arial" panose="020B0604020202020204" pitchFamily="34" charset="0"/>
              </a:rPr>
              <a:t>financial management procedures</a:t>
            </a:r>
            <a:r>
              <a:rPr lang="en-US" altLang="en-US" sz="2400" dirty="0">
                <a:solidFill>
                  <a:schemeClr val="tx2">
                    <a:lumMod val="75000"/>
                  </a:schemeClr>
                </a:solidFill>
                <a:cs typeface="Arial" panose="020B0604020202020204" pitchFamily="34" charset="0"/>
              </a:rPr>
              <a:t> </a:t>
            </a:r>
          </a:p>
          <a:p>
            <a:pPr marL="285750" lvl="3" indent="-285750">
              <a:lnSpc>
                <a:spcPct val="90000"/>
              </a:lnSpc>
              <a:spcBef>
                <a:spcPts val="750"/>
              </a:spcBef>
              <a:buClr>
                <a:schemeClr val="accent1"/>
              </a:buClr>
              <a:buFont typeface="Wingdings 3" panose="05040102010807070707" pitchFamily="18" charset="2"/>
              <a:buChar char="u"/>
              <a:defRPr/>
            </a:pPr>
            <a:r>
              <a:rPr lang="en-US" altLang="en-US" sz="2400" dirty="0">
                <a:solidFill>
                  <a:schemeClr val="tx2">
                    <a:lumMod val="75000"/>
                  </a:schemeClr>
                </a:solidFill>
                <a:cs typeface="Arial" panose="020B0604020202020204" pitchFamily="34" charset="0"/>
              </a:rPr>
              <a:t>audit function – </a:t>
            </a:r>
            <a:r>
              <a:rPr lang="en-US" altLang="en-US" sz="2400" u="sng" dirty="0">
                <a:solidFill>
                  <a:schemeClr val="tx2">
                    <a:lumMod val="75000"/>
                  </a:schemeClr>
                </a:solidFill>
                <a:cs typeface="Arial" panose="020B0604020202020204" pitchFamily="34" charset="0"/>
              </a:rPr>
              <a:t>separate</a:t>
            </a:r>
            <a:r>
              <a:rPr lang="en-US" altLang="en-US" sz="2400" dirty="0">
                <a:solidFill>
                  <a:schemeClr val="tx2">
                    <a:lumMod val="75000"/>
                  </a:schemeClr>
                </a:solidFill>
                <a:cs typeface="Arial" panose="020B0604020202020204" pitchFamily="34" charset="0"/>
              </a:rPr>
              <a:t> from management staff </a:t>
            </a:r>
          </a:p>
          <a:p>
            <a:pPr marL="285750" lvl="1">
              <a:lnSpc>
                <a:spcPct val="90000"/>
              </a:lnSpc>
              <a:spcBef>
                <a:spcPts val="750"/>
              </a:spcBef>
              <a:buClr>
                <a:schemeClr val="accent1"/>
              </a:buClr>
              <a:buFont typeface="Wingdings 3" panose="05040102010807070707" pitchFamily="18" charset="2"/>
              <a:buChar char="u"/>
              <a:defRPr/>
            </a:pPr>
            <a:r>
              <a:rPr lang="en-US" altLang="en-US" sz="2400" dirty="0">
                <a:solidFill>
                  <a:schemeClr val="tx2">
                    <a:lumMod val="75000"/>
                  </a:schemeClr>
                </a:solidFill>
                <a:cs typeface="Arial" panose="020B0604020202020204" pitchFamily="34" charset="0"/>
              </a:rPr>
              <a:t>review tax returns</a:t>
            </a:r>
          </a:p>
          <a:p>
            <a:pPr lvl="1">
              <a:lnSpc>
                <a:spcPct val="90000"/>
              </a:lnSpc>
              <a:spcBef>
                <a:spcPct val="20000"/>
              </a:spcBef>
              <a:buFont typeface="Arial" panose="020B0604020202020204" pitchFamily="34" charset="0"/>
              <a:buChar char="•"/>
              <a:defRPr/>
            </a:pPr>
            <a:endParaRPr lang="en-US" altLang="en-US" sz="2400" dirty="0">
              <a:solidFill>
                <a:schemeClr val="tx2">
                  <a:lumMod val="75000"/>
                </a:schemeClr>
              </a:solidFill>
              <a:cs typeface="Arial" panose="020B0604020202020204" pitchFamily="34" charset="0"/>
            </a:endParaRPr>
          </a:p>
          <a:p>
            <a:pPr lvl="1">
              <a:lnSpc>
                <a:spcPct val="90000"/>
              </a:lnSpc>
              <a:spcBef>
                <a:spcPct val="20000"/>
              </a:spcBef>
              <a:buFont typeface="Arial" panose="020B0604020202020204" pitchFamily="34" charset="0"/>
              <a:buChar char="•"/>
              <a:defRPr/>
            </a:pPr>
            <a:endParaRPr lang="en-US" alt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6409-C0EC-42F5-A868-663F3D6E5605}"/>
              </a:ext>
            </a:extLst>
          </p:cNvPr>
          <p:cNvSpPr>
            <a:spLocks noGrp="1"/>
          </p:cNvSpPr>
          <p:nvPr>
            <p:ph type="title"/>
          </p:nvPr>
        </p:nvSpPr>
        <p:spPr/>
        <p:txBody>
          <a:bodyPr/>
          <a:lstStyle/>
          <a:p>
            <a:r>
              <a:rPr lang="en-US" dirty="0"/>
              <a:t>Executive Compensation</a:t>
            </a:r>
          </a:p>
        </p:txBody>
      </p:sp>
      <p:sp>
        <p:nvSpPr>
          <p:cNvPr id="3" name="Content Placeholder 2">
            <a:extLst>
              <a:ext uri="{FF2B5EF4-FFF2-40B4-BE49-F238E27FC236}">
                <a16:creationId xmlns:a16="http://schemas.microsoft.com/office/drawing/2014/main" id="{641857CF-AC6E-460D-9ABE-3834EA2DC366}"/>
              </a:ext>
            </a:extLst>
          </p:cNvPr>
          <p:cNvSpPr>
            <a:spLocks noGrp="1"/>
          </p:cNvSpPr>
          <p:nvPr>
            <p:ph idx="1"/>
          </p:nvPr>
        </p:nvSpPr>
        <p:spPr/>
        <p:txBody>
          <a:bodyPr>
            <a:normAutofit/>
          </a:bodyPr>
          <a:lstStyle/>
          <a:p>
            <a:r>
              <a:rPr lang="en-US" dirty="0"/>
              <a:t>Compensation for non-profit executives must be “reasonable”; unreasonable compensation can be considered waste.</a:t>
            </a:r>
          </a:p>
          <a:p>
            <a:r>
              <a:rPr lang="en-US" dirty="0"/>
              <a:t>Waste or “spoilation of assets” could be considered a breach of the fiduciary obligations of board members and individual board members may be held liable. </a:t>
            </a:r>
          </a:p>
          <a:p>
            <a:endParaRPr lang="en-US" dirty="0"/>
          </a:p>
        </p:txBody>
      </p:sp>
    </p:spTree>
    <p:extLst>
      <p:ext uri="{BB962C8B-B14F-4D97-AF65-F5344CB8AC3E}">
        <p14:creationId xmlns:p14="http://schemas.microsoft.com/office/powerpoint/2010/main" val="81610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C62B-DA4A-4F2B-B439-E113CBFE607C}"/>
              </a:ext>
            </a:extLst>
          </p:cNvPr>
          <p:cNvSpPr>
            <a:spLocks noGrp="1"/>
          </p:cNvSpPr>
          <p:nvPr>
            <p:ph type="title"/>
          </p:nvPr>
        </p:nvSpPr>
        <p:spPr/>
        <p:txBody>
          <a:bodyPr/>
          <a:lstStyle/>
          <a:p>
            <a:r>
              <a:rPr lang="en-US" dirty="0"/>
              <a:t>Executive Compensation</a:t>
            </a:r>
          </a:p>
        </p:txBody>
      </p:sp>
      <p:sp>
        <p:nvSpPr>
          <p:cNvPr id="3" name="Content Placeholder 2">
            <a:extLst>
              <a:ext uri="{FF2B5EF4-FFF2-40B4-BE49-F238E27FC236}">
                <a16:creationId xmlns:a16="http://schemas.microsoft.com/office/drawing/2014/main" id="{274F882F-CFB8-4D54-B966-45CD41489055}"/>
              </a:ext>
            </a:extLst>
          </p:cNvPr>
          <p:cNvSpPr>
            <a:spLocks noGrp="1"/>
          </p:cNvSpPr>
          <p:nvPr>
            <p:ph idx="1"/>
          </p:nvPr>
        </p:nvSpPr>
        <p:spPr/>
        <p:txBody>
          <a:bodyPr>
            <a:normAutofit lnSpcReduction="10000"/>
          </a:bodyPr>
          <a:lstStyle/>
          <a:p>
            <a:r>
              <a:rPr lang="en-US" dirty="0"/>
              <a:t>A board has significant discretion to set the level of executive compensation, but it has to be reasonable.</a:t>
            </a:r>
          </a:p>
          <a:p>
            <a:r>
              <a:rPr lang="en-US" dirty="0"/>
              <a:t>Is a contract necessary?</a:t>
            </a:r>
          </a:p>
          <a:p>
            <a:r>
              <a:rPr lang="en-US" dirty="0"/>
              <a:t>Reasonableness factors:</a:t>
            </a:r>
          </a:p>
          <a:p>
            <a:pPr lvl="1"/>
            <a:r>
              <a:rPr lang="en-US" dirty="0"/>
              <a:t>Similarly situated executives;</a:t>
            </a:r>
          </a:p>
          <a:p>
            <a:pPr lvl="1"/>
            <a:r>
              <a:rPr lang="en-US" dirty="0"/>
              <a:t>Ability of the executive;</a:t>
            </a:r>
          </a:p>
          <a:p>
            <a:pPr lvl="1"/>
            <a:r>
              <a:rPr lang="en-US" dirty="0"/>
              <a:t>Amount of previously received salary; and</a:t>
            </a:r>
          </a:p>
          <a:p>
            <a:pPr lvl="1"/>
            <a:r>
              <a:rPr lang="en-US" dirty="0"/>
              <a:t>Whether the salary bears a reasonable relation to the success of the entity.</a:t>
            </a:r>
          </a:p>
          <a:p>
            <a:endParaRPr lang="en-US" dirty="0"/>
          </a:p>
        </p:txBody>
      </p:sp>
    </p:spTree>
    <p:extLst>
      <p:ext uri="{BB962C8B-B14F-4D97-AF65-F5344CB8AC3E}">
        <p14:creationId xmlns:p14="http://schemas.microsoft.com/office/powerpoint/2010/main" val="90145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186B-7D80-4FFE-BD20-3AE73BEA2707}"/>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BB574069-2032-4B43-B5DD-A4453FF634AC}"/>
              </a:ext>
            </a:extLst>
          </p:cNvPr>
          <p:cNvSpPr>
            <a:spLocks noGrp="1"/>
          </p:cNvSpPr>
          <p:nvPr>
            <p:ph idx="1"/>
          </p:nvPr>
        </p:nvSpPr>
        <p:spPr/>
        <p:txBody>
          <a:bodyPr>
            <a:normAutofit/>
          </a:bodyPr>
          <a:lstStyle/>
          <a:p>
            <a:r>
              <a:rPr lang="en-US" dirty="0"/>
              <a:t>A contract is: (1) offer; (2) acceptance; (3) consideration.</a:t>
            </a:r>
          </a:p>
          <a:p>
            <a:r>
              <a:rPr lang="en-US" dirty="0"/>
              <a:t>What is consideration?</a:t>
            </a:r>
          </a:p>
          <a:p>
            <a:pPr lvl="1"/>
            <a:r>
              <a:rPr lang="en-US" dirty="0"/>
              <a:t>Something of value that is exchanged for the performance or promise of performance by the other party.</a:t>
            </a:r>
          </a:p>
          <a:p>
            <a:endParaRPr lang="en-US" dirty="0"/>
          </a:p>
        </p:txBody>
      </p:sp>
    </p:spTree>
    <p:extLst>
      <p:ext uri="{BB962C8B-B14F-4D97-AF65-F5344CB8AC3E}">
        <p14:creationId xmlns:p14="http://schemas.microsoft.com/office/powerpoint/2010/main" val="977958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641A-8180-4C76-B094-48F25BFEE938}"/>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8D85FE07-F2C0-48B0-89AF-F9D94D7D1989}"/>
              </a:ext>
            </a:extLst>
          </p:cNvPr>
          <p:cNvSpPr>
            <a:spLocks noGrp="1"/>
          </p:cNvSpPr>
          <p:nvPr>
            <p:ph idx="1"/>
          </p:nvPr>
        </p:nvSpPr>
        <p:spPr/>
        <p:txBody>
          <a:bodyPr>
            <a:normAutofit/>
          </a:bodyPr>
          <a:lstStyle/>
          <a:p>
            <a:r>
              <a:rPr lang="en-US" dirty="0"/>
              <a:t>Is an oral contract still an enforceable contract? Absolutely.</a:t>
            </a:r>
          </a:p>
          <a:p>
            <a:r>
              <a:rPr lang="en-US" dirty="0"/>
              <a:t>An oral contract, written contract, Memorandum of Understanding, Letter of Intent, and any preliminary agreements are </a:t>
            </a:r>
            <a:r>
              <a:rPr lang="en-US" u="sng" dirty="0"/>
              <a:t>all</a:t>
            </a:r>
            <a:r>
              <a:rPr lang="en-US" dirty="0"/>
              <a:t> enforceable contracts if they have the required elements.</a:t>
            </a:r>
          </a:p>
          <a:p>
            <a:endParaRPr lang="en-US" dirty="0"/>
          </a:p>
        </p:txBody>
      </p:sp>
    </p:spTree>
    <p:extLst>
      <p:ext uri="{BB962C8B-B14F-4D97-AF65-F5344CB8AC3E}">
        <p14:creationId xmlns:p14="http://schemas.microsoft.com/office/powerpoint/2010/main" val="3291209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7EA2-49E0-42CD-A16D-71D1057B7893}"/>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D09F170D-AC2A-4D61-B299-4908C20123C2}"/>
              </a:ext>
            </a:extLst>
          </p:cNvPr>
          <p:cNvSpPr>
            <a:spLocks noGrp="1"/>
          </p:cNvSpPr>
          <p:nvPr>
            <p:ph idx="1"/>
          </p:nvPr>
        </p:nvSpPr>
        <p:spPr/>
        <p:txBody>
          <a:bodyPr>
            <a:normAutofit/>
          </a:bodyPr>
          <a:lstStyle/>
          <a:p>
            <a:r>
              <a:rPr lang="en-US" dirty="0"/>
              <a:t>There are nine clauses to a business contract that you should pay particular attention to:</a:t>
            </a:r>
          </a:p>
          <a:p>
            <a:pPr marL="514350" indent="-514350">
              <a:buAutoNum type="arabicPeriod"/>
            </a:pPr>
            <a:r>
              <a:rPr lang="en-US" u="sng" dirty="0"/>
              <a:t>Parties to the agreement</a:t>
            </a:r>
          </a:p>
          <a:p>
            <a:pPr lvl="1"/>
            <a:r>
              <a:rPr lang="en-US" dirty="0"/>
              <a:t>Who is contracting with who?</a:t>
            </a:r>
          </a:p>
          <a:p>
            <a:pPr lvl="1"/>
            <a:r>
              <a:rPr lang="en-US" dirty="0"/>
              <a:t>Make sure that you know who you are dealing with.</a:t>
            </a:r>
          </a:p>
        </p:txBody>
      </p:sp>
    </p:spTree>
    <p:extLst>
      <p:ext uri="{BB962C8B-B14F-4D97-AF65-F5344CB8AC3E}">
        <p14:creationId xmlns:p14="http://schemas.microsoft.com/office/powerpoint/2010/main" val="297741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F0B4-DE23-4170-B077-D26AEC159D19}"/>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F0E93E5F-219D-4102-BEA1-5E87FC68CE21}"/>
              </a:ext>
            </a:extLst>
          </p:cNvPr>
          <p:cNvSpPr>
            <a:spLocks noGrp="1"/>
          </p:cNvSpPr>
          <p:nvPr>
            <p:ph idx="1"/>
          </p:nvPr>
        </p:nvSpPr>
        <p:spPr/>
        <p:txBody>
          <a:bodyPr/>
          <a:lstStyle/>
          <a:p>
            <a:pPr marL="0" indent="0">
              <a:buNone/>
            </a:pPr>
            <a:r>
              <a:rPr lang="en-US" dirty="0"/>
              <a:t>2.  </a:t>
            </a:r>
            <a:r>
              <a:rPr lang="en-US" u="sng" dirty="0"/>
              <a:t>Term of the agreement</a:t>
            </a:r>
            <a:endParaRPr lang="en-US" b="1" u="sng" dirty="0"/>
          </a:p>
          <a:p>
            <a:pPr lvl="1"/>
            <a:r>
              <a:rPr lang="en-US" dirty="0"/>
              <a:t>One or two year term? Longer?</a:t>
            </a:r>
          </a:p>
          <a:p>
            <a:pPr lvl="1"/>
            <a:r>
              <a:rPr lang="en-US" dirty="0"/>
              <a:t>Or, is it an evergreen agreement which automatically renews?</a:t>
            </a:r>
          </a:p>
          <a:p>
            <a:pPr lvl="1"/>
            <a:r>
              <a:rPr lang="en-US" dirty="0"/>
              <a:t>Consider how long you want to be obligated.  Can sometimes be on the longer side if there is the ability to terminate without penalty.</a:t>
            </a:r>
          </a:p>
        </p:txBody>
      </p:sp>
    </p:spTree>
    <p:extLst>
      <p:ext uri="{BB962C8B-B14F-4D97-AF65-F5344CB8AC3E}">
        <p14:creationId xmlns:p14="http://schemas.microsoft.com/office/powerpoint/2010/main" val="3896103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C7AA-842A-417C-BD48-9C1FFB7B2C77}"/>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8D74609A-F7BF-4C4D-94CF-81DB52F171E6}"/>
              </a:ext>
            </a:extLst>
          </p:cNvPr>
          <p:cNvSpPr>
            <a:spLocks noGrp="1"/>
          </p:cNvSpPr>
          <p:nvPr>
            <p:ph idx="1"/>
          </p:nvPr>
        </p:nvSpPr>
        <p:spPr/>
        <p:txBody>
          <a:bodyPr/>
          <a:lstStyle/>
          <a:p>
            <a:pPr marL="0" indent="0">
              <a:buNone/>
            </a:pPr>
            <a:r>
              <a:rPr lang="en-US" dirty="0"/>
              <a:t>3. </a:t>
            </a:r>
            <a:r>
              <a:rPr lang="en-US" u="sng" dirty="0"/>
              <a:t>Payment</a:t>
            </a:r>
          </a:p>
          <a:p>
            <a:pPr lvl="1"/>
            <a:r>
              <a:rPr lang="en-US" dirty="0"/>
              <a:t>When are you getting paid? Or, when do you have to pay?</a:t>
            </a:r>
          </a:p>
          <a:p>
            <a:pPr lvl="1"/>
            <a:r>
              <a:rPr lang="en-US" dirty="0"/>
              <a:t>Do you pay upon the deliverables being completed?</a:t>
            </a:r>
          </a:p>
          <a:p>
            <a:pPr lvl="1"/>
            <a:r>
              <a:rPr lang="en-US" dirty="0"/>
              <a:t>Don’t want to pay too much up front – hold something back so that there is some ability to hold party responsible</a:t>
            </a:r>
          </a:p>
          <a:p>
            <a:pPr lvl="1"/>
            <a:r>
              <a:rPr lang="en-US" dirty="0"/>
              <a:t>Pay upon completion of milestones</a:t>
            </a:r>
          </a:p>
          <a:p>
            <a:pPr lvl="1"/>
            <a:r>
              <a:rPr lang="en-US" dirty="0"/>
              <a:t>When you pay depends on type of contract.  Goods or services?</a:t>
            </a:r>
          </a:p>
        </p:txBody>
      </p:sp>
    </p:spTree>
    <p:extLst>
      <p:ext uri="{BB962C8B-B14F-4D97-AF65-F5344CB8AC3E}">
        <p14:creationId xmlns:p14="http://schemas.microsoft.com/office/powerpoint/2010/main" val="2633307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FE1A-6A21-4507-BF97-501F776F770C}"/>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6995680F-A175-439B-8956-E137411361FB}"/>
              </a:ext>
            </a:extLst>
          </p:cNvPr>
          <p:cNvSpPr>
            <a:spLocks noGrp="1"/>
          </p:cNvSpPr>
          <p:nvPr>
            <p:ph idx="1"/>
          </p:nvPr>
        </p:nvSpPr>
        <p:spPr/>
        <p:txBody>
          <a:bodyPr>
            <a:normAutofit fontScale="92500" lnSpcReduction="10000"/>
          </a:bodyPr>
          <a:lstStyle/>
          <a:p>
            <a:pPr marL="0" indent="0">
              <a:buNone/>
            </a:pPr>
            <a:r>
              <a:rPr lang="en-US" dirty="0"/>
              <a:t>4. </a:t>
            </a:r>
            <a:r>
              <a:rPr lang="en-US" u="sng" dirty="0"/>
              <a:t>Ownership of work product</a:t>
            </a:r>
          </a:p>
          <a:p>
            <a:pPr lvl="1"/>
            <a:r>
              <a:rPr lang="en-US" dirty="0"/>
              <a:t>Whoever creates something owns it</a:t>
            </a:r>
          </a:p>
          <a:p>
            <a:pPr lvl="1"/>
            <a:r>
              <a:rPr lang="en-US" dirty="0"/>
              <a:t>Or, do you share the intellectual property?</a:t>
            </a:r>
          </a:p>
          <a:p>
            <a:pPr lvl="1"/>
            <a:r>
              <a:rPr lang="en-US" dirty="0"/>
              <a:t>In an employer, employee setting, the employer owns the work product</a:t>
            </a:r>
          </a:p>
          <a:p>
            <a:pPr lvl="1"/>
            <a:r>
              <a:rPr lang="en-US" dirty="0"/>
              <a:t>If a contractor, contractor will own unless the agreement specifically notes otherwise</a:t>
            </a:r>
          </a:p>
          <a:p>
            <a:pPr lvl="2"/>
            <a:r>
              <a:rPr lang="en-US" dirty="0"/>
              <a:t>Work for hire doctrine – independent contractor assigns it over to the “employer.”</a:t>
            </a:r>
          </a:p>
          <a:p>
            <a:pPr lvl="1"/>
            <a:r>
              <a:rPr lang="en-US" dirty="0"/>
              <a:t>May not be able to own it, but if can’t make sure the license is for a time period long enough for purpose</a:t>
            </a:r>
          </a:p>
          <a:p>
            <a:pPr lvl="1"/>
            <a:r>
              <a:rPr lang="en-US" dirty="0"/>
              <a:t>Also, make sure have right to third party IP and that party has right to provide or license IP</a:t>
            </a:r>
          </a:p>
          <a:p>
            <a:pPr marL="914400" lvl="2" indent="0">
              <a:buNone/>
            </a:pPr>
            <a:endParaRPr lang="en-US" dirty="0"/>
          </a:p>
          <a:p>
            <a:pPr lvl="1"/>
            <a:endParaRPr lang="en-US" dirty="0"/>
          </a:p>
        </p:txBody>
      </p:sp>
    </p:spTree>
    <p:extLst>
      <p:ext uri="{BB962C8B-B14F-4D97-AF65-F5344CB8AC3E}">
        <p14:creationId xmlns:p14="http://schemas.microsoft.com/office/powerpoint/2010/main" val="3934318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D693-4DB7-4D9C-BABF-94F8C2A363FA}"/>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9C70E365-2885-4AFD-B85A-2F077EEF925C}"/>
              </a:ext>
            </a:extLst>
          </p:cNvPr>
          <p:cNvSpPr>
            <a:spLocks noGrp="1"/>
          </p:cNvSpPr>
          <p:nvPr>
            <p:ph idx="1"/>
          </p:nvPr>
        </p:nvSpPr>
        <p:spPr/>
        <p:txBody>
          <a:bodyPr/>
          <a:lstStyle/>
          <a:p>
            <a:pPr marL="0" indent="0">
              <a:buNone/>
            </a:pPr>
            <a:r>
              <a:rPr lang="en-US" dirty="0"/>
              <a:t>5. </a:t>
            </a:r>
            <a:r>
              <a:rPr lang="en-US" u="sng" dirty="0"/>
              <a:t>Conflict resolution</a:t>
            </a:r>
          </a:p>
          <a:p>
            <a:pPr lvl="1"/>
            <a:r>
              <a:rPr lang="en-US" dirty="0"/>
              <a:t>If there is a problem, what is your recourse?</a:t>
            </a:r>
          </a:p>
          <a:p>
            <a:pPr lvl="1"/>
            <a:r>
              <a:rPr lang="en-US" dirty="0"/>
              <a:t>Mandatory arbitration or mediation?  Silent?</a:t>
            </a:r>
          </a:p>
          <a:p>
            <a:pPr lvl="1"/>
            <a:r>
              <a:rPr lang="en-US" dirty="0"/>
              <a:t>Do you waive a jury trial?</a:t>
            </a:r>
          </a:p>
        </p:txBody>
      </p:sp>
    </p:spTree>
    <p:extLst>
      <p:ext uri="{BB962C8B-B14F-4D97-AF65-F5344CB8AC3E}">
        <p14:creationId xmlns:p14="http://schemas.microsoft.com/office/powerpoint/2010/main" val="414672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7A5E-31FF-423F-B943-BB8633EF5D4B}"/>
              </a:ext>
            </a:extLst>
          </p:cNvPr>
          <p:cNvSpPr>
            <a:spLocks noGrp="1"/>
          </p:cNvSpPr>
          <p:nvPr>
            <p:ph type="title"/>
          </p:nvPr>
        </p:nvSpPr>
        <p:spPr/>
        <p:txBody>
          <a:bodyPr/>
          <a:lstStyle/>
          <a:p>
            <a:r>
              <a:rPr lang="en-US" dirty="0"/>
              <a:t>Board of Directors: Orientation</a:t>
            </a:r>
          </a:p>
        </p:txBody>
      </p:sp>
      <p:sp>
        <p:nvSpPr>
          <p:cNvPr id="3" name="Content Placeholder 2">
            <a:extLst>
              <a:ext uri="{FF2B5EF4-FFF2-40B4-BE49-F238E27FC236}">
                <a16:creationId xmlns:a16="http://schemas.microsoft.com/office/drawing/2014/main" id="{0DD1B529-38DC-4C12-A11C-62C5536B77B9}"/>
              </a:ext>
            </a:extLst>
          </p:cNvPr>
          <p:cNvSpPr>
            <a:spLocks noGrp="1"/>
          </p:cNvSpPr>
          <p:nvPr>
            <p:ph idx="1"/>
          </p:nvPr>
        </p:nvSpPr>
        <p:spPr/>
        <p:txBody>
          <a:bodyPr>
            <a:normAutofit/>
          </a:bodyPr>
          <a:lstStyle/>
          <a:p>
            <a:r>
              <a:rPr lang="en-US" dirty="0"/>
              <a:t>Non-profit entities are governed by a volunteer board of directors.</a:t>
            </a:r>
          </a:p>
          <a:p>
            <a:r>
              <a:rPr lang="en-US" dirty="0"/>
              <a:t>The board is responsible for oversight of the association’s business affairs.</a:t>
            </a:r>
          </a:p>
          <a:p>
            <a:endParaRPr lang="en-US" dirty="0"/>
          </a:p>
        </p:txBody>
      </p:sp>
    </p:spTree>
    <p:extLst>
      <p:ext uri="{BB962C8B-B14F-4D97-AF65-F5344CB8AC3E}">
        <p14:creationId xmlns:p14="http://schemas.microsoft.com/office/powerpoint/2010/main" val="4027047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AB1D-BA71-4033-90FF-43648811FF07}"/>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D0F0FF3F-9D6E-4796-9B65-33F837820EBD}"/>
              </a:ext>
            </a:extLst>
          </p:cNvPr>
          <p:cNvSpPr>
            <a:spLocks noGrp="1"/>
          </p:cNvSpPr>
          <p:nvPr>
            <p:ph idx="1"/>
          </p:nvPr>
        </p:nvSpPr>
        <p:spPr/>
        <p:txBody>
          <a:bodyPr/>
          <a:lstStyle/>
          <a:p>
            <a:pPr marL="0" indent="0">
              <a:buNone/>
            </a:pPr>
            <a:r>
              <a:rPr lang="en-US" dirty="0"/>
              <a:t>6. </a:t>
            </a:r>
            <a:r>
              <a:rPr lang="en-US" u="sng" dirty="0"/>
              <a:t>Termination</a:t>
            </a:r>
            <a:endParaRPr lang="en-US" dirty="0"/>
          </a:p>
          <a:p>
            <a:pPr lvl="1"/>
            <a:r>
              <a:rPr lang="en-US" dirty="0"/>
              <a:t>Two times you are going to look at a contract when you sign it and when you want to get out of it. </a:t>
            </a:r>
          </a:p>
          <a:p>
            <a:pPr lvl="1"/>
            <a:r>
              <a:rPr lang="en-US" dirty="0"/>
              <a:t>Essential to know and when you can get out of any agreement.</a:t>
            </a:r>
          </a:p>
          <a:p>
            <a:pPr lvl="1"/>
            <a:r>
              <a:rPr lang="en-US" dirty="0"/>
              <a:t>I like for clients to be able to get out of an agreement without cause with thirty days notice.  However, have to look at the circumstances.  Beneficial to terminate?</a:t>
            </a:r>
          </a:p>
          <a:p>
            <a:pPr lvl="1"/>
            <a:r>
              <a:rPr lang="en-US" dirty="0"/>
              <a:t>What are responsibilities upon termination?  Retain rights to IP?  Return of confidential information?</a:t>
            </a:r>
          </a:p>
          <a:p>
            <a:pPr marL="457200" lvl="1" indent="0">
              <a:buNone/>
            </a:pPr>
            <a:endParaRPr lang="en-US" dirty="0"/>
          </a:p>
        </p:txBody>
      </p:sp>
    </p:spTree>
    <p:extLst>
      <p:ext uri="{BB962C8B-B14F-4D97-AF65-F5344CB8AC3E}">
        <p14:creationId xmlns:p14="http://schemas.microsoft.com/office/powerpoint/2010/main" val="3309069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1249-17ED-4723-8E7A-D87F03BAD80B}"/>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628984D2-83AC-4F0E-A260-8054310D242E}"/>
              </a:ext>
            </a:extLst>
          </p:cNvPr>
          <p:cNvSpPr>
            <a:spLocks noGrp="1"/>
          </p:cNvSpPr>
          <p:nvPr>
            <p:ph idx="1"/>
          </p:nvPr>
        </p:nvSpPr>
        <p:spPr/>
        <p:txBody>
          <a:bodyPr>
            <a:normAutofit/>
          </a:bodyPr>
          <a:lstStyle/>
          <a:p>
            <a:pPr marL="0" indent="0">
              <a:buNone/>
            </a:pPr>
            <a:r>
              <a:rPr lang="en-US" dirty="0"/>
              <a:t>7. </a:t>
            </a:r>
            <a:r>
              <a:rPr lang="en-US" u="sng" dirty="0"/>
              <a:t>Indemnification/hold harmless/Liability</a:t>
            </a:r>
            <a:r>
              <a:rPr lang="en-US" dirty="0"/>
              <a:t>:</a:t>
            </a:r>
          </a:p>
          <a:p>
            <a:pPr lvl="1"/>
            <a:r>
              <a:rPr lang="en-US" dirty="0"/>
              <a:t>Used to shift potential costs from one party to the other.</a:t>
            </a:r>
          </a:p>
          <a:p>
            <a:pPr lvl="1"/>
            <a:r>
              <a:rPr lang="en-US" dirty="0"/>
              <a:t>The primary benefit of an indemnification provision is to protect the indemnified party against losses from third party claims related to the contract.</a:t>
            </a:r>
          </a:p>
          <a:p>
            <a:pPr lvl="1"/>
            <a:r>
              <a:rPr lang="en-US" dirty="0"/>
              <a:t>Is there a waiver of liability?  Is liability limited?  What is the amount?  Is it sufficient to protect the organization if there is a breach?</a:t>
            </a:r>
          </a:p>
          <a:p>
            <a:pPr marL="0" indent="0">
              <a:buNone/>
            </a:pPr>
            <a:endParaRPr lang="en-US" dirty="0"/>
          </a:p>
        </p:txBody>
      </p:sp>
    </p:spTree>
    <p:extLst>
      <p:ext uri="{BB962C8B-B14F-4D97-AF65-F5344CB8AC3E}">
        <p14:creationId xmlns:p14="http://schemas.microsoft.com/office/powerpoint/2010/main" val="3461380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882F-C9E9-4D21-8003-2397106CFBD4}"/>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FF481A01-589A-44A9-9492-C9D30BF2805B}"/>
              </a:ext>
            </a:extLst>
          </p:cNvPr>
          <p:cNvSpPr>
            <a:spLocks noGrp="1"/>
          </p:cNvSpPr>
          <p:nvPr>
            <p:ph idx="1"/>
          </p:nvPr>
        </p:nvSpPr>
        <p:spPr/>
        <p:txBody>
          <a:bodyPr/>
          <a:lstStyle/>
          <a:p>
            <a:pPr marL="0" indent="0">
              <a:buNone/>
            </a:pPr>
            <a:r>
              <a:rPr lang="en-US" dirty="0"/>
              <a:t>8. </a:t>
            </a:r>
            <a:r>
              <a:rPr lang="en-US" u="sng" dirty="0"/>
              <a:t>Signature</a:t>
            </a:r>
            <a:r>
              <a:rPr lang="en-US" dirty="0"/>
              <a:t>:</a:t>
            </a:r>
          </a:p>
          <a:p>
            <a:pPr lvl="1"/>
            <a:r>
              <a:rPr lang="en-US" dirty="0"/>
              <a:t>Make sure that you are signing as a representative of the entity/corporation and </a:t>
            </a:r>
            <a:r>
              <a:rPr lang="en-US" u="sng" dirty="0"/>
              <a:t>not</a:t>
            </a:r>
            <a:r>
              <a:rPr lang="en-US" dirty="0"/>
              <a:t> in your personal capacity.</a:t>
            </a:r>
          </a:p>
          <a:p>
            <a:pPr lvl="1"/>
            <a:r>
              <a:rPr lang="en-US" dirty="0"/>
              <a:t>If you sign in your personal capacity, you may be liable for the damages personally.</a:t>
            </a:r>
          </a:p>
          <a:p>
            <a:pPr marL="457200" lvl="1" indent="0">
              <a:buNone/>
            </a:pPr>
            <a:endParaRPr lang="en-US" dirty="0"/>
          </a:p>
        </p:txBody>
      </p:sp>
    </p:spTree>
    <p:extLst>
      <p:ext uri="{BB962C8B-B14F-4D97-AF65-F5344CB8AC3E}">
        <p14:creationId xmlns:p14="http://schemas.microsoft.com/office/powerpoint/2010/main" val="2854093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54AC-F2C5-4140-A871-BF0340F02EAD}"/>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0272C83F-AAFE-4C23-B6F7-361C0EF1BAFE}"/>
              </a:ext>
            </a:extLst>
          </p:cNvPr>
          <p:cNvSpPr>
            <a:spLocks noGrp="1"/>
          </p:cNvSpPr>
          <p:nvPr>
            <p:ph idx="1"/>
          </p:nvPr>
        </p:nvSpPr>
        <p:spPr/>
        <p:txBody>
          <a:bodyPr/>
          <a:lstStyle/>
          <a:p>
            <a:pPr marL="0" indent="0">
              <a:buNone/>
            </a:pPr>
            <a:r>
              <a:rPr lang="en-US" dirty="0"/>
              <a:t>9. </a:t>
            </a:r>
            <a:r>
              <a:rPr lang="en-US" u="sng" dirty="0"/>
              <a:t>Force Majeure</a:t>
            </a:r>
          </a:p>
          <a:p>
            <a:pPr lvl="1"/>
            <a:r>
              <a:rPr lang="en-US" dirty="0"/>
              <a:t>Maybe the most unique part of the contract.</a:t>
            </a:r>
          </a:p>
          <a:p>
            <a:pPr lvl="1"/>
            <a:r>
              <a:rPr lang="en-US" dirty="0"/>
              <a:t>An “Act of God” whereby if one happens, either party can get out of the agreement, and potentially, no damages will be paid.</a:t>
            </a:r>
          </a:p>
          <a:p>
            <a:pPr lvl="1"/>
            <a:r>
              <a:rPr lang="en-US" dirty="0"/>
              <a:t>May not want for a contractor</a:t>
            </a:r>
          </a:p>
          <a:p>
            <a:pPr lvl="1"/>
            <a:endParaRPr lang="en-US" dirty="0"/>
          </a:p>
        </p:txBody>
      </p:sp>
    </p:spTree>
    <p:extLst>
      <p:ext uri="{BB962C8B-B14F-4D97-AF65-F5344CB8AC3E}">
        <p14:creationId xmlns:p14="http://schemas.microsoft.com/office/powerpoint/2010/main" val="572269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54AC-F2C5-4140-A871-BF0340F02EAD}"/>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0272C83F-AAFE-4C23-B6F7-361C0EF1BAFE}"/>
              </a:ext>
            </a:extLst>
          </p:cNvPr>
          <p:cNvSpPr>
            <a:spLocks noGrp="1"/>
          </p:cNvSpPr>
          <p:nvPr>
            <p:ph idx="1"/>
          </p:nvPr>
        </p:nvSpPr>
        <p:spPr/>
        <p:txBody>
          <a:bodyPr/>
          <a:lstStyle/>
          <a:p>
            <a:pPr marL="0" indent="0">
              <a:buNone/>
            </a:pPr>
            <a:r>
              <a:rPr lang="en-US" dirty="0"/>
              <a:t>10. </a:t>
            </a:r>
            <a:r>
              <a:rPr lang="en-US" u="sng" dirty="0"/>
              <a:t>Choice of Law/Jurisdiction</a:t>
            </a:r>
          </a:p>
          <a:p>
            <a:pPr lvl="1"/>
            <a:r>
              <a:rPr lang="en-US" dirty="0"/>
              <a:t>What law applies?  Want law of where organization is located to get advantage of local law</a:t>
            </a:r>
          </a:p>
          <a:p>
            <a:pPr lvl="1"/>
            <a:r>
              <a:rPr lang="en-US" dirty="0"/>
              <a:t>What jurisdiction?  I see this as more critical.  If not in the location of organization, then executives will have to travel, will have to get local counsel, may be working in a jurisdiction that is against the organization.</a:t>
            </a:r>
          </a:p>
        </p:txBody>
      </p:sp>
    </p:spTree>
    <p:extLst>
      <p:ext uri="{BB962C8B-B14F-4D97-AF65-F5344CB8AC3E}">
        <p14:creationId xmlns:p14="http://schemas.microsoft.com/office/powerpoint/2010/main" val="1555510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54AC-F2C5-4140-A871-BF0340F02EAD}"/>
              </a:ext>
            </a:extLst>
          </p:cNvPr>
          <p:cNvSpPr>
            <a:spLocks noGrp="1"/>
          </p:cNvSpPr>
          <p:nvPr>
            <p:ph type="title"/>
          </p:nvPr>
        </p:nvSpPr>
        <p:spPr/>
        <p:txBody>
          <a:bodyPr/>
          <a:lstStyle/>
          <a:p>
            <a:r>
              <a:rPr lang="en-US" dirty="0"/>
              <a:t>Contracts</a:t>
            </a:r>
          </a:p>
        </p:txBody>
      </p:sp>
      <p:sp>
        <p:nvSpPr>
          <p:cNvPr id="3" name="Content Placeholder 2">
            <a:extLst>
              <a:ext uri="{FF2B5EF4-FFF2-40B4-BE49-F238E27FC236}">
                <a16:creationId xmlns:a16="http://schemas.microsoft.com/office/drawing/2014/main" id="{0272C83F-AAFE-4C23-B6F7-361C0EF1BAFE}"/>
              </a:ext>
            </a:extLst>
          </p:cNvPr>
          <p:cNvSpPr>
            <a:spLocks noGrp="1"/>
          </p:cNvSpPr>
          <p:nvPr>
            <p:ph idx="1"/>
          </p:nvPr>
        </p:nvSpPr>
        <p:spPr/>
        <p:txBody>
          <a:bodyPr/>
          <a:lstStyle/>
          <a:p>
            <a:pPr marL="0" indent="0">
              <a:buNone/>
            </a:pPr>
            <a:r>
              <a:rPr lang="en-US" dirty="0"/>
              <a:t>11. </a:t>
            </a:r>
            <a:r>
              <a:rPr lang="en-US" u="sng" dirty="0"/>
              <a:t>Miscellaneous</a:t>
            </a:r>
          </a:p>
          <a:p>
            <a:pPr lvl="1"/>
            <a:r>
              <a:rPr lang="en-US" dirty="0"/>
              <a:t>Assignment – want to make sure that the contractor doesn’t assign the agreement to a subordinate</a:t>
            </a:r>
          </a:p>
          <a:p>
            <a:pPr lvl="1"/>
            <a:r>
              <a:rPr lang="en-US" dirty="0"/>
              <a:t>Counterparts – want to be able to sign in two parts via PDF</a:t>
            </a:r>
          </a:p>
          <a:p>
            <a:pPr lvl="1"/>
            <a:r>
              <a:rPr lang="en-US" dirty="0"/>
              <a:t>What else?  </a:t>
            </a:r>
          </a:p>
        </p:txBody>
      </p:sp>
    </p:spTree>
    <p:extLst>
      <p:ext uri="{BB962C8B-B14F-4D97-AF65-F5344CB8AC3E}">
        <p14:creationId xmlns:p14="http://schemas.microsoft.com/office/powerpoint/2010/main" val="1188481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BEAC-F329-45D9-B064-08F517E4B039}"/>
              </a:ext>
            </a:extLst>
          </p:cNvPr>
          <p:cNvSpPr>
            <a:spLocks noGrp="1"/>
          </p:cNvSpPr>
          <p:nvPr>
            <p:ph type="title"/>
          </p:nvPr>
        </p:nvSpPr>
        <p:spPr/>
        <p:txBody>
          <a:bodyPr/>
          <a:lstStyle/>
          <a:p>
            <a:r>
              <a:rPr lang="en-US" dirty="0"/>
              <a:t>COVID-19 and Work Safety</a:t>
            </a:r>
          </a:p>
        </p:txBody>
      </p:sp>
      <p:sp>
        <p:nvSpPr>
          <p:cNvPr id="3" name="Content Placeholder 2">
            <a:extLst>
              <a:ext uri="{FF2B5EF4-FFF2-40B4-BE49-F238E27FC236}">
                <a16:creationId xmlns:a16="http://schemas.microsoft.com/office/drawing/2014/main" id="{CACCD18C-930B-4326-9910-587DCA0FDE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92790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F05-6774-4450-8D64-32690FE1AD0A}"/>
              </a:ext>
            </a:extLst>
          </p:cNvPr>
          <p:cNvSpPr>
            <a:spLocks noGrp="1"/>
          </p:cNvSpPr>
          <p:nvPr>
            <p:ph type="title"/>
          </p:nvPr>
        </p:nvSpPr>
        <p:spPr/>
        <p:txBody>
          <a:bodyPr/>
          <a:lstStyle/>
          <a:p>
            <a:pPr algn="ctr"/>
            <a:r>
              <a:rPr lang="en-US" dirty="0"/>
              <a:t>OSHA Executive Summary</a:t>
            </a:r>
          </a:p>
        </p:txBody>
      </p:sp>
      <p:sp>
        <p:nvSpPr>
          <p:cNvPr id="3" name="Content Placeholder 2">
            <a:extLst>
              <a:ext uri="{FF2B5EF4-FFF2-40B4-BE49-F238E27FC236}">
                <a16:creationId xmlns:a16="http://schemas.microsoft.com/office/drawing/2014/main" id="{4AADC7F9-0F2C-4B64-BF9D-F8C3CD2FD238}"/>
              </a:ext>
            </a:extLst>
          </p:cNvPr>
          <p:cNvSpPr>
            <a:spLocks noGrp="1"/>
          </p:cNvSpPr>
          <p:nvPr>
            <p:ph idx="1"/>
          </p:nvPr>
        </p:nvSpPr>
        <p:spPr>
          <a:xfrm>
            <a:off x="703976" y="2465141"/>
            <a:ext cx="10515600" cy="4193170"/>
          </a:xfrm>
        </p:spPr>
        <p:txBody>
          <a:bodyPr>
            <a:normAutofit lnSpcReduction="10000"/>
          </a:bodyPr>
          <a:lstStyle/>
          <a:p>
            <a:pPr marL="0" marR="0" lvl="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endParaRPr>
          </a:p>
          <a:p>
            <a:pPr algn="l"/>
            <a:r>
              <a:rPr lang="en-US" sz="1900" b="0" i="0" dirty="0">
                <a:solidFill>
                  <a:srgbClr val="333333"/>
                </a:solidFill>
                <a:effectLst/>
                <a:cs typeface="Calibri" panose="020F0502020204030204" pitchFamily="34" charset="0"/>
              </a:rPr>
              <a:t>The Occupational Safety and Health Administration (OSHA) has prepared guidance for planning purposes.</a:t>
            </a:r>
          </a:p>
          <a:p>
            <a:pPr algn="l"/>
            <a:r>
              <a:rPr lang="en-US" sz="1900" b="0" i="0" dirty="0">
                <a:solidFill>
                  <a:srgbClr val="333333"/>
                </a:solidFill>
                <a:effectLst/>
                <a:cs typeface="Calibri" panose="020F0502020204030204" pitchFamily="34" charset="0"/>
              </a:rPr>
              <a:t>Employers should use the guidance to help identify risks of being exposed to and of contracting COVID-19 in workplace settings and to determine any appropriate control measures to implement.</a:t>
            </a:r>
          </a:p>
          <a:p>
            <a:pPr algn="l"/>
            <a:r>
              <a:rPr lang="en-US" sz="1900" b="0" i="0" dirty="0">
                <a:solidFill>
                  <a:srgbClr val="333333"/>
                </a:solidFill>
                <a:effectLst/>
                <a:cs typeface="Calibri" panose="020F0502020204030204" pitchFamily="34" charset="0"/>
              </a:rPr>
              <a:t>The guidance is not a standard or regulation.</a:t>
            </a:r>
          </a:p>
          <a:p>
            <a:pPr algn="l"/>
            <a:r>
              <a:rPr lang="en-US" sz="1900" b="0" i="0" dirty="0">
                <a:solidFill>
                  <a:srgbClr val="333333"/>
                </a:solidFill>
                <a:effectLst/>
                <a:cs typeface="Calibri" panose="020F0502020204030204" pitchFamily="34" charset="0"/>
              </a:rPr>
              <a:t>It contains recommendations as well as descriptions of existing mandatory safety and health standards. </a:t>
            </a:r>
          </a:p>
          <a:p>
            <a:pPr algn="l"/>
            <a:r>
              <a:rPr lang="en-US" sz="1900" b="0" i="0" dirty="0">
                <a:solidFill>
                  <a:srgbClr val="333333"/>
                </a:solidFill>
                <a:effectLst/>
                <a:cs typeface="Calibri" panose="020F0502020204030204" pitchFamily="34" charset="0"/>
              </a:rPr>
              <a:t>Under the OSH Act, employers are responsible for providing a </a:t>
            </a:r>
            <a:r>
              <a:rPr lang="en-US" sz="1900" b="0" i="0" u="none" strike="noStrike" dirty="0">
                <a:effectLst/>
                <a:cs typeface="Calibri" panose="020F0502020204030204" pitchFamily="34" charset="0"/>
              </a:rPr>
              <a:t>safe and healthy workplace free from recognized </a:t>
            </a:r>
            <a:r>
              <a:rPr lang="en-US" sz="1900" b="0" i="0" dirty="0">
                <a:solidFill>
                  <a:srgbClr val="333333"/>
                </a:solidFill>
                <a:effectLst/>
                <a:cs typeface="Calibri" panose="020F0502020204030204" pitchFamily="34" charset="0"/>
              </a:rPr>
              <a:t>hazards likely to cause death or serious physical harm.</a:t>
            </a:r>
          </a:p>
          <a:p>
            <a:pPr algn="l"/>
            <a:r>
              <a:rPr lang="en-US" sz="1900" b="0" i="0" dirty="0">
                <a:solidFill>
                  <a:srgbClr val="333333"/>
                </a:solidFill>
                <a:effectLst/>
                <a:cs typeface="Calibri" panose="020F0502020204030204" pitchFamily="34" charset="0"/>
              </a:rPr>
              <a:t>OSHA states that implementing a workplace </a:t>
            </a:r>
            <a:r>
              <a:rPr lang="en-US" sz="1900" b="1" i="0" dirty="0">
                <a:solidFill>
                  <a:srgbClr val="333333"/>
                </a:solidFill>
                <a:effectLst/>
                <a:cs typeface="Calibri" panose="020F0502020204030204" pitchFamily="34" charset="0"/>
              </a:rPr>
              <a:t>COVID-19 prevention program</a:t>
            </a:r>
            <a:r>
              <a:rPr lang="en-US" sz="1900" b="0" i="0" dirty="0">
                <a:solidFill>
                  <a:srgbClr val="333333"/>
                </a:solidFill>
                <a:effectLst/>
                <a:cs typeface="Calibri" panose="020F0502020204030204" pitchFamily="34" charset="0"/>
              </a:rPr>
              <a:t> is the most effective way to mitigate the spread of COVID-19 at work.</a:t>
            </a:r>
          </a:p>
          <a:p>
            <a:pPr algn="l"/>
            <a:endParaRPr lang="en-US" sz="2400" b="0" i="0" dirty="0">
              <a:solidFill>
                <a:srgbClr val="333333"/>
              </a:solidFill>
              <a:effectLst/>
              <a:latin typeface="Helvetica Neue"/>
            </a:endParaRPr>
          </a:p>
          <a:p>
            <a:pPr marL="800100" lvl="1" indent="-342900">
              <a:spcBef>
                <a:spcPts val="0"/>
              </a:spcBef>
              <a:buFont typeface="Symbol" panose="05050102010706020507" pitchFamily="18" charset="2"/>
              <a:buChar char=""/>
            </a:pPr>
            <a:endParaRPr lang="en-US"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14919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F05-6774-4450-8D64-32690FE1AD0A}"/>
              </a:ext>
            </a:extLst>
          </p:cNvPr>
          <p:cNvSpPr>
            <a:spLocks noGrp="1"/>
          </p:cNvSpPr>
          <p:nvPr>
            <p:ph type="title"/>
          </p:nvPr>
        </p:nvSpPr>
        <p:spPr/>
        <p:txBody>
          <a:bodyPr/>
          <a:lstStyle/>
          <a:p>
            <a:pPr algn="ctr"/>
            <a:r>
              <a:rPr lang="en-US" dirty="0"/>
              <a:t>OSHA – Prevention Program</a:t>
            </a:r>
          </a:p>
        </p:txBody>
      </p:sp>
      <p:sp>
        <p:nvSpPr>
          <p:cNvPr id="3" name="Content Placeholder 2">
            <a:extLst>
              <a:ext uri="{FF2B5EF4-FFF2-40B4-BE49-F238E27FC236}">
                <a16:creationId xmlns:a16="http://schemas.microsoft.com/office/drawing/2014/main" id="{4AADC7F9-0F2C-4B64-BF9D-F8C3CD2FD238}"/>
              </a:ext>
            </a:extLst>
          </p:cNvPr>
          <p:cNvSpPr>
            <a:spLocks noGrp="1"/>
          </p:cNvSpPr>
          <p:nvPr>
            <p:ph idx="1"/>
          </p:nvPr>
        </p:nvSpPr>
        <p:spPr>
          <a:xfrm>
            <a:off x="929640" y="2202473"/>
            <a:ext cx="10515600" cy="4655527"/>
          </a:xfrm>
        </p:spPr>
        <p:txBody>
          <a:bodyPr>
            <a:normAutofit/>
          </a:bodyPr>
          <a:lstStyle/>
          <a:p>
            <a:pPr marL="0" marR="0" lvl="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endParaRPr>
          </a:p>
          <a:p>
            <a:pPr marL="0" indent="0" algn="l">
              <a:buNone/>
            </a:pPr>
            <a:endParaRPr lang="en-US" sz="1300" b="0" i="0" dirty="0">
              <a:solidFill>
                <a:srgbClr val="333333"/>
              </a:solidFill>
              <a:effectLst/>
              <a:cs typeface="Calibri" panose="020F0502020204030204" pitchFamily="34" charset="0"/>
            </a:endParaRPr>
          </a:p>
          <a:p>
            <a:pPr marL="0" indent="0" algn="l">
              <a:buNone/>
            </a:pPr>
            <a:r>
              <a:rPr lang="en-US" sz="2400" u="none" strike="noStrike" dirty="0">
                <a:solidFill>
                  <a:srgbClr val="333333"/>
                </a:solidFill>
                <a:cs typeface="Calibri" panose="020F0502020204030204" pitchFamily="34" charset="0"/>
              </a:rPr>
              <a:t>Key </a:t>
            </a:r>
            <a:r>
              <a:rPr lang="en-US" sz="2400" dirty="0">
                <a:solidFill>
                  <a:srgbClr val="333333"/>
                </a:solidFill>
                <a:cs typeface="Calibri" panose="020F0502020204030204" pitchFamily="34" charset="0"/>
              </a:rPr>
              <a:t>elements of a </a:t>
            </a:r>
            <a:r>
              <a:rPr lang="en-US" sz="2400" i="0" u="none" strike="noStrike" dirty="0">
                <a:effectLst/>
                <a:cs typeface="Calibri" panose="020F0502020204030204" pitchFamily="34" charset="0"/>
              </a:rPr>
              <a:t>COVID-19 Prevention </a:t>
            </a:r>
            <a:r>
              <a:rPr lang="en-US" sz="2400" dirty="0">
                <a:cs typeface="Calibri" panose="020F0502020204030204" pitchFamily="34" charset="0"/>
              </a:rPr>
              <a:t>P</a:t>
            </a:r>
            <a:r>
              <a:rPr lang="en-US" sz="2400" i="0" u="none" strike="noStrike" dirty="0">
                <a:effectLst/>
                <a:cs typeface="Calibri" panose="020F0502020204030204" pitchFamily="34" charset="0"/>
              </a:rPr>
              <a:t>rogram</a:t>
            </a:r>
            <a:r>
              <a:rPr lang="en-US" sz="2400" b="0" i="0" dirty="0">
                <a:solidFill>
                  <a:srgbClr val="333333"/>
                </a:solidFill>
                <a:effectLst/>
                <a:cs typeface="Calibri" panose="020F0502020204030204" pitchFamily="34" charset="0"/>
              </a:rPr>
              <a:t>: </a:t>
            </a:r>
          </a:p>
          <a:p>
            <a:r>
              <a:rPr lang="en-US" sz="2400" b="0" i="0" u="none" strike="noStrike" dirty="0">
                <a:effectLst/>
              </a:rPr>
              <a:t>conducting a hazard assessment</a:t>
            </a:r>
            <a:r>
              <a:rPr lang="en-US" sz="2400" b="0" i="0" dirty="0">
                <a:effectLst/>
              </a:rPr>
              <a:t>; </a:t>
            </a:r>
          </a:p>
          <a:p>
            <a:r>
              <a:rPr lang="en-US" sz="2400" b="0" i="0" u="none" strike="noStrike" dirty="0">
                <a:effectLst/>
              </a:rPr>
              <a:t>identifying a combination of measures that limit the spread of COVID-19 in the workplace</a:t>
            </a:r>
            <a:r>
              <a:rPr lang="en-US" sz="2400" b="0" i="0" dirty="0">
                <a:effectLst/>
              </a:rPr>
              <a:t>; </a:t>
            </a:r>
          </a:p>
          <a:p>
            <a:r>
              <a:rPr lang="en-US" sz="2400" b="0" i="0" u="none" strike="noStrike" dirty="0">
                <a:effectLst/>
              </a:rPr>
              <a:t>adopting measures to ensure that staff who are infected or potentially infected are separated and sent home from the workplace</a:t>
            </a:r>
            <a:r>
              <a:rPr lang="en-US" sz="2400" b="0" i="0" dirty="0">
                <a:effectLst/>
              </a:rPr>
              <a:t>; </a:t>
            </a:r>
          </a:p>
          <a:p>
            <a:r>
              <a:rPr lang="en-US" sz="2400" b="0" i="0" dirty="0">
                <a:effectLst/>
              </a:rPr>
              <a:t>and </a:t>
            </a:r>
            <a:r>
              <a:rPr lang="en-US" sz="2400" b="0" i="0" u="none" strike="noStrike" dirty="0">
                <a:effectLst/>
              </a:rPr>
              <a:t>implementing protections from retaliation</a:t>
            </a:r>
            <a:r>
              <a:rPr lang="en-US" sz="2400" b="0" i="0" dirty="0">
                <a:effectLst/>
              </a:rPr>
              <a:t> for staff who raise COVID-19 related concerns</a:t>
            </a:r>
            <a:r>
              <a:rPr lang="en-US" sz="2400" b="0" i="0" dirty="0">
                <a:solidFill>
                  <a:srgbClr val="333333"/>
                </a:solidFill>
                <a:effectLst/>
              </a:rPr>
              <a:t>.</a:t>
            </a:r>
            <a:endParaRPr lang="en-US" sz="2400" dirty="0">
              <a:solidFill>
                <a:srgbClr val="333333"/>
              </a:solidFill>
              <a:effectLst/>
              <a:cs typeface="Calibri" panose="020F0502020204030204" pitchFamily="34" charset="0"/>
            </a:endParaRPr>
          </a:p>
          <a:p>
            <a:pPr marL="0" indent="0" algn="l">
              <a:buNone/>
            </a:pPr>
            <a:endParaRPr lang="en-US" sz="1600" b="1" i="0" dirty="0">
              <a:solidFill>
                <a:srgbClr val="333333"/>
              </a:solidFill>
              <a:effectLst/>
              <a:latin typeface="Helvetica Neue"/>
            </a:endParaRPr>
          </a:p>
          <a:p>
            <a:pPr marL="0" indent="0" algn="l">
              <a:buNone/>
            </a:pPr>
            <a:endParaRPr lang="en-US" sz="2400" b="1" i="0" dirty="0">
              <a:solidFill>
                <a:srgbClr val="333333"/>
              </a:solidFill>
              <a:effectLst/>
              <a:latin typeface="Helvetica Neue"/>
            </a:endParaRPr>
          </a:p>
          <a:p>
            <a:pPr marL="0" indent="0" algn="l">
              <a:buNone/>
            </a:pPr>
            <a:endParaRPr lang="en-US" sz="3300" b="0" i="0" dirty="0">
              <a:solidFill>
                <a:srgbClr val="333333"/>
              </a:solidFill>
              <a:effectLst/>
              <a:latin typeface="Calibri" panose="020F0502020204030204" pitchFamily="34" charset="0"/>
              <a:cs typeface="Calibri" panose="020F0502020204030204" pitchFamily="34" charset="0"/>
            </a:endParaRPr>
          </a:p>
          <a:p>
            <a:pPr marL="800100" lvl="1" indent="-342900">
              <a:spcBef>
                <a:spcPts val="0"/>
              </a:spcBef>
              <a:buFont typeface="Symbol" panose="05050102010706020507" pitchFamily="18" charset="2"/>
              <a:buChar char=""/>
            </a:pPr>
            <a:endParaRPr lang="en-US"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59805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F05-6774-4450-8D64-32690FE1AD0A}"/>
              </a:ext>
            </a:extLst>
          </p:cNvPr>
          <p:cNvSpPr>
            <a:spLocks noGrp="1"/>
          </p:cNvSpPr>
          <p:nvPr>
            <p:ph type="title"/>
          </p:nvPr>
        </p:nvSpPr>
        <p:spPr/>
        <p:txBody>
          <a:bodyPr/>
          <a:lstStyle/>
          <a:p>
            <a:pPr algn="ctr"/>
            <a:r>
              <a:rPr lang="en-US" dirty="0"/>
              <a:t>Virginia Workplace Standards</a:t>
            </a:r>
          </a:p>
        </p:txBody>
      </p:sp>
      <p:sp>
        <p:nvSpPr>
          <p:cNvPr id="3" name="Content Placeholder 2">
            <a:extLst>
              <a:ext uri="{FF2B5EF4-FFF2-40B4-BE49-F238E27FC236}">
                <a16:creationId xmlns:a16="http://schemas.microsoft.com/office/drawing/2014/main" id="{4AADC7F9-0F2C-4B64-BF9D-F8C3CD2FD238}"/>
              </a:ext>
            </a:extLst>
          </p:cNvPr>
          <p:cNvSpPr>
            <a:spLocks noGrp="1"/>
          </p:cNvSpPr>
          <p:nvPr>
            <p:ph idx="1"/>
          </p:nvPr>
        </p:nvSpPr>
        <p:spPr>
          <a:xfrm>
            <a:off x="620086" y="2571488"/>
            <a:ext cx="10515600" cy="4145545"/>
          </a:xfrm>
        </p:spPr>
        <p:txBody>
          <a:bodyPr>
            <a:normAutofit fontScale="92500" lnSpcReduction="10000"/>
          </a:bodyPr>
          <a:lstStyle/>
          <a:p>
            <a:r>
              <a:rPr lang="en-US" sz="2200" b="0" i="0" dirty="0">
                <a:solidFill>
                  <a:srgbClr val="333333"/>
                </a:solidFill>
                <a:effectLst/>
              </a:rPr>
              <a:t>Virginia Enacts First-in-the-Nation Permanent COVID-19 Workplace Safety and Health Standards Amid Pandemic.</a:t>
            </a:r>
          </a:p>
          <a:p>
            <a:r>
              <a:rPr lang="en-US" sz="2200" b="0" i="0" dirty="0">
                <a:solidFill>
                  <a:srgbClr val="000000"/>
                </a:solidFill>
                <a:effectLst/>
                <a:cs typeface="Calibri" panose="020F0502020204030204" pitchFamily="34" charset="0"/>
              </a:rPr>
              <a:t>Application: employers in the Commonwealth of Virginia under the Virginia Occupational Safety and Health’s jurisdiction.</a:t>
            </a:r>
            <a:r>
              <a:rPr lang="en-US" sz="2200" dirty="0">
                <a:solidFill>
                  <a:srgbClr val="333333"/>
                </a:solidFill>
                <a:cs typeface="Calibri" panose="020F0502020204030204" pitchFamily="34" charset="0"/>
              </a:rPr>
              <a:t> </a:t>
            </a:r>
          </a:p>
          <a:p>
            <a:r>
              <a:rPr lang="en-US" sz="2200" dirty="0">
                <a:solidFill>
                  <a:srgbClr val="000000"/>
                </a:solidFill>
                <a:cs typeface="Calibri" panose="020F0502020204030204" pitchFamily="34" charset="0"/>
              </a:rPr>
              <a:t>C</a:t>
            </a:r>
            <a:r>
              <a:rPr lang="en-US" sz="2200" b="0" i="0" dirty="0">
                <a:solidFill>
                  <a:srgbClr val="000000"/>
                </a:solidFill>
                <a:effectLst/>
                <a:cs typeface="Calibri" panose="020F0502020204030204" pitchFamily="34" charset="0"/>
              </a:rPr>
              <a:t>lassifies occupations based on “exposure risk level” and requires adherence to various practices based on the risk level of a given occupation.</a:t>
            </a:r>
          </a:p>
          <a:p>
            <a:r>
              <a:rPr lang="en-US" sz="2200" b="0" i="0" dirty="0">
                <a:solidFill>
                  <a:srgbClr val="000000"/>
                </a:solidFill>
                <a:effectLst/>
                <a:cs typeface="Calibri" panose="020F0502020204030204" pitchFamily="34" charset="0"/>
              </a:rPr>
              <a:t>Has mandatory requirements for all employers.</a:t>
            </a:r>
          </a:p>
          <a:p>
            <a:r>
              <a:rPr lang="en-US" sz="2200" dirty="0">
                <a:solidFill>
                  <a:srgbClr val="000000"/>
                </a:solidFill>
                <a:cs typeface="Calibri" panose="020F0502020204030204" pitchFamily="34" charset="0"/>
              </a:rPr>
              <a:t>Mandatory requirements include e</a:t>
            </a:r>
            <a:r>
              <a:rPr lang="en-US" sz="2200" dirty="0"/>
              <a:t>xposure assessment, return to work policies after infection, physical distancing policies (i.e., signage, visual cues), close or control access to common areas, and face coverings. </a:t>
            </a:r>
          </a:p>
          <a:p>
            <a:r>
              <a:rPr lang="en-US" sz="2200" b="0" i="0" dirty="0">
                <a:solidFill>
                  <a:srgbClr val="000000"/>
                </a:solidFill>
                <a:effectLst/>
                <a:cs typeface="Calibri" panose="020F0502020204030204" pitchFamily="34" charset="0"/>
              </a:rPr>
              <a:t>Employers are prohibited from discriminating against an employee for exercising rights under the standard’s health and safety provisions or for raising concerns about COVID-19 infection control.</a:t>
            </a:r>
          </a:p>
          <a:p>
            <a:endParaRPr lang="en-US" dirty="0">
              <a:solidFill>
                <a:srgbClr val="333333"/>
              </a:solidFill>
              <a:latin typeface="Sura"/>
            </a:endParaRPr>
          </a:p>
          <a:p>
            <a:endParaRPr lang="en-US" dirty="0">
              <a:solidFill>
                <a:srgbClr val="333333"/>
              </a:solidFill>
              <a:latin typeface="Sura"/>
            </a:endParaRPr>
          </a:p>
          <a:p>
            <a:endParaRPr lang="en-US" b="0" i="0" dirty="0">
              <a:solidFill>
                <a:srgbClr val="333333"/>
              </a:solidFill>
              <a:effectLst/>
              <a:latin typeface="Sura"/>
            </a:endParaRPr>
          </a:p>
          <a:p>
            <a:endParaRPr lang="en-US" dirty="0">
              <a:solidFill>
                <a:srgbClr val="333333"/>
              </a:solidFill>
              <a:latin typeface="Sura"/>
            </a:endParaRPr>
          </a:p>
          <a:p>
            <a:pPr marL="0" indent="0">
              <a:buNone/>
            </a:pPr>
            <a:endParaRPr lang="en-US" b="0" i="0" dirty="0">
              <a:solidFill>
                <a:srgbClr val="333333"/>
              </a:solidFill>
              <a:effectLst/>
              <a:latin typeface="Sura"/>
            </a:endParaRPr>
          </a:p>
          <a:p>
            <a:endParaRPr lang="en-US" dirty="0"/>
          </a:p>
        </p:txBody>
      </p:sp>
    </p:spTree>
    <p:extLst>
      <p:ext uri="{BB962C8B-B14F-4D97-AF65-F5344CB8AC3E}">
        <p14:creationId xmlns:p14="http://schemas.microsoft.com/office/powerpoint/2010/main" val="358899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C0941-06C2-441C-B17C-47631761AD8F}"/>
              </a:ext>
            </a:extLst>
          </p:cNvPr>
          <p:cNvSpPr>
            <a:spLocks noGrp="1"/>
          </p:cNvSpPr>
          <p:nvPr>
            <p:ph type="title"/>
          </p:nvPr>
        </p:nvSpPr>
        <p:spPr/>
        <p:txBody>
          <a:bodyPr/>
          <a:lstStyle/>
          <a:p>
            <a:r>
              <a:rPr lang="en-US" dirty="0"/>
              <a:t>Board of Directors: Orientation</a:t>
            </a:r>
          </a:p>
        </p:txBody>
      </p:sp>
      <p:sp>
        <p:nvSpPr>
          <p:cNvPr id="3" name="Content Placeholder 2">
            <a:extLst>
              <a:ext uri="{FF2B5EF4-FFF2-40B4-BE49-F238E27FC236}">
                <a16:creationId xmlns:a16="http://schemas.microsoft.com/office/drawing/2014/main" id="{78393AE4-ABC3-4E82-92E3-35A557794EC0}"/>
              </a:ext>
            </a:extLst>
          </p:cNvPr>
          <p:cNvSpPr>
            <a:spLocks noGrp="1"/>
          </p:cNvSpPr>
          <p:nvPr>
            <p:ph idx="1"/>
          </p:nvPr>
        </p:nvSpPr>
        <p:spPr/>
        <p:txBody>
          <a:bodyPr>
            <a:normAutofit/>
          </a:bodyPr>
          <a:lstStyle/>
          <a:p>
            <a:r>
              <a:rPr lang="en-US" dirty="0"/>
              <a:t>The board is not a separate entity from the non-profit and can only act collectively.</a:t>
            </a:r>
          </a:p>
          <a:p>
            <a:r>
              <a:rPr lang="en-US" dirty="0"/>
              <a:t>The board as one cannot be liable; only individual members of it. </a:t>
            </a:r>
          </a:p>
          <a:p>
            <a:pPr lvl="1"/>
            <a:r>
              <a:rPr lang="en-US" dirty="0"/>
              <a:t>Board members can “only be liable for their own torts in their individual capacities in they participated in tortuous conduct.”</a:t>
            </a:r>
          </a:p>
        </p:txBody>
      </p:sp>
    </p:spTree>
    <p:extLst>
      <p:ext uri="{BB962C8B-B14F-4D97-AF65-F5344CB8AC3E}">
        <p14:creationId xmlns:p14="http://schemas.microsoft.com/office/powerpoint/2010/main" val="3326377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F05-6774-4450-8D64-32690FE1AD0A}"/>
              </a:ext>
            </a:extLst>
          </p:cNvPr>
          <p:cNvSpPr>
            <a:spLocks noGrp="1"/>
          </p:cNvSpPr>
          <p:nvPr>
            <p:ph type="title"/>
          </p:nvPr>
        </p:nvSpPr>
        <p:spPr/>
        <p:txBody>
          <a:bodyPr/>
          <a:lstStyle/>
          <a:p>
            <a:pPr algn="ctr"/>
            <a:r>
              <a:rPr lang="en-US" dirty="0"/>
              <a:t>State Information and the CDC</a:t>
            </a:r>
          </a:p>
        </p:txBody>
      </p:sp>
      <p:sp>
        <p:nvSpPr>
          <p:cNvPr id="3" name="Content Placeholder 2">
            <a:extLst>
              <a:ext uri="{FF2B5EF4-FFF2-40B4-BE49-F238E27FC236}">
                <a16:creationId xmlns:a16="http://schemas.microsoft.com/office/drawing/2014/main" id="{4AADC7F9-0F2C-4B64-BF9D-F8C3CD2FD238}"/>
              </a:ext>
            </a:extLst>
          </p:cNvPr>
          <p:cNvSpPr>
            <a:spLocks noGrp="1"/>
          </p:cNvSpPr>
          <p:nvPr>
            <p:ph idx="1"/>
          </p:nvPr>
        </p:nvSpPr>
        <p:spPr>
          <a:xfrm>
            <a:off x="729143" y="2909888"/>
            <a:ext cx="10515600" cy="3338460"/>
          </a:xfrm>
        </p:spPr>
        <p:txBody>
          <a:bodyPr>
            <a:normAutofit/>
          </a:bodyPr>
          <a:lstStyle/>
          <a:p>
            <a:r>
              <a:rPr lang="en-US" sz="2400" dirty="0"/>
              <a:t>Check your local jurisdiction for health and safety regulations or guidance.</a:t>
            </a:r>
          </a:p>
          <a:p>
            <a:pPr marL="0" indent="0">
              <a:buNone/>
            </a:pPr>
            <a:endParaRPr lang="en-US" sz="2400" dirty="0"/>
          </a:p>
          <a:p>
            <a:r>
              <a:rPr lang="en-US" sz="2400" dirty="0"/>
              <a:t>The CDC has Guidance for Businesses and Employers.</a:t>
            </a:r>
          </a:p>
          <a:p>
            <a:pPr marL="0" indent="0">
              <a:buNone/>
            </a:pPr>
            <a:endParaRPr lang="en-US" sz="2400" dirty="0"/>
          </a:p>
          <a:p>
            <a:r>
              <a:rPr lang="en-US" sz="2400" dirty="0"/>
              <a:t>State and federal regulations can change.</a:t>
            </a:r>
          </a:p>
          <a:p>
            <a:pPr marL="0" indent="0">
              <a:buNone/>
            </a:pPr>
            <a:endParaRPr lang="en-US" b="0" i="0" dirty="0">
              <a:solidFill>
                <a:srgbClr val="333333"/>
              </a:solidFill>
              <a:effectLst/>
              <a:latin typeface="Sura"/>
            </a:endParaRPr>
          </a:p>
          <a:p>
            <a:endParaRPr lang="en-US" dirty="0"/>
          </a:p>
        </p:txBody>
      </p:sp>
    </p:spTree>
    <p:extLst>
      <p:ext uri="{BB962C8B-B14F-4D97-AF65-F5344CB8AC3E}">
        <p14:creationId xmlns:p14="http://schemas.microsoft.com/office/powerpoint/2010/main" val="4087673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F05-6774-4450-8D64-32690FE1AD0A}"/>
              </a:ext>
            </a:extLst>
          </p:cNvPr>
          <p:cNvSpPr>
            <a:spLocks noGrp="1"/>
          </p:cNvSpPr>
          <p:nvPr>
            <p:ph type="title"/>
          </p:nvPr>
        </p:nvSpPr>
        <p:spPr/>
        <p:txBody>
          <a:bodyPr/>
          <a:lstStyle/>
          <a:p>
            <a:pPr algn="ctr"/>
            <a:r>
              <a:rPr lang="en-US" dirty="0"/>
              <a:t>Ethics</a:t>
            </a:r>
          </a:p>
        </p:txBody>
      </p:sp>
      <p:sp>
        <p:nvSpPr>
          <p:cNvPr id="3" name="Content Placeholder 2">
            <a:extLst>
              <a:ext uri="{FF2B5EF4-FFF2-40B4-BE49-F238E27FC236}">
                <a16:creationId xmlns:a16="http://schemas.microsoft.com/office/drawing/2014/main" id="{4AADC7F9-0F2C-4B64-BF9D-F8C3CD2FD238}"/>
              </a:ext>
            </a:extLst>
          </p:cNvPr>
          <p:cNvSpPr>
            <a:spLocks noGrp="1"/>
          </p:cNvSpPr>
          <p:nvPr>
            <p:ph idx="1"/>
          </p:nvPr>
        </p:nvSpPr>
        <p:spPr/>
        <p:txBody>
          <a:bodyPr>
            <a:normAutofit/>
          </a:bodyPr>
          <a:lstStyle/>
          <a:p>
            <a:pPr marL="0" indent="0">
              <a:buNone/>
            </a:pPr>
            <a:endParaRPr lang="en-US" dirty="0">
              <a:solidFill>
                <a:srgbClr val="333333"/>
              </a:solidFill>
              <a:latin typeface="Sura"/>
            </a:endParaRPr>
          </a:p>
          <a:p>
            <a:r>
              <a:rPr lang="en-US" dirty="0">
                <a:solidFill>
                  <a:srgbClr val="333333"/>
                </a:solidFill>
              </a:rPr>
              <a:t>The safety and well being of staff.</a:t>
            </a:r>
          </a:p>
          <a:p>
            <a:r>
              <a:rPr lang="en-US" dirty="0">
                <a:solidFill>
                  <a:srgbClr val="333333"/>
                </a:solidFill>
              </a:rPr>
              <a:t>Common sense actions on health and safety.</a:t>
            </a:r>
          </a:p>
          <a:p>
            <a:r>
              <a:rPr lang="en-US" dirty="0">
                <a:solidFill>
                  <a:srgbClr val="333333"/>
                </a:solidFill>
              </a:rPr>
              <a:t>Discuss the impact of the pandemic and how to manage safety measures with staff.</a:t>
            </a:r>
          </a:p>
          <a:p>
            <a:r>
              <a:rPr lang="en-US" dirty="0">
                <a:solidFill>
                  <a:srgbClr val="333333"/>
                </a:solidFill>
              </a:rPr>
              <a:t>Be mindful of varying concerns.</a:t>
            </a:r>
          </a:p>
          <a:p>
            <a:pPr marL="0" indent="0">
              <a:buNone/>
            </a:pPr>
            <a:endParaRPr lang="en-US" b="0" i="0" dirty="0">
              <a:solidFill>
                <a:srgbClr val="333333"/>
              </a:solidFill>
              <a:effectLst/>
              <a:latin typeface="Sura"/>
            </a:endParaRPr>
          </a:p>
          <a:p>
            <a:endParaRPr lang="en-US" dirty="0"/>
          </a:p>
        </p:txBody>
      </p:sp>
    </p:spTree>
    <p:extLst>
      <p:ext uri="{BB962C8B-B14F-4D97-AF65-F5344CB8AC3E}">
        <p14:creationId xmlns:p14="http://schemas.microsoft.com/office/powerpoint/2010/main" val="1523850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6F05-6774-4450-8D64-32690FE1AD0A}"/>
              </a:ext>
            </a:extLst>
          </p:cNvPr>
          <p:cNvSpPr>
            <a:spLocks noGrp="1"/>
          </p:cNvSpPr>
          <p:nvPr>
            <p:ph type="title"/>
          </p:nvPr>
        </p:nvSpPr>
        <p:spPr/>
        <p:txBody>
          <a:bodyPr/>
          <a:lstStyle/>
          <a:p>
            <a:pPr algn="ctr"/>
            <a:r>
              <a:rPr lang="en-US" dirty="0"/>
              <a:t>Top of Mind</a:t>
            </a:r>
          </a:p>
        </p:txBody>
      </p:sp>
      <p:sp>
        <p:nvSpPr>
          <p:cNvPr id="3" name="Content Placeholder 2">
            <a:extLst>
              <a:ext uri="{FF2B5EF4-FFF2-40B4-BE49-F238E27FC236}">
                <a16:creationId xmlns:a16="http://schemas.microsoft.com/office/drawing/2014/main" id="{4AADC7F9-0F2C-4B64-BF9D-F8C3CD2FD238}"/>
              </a:ext>
            </a:extLst>
          </p:cNvPr>
          <p:cNvSpPr>
            <a:spLocks noGrp="1"/>
          </p:cNvSpPr>
          <p:nvPr>
            <p:ph idx="1"/>
          </p:nvPr>
        </p:nvSpPr>
        <p:spPr/>
        <p:txBody>
          <a:bodyPr>
            <a:normAutofit/>
          </a:bodyPr>
          <a:lstStyle/>
          <a:p>
            <a:r>
              <a:rPr lang="en-US" dirty="0"/>
              <a:t>Vaccinations</a:t>
            </a:r>
          </a:p>
          <a:p>
            <a:r>
              <a:rPr lang="en-US" dirty="0"/>
              <a:t>Waivers and Enforceability</a:t>
            </a:r>
          </a:p>
          <a:p>
            <a:r>
              <a:rPr lang="en-US" dirty="0"/>
              <a:t>Liability Shields – Vary by State</a:t>
            </a:r>
          </a:p>
          <a:p>
            <a:r>
              <a:rPr lang="en-US" dirty="0"/>
              <a:t>Best Practices</a:t>
            </a:r>
          </a:p>
          <a:p>
            <a:r>
              <a:rPr lang="en-US" dirty="0"/>
              <a:t>Mistakes</a:t>
            </a:r>
          </a:p>
        </p:txBody>
      </p:sp>
    </p:spTree>
    <p:extLst>
      <p:ext uri="{BB962C8B-B14F-4D97-AF65-F5344CB8AC3E}">
        <p14:creationId xmlns:p14="http://schemas.microsoft.com/office/powerpoint/2010/main" val="3099801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1DE-0A80-4D0A-83C0-28DDFD66BF3D}"/>
              </a:ext>
            </a:extLst>
          </p:cNvPr>
          <p:cNvSpPr>
            <a:spLocks noGrp="1"/>
          </p:cNvSpPr>
          <p:nvPr>
            <p:ph type="title"/>
          </p:nvPr>
        </p:nvSpPr>
        <p:spPr/>
        <p:txBody>
          <a:bodyPr/>
          <a:lstStyle/>
          <a:p>
            <a:r>
              <a:rPr lang="en-US" dirty="0"/>
              <a:t>Return to Work Policies</a:t>
            </a:r>
          </a:p>
        </p:txBody>
      </p:sp>
      <p:sp>
        <p:nvSpPr>
          <p:cNvPr id="3" name="Content Placeholder 2">
            <a:extLst>
              <a:ext uri="{FF2B5EF4-FFF2-40B4-BE49-F238E27FC236}">
                <a16:creationId xmlns:a16="http://schemas.microsoft.com/office/drawing/2014/main" id="{4B1B52C7-AFB5-4EE9-960A-BFDCE2485556}"/>
              </a:ext>
            </a:extLst>
          </p:cNvPr>
          <p:cNvSpPr>
            <a:spLocks noGrp="1"/>
          </p:cNvSpPr>
          <p:nvPr>
            <p:ph idx="1"/>
          </p:nvPr>
        </p:nvSpPr>
        <p:spPr/>
        <p:txBody>
          <a:bodyPr>
            <a:normAutofit lnSpcReduction="10000"/>
          </a:bodyPr>
          <a:lstStyle/>
          <a:p>
            <a:r>
              <a:rPr lang="en-US" dirty="0"/>
              <a:t>Allow employees to continue working remotely?  Have to weigh how effective employees have been and necessity for coming in to the work place</a:t>
            </a:r>
          </a:p>
          <a:p>
            <a:r>
              <a:rPr lang="en-US" dirty="0"/>
              <a:t>Many businesses have seen the benefits of reducing their office footprint</a:t>
            </a:r>
          </a:p>
          <a:p>
            <a:r>
              <a:rPr lang="en-US" dirty="0"/>
              <a:t>Require vaccinations for returning to work?  Take into account local law.</a:t>
            </a:r>
          </a:p>
          <a:p>
            <a:r>
              <a:rPr lang="en-US" dirty="0"/>
              <a:t>Exceptions?  ADA?  Religious exemption?  If religious exemption, require proof they have not had vaccinations?  </a:t>
            </a:r>
          </a:p>
        </p:txBody>
      </p:sp>
    </p:spTree>
    <p:extLst>
      <p:ext uri="{BB962C8B-B14F-4D97-AF65-F5344CB8AC3E}">
        <p14:creationId xmlns:p14="http://schemas.microsoft.com/office/powerpoint/2010/main" val="432037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BDC3-089A-40BA-87BC-74D0E3CA5C99}"/>
              </a:ext>
            </a:extLst>
          </p:cNvPr>
          <p:cNvSpPr>
            <a:spLocks noGrp="1"/>
          </p:cNvSpPr>
          <p:nvPr>
            <p:ph type="title"/>
          </p:nvPr>
        </p:nvSpPr>
        <p:spPr/>
        <p:txBody>
          <a:bodyPr/>
          <a:lstStyle/>
          <a:p>
            <a:r>
              <a:rPr lang="en-US" dirty="0"/>
              <a:t>Event Policies</a:t>
            </a:r>
          </a:p>
        </p:txBody>
      </p:sp>
      <p:sp>
        <p:nvSpPr>
          <p:cNvPr id="3" name="Content Placeholder 2">
            <a:extLst>
              <a:ext uri="{FF2B5EF4-FFF2-40B4-BE49-F238E27FC236}">
                <a16:creationId xmlns:a16="http://schemas.microsoft.com/office/drawing/2014/main" id="{BF256B12-30F9-40F6-9DED-D1BE8D07931E}"/>
              </a:ext>
            </a:extLst>
          </p:cNvPr>
          <p:cNvSpPr>
            <a:spLocks noGrp="1"/>
          </p:cNvSpPr>
          <p:nvPr>
            <p:ph idx="1"/>
          </p:nvPr>
        </p:nvSpPr>
        <p:spPr/>
        <p:txBody>
          <a:bodyPr/>
          <a:lstStyle/>
          <a:p>
            <a:r>
              <a:rPr lang="en-US" dirty="0"/>
              <a:t>Who can attend the event?  Requirement for vaccination?</a:t>
            </a:r>
          </a:p>
          <a:p>
            <a:r>
              <a:rPr lang="en-US" dirty="0"/>
              <a:t>Requirement of proof of vaccination or only attestation of vaccination?</a:t>
            </a:r>
          </a:p>
          <a:p>
            <a:r>
              <a:rPr lang="en-US" dirty="0"/>
              <a:t>Require employees to be vaccinated for show?</a:t>
            </a:r>
          </a:p>
        </p:txBody>
      </p:sp>
    </p:spTree>
    <p:extLst>
      <p:ext uri="{BB962C8B-B14F-4D97-AF65-F5344CB8AC3E}">
        <p14:creationId xmlns:p14="http://schemas.microsoft.com/office/powerpoint/2010/main" val="246655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E1DE-0A80-4D0A-83C0-28DDFD66BF3D}"/>
              </a:ext>
            </a:extLst>
          </p:cNvPr>
          <p:cNvSpPr>
            <a:spLocks noGrp="1"/>
          </p:cNvSpPr>
          <p:nvPr>
            <p:ph type="title"/>
          </p:nvPr>
        </p:nvSpPr>
        <p:spPr/>
        <p:txBody>
          <a:bodyPr/>
          <a:lstStyle/>
          <a:p>
            <a:r>
              <a:rPr lang="en-US" dirty="0"/>
              <a:t>Contracts: Force Majeure</a:t>
            </a:r>
          </a:p>
        </p:txBody>
      </p:sp>
      <p:sp>
        <p:nvSpPr>
          <p:cNvPr id="3" name="Content Placeholder 2">
            <a:extLst>
              <a:ext uri="{FF2B5EF4-FFF2-40B4-BE49-F238E27FC236}">
                <a16:creationId xmlns:a16="http://schemas.microsoft.com/office/drawing/2014/main" id="{4B1B52C7-AFB5-4EE9-960A-BFDCE2485556}"/>
              </a:ext>
            </a:extLst>
          </p:cNvPr>
          <p:cNvSpPr>
            <a:spLocks noGrp="1"/>
          </p:cNvSpPr>
          <p:nvPr>
            <p:ph idx="1"/>
          </p:nvPr>
        </p:nvSpPr>
        <p:spPr/>
        <p:txBody>
          <a:bodyPr>
            <a:normAutofit fontScale="92500"/>
          </a:bodyPr>
          <a:lstStyle/>
          <a:p>
            <a:r>
              <a:rPr lang="en-US" dirty="0"/>
              <a:t>Force Majeure in Latin means “superior or irresistible force.”</a:t>
            </a:r>
          </a:p>
          <a:p>
            <a:r>
              <a:rPr lang="en-US" dirty="0"/>
              <a:t>Generally excuses a party's non-performance only where performance was impossible because of unforeseen, and typically extreme, events outside the parties' control, such as war, "acts of God," and natural disasters, unless the contract expands to illegal, impracticable, or inadvisable.</a:t>
            </a:r>
          </a:p>
          <a:p>
            <a:r>
              <a:rPr lang="en-US" dirty="0"/>
              <a:t>Generally, there is no implied right of protection by a force majeure clause; a force majeure event can only potentially excuse performance if the contract actually has a force majeure clause.  </a:t>
            </a:r>
          </a:p>
        </p:txBody>
      </p:sp>
    </p:spTree>
    <p:extLst>
      <p:ext uri="{BB962C8B-B14F-4D97-AF65-F5344CB8AC3E}">
        <p14:creationId xmlns:p14="http://schemas.microsoft.com/office/powerpoint/2010/main" val="2485939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A88C-5B5A-4D74-B049-72E99E7DA183}"/>
              </a:ext>
            </a:extLst>
          </p:cNvPr>
          <p:cNvSpPr>
            <a:spLocks noGrp="1"/>
          </p:cNvSpPr>
          <p:nvPr>
            <p:ph type="title"/>
          </p:nvPr>
        </p:nvSpPr>
        <p:spPr/>
        <p:txBody>
          <a:bodyPr/>
          <a:lstStyle/>
          <a:p>
            <a:r>
              <a:rPr lang="en-US" dirty="0"/>
              <a:t>Contracts: Force Majeure</a:t>
            </a:r>
          </a:p>
        </p:txBody>
      </p:sp>
      <p:sp>
        <p:nvSpPr>
          <p:cNvPr id="3" name="Content Placeholder 2">
            <a:extLst>
              <a:ext uri="{FF2B5EF4-FFF2-40B4-BE49-F238E27FC236}">
                <a16:creationId xmlns:a16="http://schemas.microsoft.com/office/drawing/2014/main" id="{40E20AC2-A1F6-45AE-A7AE-86568683E59F}"/>
              </a:ext>
            </a:extLst>
          </p:cNvPr>
          <p:cNvSpPr>
            <a:spLocks noGrp="1"/>
          </p:cNvSpPr>
          <p:nvPr>
            <p:ph idx="1"/>
          </p:nvPr>
        </p:nvSpPr>
        <p:spPr/>
        <p:txBody>
          <a:bodyPr>
            <a:normAutofit/>
          </a:bodyPr>
          <a:lstStyle/>
          <a:p>
            <a:r>
              <a:rPr lang="en-US" sz="2000" dirty="0"/>
              <a:t>The “test” for force majeure usually requires the satisfaction of three distinct criteria:</a:t>
            </a:r>
          </a:p>
          <a:p>
            <a:pPr lvl="1"/>
            <a:r>
              <a:rPr lang="en-US" sz="2000" dirty="0"/>
              <a:t>the event must be beyond the reasonable control of the affected party;</a:t>
            </a:r>
          </a:p>
          <a:p>
            <a:pPr lvl="1"/>
            <a:r>
              <a:rPr lang="en-US" sz="2000" dirty="0"/>
              <a:t>the affected party’s ability to perform its obligations under the contract must have been prevented, impeded or hindered by the event; and</a:t>
            </a:r>
          </a:p>
          <a:p>
            <a:pPr lvl="1"/>
            <a:r>
              <a:rPr lang="en-US" sz="2000" dirty="0"/>
              <a:t>the affected party must have taken all reasonable steps to seek to avoid or mitigate the event or its consequences.</a:t>
            </a:r>
          </a:p>
          <a:p>
            <a:r>
              <a:rPr lang="en-US" sz="2000" dirty="0"/>
              <a:t>Typically, force majeure clauses will be included in hotel, catering, venue, and service contracts.</a:t>
            </a:r>
          </a:p>
        </p:txBody>
      </p:sp>
    </p:spTree>
    <p:extLst>
      <p:ext uri="{BB962C8B-B14F-4D97-AF65-F5344CB8AC3E}">
        <p14:creationId xmlns:p14="http://schemas.microsoft.com/office/powerpoint/2010/main" val="2378553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6437-D865-45DB-9AAB-F735CE520714}"/>
              </a:ext>
            </a:extLst>
          </p:cNvPr>
          <p:cNvSpPr>
            <a:spLocks noGrp="1"/>
          </p:cNvSpPr>
          <p:nvPr>
            <p:ph type="title"/>
          </p:nvPr>
        </p:nvSpPr>
        <p:spPr/>
        <p:txBody>
          <a:bodyPr/>
          <a:lstStyle/>
          <a:p>
            <a:r>
              <a:rPr lang="en-US" dirty="0"/>
              <a:t>Contracts: Force Majeure</a:t>
            </a:r>
          </a:p>
        </p:txBody>
      </p:sp>
      <p:sp>
        <p:nvSpPr>
          <p:cNvPr id="3" name="Content Placeholder 2">
            <a:extLst>
              <a:ext uri="{FF2B5EF4-FFF2-40B4-BE49-F238E27FC236}">
                <a16:creationId xmlns:a16="http://schemas.microsoft.com/office/drawing/2014/main" id="{C7DE3B33-0746-44DC-AB35-37E19B91D86A}"/>
              </a:ext>
            </a:extLst>
          </p:cNvPr>
          <p:cNvSpPr>
            <a:spLocks noGrp="1"/>
          </p:cNvSpPr>
          <p:nvPr>
            <p:ph idx="1"/>
          </p:nvPr>
        </p:nvSpPr>
        <p:spPr/>
        <p:txBody>
          <a:bodyPr>
            <a:normAutofit/>
          </a:bodyPr>
          <a:lstStyle/>
          <a:p>
            <a:r>
              <a:rPr lang="en-US" sz="2000" dirty="0"/>
              <a:t>Organizations should:</a:t>
            </a:r>
          </a:p>
          <a:p>
            <a:r>
              <a:rPr lang="en-US" sz="2000" dirty="0"/>
              <a:t>Carefully review the definition of force majeure in their contracts to determine whether there is any express event incorporating events such as COVID-19 and, if not, whether the general language is sufficient to include COVID-19 and its consequences. </a:t>
            </a:r>
          </a:p>
          <a:p>
            <a:r>
              <a:rPr lang="en-US" sz="2000" dirty="0"/>
              <a:t>Consider those aspects of the relevant contract that you are not able to perform and satisfy yourself that the inability to perform is due to the consequences (direct or indirect) of COVID-19 and not a different reason.</a:t>
            </a:r>
          </a:p>
          <a:p>
            <a:r>
              <a:rPr lang="en-US" sz="2000" dirty="0"/>
              <a:t>Consider and review what steps you are taking to avoid or at least reduce the effects of COVID-19 upon your workforce and your ability to continue to perform contract.</a:t>
            </a:r>
          </a:p>
        </p:txBody>
      </p:sp>
    </p:spTree>
    <p:extLst>
      <p:ext uri="{BB962C8B-B14F-4D97-AF65-F5344CB8AC3E}">
        <p14:creationId xmlns:p14="http://schemas.microsoft.com/office/powerpoint/2010/main" val="799512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A920-E730-4C68-B195-B74E036C842A}"/>
              </a:ext>
            </a:extLst>
          </p:cNvPr>
          <p:cNvSpPr>
            <a:spLocks noGrp="1"/>
          </p:cNvSpPr>
          <p:nvPr>
            <p:ph type="title"/>
          </p:nvPr>
        </p:nvSpPr>
        <p:spPr/>
        <p:txBody>
          <a:bodyPr/>
          <a:lstStyle/>
          <a:p>
            <a:r>
              <a:rPr lang="en-US" dirty="0"/>
              <a:t>Contracts: Proper Termination</a:t>
            </a:r>
          </a:p>
        </p:txBody>
      </p:sp>
      <p:sp>
        <p:nvSpPr>
          <p:cNvPr id="3" name="Content Placeholder 2">
            <a:extLst>
              <a:ext uri="{FF2B5EF4-FFF2-40B4-BE49-F238E27FC236}">
                <a16:creationId xmlns:a16="http://schemas.microsoft.com/office/drawing/2014/main" id="{3E4C29B3-6216-4FD5-8829-432CD2080CD6}"/>
              </a:ext>
            </a:extLst>
          </p:cNvPr>
          <p:cNvSpPr>
            <a:spLocks noGrp="1"/>
          </p:cNvSpPr>
          <p:nvPr>
            <p:ph idx="1"/>
          </p:nvPr>
        </p:nvSpPr>
        <p:spPr/>
        <p:txBody>
          <a:bodyPr>
            <a:normAutofit/>
          </a:bodyPr>
          <a:lstStyle/>
          <a:p>
            <a:r>
              <a:rPr lang="en-US" sz="2000" dirty="0"/>
              <a:t>In conjunction with a review of non-profits’ force majeure language, you should also review your agreements’ termination clauses.</a:t>
            </a:r>
          </a:p>
          <a:p>
            <a:r>
              <a:rPr lang="en-US" sz="2000" dirty="0"/>
              <a:t>Generally, an agreement’s term can be terminated “without cause” and “for cause.” </a:t>
            </a:r>
          </a:p>
          <a:p>
            <a:r>
              <a:rPr lang="en-US" sz="2000" dirty="0"/>
              <a:t>Without cause means that a party can terminate an agreement at any time, for any reason, usually by providing notice (or written notice) to the non-terminating party of certain amount of time.</a:t>
            </a:r>
          </a:p>
          <a:p>
            <a:r>
              <a:rPr lang="en-US" sz="2000" dirty="0"/>
              <a:t>For cause is for a specific reason outlined in the agreement that may allow a party to terminate immediately for breach.</a:t>
            </a:r>
          </a:p>
          <a:p>
            <a:pPr lvl="1"/>
            <a:r>
              <a:rPr lang="en-US" sz="2000" dirty="0"/>
              <a:t>Sometimes, an agreement will specify that the breaching party may “cure” the breach within a certain amount of time.</a:t>
            </a:r>
          </a:p>
        </p:txBody>
      </p:sp>
    </p:spTree>
    <p:extLst>
      <p:ext uri="{BB962C8B-B14F-4D97-AF65-F5344CB8AC3E}">
        <p14:creationId xmlns:p14="http://schemas.microsoft.com/office/powerpoint/2010/main" val="3691167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484C-95CC-462C-B73F-8DF28C1F3A08}"/>
              </a:ext>
            </a:extLst>
          </p:cNvPr>
          <p:cNvSpPr>
            <a:spLocks noGrp="1"/>
          </p:cNvSpPr>
          <p:nvPr>
            <p:ph type="title"/>
          </p:nvPr>
        </p:nvSpPr>
        <p:spPr/>
        <p:txBody>
          <a:bodyPr/>
          <a:lstStyle/>
          <a:p>
            <a:r>
              <a:rPr lang="en-US" dirty="0"/>
              <a:t>Insurance: D&amp;O Policy Concerns</a:t>
            </a:r>
          </a:p>
        </p:txBody>
      </p:sp>
      <p:sp>
        <p:nvSpPr>
          <p:cNvPr id="3" name="Content Placeholder 2">
            <a:extLst>
              <a:ext uri="{FF2B5EF4-FFF2-40B4-BE49-F238E27FC236}">
                <a16:creationId xmlns:a16="http://schemas.microsoft.com/office/drawing/2014/main" id="{B5310FA1-0DC5-4BB6-B08C-D177E5A6FB21}"/>
              </a:ext>
            </a:extLst>
          </p:cNvPr>
          <p:cNvSpPr>
            <a:spLocks noGrp="1"/>
          </p:cNvSpPr>
          <p:nvPr>
            <p:ph idx="1"/>
          </p:nvPr>
        </p:nvSpPr>
        <p:spPr>
          <a:xfrm>
            <a:off x="1417739" y="2768366"/>
            <a:ext cx="8793061" cy="3052995"/>
          </a:xfrm>
        </p:spPr>
        <p:txBody>
          <a:bodyPr>
            <a:normAutofit fontScale="85000" lnSpcReduction="10000"/>
          </a:bodyPr>
          <a:lstStyle/>
          <a:p>
            <a:r>
              <a:rPr lang="en-US" sz="1900" dirty="0"/>
              <a:t>Directors and officers’ insurance, known as D&amp;O insurance, generally insulates directors and officers from wrongdoing done in the scope of their duties as part of the non-profit.</a:t>
            </a:r>
          </a:p>
          <a:p>
            <a:r>
              <a:rPr lang="en-US" sz="1900" dirty="0"/>
              <a:t>Recently, we have begun to see lawsuits alleging that companies and their directors and officers breached their duties in the context of COVID-19 exposures.</a:t>
            </a:r>
          </a:p>
          <a:p>
            <a:r>
              <a:rPr lang="en-US" sz="1900" dirty="0"/>
              <a:t>D&amp;O liability insurance policies have relatively few exclusions. Many of these exclusions go to the knowledge and conduct of the individual insureds themselves, not the perils or risks insured against. </a:t>
            </a:r>
          </a:p>
          <a:p>
            <a:r>
              <a:rPr lang="en-US" sz="1900" dirty="0"/>
              <a:t>Although few D&amp;O policies contain exclusions for claims arising out of losses due to epidemics, insurers may now attempt to insert them into D&amp;O policies during the renewal cycle. </a:t>
            </a:r>
          </a:p>
          <a:p>
            <a:r>
              <a:rPr lang="en-US" sz="1900" dirty="0"/>
              <a:t>Policyholders should resist any such exclusions or limitations to the extent possible, as they are directly contrary to the purpose of D&amp;O liability insurance. </a:t>
            </a:r>
          </a:p>
          <a:p>
            <a:endParaRPr lang="en-US" sz="1600" dirty="0"/>
          </a:p>
        </p:txBody>
      </p:sp>
    </p:spTree>
    <p:extLst>
      <p:ext uri="{BB962C8B-B14F-4D97-AF65-F5344CB8AC3E}">
        <p14:creationId xmlns:p14="http://schemas.microsoft.com/office/powerpoint/2010/main" val="390617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5F92-5880-495D-877A-F233CBA81C3E}"/>
              </a:ext>
            </a:extLst>
          </p:cNvPr>
          <p:cNvSpPr>
            <a:spLocks noGrp="1"/>
          </p:cNvSpPr>
          <p:nvPr>
            <p:ph type="title"/>
          </p:nvPr>
        </p:nvSpPr>
        <p:spPr/>
        <p:txBody>
          <a:bodyPr/>
          <a:lstStyle/>
          <a:p>
            <a:r>
              <a:rPr lang="en-US" dirty="0"/>
              <a:t>Board of Directors: Orientation</a:t>
            </a:r>
          </a:p>
        </p:txBody>
      </p:sp>
      <p:sp>
        <p:nvSpPr>
          <p:cNvPr id="3" name="Content Placeholder 2">
            <a:extLst>
              <a:ext uri="{FF2B5EF4-FFF2-40B4-BE49-F238E27FC236}">
                <a16:creationId xmlns:a16="http://schemas.microsoft.com/office/drawing/2014/main" id="{DE89651B-284E-4833-BD4E-F00BE1BACC90}"/>
              </a:ext>
            </a:extLst>
          </p:cNvPr>
          <p:cNvSpPr>
            <a:spLocks noGrp="1"/>
          </p:cNvSpPr>
          <p:nvPr>
            <p:ph idx="1"/>
          </p:nvPr>
        </p:nvSpPr>
        <p:spPr/>
        <p:txBody>
          <a:bodyPr>
            <a:normAutofit/>
          </a:bodyPr>
          <a:lstStyle/>
          <a:p>
            <a:r>
              <a:rPr lang="en-US" dirty="0"/>
              <a:t>Every time that a new board is elected, there should be a “board orientation.”</a:t>
            </a:r>
          </a:p>
          <a:p>
            <a:r>
              <a:rPr lang="en-US" dirty="0"/>
              <a:t>The goal of the orientation is for the board to understand their role in the organization.</a:t>
            </a:r>
          </a:p>
          <a:p>
            <a:r>
              <a:rPr lang="en-US" dirty="0"/>
              <a:t>Important to bring the board to the table so that they understand their legal obligation.</a:t>
            </a:r>
          </a:p>
          <a:p>
            <a:pPr lvl="1"/>
            <a:endParaRPr lang="en-US" dirty="0"/>
          </a:p>
        </p:txBody>
      </p:sp>
    </p:spTree>
    <p:extLst>
      <p:ext uri="{BB962C8B-B14F-4D97-AF65-F5344CB8AC3E}">
        <p14:creationId xmlns:p14="http://schemas.microsoft.com/office/powerpoint/2010/main" val="3108023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A85A-1D5F-4E85-BC70-35F53EC637CA}"/>
              </a:ext>
            </a:extLst>
          </p:cNvPr>
          <p:cNvSpPr>
            <a:spLocks noGrp="1"/>
          </p:cNvSpPr>
          <p:nvPr>
            <p:ph type="title"/>
          </p:nvPr>
        </p:nvSpPr>
        <p:spPr/>
        <p:txBody>
          <a:bodyPr/>
          <a:lstStyle/>
          <a:p>
            <a:r>
              <a:rPr lang="en-US" dirty="0"/>
              <a:t>Insurance: D&amp;O Policy Concerns</a:t>
            </a:r>
          </a:p>
        </p:txBody>
      </p:sp>
      <p:sp>
        <p:nvSpPr>
          <p:cNvPr id="3" name="Content Placeholder 2">
            <a:extLst>
              <a:ext uri="{FF2B5EF4-FFF2-40B4-BE49-F238E27FC236}">
                <a16:creationId xmlns:a16="http://schemas.microsoft.com/office/drawing/2014/main" id="{7FB41C31-66FC-44D4-A228-8C5057B5D703}"/>
              </a:ext>
            </a:extLst>
          </p:cNvPr>
          <p:cNvSpPr>
            <a:spLocks noGrp="1"/>
          </p:cNvSpPr>
          <p:nvPr>
            <p:ph idx="1"/>
          </p:nvPr>
        </p:nvSpPr>
        <p:spPr/>
        <p:txBody>
          <a:bodyPr>
            <a:normAutofit lnSpcReduction="10000"/>
          </a:bodyPr>
          <a:lstStyle/>
          <a:p>
            <a:r>
              <a:rPr lang="en-US" sz="2000" dirty="0"/>
              <a:t>In the COVID-19 context, reductions in value of pension plans or the bankruptcy or insolvency of a company could give rise to related fiduciary liability claims. </a:t>
            </a:r>
          </a:p>
          <a:p>
            <a:r>
              <a:rPr lang="en-US" sz="2000" dirty="0"/>
              <a:t>Many management liability policies include both D&amp;O liability and fiduciary liability coverages. Fiduciary liability coverage is designed to protect individuals responsible for creating, implementing, administering, or managing their company’s employee benefit plans, including pensions and health plans.</a:t>
            </a:r>
          </a:p>
          <a:p>
            <a:r>
              <a:rPr lang="en-US" sz="2000" dirty="0"/>
              <a:t>The claim here against directors and officers and trustees of benefit plans for mismanagement or failures to disclose that lead to an unexpected drop in the company’s stock price. Many employee benefit plans include company stock as part of retirement plans and ESOPs, among others. Accordingly, when a company’s stock price drops, fiduciaries of those plans can be the target of ERISA and other claims for mismanagement and breach of fiduciary duties with respect to plan beneficiaries.</a:t>
            </a:r>
          </a:p>
        </p:txBody>
      </p:sp>
    </p:spTree>
    <p:extLst>
      <p:ext uri="{BB962C8B-B14F-4D97-AF65-F5344CB8AC3E}">
        <p14:creationId xmlns:p14="http://schemas.microsoft.com/office/powerpoint/2010/main" val="58965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C9F1-10C1-42DC-AC7A-06A50D6F02E4}"/>
              </a:ext>
            </a:extLst>
          </p:cNvPr>
          <p:cNvSpPr>
            <a:spLocks noGrp="1"/>
          </p:cNvSpPr>
          <p:nvPr>
            <p:ph type="title"/>
          </p:nvPr>
        </p:nvSpPr>
        <p:spPr/>
        <p:txBody>
          <a:bodyPr/>
          <a:lstStyle/>
          <a:p>
            <a:r>
              <a:rPr lang="en-US" dirty="0"/>
              <a:t>Insurance: D&amp;O Policy Concerns</a:t>
            </a:r>
          </a:p>
        </p:txBody>
      </p:sp>
      <p:sp>
        <p:nvSpPr>
          <p:cNvPr id="3" name="Content Placeholder 2">
            <a:extLst>
              <a:ext uri="{FF2B5EF4-FFF2-40B4-BE49-F238E27FC236}">
                <a16:creationId xmlns:a16="http://schemas.microsoft.com/office/drawing/2014/main" id="{6C559666-F8C5-4AE5-92A3-B720F5E84CB7}"/>
              </a:ext>
            </a:extLst>
          </p:cNvPr>
          <p:cNvSpPr>
            <a:spLocks noGrp="1"/>
          </p:cNvSpPr>
          <p:nvPr>
            <p:ph idx="1"/>
          </p:nvPr>
        </p:nvSpPr>
        <p:spPr/>
        <p:txBody>
          <a:bodyPr>
            <a:normAutofit/>
          </a:bodyPr>
          <a:lstStyle/>
          <a:p>
            <a:r>
              <a:rPr lang="en-US" dirty="0"/>
              <a:t>Cyberattacks and electronic fraud are on the rise as hackers try to exploit increased vulnerabilities.</a:t>
            </a:r>
          </a:p>
          <a:p>
            <a:r>
              <a:rPr lang="en-US" dirty="0"/>
              <a:t>Directors and officers play an important role in ensuring that their companies’ cyber and data-security standards and action plans meet legal requirements and comply with any breach-notification laws. </a:t>
            </a:r>
          </a:p>
          <a:p>
            <a:r>
              <a:rPr lang="en-US" dirty="0"/>
              <a:t>Failure to do so could result in actions alleging failure to comply with such standards and state or federal data privacy laws. </a:t>
            </a:r>
          </a:p>
        </p:txBody>
      </p:sp>
    </p:spTree>
    <p:extLst>
      <p:ext uri="{BB962C8B-B14F-4D97-AF65-F5344CB8AC3E}">
        <p14:creationId xmlns:p14="http://schemas.microsoft.com/office/powerpoint/2010/main" val="784041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6451E-FF77-42AC-AD08-3F42B05F75DB}"/>
              </a:ext>
            </a:extLst>
          </p:cNvPr>
          <p:cNvSpPr>
            <a:spLocks noGrp="1"/>
          </p:cNvSpPr>
          <p:nvPr>
            <p:ph type="title"/>
          </p:nvPr>
        </p:nvSpPr>
        <p:spPr/>
        <p:txBody>
          <a:bodyPr/>
          <a:lstStyle/>
          <a:p>
            <a:r>
              <a:rPr lang="en-US" dirty="0"/>
              <a:t>Insurance: Business Interruption</a:t>
            </a:r>
          </a:p>
        </p:txBody>
      </p:sp>
      <p:sp>
        <p:nvSpPr>
          <p:cNvPr id="3" name="Content Placeholder 2">
            <a:extLst>
              <a:ext uri="{FF2B5EF4-FFF2-40B4-BE49-F238E27FC236}">
                <a16:creationId xmlns:a16="http://schemas.microsoft.com/office/drawing/2014/main" id="{E981B31A-2C42-48E1-8E4C-97BD8C48D659}"/>
              </a:ext>
            </a:extLst>
          </p:cNvPr>
          <p:cNvSpPr>
            <a:spLocks noGrp="1"/>
          </p:cNvSpPr>
          <p:nvPr>
            <p:ph idx="1"/>
          </p:nvPr>
        </p:nvSpPr>
        <p:spPr/>
        <p:txBody>
          <a:bodyPr>
            <a:normAutofit fontScale="92500" lnSpcReduction="20000"/>
          </a:bodyPr>
          <a:lstStyle/>
          <a:p>
            <a:r>
              <a:rPr lang="en-US" sz="2400" dirty="0"/>
              <a:t>Business interruption insurance is coverage that replaces business income lost in a disaster. </a:t>
            </a:r>
          </a:p>
          <a:p>
            <a:r>
              <a:rPr lang="en-US" sz="2400" dirty="0"/>
              <a:t>The event could be, for example, a fire or a natural disaster. Business interruption insurance is not sold as a separate policy but is either added to a property/casualty policy or included in a comprehensive package policy as an add-on or rider.</a:t>
            </a:r>
          </a:p>
          <a:p>
            <a:r>
              <a:rPr lang="en-US" sz="2400" dirty="0"/>
              <a:t>Business interruption typically indemnifies for loss of revenue that would have been earned had there been no business interruption and the continuing normal operating expenses incurred during the time it takes to restore the damaged property.</a:t>
            </a:r>
          </a:p>
          <a:p>
            <a:r>
              <a:rPr lang="en-US" sz="2400" dirty="0"/>
              <a:t>Few employers had disease coverage and were able to recover.  Thing of the past now.</a:t>
            </a:r>
          </a:p>
        </p:txBody>
      </p:sp>
    </p:spTree>
    <p:extLst>
      <p:ext uri="{BB962C8B-B14F-4D97-AF65-F5344CB8AC3E}">
        <p14:creationId xmlns:p14="http://schemas.microsoft.com/office/powerpoint/2010/main" val="242319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42079-14ED-4E10-9173-2C23E09E865B}"/>
              </a:ext>
            </a:extLst>
          </p:cNvPr>
          <p:cNvSpPr>
            <a:spLocks noGrp="1"/>
          </p:cNvSpPr>
          <p:nvPr>
            <p:ph type="title"/>
          </p:nvPr>
        </p:nvSpPr>
        <p:spPr/>
        <p:txBody>
          <a:bodyPr/>
          <a:lstStyle/>
          <a:p>
            <a:r>
              <a:rPr lang="en-US" dirty="0"/>
              <a:t>Insurance: Business Interruption</a:t>
            </a:r>
          </a:p>
        </p:txBody>
      </p:sp>
      <p:sp>
        <p:nvSpPr>
          <p:cNvPr id="3" name="Content Placeholder 2">
            <a:extLst>
              <a:ext uri="{FF2B5EF4-FFF2-40B4-BE49-F238E27FC236}">
                <a16:creationId xmlns:a16="http://schemas.microsoft.com/office/drawing/2014/main" id="{30226D4F-6330-4D05-9714-D04761653AEA}"/>
              </a:ext>
            </a:extLst>
          </p:cNvPr>
          <p:cNvSpPr>
            <a:spLocks noGrp="1"/>
          </p:cNvSpPr>
          <p:nvPr>
            <p:ph idx="1"/>
          </p:nvPr>
        </p:nvSpPr>
        <p:spPr/>
        <p:txBody>
          <a:bodyPr>
            <a:normAutofit fontScale="92500" lnSpcReduction="20000"/>
          </a:bodyPr>
          <a:lstStyle/>
          <a:p>
            <a:r>
              <a:rPr lang="en-US" sz="2400" dirty="0"/>
              <a:t>Standard business interruption policies typically include an endorsement excluding viruses or epidemics.</a:t>
            </a:r>
          </a:p>
          <a:p>
            <a:r>
              <a:rPr lang="en-US" sz="2400" dirty="0"/>
              <a:t>However, coverage has begun to evolve. In 2014, in response to the Ebola epidemic, specialty brokers offered a new type of coverage called “Pandemic Disease Business Interruption Insurance” to cover loss of income arising from government mandated closure of healthcare facilities.</a:t>
            </a:r>
          </a:p>
          <a:p>
            <a:r>
              <a:rPr lang="en-US" sz="2400" dirty="0"/>
              <a:t>Now is the time for non-profits to review their policies to determine whether their policies may be construed to provide coverage for losses resulting from disease outbreaks, such as COVID-19, and for consequential losses not directly caused to the insured, such as where a supply chain is interrupted and the insured is impacted.</a:t>
            </a:r>
          </a:p>
          <a:p>
            <a:r>
              <a:rPr lang="en-US" sz="2400" dirty="0"/>
              <a:t>Will be hard to get for coverage of loss due to COVID-19.</a:t>
            </a:r>
          </a:p>
        </p:txBody>
      </p:sp>
    </p:spTree>
    <p:extLst>
      <p:ext uri="{BB962C8B-B14F-4D97-AF65-F5344CB8AC3E}">
        <p14:creationId xmlns:p14="http://schemas.microsoft.com/office/powerpoint/2010/main" val="373056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41A7-906C-4FC0-BA61-75B8690F4FFC}"/>
              </a:ext>
            </a:extLst>
          </p:cNvPr>
          <p:cNvSpPr>
            <a:spLocks noGrp="1"/>
          </p:cNvSpPr>
          <p:nvPr>
            <p:ph type="title"/>
          </p:nvPr>
        </p:nvSpPr>
        <p:spPr/>
        <p:txBody>
          <a:bodyPr/>
          <a:lstStyle/>
          <a:p>
            <a:r>
              <a:rPr lang="en-US" dirty="0"/>
              <a:t>Insurance: Event and Conference</a:t>
            </a:r>
          </a:p>
        </p:txBody>
      </p:sp>
      <p:sp>
        <p:nvSpPr>
          <p:cNvPr id="3" name="Content Placeholder 2">
            <a:extLst>
              <a:ext uri="{FF2B5EF4-FFF2-40B4-BE49-F238E27FC236}">
                <a16:creationId xmlns:a16="http://schemas.microsoft.com/office/drawing/2014/main" id="{57F9B379-F538-419E-97D1-95C9E702FEB9}"/>
              </a:ext>
            </a:extLst>
          </p:cNvPr>
          <p:cNvSpPr>
            <a:spLocks noGrp="1"/>
          </p:cNvSpPr>
          <p:nvPr>
            <p:ph idx="1"/>
          </p:nvPr>
        </p:nvSpPr>
        <p:spPr/>
        <p:txBody>
          <a:bodyPr>
            <a:normAutofit/>
          </a:bodyPr>
          <a:lstStyle/>
          <a:p>
            <a:r>
              <a:rPr lang="en-US" sz="2400" dirty="0"/>
              <a:t>Event and conference insurance is designed to protect a conference from possible circumstances that might occur during your event that are beyond your control.</a:t>
            </a:r>
          </a:p>
          <a:p>
            <a:pPr fontAlgn="base"/>
            <a:r>
              <a:rPr lang="en-US" sz="2400" dirty="0"/>
              <a:t>Regarding COVID-19, the question becomes does COVID-19's designation as a "pandemic," or do "state of emergency" declarations in many jurisdictions, affect the scope of our insurance coverage?</a:t>
            </a:r>
          </a:p>
          <a:p>
            <a:r>
              <a:rPr lang="en-US" sz="2400" dirty="0"/>
              <a:t>The answers to these questions will all depend on the terms of your policy.</a:t>
            </a:r>
          </a:p>
          <a:p>
            <a:pPr fontAlgn="base"/>
            <a:endParaRPr lang="en-US" sz="1900" dirty="0"/>
          </a:p>
          <a:p>
            <a:pPr marL="0" indent="0">
              <a:buNone/>
            </a:pPr>
            <a:endParaRPr lang="en-US" dirty="0"/>
          </a:p>
        </p:txBody>
      </p:sp>
    </p:spTree>
    <p:extLst>
      <p:ext uri="{BB962C8B-B14F-4D97-AF65-F5344CB8AC3E}">
        <p14:creationId xmlns:p14="http://schemas.microsoft.com/office/powerpoint/2010/main" val="1393571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6557-66FC-4164-BEAD-DE8AD332317C}"/>
              </a:ext>
            </a:extLst>
          </p:cNvPr>
          <p:cNvSpPr>
            <a:spLocks noGrp="1"/>
          </p:cNvSpPr>
          <p:nvPr>
            <p:ph type="title"/>
          </p:nvPr>
        </p:nvSpPr>
        <p:spPr/>
        <p:txBody>
          <a:bodyPr/>
          <a:lstStyle/>
          <a:p>
            <a:r>
              <a:rPr lang="en-US" dirty="0"/>
              <a:t>Insurance: Event and Conference</a:t>
            </a:r>
          </a:p>
        </p:txBody>
      </p:sp>
      <p:sp>
        <p:nvSpPr>
          <p:cNvPr id="3" name="Content Placeholder 2">
            <a:extLst>
              <a:ext uri="{FF2B5EF4-FFF2-40B4-BE49-F238E27FC236}">
                <a16:creationId xmlns:a16="http://schemas.microsoft.com/office/drawing/2014/main" id="{2C16A1A1-F714-4BD2-B743-568320D8C870}"/>
              </a:ext>
            </a:extLst>
          </p:cNvPr>
          <p:cNvSpPr>
            <a:spLocks noGrp="1"/>
          </p:cNvSpPr>
          <p:nvPr>
            <p:ph idx="1"/>
          </p:nvPr>
        </p:nvSpPr>
        <p:spPr/>
        <p:txBody>
          <a:bodyPr>
            <a:normAutofit fontScale="92500" lnSpcReduction="20000"/>
          </a:bodyPr>
          <a:lstStyle/>
          <a:p>
            <a:r>
              <a:rPr lang="en-US" sz="2600" dirty="0"/>
              <a:t>However, many of these policies exclude coverage for uncommon and catastrophic events. For example, virtually all such policies have coverage exclusions for losses that are caused by acts of war, and some may also exclude terrorist attacks. Some event cancellation policies also exclude coverage for natural disasters.</a:t>
            </a:r>
          </a:p>
          <a:p>
            <a:r>
              <a:rPr lang="en-US" sz="2600" dirty="0"/>
              <a:t>Before the pandemic, there were policies that provided coverage for pandemics and, most pertinent here, communicable diseases. </a:t>
            </a:r>
          </a:p>
          <a:p>
            <a:r>
              <a:rPr lang="en-US" sz="2600" dirty="0"/>
              <a:t>Often the key questions for coverage are: Does the communicable disease exclusion apply? If so, did the policy holder pay extra to purchase a coverage "extension" that will cover losses from communicable diseases, even if their base coverage will not?</a:t>
            </a:r>
          </a:p>
          <a:p>
            <a:endParaRPr lang="en-US" dirty="0"/>
          </a:p>
        </p:txBody>
      </p:sp>
    </p:spTree>
    <p:extLst>
      <p:ext uri="{BB962C8B-B14F-4D97-AF65-F5344CB8AC3E}">
        <p14:creationId xmlns:p14="http://schemas.microsoft.com/office/powerpoint/2010/main" val="2808657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B1B1-2B2A-4FEA-AD14-84E7A0E7126F}"/>
              </a:ext>
            </a:extLst>
          </p:cNvPr>
          <p:cNvSpPr>
            <a:spLocks noGrp="1"/>
          </p:cNvSpPr>
          <p:nvPr>
            <p:ph type="title"/>
          </p:nvPr>
        </p:nvSpPr>
        <p:spPr/>
        <p:txBody>
          <a:bodyPr/>
          <a:lstStyle/>
          <a:p>
            <a:r>
              <a:rPr lang="en-US" dirty="0"/>
              <a:t>Insurance: Event and Conference</a:t>
            </a:r>
          </a:p>
        </p:txBody>
      </p:sp>
      <p:sp>
        <p:nvSpPr>
          <p:cNvPr id="3" name="Content Placeholder 2">
            <a:extLst>
              <a:ext uri="{FF2B5EF4-FFF2-40B4-BE49-F238E27FC236}">
                <a16:creationId xmlns:a16="http://schemas.microsoft.com/office/drawing/2014/main" id="{95DEBC35-F221-4D87-A74E-5FE137EA5292}"/>
              </a:ext>
            </a:extLst>
          </p:cNvPr>
          <p:cNvSpPr>
            <a:spLocks noGrp="1"/>
          </p:cNvSpPr>
          <p:nvPr>
            <p:ph idx="1"/>
          </p:nvPr>
        </p:nvSpPr>
        <p:spPr/>
        <p:txBody>
          <a:bodyPr>
            <a:normAutofit fontScale="92500" lnSpcReduction="10000"/>
          </a:bodyPr>
          <a:lstStyle/>
          <a:p>
            <a:pPr fontAlgn="base"/>
            <a:r>
              <a:rPr lang="en-US" sz="2400" dirty="0"/>
              <a:t>Policies generally contain language similar to the following:</a:t>
            </a:r>
          </a:p>
          <a:p>
            <a:pPr lvl="1" fontAlgn="base"/>
            <a:r>
              <a:rPr lang="en-US" i="1" dirty="0"/>
              <a:t>This insurance does not cover loss arising directly or indirectly as a result of any communicable disease or the threat or fear of communicable disease (whether actual or perceived).</a:t>
            </a:r>
          </a:p>
          <a:p>
            <a:pPr fontAlgn="base"/>
            <a:r>
              <a:rPr lang="en-US" sz="2400" dirty="0"/>
              <a:t>The following language is likely a thing of the past unless you pay a high premium:</a:t>
            </a:r>
          </a:p>
          <a:p>
            <a:pPr lvl="1" fontAlgn="base"/>
            <a:r>
              <a:rPr lang="en-US" i="1" dirty="0"/>
              <a:t>This exclusion shall not apply unless prior to or simultaneously with the loss arising, the communicable disease is declared an epidemic or pandemic by the World Health Organization (WHO) or by Federal or Local Government Agency. However, any threat or fear of communicable disease, whether actual or perceived, is excluded.</a:t>
            </a:r>
            <a:endParaRPr lang="en-US" dirty="0"/>
          </a:p>
          <a:p>
            <a:endParaRPr lang="en-US" dirty="0"/>
          </a:p>
        </p:txBody>
      </p:sp>
    </p:spTree>
    <p:extLst>
      <p:ext uri="{BB962C8B-B14F-4D97-AF65-F5344CB8AC3E}">
        <p14:creationId xmlns:p14="http://schemas.microsoft.com/office/powerpoint/2010/main" val="923509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F491-9FCD-4CC6-8ED2-70F890D3BF5F}"/>
              </a:ext>
            </a:extLst>
          </p:cNvPr>
          <p:cNvSpPr>
            <a:spLocks noGrp="1"/>
          </p:cNvSpPr>
          <p:nvPr>
            <p:ph type="title"/>
          </p:nvPr>
        </p:nvSpPr>
        <p:spPr/>
        <p:txBody>
          <a:bodyPr/>
          <a:lstStyle/>
          <a:p>
            <a:r>
              <a:rPr lang="en-US" dirty="0"/>
              <a:t>COVID-19, EEOC, and the ADA</a:t>
            </a:r>
          </a:p>
        </p:txBody>
      </p:sp>
      <p:sp>
        <p:nvSpPr>
          <p:cNvPr id="3" name="Content Placeholder 2">
            <a:extLst>
              <a:ext uri="{FF2B5EF4-FFF2-40B4-BE49-F238E27FC236}">
                <a16:creationId xmlns:a16="http://schemas.microsoft.com/office/drawing/2014/main" id="{8D100EC2-69BB-45BE-8674-75301B1D7928}"/>
              </a:ext>
            </a:extLst>
          </p:cNvPr>
          <p:cNvSpPr>
            <a:spLocks noGrp="1"/>
          </p:cNvSpPr>
          <p:nvPr>
            <p:ph idx="1"/>
          </p:nvPr>
        </p:nvSpPr>
        <p:spPr/>
        <p:txBody>
          <a:bodyPr>
            <a:normAutofit lnSpcReduction="10000"/>
          </a:bodyPr>
          <a:lstStyle/>
          <a:p>
            <a:r>
              <a:rPr lang="en-US" sz="2400" dirty="0"/>
              <a:t>The U.S. Equal Employment Opportunity Commission (EEOC) has put out guidance on how to respond to the pandemic under federal employment nondiscrimination laws such as including Title VII, Age Discrimination in Employment Act, the Americans with Disabilities Act. </a:t>
            </a:r>
          </a:p>
          <a:p>
            <a:r>
              <a:rPr lang="en-US" sz="2400" dirty="0"/>
              <a:t>Guidance from the EEOC is </a:t>
            </a:r>
            <a:r>
              <a:rPr lang="en-US" sz="2400" u="sng" dirty="0"/>
              <a:t>constantly</a:t>
            </a:r>
            <a:r>
              <a:rPr lang="en-US" sz="2400" dirty="0"/>
              <a:t> evolving as they put out updated documents (</a:t>
            </a:r>
            <a:r>
              <a:rPr lang="en-US" sz="2400" dirty="0">
                <a:hlinkClick r:id="rId2"/>
              </a:rPr>
              <a:t>https://www.eeoc.gov/coronavirus</a:t>
            </a:r>
            <a:r>
              <a:rPr lang="en-US" sz="2400" dirty="0"/>
              <a:t>).</a:t>
            </a:r>
          </a:p>
          <a:p>
            <a:r>
              <a:rPr lang="en-US" sz="2400" dirty="0"/>
              <a:t>The laws enforced by the EEOC do not hinder employers from following COVID-19 guidance from the CDC or state or local public health authorities.</a:t>
            </a:r>
          </a:p>
          <a:p>
            <a:r>
              <a:rPr lang="en-US" sz="2400" dirty="0"/>
              <a:t>An employer is covered by the ADA if it has 15 or more employees.</a:t>
            </a:r>
          </a:p>
        </p:txBody>
      </p:sp>
    </p:spTree>
    <p:extLst>
      <p:ext uri="{BB962C8B-B14F-4D97-AF65-F5344CB8AC3E}">
        <p14:creationId xmlns:p14="http://schemas.microsoft.com/office/powerpoint/2010/main" val="1291627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922D-66E1-467F-A2DB-22E6A384B282}"/>
              </a:ext>
            </a:extLst>
          </p:cNvPr>
          <p:cNvSpPr>
            <a:spLocks noGrp="1"/>
          </p:cNvSpPr>
          <p:nvPr>
            <p:ph type="title"/>
          </p:nvPr>
        </p:nvSpPr>
        <p:spPr/>
        <p:txBody>
          <a:bodyPr/>
          <a:lstStyle/>
          <a:p>
            <a:r>
              <a:rPr lang="en-US" dirty="0"/>
              <a:t>COVID-19, EEOC, and the ADA</a:t>
            </a:r>
          </a:p>
        </p:txBody>
      </p:sp>
      <p:sp>
        <p:nvSpPr>
          <p:cNvPr id="3" name="Content Placeholder 2">
            <a:extLst>
              <a:ext uri="{FF2B5EF4-FFF2-40B4-BE49-F238E27FC236}">
                <a16:creationId xmlns:a16="http://schemas.microsoft.com/office/drawing/2014/main" id="{F2231A4D-B233-4B98-B2F4-DCA0ADF07FCB}"/>
              </a:ext>
            </a:extLst>
          </p:cNvPr>
          <p:cNvSpPr>
            <a:spLocks noGrp="1"/>
          </p:cNvSpPr>
          <p:nvPr>
            <p:ph idx="1"/>
          </p:nvPr>
        </p:nvSpPr>
        <p:spPr/>
        <p:txBody>
          <a:bodyPr>
            <a:normAutofit/>
          </a:bodyPr>
          <a:lstStyle/>
          <a:p>
            <a:pPr marL="0" indent="0">
              <a:buNone/>
            </a:pPr>
            <a:r>
              <a:rPr lang="en-US" sz="2000" b="1" dirty="0"/>
              <a:t>Q</a:t>
            </a:r>
            <a:r>
              <a:rPr lang="en-US" sz="2000" dirty="0"/>
              <a:t>: How much information may an employer request from an employee who calls in sick, in order to protect the rest of its workforce during the COVID-19 pandemic? </a:t>
            </a:r>
          </a:p>
          <a:p>
            <a:pPr marL="0" indent="0">
              <a:buNone/>
            </a:pPr>
            <a:r>
              <a:rPr lang="en-US" sz="2000" b="1" dirty="0"/>
              <a:t>A</a:t>
            </a:r>
            <a:r>
              <a:rPr lang="en-US" sz="2000" dirty="0"/>
              <a:t>: During a pandemic, ADA-covered employers may ask such employees if they are experiencing symptoms of the pandemic virus. For COVID-19, these include symptoms such as fever, chills, cough, shortness of breath, or sore throat. </a:t>
            </a:r>
          </a:p>
          <a:p>
            <a:pPr marL="0" indent="0">
              <a:buNone/>
            </a:pPr>
            <a:r>
              <a:rPr lang="en-US" sz="2000" b="1" dirty="0"/>
              <a:t>Q</a:t>
            </a:r>
            <a:r>
              <a:rPr lang="en-US" sz="2000" dirty="0"/>
              <a:t>: When may an ADA-covered employer take the body temperature of employees during COVID-19?</a:t>
            </a:r>
          </a:p>
          <a:p>
            <a:pPr marL="0" indent="0">
              <a:buNone/>
            </a:pPr>
            <a:r>
              <a:rPr lang="en-US" sz="2000" b="1" dirty="0"/>
              <a:t>A</a:t>
            </a:r>
            <a:r>
              <a:rPr lang="en-US" sz="2000" dirty="0"/>
              <a:t>: Generally, measuring an employee's body temperature is a medical examination. Because the CDC and state/local health authorities have acknowledged community spread of COVID-19 and issued precautions, employers may measure employees' body temperature. </a:t>
            </a:r>
          </a:p>
        </p:txBody>
      </p:sp>
    </p:spTree>
    <p:extLst>
      <p:ext uri="{BB962C8B-B14F-4D97-AF65-F5344CB8AC3E}">
        <p14:creationId xmlns:p14="http://schemas.microsoft.com/office/powerpoint/2010/main" val="1566675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4616-3251-407B-9E9A-ADFB00E52578}"/>
              </a:ext>
            </a:extLst>
          </p:cNvPr>
          <p:cNvSpPr>
            <a:spLocks noGrp="1"/>
          </p:cNvSpPr>
          <p:nvPr>
            <p:ph type="title"/>
          </p:nvPr>
        </p:nvSpPr>
        <p:spPr/>
        <p:txBody>
          <a:bodyPr/>
          <a:lstStyle/>
          <a:p>
            <a:r>
              <a:rPr lang="en-US" dirty="0"/>
              <a:t>COVID-19, EEOC, and the ADA</a:t>
            </a:r>
          </a:p>
        </p:txBody>
      </p:sp>
      <p:sp>
        <p:nvSpPr>
          <p:cNvPr id="3" name="Content Placeholder 2">
            <a:extLst>
              <a:ext uri="{FF2B5EF4-FFF2-40B4-BE49-F238E27FC236}">
                <a16:creationId xmlns:a16="http://schemas.microsoft.com/office/drawing/2014/main" id="{9395CA26-711D-4A17-8CA6-AC3B0F2B2AB8}"/>
              </a:ext>
            </a:extLst>
          </p:cNvPr>
          <p:cNvSpPr>
            <a:spLocks noGrp="1"/>
          </p:cNvSpPr>
          <p:nvPr>
            <p:ph idx="1"/>
          </p:nvPr>
        </p:nvSpPr>
        <p:spPr/>
        <p:txBody>
          <a:bodyPr>
            <a:normAutofit/>
          </a:bodyPr>
          <a:lstStyle/>
          <a:p>
            <a:pPr marL="0" indent="0">
              <a:buNone/>
            </a:pPr>
            <a:r>
              <a:rPr lang="en-US" b="1" dirty="0"/>
              <a:t>Q</a:t>
            </a:r>
            <a:r>
              <a:rPr lang="en-US" dirty="0"/>
              <a:t>: Does the ADA allow employers to require employees to stay home if they have symptoms of the COVID-19? </a:t>
            </a:r>
          </a:p>
          <a:p>
            <a:pPr marL="0" indent="0">
              <a:buNone/>
            </a:pPr>
            <a:r>
              <a:rPr lang="en-US" b="1" dirty="0"/>
              <a:t>A</a:t>
            </a:r>
            <a:r>
              <a:rPr lang="en-US" dirty="0"/>
              <a:t>: Yes. The CDC states that employees who become ill with symptoms of COVID-19 should leave the workplace. </a:t>
            </a:r>
          </a:p>
          <a:p>
            <a:pPr marL="0" indent="0">
              <a:buNone/>
            </a:pPr>
            <a:r>
              <a:rPr lang="en-US" b="1" dirty="0"/>
              <a:t>Q</a:t>
            </a:r>
            <a:r>
              <a:rPr lang="en-US" dirty="0"/>
              <a:t>: When employees return to work, does the ADA allow employers to require a doctor's note certifying fitness for duty?</a:t>
            </a:r>
          </a:p>
          <a:p>
            <a:pPr marL="0" indent="0">
              <a:buNone/>
            </a:pPr>
            <a:r>
              <a:rPr lang="en-US" b="1" dirty="0"/>
              <a:t>A</a:t>
            </a:r>
            <a:r>
              <a:rPr lang="en-US" dirty="0"/>
              <a:t>: Yes. Such inquiries are permitted under the ADA.</a:t>
            </a:r>
            <a:endParaRPr lang="en-US" b="1" dirty="0"/>
          </a:p>
        </p:txBody>
      </p:sp>
    </p:spTree>
    <p:extLst>
      <p:ext uri="{BB962C8B-B14F-4D97-AF65-F5344CB8AC3E}">
        <p14:creationId xmlns:p14="http://schemas.microsoft.com/office/powerpoint/2010/main" val="170617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74B1-0EE5-4FAF-8644-3CB1883D805C}"/>
              </a:ext>
            </a:extLst>
          </p:cNvPr>
          <p:cNvSpPr>
            <a:spLocks noGrp="1"/>
          </p:cNvSpPr>
          <p:nvPr>
            <p:ph type="title"/>
          </p:nvPr>
        </p:nvSpPr>
        <p:spPr/>
        <p:txBody>
          <a:bodyPr/>
          <a:lstStyle/>
          <a:p>
            <a:r>
              <a:rPr lang="en-US" dirty="0"/>
              <a:t>Board of Directors: Orientation</a:t>
            </a:r>
          </a:p>
        </p:txBody>
      </p:sp>
      <p:sp>
        <p:nvSpPr>
          <p:cNvPr id="3" name="Content Placeholder 2">
            <a:extLst>
              <a:ext uri="{FF2B5EF4-FFF2-40B4-BE49-F238E27FC236}">
                <a16:creationId xmlns:a16="http://schemas.microsoft.com/office/drawing/2014/main" id="{A2FCA498-85C0-424B-BB82-33F6CA15E02E}"/>
              </a:ext>
            </a:extLst>
          </p:cNvPr>
          <p:cNvSpPr>
            <a:spLocks noGrp="1"/>
          </p:cNvSpPr>
          <p:nvPr>
            <p:ph idx="1"/>
          </p:nvPr>
        </p:nvSpPr>
        <p:spPr/>
        <p:txBody>
          <a:bodyPr/>
          <a:lstStyle/>
          <a:p>
            <a:r>
              <a:rPr lang="en-US" dirty="0"/>
              <a:t>Who leads the orientation?</a:t>
            </a:r>
          </a:p>
          <a:p>
            <a:pPr lvl="1"/>
            <a:r>
              <a:rPr lang="en-US" dirty="0"/>
              <a:t>If possible, have an outside party do it, i.e., your entity’s attorney.</a:t>
            </a:r>
          </a:p>
          <a:p>
            <a:r>
              <a:rPr lang="en-US" dirty="0"/>
              <a:t>The sooner the board understands their role the better.</a:t>
            </a:r>
          </a:p>
        </p:txBody>
      </p:sp>
    </p:spTree>
    <p:extLst>
      <p:ext uri="{BB962C8B-B14F-4D97-AF65-F5344CB8AC3E}">
        <p14:creationId xmlns:p14="http://schemas.microsoft.com/office/powerpoint/2010/main" val="1466667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62CB-7882-4AE7-A87C-093353315824}"/>
              </a:ext>
            </a:extLst>
          </p:cNvPr>
          <p:cNvSpPr>
            <a:spLocks noGrp="1"/>
          </p:cNvSpPr>
          <p:nvPr>
            <p:ph type="title"/>
          </p:nvPr>
        </p:nvSpPr>
        <p:spPr/>
        <p:txBody>
          <a:bodyPr/>
          <a:lstStyle/>
          <a:p>
            <a:r>
              <a:rPr lang="en-US" dirty="0"/>
              <a:t>COVID-19, EEOC, and the ADA</a:t>
            </a:r>
          </a:p>
        </p:txBody>
      </p:sp>
      <p:sp>
        <p:nvSpPr>
          <p:cNvPr id="3" name="Content Placeholder 2">
            <a:extLst>
              <a:ext uri="{FF2B5EF4-FFF2-40B4-BE49-F238E27FC236}">
                <a16:creationId xmlns:a16="http://schemas.microsoft.com/office/drawing/2014/main" id="{9864FDFF-085A-463B-BBB8-A8DE55407448}"/>
              </a:ext>
            </a:extLst>
          </p:cNvPr>
          <p:cNvSpPr>
            <a:spLocks noGrp="1"/>
          </p:cNvSpPr>
          <p:nvPr>
            <p:ph idx="1"/>
          </p:nvPr>
        </p:nvSpPr>
        <p:spPr/>
        <p:txBody>
          <a:bodyPr>
            <a:normAutofit fontScale="92500"/>
          </a:bodyPr>
          <a:lstStyle/>
          <a:p>
            <a:pPr marL="0" indent="0">
              <a:buNone/>
            </a:pPr>
            <a:r>
              <a:rPr lang="en-US" sz="2400" b="1" dirty="0"/>
              <a:t>Q</a:t>
            </a:r>
            <a:r>
              <a:rPr lang="en-US" sz="2400" dirty="0"/>
              <a:t>: May an employer administer a COVID-19 test before permitting employees to enter the workplace? </a:t>
            </a:r>
          </a:p>
          <a:p>
            <a:pPr marL="0" indent="0">
              <a:buNone/>
            </a:pPr>
            <a:r>
              <a:rPr lang="en-US" sz="2400" b="1" dirty="0"/>
              <a:t>A</a:t>
            </a:r>
            <a:r>
              <a:rPr lang="en-US" sz="2400" dirty="0"/>
              <a:t>: The ADA requires that any mandatory medical test of employees be “job related and consistent with business necessity.” Employers may take steps to determine if employees entering the workplace have COVID-19 because an individual with the virus will pose a direct threat to the health of others. </a:t>
            </a:r>
          </a:p>
          <a:p>
            <a:pPr marL="0" indent="0">
              <a:buNone/>
            </a:pPr>
            <a:r>
              <a:rPr lang="en-US" sz="2400" b="1" dirty="0"/>
              <a:t>Q</a:t>
            </a:r>
            <a:r>
              <a:rPr lang="en-US" sz="2400" dirty="0"/>
              <a:t>: During the hiring process, may it screen applicants for symptoms of COVID-19? </a:t>
            </a:r>
          </a:p>
          <a:p>
            <a:pPr marL="0" indent="0">
              <a:buNone/>
            </a:pPr>
            <a:r>
              <a:rPr lang="en-US" sz="2400" b="1" dirty="0"/>
              <a:t>A</a:t>
            </a:r>
            <a:r>
              <a:rPr lang="en-US" sz="2400" dirty="0"/>
              <a:t>: Yes. An employer may screen job applicants for symptoms of COVID-19 after making a conditional job offer, as long as it does so for all entering employees in the same type of job. </a:t>
            </a:r>
          </a:p>
        </p:txBody>
      </p:sp>
    </p:spTree>
    <p:extLst>
      <p:ext uri="{BB962C8B-B14F-4D97-AF65-F5344CB8AC3E}">
        <p14:creationId xmlns:p14="http://schemas.microsoft.com/office/powerpoint/2010/main" val="1780717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B080-637C-49A1-8A4F-C031AD42461C}"/>
              </a:ext>
            </a:extLst>
          </p:cNvPr>
          <p:cNvSpPr>
            <a:spLocks noGrp="1"/>
          </p:cNvSpPr>
          <p:nvPr>
            <p:ph type="title"/>
          </p:nvPr>
        </p:nvSpPr>
        <p:spPr/>
        <p:txBody>
          <a:bodyPr/>
          <a:lstStyle/>
          <a:p>
            <a:r>
              <a:rPr lang="en-US" dirty="0"/>
              <a:t>COVID-19, EEOC, and the ADA</a:t>
            </a:r>
          </a:p>
        </p:txBody>
      </p:sp>
      <p:sp>
        <p:nvSpPr>
          <p:cNvPr id="3" name="Content Placeholder 2">
            <a:extLst>
              <a:ext uri="{FF2B5EF4-FFF2-40B4-BE49-F238E27FC236}">
                <a16:creationId xmlns:a16="http://schemas.microsoft.com/office/drawing/2014/main" id="{264C64C7-F015-4615-B2D9-CFE70FFFB64A}"/>
              </a:ext>
            </a:extLst>
          </p:cNvPr>
          <p:cNvSpPr>
            <a:spLocks noGrp="1"/>
          </p:cNvSpPr>
          <p:nvPr>
            <p:ph idx="1"/>
          </p:nvPr>
        </p:nvSpPr>
        <p:spPr/>
        <p:txBody>
          <a:bodyPr>
            <a:normAutofit fontScale="92500" lnSpcReduction="10000"/>
          </a:bodyPr>
          <a:lstStyle/>
          <a:p>
            <a:pPr marL="0" indent="0">
              <a:buNone/>
            </a:pPr>
            <a:r>
              <a:rPr lang="en-US" sz="2400" b="1" dirty="0"/>
              <a:t>Q</a:t>
            </a:r>
            <a:r>
              <a:rPr lang="en-US" sz="2400" dirty="0"/>
              <a:t>: May an employer withdraw a job offer when it needs the applicant to start immediately but the individual has COVID-19 or symptoms of it? </a:t>
            </a:r>
          </a:p>
          <a:p>
            <a:pPr marL="0" indent="0">
              <a:buNone/>
            </a:pPr>
            <a:r>
              <a:rPr lang="en-US" sz="2400" b="1" dirty="0"/>
              <a:t>A: </a:t>
            </a:r>
            <a:r>
              <a:rPr lang="en-US" sz="2400" dirty="0"/>
              <a:t>Yes, as this individual cannot safely enter the workplace, and therefore the employer may withdraw the job offer.</a:t>
            </a:r>
          </a:p>
          <a:p>
            <a:pPr marL="0" indent="0">
              <a:buNone/>
            </a:pPr>
            <a:r>
              <a:rPr lang="en-US" sz="2400" b="1" dirty="0"/>
              <a:t>Q</a:t>
            </a:r>
            <a:r>
              <a:rPr lang="en-US" sz="2400" dirty="0"/>
              <a:t>: Is an employer to grant a request to telework from an employee who is 60 or older because the CDC says older people are more likely to experience severe symptoms if they get COVID-19?</a:t>
            </a:r>
          </a:p>
          <a:p>
            <a:pPr marL="0" indent="0">
              <a:buNone/>
            </a:pPr>
            <a:r>
              <a:rPr lang="en-US" sz="2400" b="1" dirty="0"/>
              <a:t>A</a:t>
            </a:r>
            <a:r>
              <a:rPr lang="en-US" sz="2400" dirty="0"/>
              <a:t>: No. The Age Discrimination and Employment Act does not itself have an accommodation provision like the ADA; however, if an employer is allowing other comparable workers to telework, they should make sure it is not treating older workers differently based upon their age.</a:t>
            </a:r>
            <a:endParaRPr lang="en-US" sz="2400" b="1" dirty="0"/>
          </a:p>
        </p:txBody>
      </p:sp>
    </p:spTree>
    <p:extLst>
      <p:ext uri="{BB962C8B-B14F-4D97-AF65-F5344CB8AC3E}">
        <p14:creationId xmlns:p14="http://schemas.microsoft.com/office/powerpoint/2010/main" val="6615609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1224-8E6D-4881-808E-CFB0C4AE6BF3}"/>
              </a:ext>
            </a:extLst>
          </p:cNvPr>
          <p:cNvSpPr>
            <a:spLocks noGrp="1"/>
          </p:cNvSpPr>
          <p:nvPr>
            <p:ph type="title"/>
          </p:nvPr>
        </p:nvSpPr>
        <p:spPr/>
        <p:txBody>
          <a:bodyPr>
            <a:normAutofit/>
          </a:bodyPr>
          <a:lstStyle/>
          <a:p>
            <a:r>
              <a:rPr lang="en-US" dirty="0"/>
              <a:t>Potential Liability Protections for Employers</a:t>
            </a:r>
          </a:p>
        </p:txBody>
      </p:sp>
      <p:sp>
        <p:nvSpPr>
          <p:cNvPr id="3" name="Content Placeholder 2">
            <a:extLst>
              <a:ext uri="{FF2B5EF4-FFF2-40B4-BE49-F238E27FC236}">
                <a16:creationId xmlns:a16="http://schemas.microsoft.com/office/drawing/2014/main" id="{E5DC4C30-B337-4912-B506-5A2E582AFC09}"/>
              </a:ext>
            </a:extLst>
          </p:cNvPr>
          <p:cNvSpPr>
            <a:spLocks noGrp="1"/>
          </p:cNvSpPr>
          <p:nvPr>
            <p:ph idx="1"/>
          </p:nvPr>
        </p:nvSpPr>
        <p:spPr/>
        <p:txBody>
          <a:bodyPr>
            <a:normAutofit fontScale="32500" lnSpcReduction="20000"/>
          </a:bodyPr>
          <a:lstStyle/>
          <a:p>
            <a:r>
              <a:rPr lang="en-US" sz="8000" dirty="0"/>
              <a:t>About thirty states have passed shield laws that protect employers from liability arising from COVID.</a:t>
            </a:r>
          </a:p>
          <a:p>
            <a:r>
              <a:rPr lang="en-US" sz="8000" dirty="0"/>
              <a:t>California Governor issued an Executive Order that makes COVID-19 related claims a “work related” injury and therefore capable of being paid by workers’ compensation.</a:t>
            </a:r>
          </a:p>
          <a:p>
            <a:r>
              <a:rPr lang="en-US" sz="8000" dirty="0"/>
              <a:t>California case found that employer was liable for death of husband of employee that contracted COVID.</a:t>
            </a:r>
          </a:p>
          <a:p>
            <a:r>
              <a:rPr lang="en-US" sz="8000" dirty="0"/>
              <a:t>Another case stated that firing due to COVID was an ADA violation (long-haul COVID viewed as a disability)</a:t>
            </a:r>
          </a:p>
          <a:p>
            <a:pPr marL="0" indent="0">
              <a:buNone/>
            </a:pPr>
            <a:endParaRPr lang="en-US" sz="1800" dirty="0"/>
          </a:p>
        </p:txBody>
      </p:sp>
    </p:spTree>
    <p:extLst>
      <p:ext uri="{BB962C8B-B14F-4D97-AF65-F5344CB8AC3E}">
        <p14:creationId xmlns:p14="http://schemas.microsoft.com/office/powerpoint/2010/main" val="34556432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15BD8-BF06-4659-9E1F-3CBA58A4472D}"/>
              </a:ext>
            </a:extLst>
          </p:cNvPr>
          <p:cNvSpPr>
            <a:spLocks noGrp="1"/>
          </p:cNvSpPr>
          <p:nvPr>
            <p:ph type="title"/>
          </p:nvPr>
        </p:nvSpPr>
        <p:spPr/>
        <p:txBody>
          <a:bodyPr>
            <a:normAutofit/>
          </a:bodyPr>
          <a:lstStyle/>
          <a:p>
            <a:r>
              <a:rPr lang="en-US" dirty="0"/>
              <a:t>Potential Liability Protections for Employers</a:t>
            </a:r>
          </a:p>
        </p:txBody>
      </p:sp>
      <p:sp>
        <p:nvSpPr>
          <p:cNvPr id="3" name="Content Placeholder 2">
            <a:extLst>
              <a:ext uri="{FF2B5EF4-FFF2-40B4-BE49-F238E27FC236}">
                <a16:creationId xmlns:a16="http://schemas.microsoft.com/office/drawing/2014/main" id="{28C5C418-2B93-45A7-BFB5-187FF20403C3}"/>
              </a:ext>
            </a:extLst>
          </p:cNvPr>
          <p:cNvSpPr>
            <a:spLocks noGrp="1"/>
          </p:cNvSpPr>
          <p:nvPr>
            <p:ph idx="1"/>
          </p:nvPr>
        </p:nvSpPr>
        <p:spPr/>
        <p:txBody>
          <a:bodyPr>
            <a:normAutofit/>
          </a:bodyPr>
          <a:lstStyle/>
          <a:p>
            <a:r>
              <a:rPr lang="en-US" dirty="0"/>
              <a:t>To this point, the attempts by Congress to pass COVID-19 shield protection have failed.</a:t>
            </a:r>
          </a:p>
          <a:p>
            <a:r>
              <a:rPr lang="en-US" dirty="0"/>
              <a:t>It is unlikely to pass under the current Congress.</a:t>
            </a:r>
          </a:p>
          <a:p>
            <a:endParaRPr lang="en-US" dirty="0"/>
          </a:p>
        </p:txBody>
      </p:sp>
    </p:spTree>
    <p:extLst>
      <p:ext uri="{BB962C8B-B14F-4D97-AF65-F5344CB8AC3E}">
        <p14:creationId xmlns:p14="http://schemas.microsoft.com/office/powerpoint/2010/main" val="326851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55D4-41FD-45D2-B699-956E239A7999}"/>
              </a:ext>
            </a:extLst>
          </p:cNvPr>
          <p:cNvSpPr>
            <a:spLocks noGrp="1"/>
          </p:cNvSpPr>
          <p:nvPr>
            <p:ph type="title"/>
          </p:nvPr>
        </p:nvSpPr>
        <p:spPr/>
        <p:txBody>
          <a:bodyPr>
            <a:normAutofit/>
          </a:bodyPr>
          <a:lstStyle/>
          <a:p>
            <a:r>
              <a:rPr lang="en-US" dirty="0"/>
              <a:t>Board of Directors: Mock Board Orientation</a:t>
            </a:r>
          </a:p>
        </p:txBody>
      </p:sp>
      <p:sp>
        <p:nvSpPr>
          <p:cNvPr id="3" name="Content Placeholder 2">
            <a:extLst>
              <a:ext uri="{FF2B5EF4-FFF2-40B4-BE49-F238E27FC236}">
                <a16:creationId xmlns:a16="http://schemas.microsoft.com/office/drawing/2014/main" id="{04A124C8-2F06-49C8-82B1-A410F51CDC27}"/>
              </a:ext>
            </a:extLst>
          </p:cNvPr>
          <p:cNvSpPr>
            <a:spLocks noGrp="1"/>
          </p:cNvSpPr>
          <p:nvPr>
            <p:ph idx="1"/>
          </p:nvPr>
        </p:nvSpPr>
        <p:spPr/>
        <p:txBody>
          <a:bodyPr>
            <a:normAutofit/>
          </a:bodyPr>
          <a:lstStyle/>
          <a:p>
            <a:r>
              <a:rPr lang="en-US" dirty="0"/>
              <a:t>Most important thing for a board to know is their legal obligation to the entity.</a:t>
            </a:r>
          </a:p>
          <a:p>
            <a:pPr lvl="1"/>
            <a:r>
              <a:rPr lang="en-US" dirty="0"/>
              <a:t>I.e., fiduciary duties of loyalty, care, and obedience.</a:t>
            </a:r>
          </a:p>
          <a:p>
            <a:r>
              <a:rPr lang="en-US" dirty="0"/>
              <a:t>Think small, stay small. Think big, be big.</a:t>
            </a:r>
          </a:p>
          <a:p>
            <a:pPr lvl="1"/>
            <a:r>
              <a:rPr lang="en-US" dirty="0"/>
              <a:t>“Got Milk?” </a:t>
            </a:r>
          </a:p>
        </p:txBody>
      </p:sp>
    </p:spTree>
    <p:extLst>
      <p:ext uri="{BB962C8B-B14F-4D97-AF65-F5344CB8AC3E}">
        <p14:creationId xmlns:p14="http://schemas.microsoft.com/office/powerpoint/2010/main" val="254759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C4E7FE4-F3BB-454C-9561-D159AA2A5AA3}"/>
              </a:ext>
            </a:extLst>
          </p:cNvPr>
          <p:cNvSpPr>
            <a:spLocks noGrp="1" noChangeArrowheads="1"/>
          </p:cNvSpPr>
          <p:nvPr>
            <p:ph type="title"/>
          </p:nvPr>
        </p:nvSpPr>
        <p:spPr>
          <a:xfrm>
            <a:off x="1981200" y="1017036"/>
            <a:ext cx="8229600" cy="1139825"/>
          </a:xfrm>
        </p:spPr>
        <p:txBody>
          <a:bodyPr/>
          <a:lstStyle/>
          <a:p>
            <a:pPr algn="ctr" eaLnBrk="1" hangingPunct="1"/>
            <a:r>
              <a:rPr lang="en-US" altLang="en-US" sz="2800" dirty="0"/>
              <a:t>Board Duties &amp; Legal Considerations </a:t>
            </a:r>
          </a:p>
        </p:txBody>
      </p:sp>
      <p:sp>
        <p:nvSpPr>
          <p:cNvPr id="26627" name="Rectangle 3">
            <a:extLst>
              <a:ext uri="{FF2B5EF4-FFF2-40B4-BE49-F238E27FC236}">
                <a16:creationId xmlns:a16="http://schemas.microsoft.com/office/drawing/2014/main" id="{B0B1B268-F0EB-4CE7-AA9D-668BDCDDA1A1}"/>
              </a:ext>
            </a:extLst>
          </p:cNvPr>
          <p:cNvSpPr>
            <a:spLocks noGrp="1" noChangeArrowheads="1"/>
          </p:cNvSpPr>
          <p:nvPr>
            <p:ph idx="1"/>
          </p:nvPr>
        </p:nvSpPr>
        <p:spPr>
          <a:xfrm>
            <a:off x="2095500" y="1981201"/>
            <a:ext cx="8001000" cy="4225925"/>
          </a:xfrm>
        </p:spPr>
        <p:txBody>
          <a:bodyPr/>
          <a:lstStyle/>
          <a:p>
            <a:pPr eaLnBrk="1" hangingPunct="1">
              <a:buFont typeface="Wingdings" panose="05000000000000000000" pitchFamily="2" charset="2"/>
              <a:buNone/>
            </a:pPr>
            <a:endParaRPr lang="en-US" altLang="en-US" sz="2000" b="1"/>
          </a:p>
          <a:p>
            <a:pPr eaLnBrk="1" hangingPunct="1">
              <a:buFont typeface="Wingdings" panose="05000000000000000000" pitchFamily="2" charset="2"/>
              <a:buNone/>
            </a:pPr>
            <a:r>
              <a:rPr lang="en-US" altLang="en-US" sz="2000" b="1"/>
              <a:t>Board Responsibilities:</a:t>
            </a:r>
            <a:endParaRPr lang="en-US" altLang="en-US" sz="2000"/>
          </a:p>
          <a:p>
            <a:pPr eaLnBrk="1" hangingPunct="1"/>
            <a:r>
              <a:rPr lang="en-US" altLang="en-US" sz="2000"/>
              <a:t>Fiduciary Responsibility for Organization</a:t>
            </a:r>
          </a:p>
          <a:p>
            <a:pPr eaLnBrk="1" hangingPunct="1"/>
            <a:r>
              <a:rPr lang="en-US" altLang="en-US" sz="2000"/>
              <a:t>Set Strategic Direction </a:t>
            </a:r>
          </a:p>
          <a:p>
            <a:pPr eaLnBrk="1" hangingPunct="1"/>
            <a:r>
              <a:rPr lang="en-US" altLang="en-US" sz="2000"/>
              <a:t>Approve Budget</a:t>
            </a:r>
          </a:p>
          <a:p>
            <a:pPr eaLnBrk="1" hangingPunct="1"/>
            <a:r>
              <a:rPr lang="en-US" altLang="en-US" sz="2000"/>
              <a:t>Establish Committees</a:t>
            </a:r>
          </a:p>
          <a:p>
            <a:pPr eaLnBrk="1" hangingPunct="1"/>
            <a:r>
              <a:rPr lang="en-US" altLang="en-US" sz="2000"/>
              <a:t>Can and should rely on staff and third party consultants(accountants, lawyers, policy experts) for advice </a:t>
            </a:r>
          </a:p>
        </p:txBody>
      </p:sp>
      <p:sp>
        <p:nvSpPr>
          <p:cNvPr id="26628" name="Slide Number Placeholder 5">
            <a:extLst>
              <a:ext uri="{FF2B5EF4-FFF2-40B4-BE49-F238E27FC236}">
                <a16:creationId xmlns:a16="http://schemas.microsoft.com/office/drawing/2014/main" id="{D690A3D0-4439-4205-B983-2F13D694D1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3DE813F5-66C8-463E-BD1B-89267491E27F}" type="slidenum">
              <a:rPr lang="en-US" altLang="en-US" sz="2000" b="1">
                <a:latin typeface="Garamond" panose="02020404030301010803" pitchFamily="18" charset="0"/>
              </a:rPr>
              <a:pPr/>
              <a:t>9</a:t>
            </a:fld>
            <a:endParaRPr lang="en-US" altLang="en-US" sz="2000" b="1">
              <a:latin typeface="Garamond" panose="02020404030301010803" pitchFamily="18" charset="0"/>
            </a:endParaRPr>
          </a:p>
        </p:txBody>
      </p:sp>
      <p:cxnSp>
        <p:nvCxnSpPr>
          <p:cNvPr id="6" name="Straight Connector 5">
            <a:extLst>
              <a:ext uri="{FF2B5EF4-FFF2-40B4-BE49-F238E27FC236}">
                <a16:creationId xmlns:a16="http://schemas.microsoft.com/office/drawing/2014/main" id="{2C588FD3-9F41-4912-9934-EF94CD62AA05}"/>
              </a:ext>
            </a:extLst>
          </p:cNvPr>
          <p:cNvCxnSpPr/>
          <p:nvPr/>
        </p:nvCxnSpPr>
        <p:spPr>
          <a:xfrm flipH="1">
            <a:off x="2095501" y="1666875"/>
            <a:ext cx="8239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043C1C95BA4F4686EEABDD0D1E9525" ma:contentTypeVersion="12" ma:contentTypeDescription="Create a new document." ma:contentTypeScope="" ma:versionID="ea42d3ea3253732df47bb26668d94e53">
  <xsd:schema xmlns:xsd="http://www.w3.org/2001/XMLSchema" xmlns:xs="http://www.w3.org/2001/XMLSchema" xmlns:p="http://schemas.microsoft.com/office/2006/metadata/properties" xmlns:ns3="6e33e75c-50be-4abb-9672-56d9f35a3f63" xmlns:ns4="31e6c30e-abd6-48e8-917e-3920e88d4412" targetNamespace="http://schemas.microsoft.com/office/2006/metadata/properties" ma:root="true" ma:fieldsID="fac5e747b7596e08e62beb7a49fe6a1e" ns3:_="" ns4:_="">
    <xsd:import namespace="6e33e75c-50be-4abb-9672-56d9f35a3f63"/>
    <xsd:import namespace="31e6c30e-abd6-48e8-917e-3920e88d44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3e75c-50be-4abb-9672-56d9f35a3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6c30e-abd6-48e8-917e-3920e88d44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D9579-591F-4DE4-ACB2-42633D03EC6C}">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http://purl.org/dc/terms/"/>
    <ds:schemaRef ds:uri="31e6c30e-abd6-48e8-917e-3920e88d4412"/>
    <ds:schemaRef ds:uri="6e33e75c-50be-4abb-9672-56d9f35a3f63"/>
    <ds:schemaRef ds:uri="http://purl.org/dc/dcmitype/"/>
  </ds:schemaRefs>
</ds:datastoreItem>
</file>

<file path=customXml/itemProps2.xml><?xml version="1.0" encoding="utf-8"?>
<ds:datastoreItem xmlns:ds="http://schemas.openxmlformats.org/officeDocument/2006/customXml" ds:itemID="{E81B3B76-432B-4955-9088-5190EFE63306}">
  <ds:schemaRefs>
    <ds:schemaRef ds:uri="http://schemas.microsoft.com/sharepoint/v3/contenttype/forms"/>
  </ds:schemaRefs>
</ds:datastoreItem>
</file>

<file path=customXml/itemProps3.xml><?xml version="1.0" encoding="utf-8"?>
<ds:datastoreItem xmlns:ds="http://schemas.openxmlformats.org/officeDocument/2006/customXml" ds:itemID="{93547F71-2E5C-4A84-9082-CC33C26DC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3e75c-50be-4abb-9672-56d9f35a3f63"/>
    <ds:schemaRef ds:uri="31e6c30e-abd6-48e8-917e-3920e88d4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5221</TotalTime>
  <Words>4927</Words>
  <Application>Microsoft Office PowerPoint</Application>
  <PresentationFormat>Widescreen</PresentationFormat>
  <Paragraphs>389</Paragraphs>
  <Slides>73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73</vt:i4>
      </vt:variant>
    </vt:vector>
  </HeadingPairs>
  <TitlesOfParts>
    <vt:vector size="87" baseType="lpstr">
      <vt:lpstr>Arial</vt:lpstr>
      <vt:lpstr>Calibri</vt:lpstr>
      <vt:lpstr>Calibri Light</vt:lpstr>
      <vt:lpstr>Garamond</vt:lpstr>
      <vt:lpstr>GT America Lt</vt:lpstr>
      <vt:lpstr>Helvetica Neue</vt:lpstr>
      <vt:lpstr>Sura</vt:lpstr>
      <vt:lpstr>Symbol</vt:lpstr>
      <vt:lpstr>Wingdings</vt:lpstr>
      <vt:lpstr>Wingdings 3</vt:lpstr>
      <vt:lpstr>Office Theme</vt:lpstr>
      <vt:lpstr>1_Custom Design</vt:lpstr>
      <vt:lpstr>Custom Design</vt:lpstr>
      <vt:lpstr>Dark</vt:lpstr>
      <vt:lpstr>Executive Law</vt:lpstr>
      <vt:lpstr>For Starters…</vt:lpstr>
      <vt:lpstr>Today’s Goal</vt:lpstr>
      <vt:lpstr>Board of Directors: Orientation</vt:lpstr>
      <vt:lpstr>Board of Directors: Orientation</vt:lpstr>
      <vt:lpstr>Board of Directors: Orientation</vt:lpstr>
      <vt:lpstr>Board of Directors: Orientation</vt:lpstr>
      <vt:lpstr>Board of Directors: Mock Board Orientation</vt:lpstr>
      <vt:lpstr>Board Duties &amp; Legal Considerations </vt:lpstr>
      <vt:lpstr>Board of Directors: Mock Board Orientation</vt:lpstr>
      <vt:lpstr>Board of Directors: Mock Board Orientation</vt:lpstr>
      <vt:lpstr>Board of Directors: Mock Board Orientation</vt:lpstr>
      <vt:lpstr>Board of Directors: Mock Board Orientation</vt:lpstr>
      <vt:lpstr>Board of Directors: Mock Board Orientation</vt:lpstr>
      <vt:lpstr>            Board Fiduciary Duties </vt:lpstr>
      <vt:lpstr>Fiduciary Duty: Loyalty</vt:lpstr>
      <vt:lpstr>Fiduciary Duty: Loyalty</vt:lpstr>
      <vt:lpstr>Fiduciary Duty: Loyalty</vt:lpstr>
      <vt:lpstr>Fiduciary Obligations: Duty of Loyalty</vt:lpstr>
      <vt:lpstr>Fiduciary Obligations: Duty of Care</vt:lpstr>
      <vt:lpstr>Fiduciary Obligations: Duty of Care</vt:lpstr>
      <vt:lpstr>Fiduciary Obligations: Duty of Care</vt:lpstr>
      <vt:lpstr>  Board Fiduciary Duties</vt:lpstr>
      <vt:lpstr>Fiduciary Obligations: Duty of Obedience</vt:lpstr>
      <vt:lpstr>Fiduciary Obligations: Liability</vt:lpstr>
      <vt:lpstr>PowerPoint Presentation</vt:lpstr>
      <vt:lpstr>Volunteer Leadership expectations</vt:lpstr>
      <vt:lpstr>Officers and Directors Insurance</vt:lpstr>
      <vt:lpstr>PowerPoint Presentation</vt:lpstr>
      <vt:lpstr>  Financial Issues</vt:lpstr>
      <vt:lpstr>Executive Compensation</vt:lpstr>
      <vt:lpstr>Executive Compensation</vt:lpstr>
      <vt:lpstr>Contracts</vt:lpstr>
      <vt:lpstr>Contracts</vt:lpstr>
      <vt:lpstr>Contracts</vt:lpstr>
      <vt:lpstr>Contracts</vt:lpstr>
      <vt:lpstr>Contracts</vt:lpstr>
      <vt:lpstr>Contracts</vt:lpstr>
      <vt:lpstr>Contracts</vt:lpstr>
      <vt:lpstr>Contracts</vt:lpstr>
      <vt:lpstr>Contracts</vt:lpstr>
      <vt:lpstr>Contracts</vt:lpstr>
      <vt:lpstr>Contracts</vt:lpstr>
      <vt:lpstr>Contracts</vt:lpstr>
      <vt:lpstr>Contracts</vt:lpstr>
      <vt:lpstr>COVID-19 and Work Safety</vt:lpstr>
      <vt:lpstr>OSHA Executive Summary</vt:lpstr>
      <vt:lpstr>OSHA – Prevention Program</vt:lpstr>
      <vt:lpstr>Virginia Workplace Standards</vt:lpstr>
      <vt:lpstr>State Information and the CDC</vt:lpstr>
      <vt:lpstr>Ethics</vt:lpstr>
      <vt:lpstr>Top of Mind</vt:lpstr>
      <vt:lpstr>Return to Work Policies</vt:lpstr>
      <vt:lpstr>Event Policies</vt:lpstr>
      <vt:lpstr>Contracts: Force Majeure</vt:lpstr>
      <vt:lpstr>Contracts: Force Majeure</vt:lpstr>
      <vt:lpstr>Contracts: Force Majeure</vt:lpstr>
      <vt:lpstr>Contracts: Proper Termination</vt:lpstr>
      <vt:lpstr>Insurance: D&amp;O Policy Concerns</vt:lpstr>
      <vt:lpstr>Insurance: D&amp;O Policy Concerns</vt:lpstr>
      <vt:lpstr>Insurance: D&amp;O Policy Concerns</vt:lpstr>
      <vt:lpstr>Insurance: Business Interruption</vt:lpstr>
      <vt:lpstr>Insurance: Business Interruption</vt:lpstr>
      <vt:lpstr>Insurance: Event and Conference</vt:lpstr>
      <vt:lpstr>Insurance: Event and Conference</vt:lpstr>
      <vt:lpstr>Insurance: Event and Conference</vt:lpstr>
      <vt:lpstr>COVID-19, EEOC, and the ADA</vt:lpstr>
      <vt:lpstr>COVID-19, EEOC, and the ADA</vt:lpstr>
      <vt:lpstr>COVID-19, EEOC, and the ADA</vt:lpstr>
      <vt:lpstr>COVID-19, EEOC, and the ADA</vt:lpstr>
      <vt:lpstr>COVID-19, EEOC, and the ADA</vt:lpstr>
      <vt:lpstr>Potential Liability Protections for Employers</vt:lpstr>
      <vt:lpstr>Potential Liability Protections for Employers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 Miyoung</dc:creator>
  <cp:lastModifiedBy>MacRae, Karyn</cp:lastModifiedBy>
  <cp:revision>15</cp:revision>
  <dcterms:created xsi:type="dcterms:W3CDTF">2020-11-30T20:44:51Z</dcterms:created>
  <dcterms:modified xsi:type="dcterms:W3CDTF">2022-06-02T19:31:15Z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0x01010082043C1C95BA4F4686EEABDD0D1E9525</vt:lpwstr>
  </property>
</Properties>
</file>