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2" r:id="rId2"/>
    <p:sldMasterId id="2147483670" r:id="rId3"/>
  </p:sldMasterIdLst>
  <p:notesMasterIdLst>
    <p:notesMasterId r:id="rId32"/>
  </p:notesMasterIdLst>
  <p:handoutMasterIdLst>
    <p:handoutMasterId r:id="rId33"/>
  </p:handoutMasterIdLst>
  <p:sldIdLst>
    <p:sldId id="256" r:id="rId4"/>
    <p:sldId id="258" r:id="rId5"/>
    <p:sldId id="316" r:id="rId6"/>
    <p:sldId id="302" r:id="rId7"/>
    <p:sldId id="310" r:id="rId8"/>
    <p:sldId id="313" r:id="rId9"/>
    <p:sldId id="303" r:id="rId10"/>
    <p:sldId id="259" r:id="rId11"/>
    <p:sldId id="289" r:id="rId12"/>
    <p:sldId id="290" r:id="rId13"/>
    <p:sldId id="293" r:id="rId14"/>
    <p:sldId id="306" r:id="rId15"/>
    <p:sldId id="305" r:id="rId16"/>
    <p:sldId id="308" r:id="rId17"/>
    <p:sldId id="307" r:id="rId18"/>
    <p:sldId id="314" r:id="rId19"/>
    <p:sldId id="260" r:id="rId20"/>
    <p:sldId id="294" r:id="rId21"/>
    <p:sldId id="296" r:id="rId22"/>
    <p:sldId id="295" r:id="rId23"/>
    <p:sldId id="298" r:id="rId24"/>
    <p:sldId id="288" r:id="rId25"/>
    <p:sldId id="282" r:id="rId26"/>
    <p:sldId id="311" r:id="rId27"/>
    <p:sldId id="312" r:id="rId28"/>
    <p:sldId id="309" r:id="rId29"/>
    <p:sldId id="315" r:id="rId30"/>
    <p:sldId id="286" r:id="rId3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D867D-0252-4E6E-94D9-27E8763BDBA8}" v="7" dt="2022-05-25T01:32:04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napToGrid="0" snapToObjects="1">
      <p:cViewPr varScale="1">
        <p:scale>
          <a:sx n="57" d="100"/>
          <a:sy n="57" d="100"/>
        </p:scale>
        <p:origin x="8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15"/>
    </p:cViewPr>
  </p:sorterViewPr>
  <p:notesViewPr>
    <p:cSldViewPr snapToGrid="0" snapToObjects="1">
      <p:cViewPr varScale="1">
        <p:scale>
          <a:sx n="67" d="100"/>
          <a:sy n="67" d="100"/>
        </p:scale>
        <p:origin x="2583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CF422-D223-4398-9E1C-56295269A7E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B6527D0-3509-4197-A696-0424EBECFA4A}">
      <dgm:prSet phldrT="[Text]"/>
      <dgm:spPr/>
      <dgm:t>
        <a:bodyPr/>
        <a:lstStyle/>
        <a:p>
          <a:r>
            <a:rPr lang="en-US" dirty="0"/>
            <a:t>Choose Metrics</a:t>
          </a:r>
        </a:p>
      </dgm:t>
    </dgm:pt>
    <dgm:pt modelId="{005241CD-4A07-4A7F-9F19-84495DA5FF35}" type="parTrans" cxnId="{4BC1AFC8-5BF0-47FC-8518-83D12382D7EE}">
      <dgm:prSet/>
      <dgm:spPr/>
      <dgm:t>
        <a:bodyPr/>
        <a:lstStyle/>
        <a:p>
          <a:endParaRPr lang="en-US"/>
        </a:p>
      </dgm:t>
    </dgm:pt>
    <dgm:pt modelId="{478CA6C1-E4FB-40C5-8B8E-B622DD017BF2}" type="sibTrans" cxnId="{4BC1AFC8-5BF0-47FC-8518-83D12382D7EE}">
      <dgm:prSet/>
      <dgm:spPr/>
      <dgm:t>
        <a:bodyPr/>
        <a:lstStyle/>
        <a:p>
          <a:endParaRPr lang="en-US"/>
        </a:p>
      </dgm:t>
    </dgm:pt>
    <dgm:pt modelId="{E7A764F8-5687-44F0-BE78-9DD2F91D4FA6}">
      <dgm:prSet phldrT="[Text]"/>
      <dgm:spPr/>
      <dgm:t>
        <a:bodyPr/>
        <a:lstStyle/>
        <a:p>
          <a:r>
            <a:rPr lang="en-US" dirty="0"/>
            <a:t>Assign Values</a:t>
          </a:r>
        </a:p>
      </dgm:t>
    </dgm:pt>
    <dgm:pt modelId="{0569BB04-8338-4200-AA6B-C5E32BE2C337}" type="parTrans" cxnId="{62BFBF0A-392A-49C4-ABD0-61507114C43A}">
      <dgm:prSet/>
      <dgm:spPr/>
      <dgm:t>
        <a:bodyPr/>
        <a:lstStyle/>
        <a:p>
          <a:endParaRPr lang="en-US"/>
        </a:p>
      </dgm:t>
    </dgm:pt>
    <dgm:pt modelId="{477A7AEE-1AB0-4473-BD9B-3381E6C9AFDD}" type="sibTrans" cxnId="{62BFBF0A-392A-49C4-ABD0-61507114C43A}">
      <dgm:prSet/>
      <dgm:spPr/>
      <dgm:t>
        <a:bodyPr/>
        <a:lstStyle/>
        <a:p>
          <a:endParaRPr lang="en-US"/>
        </a:p>
      </dgm:t>
    </dgm:pt>
    <dgm:pt modelId="{DE0AB6A7-FE72-4622-91C6-482721FFE69D}">
      <dgm:prSet phldrT="[Text]"/>
      <dgm:spPr/>
      <dgm:t>
        <a:bodyPr/>
        <a:lstStyle/>
        <a:p>
          <a:r>
            <a:rPr lang="en-US" dirty="0"/>
            <a:t>Compare Data</a:t>
          </a:r>
        </a:p>
      </dgm:t>
    </dgm:pt>
    <dgm:pt modelId="{26B5D651-FE1E-4B06-B56D-29E098877791}" type="parTrans" cxnId="{FB3DDDFF-7690-499D-8200-084D005335B3}">
      <dgm:prSet/>
      <dgm:spPr/>
      <dgm:t>
        <a:bodyPr/>
        <a:lstStyle/>
        <a:p>
          <a:endParaRPr lang="en-US"/>
        </a:p>
      </dgm:t>
    </dgm:pt>
    <dgm:pt modelId="{B08EDE22-4ED8-4B2C-B69A-FFB9E547D399}" type="sibTrans" cxnId="{FB3DDDFF-7690-499D-8200-084D005335B3}">
      <dgm:prSet/>
      <dgm:spPr/>
      <dgm:t>
        <a:bodyPr/>
        <a:lstStyle/>
        <a:p>
          <a:endParaRPr lang="en-US"/>
        </a:p>
      </dgm:t>
    </dgm:pt>
    <dgm:pt modelId="{614B2B6F-A6A1-4AFC-85A7-F79644CCAF65}">
      <dgm:prSet/>
      <dgm:spPr/>
      <dgm:t>
        <a:bodyPr/>
        <a:lstStyle/>
        <a:p>
          <a:r>
            <a:rPr lang="en-US" dirty="0"/>
            <a:t>Assess Members</a:t>
          </a:r>
        </a:p>
      </dgm:t>
    </dgm:pt>
    <dgm:pt modelId="{AA8C7AC3-8733-4A6C-9E7F-DA0B00DA2739}" type="parTrans" cxnId="{A026B956-EAC1-4D7F-8467-4BFD5B9A3E4E}">
      <dgm:prSet/>
      <dgm:spPr/>
      <dgm:t>
        <a:bodyPr/>
        <a:lstStyle/>
        <a:p>
          <a:endParaRPr lang="en-US"/>
        </a:p>
      </dgm:t>
    </dgm:pt>
    <dgm:pt modelId="{91F0A2CC-7291-4023-B854-34D6AFA02967}" type="sibTrans" cxnId="{A026B956-EAC1-4D7F-8467-4BFD5B9A3E4E}">
      <dgm:prSet/>
      <dgm:spPr/>
      <dgm:t>
        <a:bodyPr/>
        <a:lstStyle/>
        <a:p>
          <a:endParaRPr lang="en-US"/>
        </a:p>
      </dgm:t>
    </dgm:pt>
    <dgm:pt modelId="{2F02DF6F-EFAC-4324-831E-F436D0D28ADC}" type="pres">
      <dgm:prSet presAssocID="{10CCF422-D223-4398-9E1C-56295269A7E0}" presName="CompostProcess" presStyleCnt="0">
        <dgm:presLayoutVars>
          <dgm:dir/>
          <dgm:resizeHandles val="exact"/>
        </dgm:presLayoutVars>
      </dgm:prSet>
      <dgm:spPr/>
    </dgm:pt>
    <dgm:pt modelId="{7E36789A-AC8F-4600-9A80-48BD54D7109E}" type="pres">
      <dgm:prSet presAssocID="{10CCF422-D223-4398-9E1C-56295269A7E0}" presName="arrow" presStyleLbl="bgShp" presStyleIdx="0" presStyleCnt="1"/>
      <dgm:spPr/>
    </dgm:pt>
    <dgm:pt modelId="{F360B34A-E7C6-4BB0-9F94-1B88EF9E89B9}" type="pres">
      <dgm:prSet presAssocID="{10CCF422-D223-4398-9E1C-56295269A7E0}" presName="linearProcess" presStyleCnt="0"/>
      <dgm:spPr/>
    </dgm:pt>
    <dgm:pt modelId="{3E58C9E2-A4DF-49A5-A427-028B40FD0D1D}" type="pres">
      <dgm:prSet presAssocID="{4B6527D0-3509-4197-A696-0424EBECFA4A}" presName="textNode" presStyleLbl="node1" presStyleIdx="0" presStyleCnt="4">
        <dgm:presLayoutVars>
          <dgm:bulletEnabled val="1"/>
        </dgm:presLayoutVars>
      </dgm:prSet>
      <dgm:spPr/>
    </dgm:pt>
    <dgm:pt modelId="{AA0EDA0C-AC03-4859-AF1D-F6C36FAF60DA}" type="pres">
      <dgm:prSet presAssocID="{478CA6C1-E4FB-40C5-8B8E-B622DD017BF2}" presName="sibTrans" presStyleCnt="0"/>
      <dgm:spPr/>
    </dgm:pt>
    <dgm:pt modelId="{168D77C1-2835-4910-B775-B0EB2E15F553}" type="pres">
      <dgm:prSet presAssocID="{E7A764F8-5687-44F0-BE78-9DD2F91D4FA6}" presName="textNode" presStyleLbl="node1" presStyleIdx="1" presStyleCnt="4">
        <dgm:presLayoutVars>
          <dgm:bulletEnabled val="1"/>
        </dgm:presLayoutVars>
      </dgm:prSet>
      <dgm:spPr/>
    </dgm:pt>
    <dgm:pt modelId="{046397DF-82E2-4F4A-AABB-9493D8CB8CD8}" type="pres">
      <dgm:prSet presAssocID="{477A7AEE-1AB0-4473-BD9B-3381E6C9AFDD}" presName="sibTrans" presStyleCnt="0"/>
      <dgm:spPr/>
    </dgm:pt>
    <dgm:pt modelId="{C74842A4-9ECC-4A04-84EE-3151E0DFD2E1}" type="pres">
      <dgm:prSet presAssocID="{DE0AB6A7-FE72-4622-91C6-482721FFE69D}" presName="textNode" presStyleLbl="node1" presStyleIdx="2" presStyleCnt="4">
        <dgm:presLayoutVars>
          <dgm:bulletEnabled val="1"/>
        </dgm:presLayoutVars>
      </dgm:prSet>
      <dgm:spPr/>
    </dgm:pt>
    <dgm:pt modelId="{9534BC1D-FB67-4EDA-8550-1433C457A251}" type="pres">
      <dgm:prSet presAssocID="{B08EDE22-4ED8-4B2C-B69A-FFB9E547D399}" presName="sibTrans" presStyleCnt="0"/>
      <dgm:spPr/>
    </dgm:pt>
    <dgm:pt modelId="{15E8A981-6F31-4DCC-BEEA-57A8B84E587E}" type="pres">
      <dgm:prSet presAssocID="{614B2B6F-A6A1-4AFC-85A7-F79644CCAF6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2BFBF0A-392A-49C4-ABD0-61507114C43A}" srcId="{10CCF422-D223-4398-9E1C-56295269A7E0}" destId="{E7A764F8-5687-44F0-BE78-9DD2F91D4FA6}" srcOrd="1" destOrd="0" parTransId="{0569BB04-8338-4200-AA6B-C5E32BE2C337}" sibTransId="{477A7AEE-1AB0-4473-BD9B-3381E6C9AFDD}"/>
    <dgm:cxn modelId="{5E7DEC2A-B56D-48C6-A9D4-322776FF87E8}" type="presOf" srcId="{E7A764F8-5687-44F0-BE78-9DD2F91D4FA6}" destId="{168D77C1-2835-4910-B775-B0EB2E15F553}" srcOrd="0" destOrd="0" presId="urn:microsoft.com/office/officeart/2005/8/layout/hProcess9"/>
    <dgm:cxn modelId="{E4344E6D-A91E-48AD-8609-B748CA0AE4C9}" type="presOf" srcId="{DE0AB6A7-FE72-4622-91C6-482721FFE69D}" destId="{C74842A4-9ECC-4A04-84EE-3151E0DFD2E1}" srcOrd="0" destOrd="0" presId="urn:microsoft.com/office/officeart/2005/8/layout/hProcess9"/>
    <dgm:cxn modelId="{A026B956-EAC1-4D7F-8467-4BFD5B9A3E4E}" srcId="{10CCF422-D223-4398-9E1C-56295269A7E0}" destId="{614B2B6F-A6A1-4AFC-85A7-F79644CCAF65}" srcOrd="3" destOrd="0" parTransId="{AA8C7AC3-8733-4A6C-9E7F-DA0B00DA2739}" sibTransId="{91F0A2CC-7291-4023-B854-34D6AFA02967}"/>
    <dgm:cxn modelId="{72D06BB5-2FDE-4032-9580-2B6E743BC75C}" type="presOf" srcId="{10CCF422-D223-4398-9E1C-56295269A7E0}" destId="{2F02DF6F-EFAC-4324-831E-F436D0D28ADC}" srcOrd="0" destOrd="0" presId="urn:microsoft.com/office/officeart/2005/8/layout/hProcess9"/>
    <dgm:cxn modelId="{4BC1AFC8-5BF0-47FC-8518-83D12382D7EE}" srcId="{10CCF422-D223-4398-9E1C-56295269A7E0}" destId="{4B6527D0-3509-4197-A696-0424EBECFA4A}" srcOrd="0" destOrd="0" parTransId="{005241CD-4A07-4A7F-9F19-84495DA5FF35}" sibTransId="{478CA6C1-E4FB-40C5-8B8E-B622DD017BF2}"/>
    <dgm:cxn modelId="{DE1325CC-D55A-4532-8C01-60F1C0077FC8}" type="presOf" srcId="{4B6527D0-3509-4197-A696-0424EBECFA4A}" destId="{3E58C9E2-A4DF-49A5-A427-028B40FD0D1D}" srcOrd="0" destOrd="0" presId="urn:microsoft.com/office/officeart/2005/8/layout/hProcess9"/>
    <dgm:cxn modelId="{DD725DE9-F202-4832-A962-1B534976F4F0}" type="presOf" srcId="{614B2B6F-A6A1-4AFC-85A7-F79644CCAF65}" destId="{15E8A981-6F31-4DCC-BEEA-57A8B84E587E}" srcOrd="0" destOrd="0" presId="urn:microsoft.com/office/officeart/2005/8/layout/hProcess9"/>
    <dgm:cxn modelId="{FB3DDDFF-7690-499D-8200-084D005335B3}" srcId="{10CCF422-D223-4398-9E1C-56295269A7E0}" destId="{DE0AB6A7-FE72-4622-91C6-482721FFE69D}" srcOrd="2" destOrd="0" parTransId="{26B5D651-FE1E-4B06-B56D-29E098877791}" sibTransId="{B08EDE22-4ED8-4B2C-B69A-FFB9E547D399}"/>
    <dgm:cxn modelId="{A741A5B1-DF8F-416F-8D81-2179A7EE304C}" type="presParOf" srcId="{2F02DF6F-EFAC-4324-831E-F436D0D28ADC}" destId="{7E36789A-AC8F-4600-9A80-48BD54D7109E}" srcOrd="0" destOrd="0" presId="urn:microsoft.com/office/officeart/2005/8/layout/hProcess9"/>
    <dgm:cxn modelId="{82AF82AD-0DED-4643-9B0C-008E704556DA}" type="presParOf" srcId="{2F02DF6F-EFAC-4324-831E-F436D0D28ADC}" destId="{F360B34A-E7C6-4BB0-9F94-1B88EF9E89B9}" srcOrd="1" destOrd="0" presId="urn:microsoft.com/office/officeart/2005/8/layout/hProcess9"/>
    <dgm:cxn modelId="{4CEBDDB2-DACA-4F6B-AA78-BAB46B2F72AF}" type="presParOf" srcId="{F360B34A-E7C6-4BB0-9F94-1B88EF9E89B9}" destId="{3E58C9E2-A4DF-49A5-A427-028B40FD0D1D}" srcOrd="0" destOrd="0" presId="urn:microsoft.com/office/officeart/2005/8/layout/hProcess9"/>
    <dgm:cxn modelId="{96056146-23BA-4D2C-84E9-38C9C7FCF970}" type="presParOf" srcId="{F360B34A-E7C6-4BB0-9F94-1B88EF9E89B9}" destId="{AA0EDA0C-AC03-4859-AF1D-F6C36FAF60DA}" srcOrd="1" destOrd="0" presId="urn:microsoft.com/office/officeart/2005/8/layout/hProcess9"/>
    <dgm:cxn modelId="{1EE6B825-397C-4DED-94CA-1A9C32BA1B06}" type="presParOf" srcId="{F360B34A-E7C6-4BB0-9F94-1B88EF9E89B9}" destId="{168D77C1-2835-4910-B775-B0EB2E15F553}" srcOrd="2" destOrd="0" presId="urn:microsoft.com/office/officeart/2005/8/layout/hProcess9"/>
    <dgm:cxn modelId="{B93E586E-2833-424A-830A-72F3276C9682}" type="presParOf" srcId="{F360B34A-E7C6-4BB0-9F94-1B88EF9E89B9}" destId="{046397DF-82E2-4F4A-AABB-9493D8CB8CD8}" srcOrd="3" destOrd="0" presId="urn:microsoft.com/office/officeart/2005/8/layout/hProcess9"/>
    <dgm:cxn modelId="{B2F7A05E-809B-4A7C-B516-C45BDBD33724}" type="presParOf" srcId="{F360B34A-E7C6-4BB0-9F94-1B88EF9E89B9}" destId="{C74842A4-9ECC-4A04-84EE-3151E0DFD2E1}" srcOrd="4" destOrd="0" presId="urn:microsoft.com/office/officeart/2005/8/layout/hProcess9"/>
    <dgm:cxn modelId="{2246B7C4-1049-4C9B-B43B-E9ECA2817A57}" type="presParOf" srcId="{F360B34A-E7C6-4BB0-9F94-1B88EF9E89B9}" destId="{9534BC1D-FB67-4EDA-8550-1433C457A251}" srcOrd="5" destOrd="0" presId="urn:microsoft.com/office/officeart/2005/8/layout/hProcess9"/>
    <dgm:cxn modelId="{1037AC6F-EB76-46CB-B486-66CBF606A65B}" type="presParOf" srcId="{F360B34A-E7C6-4BB0-9F94-1B88EF9E89B9}" destId="{15E8A981-6F31-4DCC-BEEA-57A8B84E587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6789A-AC8F-4600-9A80-48BD54D7109E}">
      <dsp:nvSpPr>
        <dsp:cNvPr id="0" name=""/>
        <dsp:cNvSpPr/>
      </dsp:nvSpPr>
      <dsp:spPr>
        <a:xfrm>
          <a:off x="514349" y="0"/>
          <a:ext cx="5829300" cy="4673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8C9E2-A4DF-49A5-A427-028B40FD0D1D}">
      <dsp:nvSpPr>
        <dsp:cNvPr id="0" name=""/>
        <dsp:cNvSpPr/>
      </dsp:nvSpPr>
      <dsp:spPr>
        <a:xfrm>
          <a:off x="1101" y="1402080"/>
          <a:ext cx="1646390" cy="186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Choose Metrics</a:t>
          </a:r>
        </a:p>
      </dsp:txBody>
      <dsp:txXfrm>
        <a:off x="81471" y="1482450"/>
        <a:ext cx="1485650" cy="1708700"/>
      </dsp:txXfrm>
    </dsp:sp>
    <dsp:sp modelId="{168D77C1-2835-4910-B775-B0EB2E15F553}">
      <dsp:nvSpPr>
        <dsp:cNvPr id="0" name=""/>
        <dsp:cNvSpPr/>
      </dsp:nvSpPr>
      <dsp:spPr>
        <a:xfrm>
          <a:off x="1737570" y="1402080"/>
          <a:ext cx="1646390" cy="186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Assign Values</a:t>
          </a:r>
        </a:p>
      </dsp:txBody>
      <dsp:txXfrm>
        <a:off x="1817940" y="1482450"/>
        <a:ext cx="1485650" cy="1708700"/>
      </dsp:txXfrm>
    </dsp:sp>
    <dsp:sp modelId="{C74842A4-9ECC-4A04-84EE-3151E0DFD2E1}">
      <dsp:nvSpPr>
        <dsp:cNvPr id="0" name=""/>
        <dsp:cNvSpPr/>
      </dsp:nvSpPr>
      <dsp:spPr>
        <a:xfrm>
          <a:off x="3474039" y="1402080"/>
          <a:ext cx="1646390" cy="186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Compare Data</a:t>
          </a:r>
        </a:p>
      </dsp:txBody>
      <dsp:txXfrm>
        <a:off x="3554409" y="1482450"/>
        <a:ext cx="1485650" cy="1708700"/>
      </dsp:txXfrm>
    </dsp:sp>
    <dsp:sp modelId="{15E8A981-6F31-4DCC-BEEA-57A8B84E587E}">
      <dsp:nvSpPr>
        <dsp:cNvPr id="0" name=""/>
        <dsp:cNvSpPr/>
      </dsp:nvSpPr>
      <dsp:spPr>
        <a:xfrm>
          <a:off x="5210507" y="1402080"/>
          <a:ext cx="1646390" cy="186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Assess Members</a:t>
          </a:r>
        </a:p>
      </dsp:txBody>
      <dsp:txXfrm>
        <a:off x="5290877" y="1482450"/>
        <a:ext cx="1485650" cy="170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7AE1A0-7045-4772-B8D2-8055319CE2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r>
              <a:rPr lang="en-US"/>
              <a:t>E244 Using Data to Grow and Sustain Your Organization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9863D-EFA6-45CE-86FE-6CB658820D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7E27A47-6E69-4ED1-9030-54C001F2BCF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57C11-C132-4CBE-9159-00F4384BB6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7129C-16E0-47CE-8B5F-AD0B5CB41F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AC01D7C2-3B8E-459E-8FEC-4D4070F9C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18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/>
              <a:t>E244 Using Data to Grow and Sustain Your Organization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F16C5EA-DEB2-43D0-978C-741C197C616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6B0244-B2F2-49BA-A65C-0F235DAF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56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Vs. Association Management Systems, Databases, Event Management, or Contact Management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B0244-B2F2-49BA-A65C-0F235DAF1FE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7E85285-5007-4FEF-B791-3FA78CD5AA3F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E244 Using Data to Grow and Sustain Your Organization</a:t>
            </a:r>
          </a:p>
        </p:txBody>
      </p:sp>
    </p:spTree>
    <p:extLst>
      <p:ext uri="{BB962C8B-B14F-4D97-AF65-F5344CB8AC3E}">
        <p14:creationId xmlns:p14="http://schemas.microsoft.com/office/powerpoint/2010/main" val="176111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until 9:20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E244 Using Data to Grow and Sustain Your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B0244-B2F2-49BA-A65C-0F235DAF1F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34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E244 Using Data to Grow and Sustain Your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B0244-B2F2-49BA-A65C-0F235DAF1F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8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E244 Using Data to Grow and Sustain Your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B0244-B2F2-49BA-A65C-0F235DAF1F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1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Vs. Association Management Systems, Databases, Event Management, or Contact Management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B0244-B2F2-49BA-A65C-0F235DAF1FE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7E85285-5007-4FEF-B791-3FA78CD5AA3F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E244 Using Data to Grow and Sustain Your Organization</a:t>
            </a:r>
          </a:p>
        </p:txBody>
      </p:sp>
    </p:spTree>
    <p:extLst>
      <p:ext uri="{BB962C8B-B14F-4D97-AF65-F5344CB8AC3E}">
        <p14:creationId xmlns:p14="http://schemas.microsoft.com/office/powerpoint/2010/main" val="300398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important features: </a:t>
            </a:r>
          </a:p>
          <a:p>
            <a:r>
              <a:rPr lang="en-US" dirty="0"/>
              <a:t>Billing</a:t>
            </a:r>
          </a:p>
          <a:p>
            <a:r>
              <a:rPr lang="en-US" dirty="0"/>
              <a:t>Reports</a:t>
            </a:r>
          </a:p>
          <a:p>
            <a:r>
              <a:rPr lang="en-US" dirty="0"/>
              <a:t>Data editing</a:t>
            </a:r>
          </a:p>
          <a:p>
            <a:r>
              <a:rPr lang="en-US" dirty="0"/>
              <a:t>Directory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Follow UP Tracking</a:t>
            </a:r>
          </a:p>
          <a:p>
            <a:r>
              <a:rPr lang="en-US" dirty="0"/>
              <a:t>Marketing</a:t>
            </a:r>
          </a:p>
          <a:p>
            <a:r>
              <a:rPr lang="en-US" dirty="0"/>
              <a:t>E-Commerce</a:t>
            </a:r>
          </a:p>
          <a:p>
            <a:r>
              <a:rPr lang="en-US" dirty="0"/>
              <a:t>Lead Generation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E244 Using Data to Grow and Sustain Your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B0244-B2F2-49BA-A65C-0F235DAF1F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83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E244 Using Data to Grow and Sustain Your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B0244-B2F2-49BA-A65C-0F235DAF1F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E244 Using Data to Grow and Sustain Your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B0244-B2F2-49BA-A65C-0F235DAF1F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5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E244 Using Data to Grow and Sustain Your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B0244-B2F2-49BA-A65C-0F235DAF1F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61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E244 Using Data to Grow and Sustain Your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B0244-B2F2-49BA-A65C-0F235DAF1F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74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White board exercise:</a:t>
            </a:r>
          </a:p>
          <a:p>
            <a:r>
              <a:rPr lang="en-US" dirty="0"/>
              <a:t>Metrics for engagement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E244 Using Data to Grow and Sustain Your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B0244-B2F2-49BA-A65C-0F235DAF1F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5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Measuring for averages or competitive research is not benchmarking</a:t>
            </a:r>
          </a:p>
          <a:p>
            <a:r>
              <a:rPr lang="en-US" dirty="0"/>
              <a:t>And until you turn the lens internally toward the future, it’s not forecasting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E244 Using Data to Grow and Sustain Your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B0244-B2F2-49BA-A65C-0F235DAF1F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candelabrum, light, crosswalk&#10;&#10;Description automatically generated">
            <a:extLst>
              <a:ext uri="{FF2B5EF4-FFF2-40B4-BE49-F238E27FC236}">
                <a16:creationId xmlns:a16="http://schemas.microsoft.com/office/drawing/2014/main" id="{E591774A-3FE0-3D4C-9872-A8AFE7D86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2C395-127A-2D4E-B2CD-A2A21EFA1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2490" y="2834641"/>
            <a:ext cx="707901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2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1C2BC4A-05CA-914E-9030-4B9ACAF83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673A23-BF18-6646-93F2-78A5A5643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2492" y="558504"/>
            <a:ext cx="707901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8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720214"/>
            <a:ext cx="7999141" cy="1839308"/>
          </a:xfrm>
          <a:prstGeom prst="rect">
            <a:avLst/>
          </a:prstGeom>
        </p:spPr>
        <p:txBody>
          <a:bodyPr lIns="228600" tIns="0" rIns="0" bIns="0" anchor="b"/>
          <a:lstStyle>
            <a:lvl1pPr algn="l">
              <a:lnSpc>
                <a:spcPts val="5600"/>
              </a:lnSpc>
              <a:defRPr sz="5600" b="0" i="0" spc="-200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602829"/>
            <a:ext cx="7999141" cy="421323"/>
          </a:xfrm>
          <a:prstGeom prst="rect">
            <a:avLst/>
          </a:prstGeom>
        </p:spPr>
        <p:txBody>
          <a:bodyPr lIns="228600" tIns="0" rIns="0" bIns="0"/>
          <a:lstStyle>
            <a:lvl1pPr marL="0" indent="0" algn="l">
              <a:buNone/>
              <a:defRPr sz="24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1C2BC4A-05CA-914E-9030-4B9ACAF83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4E47EC-1B83-0945-A4CB-02525DB856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1775" y="-119568"/>
            <a:ext cx="3825147" cy="18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5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858000" cy="1088353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95039"/>
            <a:ext cx="6858000" cy="4674608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00004-28DB-D648-9E8C-F05F8ECB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09" y="5745400"/>
            <a:ext cx="2160958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1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62361" y="1090509"/>
            <a:ext cx="2743817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EEE50-8C20-7D4B-99FA-700A05DCE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858000" cy="1090507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17EC3C-D29A-EF49-911C-1382308364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62361" y="2019301"/>
            <a:ext cx="2743817" cy="1789128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DF61168-006F-044C-8BD8-1CAF947FB24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61204" y="1090509"/>
            <a:ext cx="2743817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7120F69-8274-9547-B64B-153ADAA17AF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161204" y="2019301"/>
            <a:ext cx="2743817" cy="1789128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3188B4A-2444-7A41-830F-51C7A3BAD40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60047" y="1090509"/>
            <a:ext cx="2743817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9DA2A6-E7AE-FB47-B585-E97A5134E99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060047" y="2019301"/>
            <a:ext cx="2743817" cy="1789128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E0239-07BA-BD4D-B279-22FA8CFA9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09" y="5745400"/>
            <a:ext cx="2160958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4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0" y="3131483"/>
            <a:ext cx="3429000" cy="595035"/>
          </a:xfrm>
          <a:prstGeom prst="rect">
            <a:avLst/>
          </a:prstGeom>
          <a:solidFill>
            <a:srgbClr val="DBF5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45CEBD-1597-BC46-8F79-80B66EE7A4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29000" y="0"/>
            <a:ext cx="5715000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E6B09F-68A1-0A43-AFB3-5D29ED085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2718"/>
            <a:ext cx="2970564" cy="684036"/>
          </a:xfrm>
          <a:prstGeom prst="rect">
            <a:avLst/>
          </a:prstGeom>
        </p:spPr>
        <p:txBody>
          <a:bodyPr lIns="228600" tIns="274320" rIns="0" bIns="0" anchor="t" anchorCtr="0"/>
          <a:lstStyle>
            <a:lvl1pPr algn="l">
              <a:lnSpc>
                <a:spcPts val="2400"/>
              </a:lnSpc>
              <a:defRPr sz="2400" b="0" i="0" spc="0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E55CD58-3E32-AF4D-9821-A3197D0C6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681317"/>
            <a:ext cx="2970564" cy="5074251"/>
          </a:xfrm>
          <a:prstGeom prst="rect">
            <a:avLst/>
          </a:prstGeom>
        </p:spPr>
        <p:txBody>
          <a:bodyPr lIns="228600" tIns="4572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Body copy here in 11pt.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C0513C-0FFF-D14A-A8CA-CAE12FDF2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09" y="5745400"/>
            <a:ext cx="2160958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89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Quote-Light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5715000" y="3131483"/>
            <a:ext cx="3429000" cy="595035"/>
          </a:xfrm>
          <a:prstGeom prst="rect">
            <a:avLst/>
          </a:prstGeom>
          <a:solidFill>
            <a:srgbClr val="004F9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52739A-1709-A048-898F-FFBCB6135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5024673" cy="1088353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B75BA-9A0F-F44E-89EC-30BA17314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1095039"/>
            <a:ext cx="5024673" cy="4674608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EE5E-5E69-B644-86B8-4391B337B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0"/>
            <a:ext cx="2971800" cy="68580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E2CC1D-46E6-A845-BDC9-DC16715BE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09" y="5745400"/>
            <a:ext cx="2160958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90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" y="0"/>
            <a:ext cx="5939073" cy="6011501"/>
          </a:xfrm>
          <a:prstGeom prst="rect">
            <a:avLst/>
          </a:prstGeom>
        </p:spPr>
        <p:txBody>
          <a:bodyPr lIns="228600" tIns="9144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Callout text here.</a:t>
            </a:r>
          </a:p>
          <a:p>
            <a:pPr lvl="0"/>
            <a:r>
              <a:rPr lang="en-US" dirty="0"/>
              <a:t>Try to keep it to three lines max. </a:t>
            </a:r>
          </a:p>
        </p:txBody>
      </p:sp>
      <p:pic>
        <p:nvPicPr>
          <p:cNvPr id="8" name="Generic-USCC-PPT_Session-pattern-insightfulblue.png" descr="Generic-USCC-PPT_Session-pattern-insightfulblue.png">
            <a:extLst>
              <a:ext uri="{FF2B5EF4-FFF2-40B4-BE49-F238E27FC236}">
                <a16:creationId xmlns:a16="http://schemas.microsoft.com/office/drawing/2014/main" id="{D99DEFEC-1703-FC49-B77C-131D0E78F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991"/>
          <a:stretch/>
        </p:blipFill>
        <p:spPr>
          <a:xfrm>
            <a:off x="6857660" y="0"/>
            <a:ext cx="228634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9D401-30A6-3746-A308-F2568A88A4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509" y="5745400"/>
            <a:ext cx="2160958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3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A39E99-A562-544F-9979-C775E956C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4C1B8A-4264-F449-B923-319529894D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2487" y="2834641"/>
            <a:ext cx="707901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3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323990"/>
            <a:ext cx="7999141" cy="1330076"/>
          </a:xfrm>
          <a:prstGeom prst="rect">
            <a:avLst/>
          </a:prstGeom>
        </p:spPr>
        <p:txBody>
          <a:bodyPr lIns="228600" tIns="457200" rIns="0" bIns="0" anchor="t" anchorCtr="0"/>
          <a:lstStyle>
            <a:lvl1pPr algn="l"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927937"/>
            <a:ext cx="7999141" cy="421323"/>
          </a:xfrm>
          <a:prstGeom prst="rect">
            <a:avLst/>
          </a:prstGeom>
        </p:spPr>
        <p:txBody>
          <a:bodyPr lIns="228600" tIns="0" rIns="0" bIns="0"/>
          <a:lstStyle>
            <a:lvl1pPr marL="0" indent="0" algn="l">
              <a:buNone/>
              <a:defRPr sz="24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9E99-A562-544F-9979-C775E956C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344EC-E2ED-B946-8B23-EE6E34872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1774" y="5111085"/>
            <a:ext cx="3825147" cy="18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05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858000" cy="1088353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95039"/>
            <a:ext cx="6858000" cy="4674608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70BB3-5CF7-E840-9201-27B73F39A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10" y="5745400"/>
            <a:ext cx="2160956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6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323990"/>
            <a:ext cx="7999141" cy="1330076"/>
          </a:xfrm>
          <a:prstGeom prst="rect">
            <a:avLst/>
          </a:prstGeom>
        </p:spPr>
        <p:txBody>
          <a:bodyPr lIns="228600" tIns="457200" rIns="0" bIns="0" anchor="t" anchorCtr="0"/>
          <a:lstStyle>
            <a:lvl1pPr algn="l">
              <a:lnSpc>
                <a:spcPts val="5600"/>
              </a:lnSpc>
              <a:defRPr sz="5600" b="0" i="0" spc="-20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927937"/>
            <a:ext cx="7999141" cy="421323"/>
          </a:xfrm>
          <a:prstGeom prst="rect">
            <a:avLst/>
          </a:prstGeom>
        </p:spPr>
        <p:txBody>
          <a:bodyPr lIns="228600" tIns="0" rIns="0" bIns="0"/>
          <a:lstStyle>
            <a:lvl1pPr marL="0" indent="0" algn="l">
              <a:buNone/>
              <a:defRPr sz="24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11" name="Picture 10" descr="A picture containing text, candelabrum, light, crosswalk&#10;&#10;Description automatically generated">
            <a:extLst>
              <a:ext uri="{FF2B5EF4-FFF2-40B4-BE49-F238E27FC236}">
                <a16:creationId xmlns:a16="http://schemas.microsoft.com/office/drawing/2014/main" id="{E591774A-3FE0-3D4C-9872-A8AFE7D86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596A89-B3CB-0241-B5B9-4849AAC5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1775" y="5111085"/>
            <a:ext cx="3825147" cy="18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48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62361" y="1090509"/>
            <a:ext cx="2743817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EEE50-8C20-7D4B-99FA-700A05DCE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858000" cy="1090507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17EC3C-D29A-EF49-911C-1382308364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62361" y="2019301"/>
            <a:ext cx="2743817" cy="1789128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DF61168-006F-044C-8BD8-1CAF947FB24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61204" y="1090509"/>
            <a:ext cx="2743817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7120F69-8274-9547-B64B-153ADAA17AF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161204" y="2019301"/>
            <a:ext cx="2743817" cy="1789128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3188B4A-2444-7A41-830F-51C7A3BAD40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60047" y="1090509"/>
            <a:ext cx="2743817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9DA2A6-E7AE-FB47-B585-E97A5134E99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060047" y="2019301"/>
            <a:ext cx="2743817" cy="1789128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C62D95-D237-804A-A156-C6404E49A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10" y="5745400"/>
            <a:ext cx="2160956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3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0" y="3131483"/>
            <a:ext cx="3429000" cy="595035"/>
          </a:xfrm>
          <a:prstGeom prst="rect">
            <a:avLst/>
          </a:prstGeom>
          <a:solidFill>
            <a:srgbClr val="DBF5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45CEBD-1597-BC46-8F79-80B66EE7A4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29000" y="0"/>
            <a:ext cx="5715000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E6B09F-68A1-0A43-AFB3-5D29ED085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2718"/>
            <a:ext cx="2970564" cy="684036"/>
          </a:xfrm>
          <a:prstGeom prst="rect">
            <a:avLst/>
          </a:prstGeom>
        </p:spPr>
        <p:txBody>
          <a:bodyPr lIns="228600" tIns="274320" rIns="0" bIns="0" anchor="t" anchorCtr="0"/>
          <a:lstStyle>
            <a:lvl1pPr algn="l">
              <a:lnSpc>
                <a:spcPts val="2400"/>
              </a:lnSpc>
              <a:defRPr sz="2400" b="0" i="0" spc="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E55CD58-3E32-AF4D-9821-A3197D0C6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681317"/>
            <a:ext cx="2970564" cy="5074251"/>
          </a:xfrm>
          <a:prstGeom prst="rect">
            <a:avLst/>
          </a:prstGeom>
        </p:spPr>
        <p:txBody>
          <a:bodyPr lIns="228600" tIns="4572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Body copy here in 11pt.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E1CDD5-9237-6E42-B04E-8BBCF20918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10" y="5745400"/>
            <a:ext cx="2160956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40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Quote-Dark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5715000" y="3131483"/>
            <a:ext cx="3429000" cy="595035"/>
          </a:xfrm>
          <a:prstGeom prst="rect">
            <a:avLst/>
          </a:prstGeom>
          <a:solidFill>
            <a:srgbClr val="EB16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52739A-1709-A048-898F-FFBCB6135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5024673" cy="1088353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B75BA-9A0F-F44E-89EC-30BA17314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1095039"/>
            <a:ext cx="5024673" cy="4674608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EE5E-5E69-B644-86B8-4391B337B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0"/>
            <a:ext cx="2971800" cy="68580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3FD330-0AE0-9247-BCBF-DF840F5EC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10" y="5745400"/>
            <a:ext cx="2160956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27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" y="0"/>
            <a:ext cx="5939073" cy="6011501"/>
          </a:xfrm>
          <a:prstGeom prst="rect">
            <a:avLst/>
          </a:prstGeom>
        </p:spPr>
        <p:txBody>
          <a:bodyPr lIns="228600" tIns="9144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Callout text here.</a:t>
            </a:r>
          </a:p>
          <a:p>
            <a:pPr lvl="0"/>
            <a:r>
              <a:rPr lang="en-US" dirty="0"/>
              <a:t>Try to keep it to three lines max.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2B723-E4EB-C14D-8E9C-D9A306FE0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7999" y="0"/>
            <a:ext cx="2286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78232-5759-044F-AEDD-B7C5D36D5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510" y="5745400"/>
            <a:ext cx="2160956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858000" cy="1088353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95039"/>
            <a:ext cx="6858000" cy="4674608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8FF46-EE62-DC44-BB6E-9FAB1F61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509" y="5745401"/>
            <a:ext cx="2160958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0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62361" y="1090509"/>
            <a:ext cx="2743817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EEE50-8C20-7D4B-99FA-700A05DCE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858000" cy="1090507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17EC3C-D29A-EF49-911C-1382308364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62361" y="2019301"/>
            <a:ext cx="2743817" cy="1789128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DF61168-006F-044C-8BD8-1CAF947FB24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61204" y="1090509"/>
            <a:ext cx="2743817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7120F69-8274-9547-B64B-153ADAA17AF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161204" y="2019301"/>
            <a:ext cx="2743817" cy="1789128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3188B4A-2444-7A41-830F-51C7A3BAD40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60047" y="1090509"/>
            <a:ext cx="2743817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9DA2A6-E7AE-FB47-B585-E97A5134E99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060047" y="2019301"/>
            <a:ext cx="2743817" cy="1789128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CA9F38-0BEA-9949-BC81-614E2895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509" y="5745401"/>
            <a:ext cx="2160958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1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-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/>
        </p:nvSpPr>
        <p:spPr>
          <a:xfrm>
            <a:off x="0" y="3131483"/>
            <a:ext cx="3429000" cy="595035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45CEBD-1597-BC46-8F79-80B66EE7A4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67509" y="-2719"/>
            <a:ext cx="5715000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E6B09F-68A1-0A43-AFB3-5D29ED085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2718"/>
            <a:ext cx="2970564" cy="684036"/>
          </a:xfrm>
          <a:prstGeom prst="rect">
            <a:avLst/>
          </a:prstGeom>
        </p:spPr>
        <p:txBody>
          <a:bodyPr lIns="228600" tIns="274320" rIns="0" bIns="0" anchor="t" anchorCtr="0"/>
          <a:lstStyle>
            <a:lvl1pPr algn="l">
              <a:lnSpc>
                <a:spcPts val="2400"/>
              </a:lnSpc>
              <a:defRPr sz="2400" b="0" i="0" spc="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E55CD58-3E32-AF4D-9821-A3197D0C6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681317"/>
            <a:ext cx="2970564" cy="5074251"/>
          </a:xfrm>
          <a:prstGeom prst="rect">
            <a:avLst/>
          </a:prstGeom>
        </p:spPr>
        <p:txBody>
          <a:bodyPr lIns="228600" tIns="4572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Body copy here in 11pt.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E9F47-E35D-E847-BC4B-A64D3A32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509" y="5745401"/>
            <a:ext cx="2160958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Quote-Dark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/>
        </p:nvSpPr>
        <p:spPr>
          <a:xfrm>
            <a:off x="5715000" y="3131483"/>
            <a:ext cx="3429000" cy="595035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52739A-1709-A048-898F-FFBCB6135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5024673" cy="1088353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B75BA-9A0F-F44E-89EC-30BA17314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1095039"/>
            <a:ext cx="5024673" cy="4674608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EE5E-5E69-B644-86B8-4391B337B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0"/>
            <a:ext cx="2971800" cy="68580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81EEF3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CD4883-46E8-574D-B308-A9B66A5A5E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509" y="5745400"/>
            <a:ext cx="2160958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8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B019877-13B3-F34E-99FF-9586EB0E1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0"/>
          <a:stretch/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" y="0"/>
            <a:ext cx="5939073" cy="6011501"/>
          </a:xfrm>
          <a:prstGeom prst="rect">
            <a:avLst/>
          </a:prstGeom>
        </p:spPr>
        <p:txBody>
          <a:bodyPr lIns="228600" tIns="9144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Callout text here.</a:t>
            </a:r>
          </a:p>
          <a:p>
            <a:pPr lvl="0"/>
            <a:r>
              <a:rPr lang="en-US" dirty="0"/>
              <a:t>Try to keep it to three lines max.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5ECF1-AB48-4844-B4B4-66191551D8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509" y="5745401"/>
            <a:ext cx="2160958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4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itle_4x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39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115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Institute_IOM_name_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2" y="5427690"/>
            <a:ext cx="3176235" cy="1069890"/>
          </a:xfrm>
          <a:prstGeom prst="rect">
            <a:avLst/>
          </a:prstGeom>
        </p:spPr>
      </p:pic>
      <p:pic>
        <p:nvPicPr>
          <p:cNvPr id="11" name="Picture 10" descr="USCC_FOUNDATION_R_4C_stacked_reverse_KO_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64" y="5212021"/>
            <a:ext cx="3982740" cy="12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3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993A-C597-417B-BDA5-4A5300AD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2483E-1C06-49A1-9EA9-FDDF1BC50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96FB2-1191-4795-9DD3-26CA22C2B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38C8E-87B7-4C4D-B98C-2726D944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5829-8B35-4F07-802B-F3B070E0319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269D9-0240-4F5E-9916-24BFF19D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7CC3F-8EC6-449A-94FC-6EB26E2F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204E-862E-495E-9070-A1743B80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8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2A18A3-DD60-DAAD-CFB5-4B29D53FEA6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pic>
        <p:nvPicPr>
          <p:cNvPr id="3" name="Picture 2" descr="Institute_IOM_name_REVERSE.png">
            <a:extLst>
              <a:ext uri="{FF2B5EF4-FFF2-40B4-BE49-F238E27FC236}">
                <a16:creationId xmlns:a16="http://schemas.microsoft.com/office/drawing/2014/main" id="{7127F672-A57D-07C9-CF67-1C51426027E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2" y="295058"/>
            <a:ext cx="1695583" cy="571144"/>
          </a:xfrm>
          <a:prstGeom prst="rect">
            <a:avLst/>
          </a:prstGeom>
        </p:spPr>
      </p:pic>
      <p:pic>
        <p:nvPicPr>
          <p:cNvPr id="4" name="Picture 3" descr="USCC_FOUNDATION_R_4C_reverse_R.png">
            <a:extLst>
              <a:ext uri="{FF2B5EF4-FFF2-40B4-BE49-F238E27FC236}">
                <a16:creationId xmlns:a16="http://schemas.microsoft.com/office/drawing/2014/main" id="{463B247E-A249-B5F2-BB9E-8586F48181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37" y="295058"/>
            <a:ext cx="3381453" cy="493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CE2931-80C8-5762-9846-B475E62C69EB}"/>
              </a:ext>
            </a:extLst>
          </p:cNvPr>
          <p:cNvSpPr txBox="1"/>
          <p:nvPr userDrawn="1"/>
        </p:nvSpPr>
        <p:spPr>
          <a:xfrm>
            <a:off x="7710768" y="6445900"/>
            <a:ext cx="976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DD0000"/>
                </a:solidFill>
              </a:rPr>
              <a:t>#</a:t>
            </a:r>
            <a:r>
              <a:rPr lang="en-US" sz="1000" b="1" dirty="0" err="1">
                <a:solidFill>
                  <a:srgbClr val="DD0000"/>
                </a:solidFill>
              </a:rPr>
              <a:t>IOMeducates</a:t>
            </a:r>
            <a:endParaRPr lang="en-US" sz="1000" b="1" dirty="0">
              <a:solidFill>
                <a:srgbClr val="DD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7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14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7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obias"/>
              </a:rPr>
              <a:t>C460 </a:t>
            </a:r>
            <a:br>
              <a:rPr lang="en-US" dirty="0">
                <a:latin typeface="Tobias"/>
              </a:rPr>
            </a:br>
            <a:r>
              <a:rPr lang="en-US" dirty="0">
                <a:latin typeface="Tobias"/>
              </a:rPr>
              <a:t>Integrating Strategic</a:t>
            </a:r>
            <a:br>
              <a:rPr lang="en-US" dirty="0">
                <a:latin typeface="Tobias"/>
              </a:rPr>
            </a:br>
            <a:r>
              <a:rPr lang="en-US" dirty="0">
                <a:latin typeface="Tobias"/>
              </a:rPr>
              <a:t>Tech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obias"/>
              </a:rPr>
              <a:t>Bob Thomas, IOM, CAE, CMP</a:t>
            </a:r>
          </a:p>
        </p:txBody>
      </p:sp>
    </p:spTree>
    <p:extLst>
      <p:ext uri="{BB962C8B-B14F-4D97-AF65-F5344CB8AC3E}">
        <p14:creationId xmlns:p14="http://schemas.microsoft.com/office/powerpoint/2010/main" val="215674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082E-38D0-41B6-99F0-4C558112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CFE2-97B8-46B3-B0A2-CB27F875A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Financial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Billing and Financial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Follow up/tracking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E-Commerce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Reports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34C4E-64D3-44A3-B4F0-BCD701EF861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26569" y="1563637"/>
            <a:ext cx="3886200" cy="31384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Engagement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Directory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Website Integration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Member Engagement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Mobile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1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082E-38D0-41B6-99F0-4C558112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CFE2-97B8-46B3-B0A2-CB27F875A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Sales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Pipeline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Forecasting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Conversion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Goal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Profitability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34C4E-64D3-44A3-B4F0-BCD701EF861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73764" y="1469231"/>
            <a:ext cx="3886200" cy="31384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Drops/Cancelations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Retention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Trends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Engagement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Events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9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082E-38D0-41B6-99F0-4C558112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In-House vs. Managed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CFE2-97B8-46B3-B0A2-CB27F875A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Built-in backup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Custom to the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Experience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34C4E-64D3-44A3-B4F0-BCD701EF861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20669" y="1469231"/>
            <a:ext cx="3886200" cy="31384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Reduces cost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Greater efficiency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Expertise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7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C807-6870-4299-9A1C-68E0A237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AD7D-2788-4AD7-A33B-F403819F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Increase in productivity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Increase in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Decrease in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Avoidance in cost</a:t>
            </a:r>
          </a:p>
        </p:txBody>
      </p:sp>
    </p:spTree>
    <p:extLst>
      <p:ext uri="{BB962C8B-B14F-4D97-AF65-F5344CB8AC3E}">
        <p14:creationId xmlns:p14="http://schemas.microsoft.com/office/powerpoint/2010/main" val="300514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C807-6870-4299-9A1C-68E0A237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AD7D-2788-4AD7-A33B-F403819F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Designed to solve a problem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Efficiency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Sales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Events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F91"/>
                </a:solidFill>
                <a:latin typeface="Tobias"/>
              </a:rPr>
              <a:t>Map out 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Options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Cost (Buy, lease or subscribe)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ROI</a:t>
            </a:r>
          </a:p>
          <a:p>
            <a:pPr lvl="1"/>
            <a:endParaRPr lang="en-US" sz="2400" dirty="0">
              <a:solidFill>
                <a:srgbClr val="004F91"/>
              </a:solidFill>
              <a:latin typeface="Tobias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AA1055-1834-4D9F-B615-F8428760E614}"/>
              </a:ext>
            </a:extLst>
          </p:cNvPr>
          <p:cNvSpPr txBox="1">
            <a:spLocks/>
          </p:cNvSpPr>
          <p:nvPr/>
        </p:nvSpPr>
        <p:spPr>
          <a:xfrm>
            <a:off x="4651779" y="3264291"/>
            <a:ext cx="4292770" cy="296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004F91"/>
              </a:solidFill>
              <a:latin typeface="Tobias"/>
            </a:endParaRPr>
          </a:p>
        </p:txBody>
      </p:sp>
    </p:spTree>
    <p:extLst>
      <p:ext uri="{BB962C8B-B14F-4D97-AF65-F5344CB8AC3E}">
        <p14:creationId xmlns:p14="http://schemas.microsoft.com/office/powerpoint/2010/main" val="654926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C807-6870-4299-9A1C-68E0A237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AD7D-2788-4AD7-A33B-F403819F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Replacement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Subscriptions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Capital outlay vs. leasing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Allocation to projects</a:t>
            </a:r>
          </a:p>
        </p:txBody>
      </p:sp>
    </p:spTree>
    <p:extLst>
      <p:ext uri="{BB962C8B-B14F-4D97-AF65-F5344CB8AC3E}">
        <p14:creationId xmlns:p14="http://schemas.microsoft.com/office/powerpoint/2010/main" val="317595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223A-4B03-4F62-9854-7BB0466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in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F5CC-14C5-403C-9782-FFD0996F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Adaptability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Design with the user in mind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F91"/>
                </a:solidFill>
                <a:latin typeface="Tobias"/>
              </a:rPr>
              <a:t>Mapping investment to solve the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39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D730-1CAA-4D20-84CD-6D0C24B8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88AD-E7AF-4194-954B-A5A7C68A3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Privacy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Data Mining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Forecasting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Security/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Artificial intelligence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Social Media Marketing</a:t>
            </a:r>
          </a:p>
        </p:txBody>
      </p:sp>
    </p:spTree>
    <p:extLst>
      <p:ext uri="{BB962C8B-B14F-4D97-AF65-F5344CB8AC3E}">
        <p14:creationId xmlns:p14="http://schemas.microsoft.com/office/powerpoint/2010/main" val="3947803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082E-38D0-41B6-99F0-4C558112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CFE2-97B8-46B3-B0A2-CB27F875A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Purchase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E-Commerce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Merchandise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Customer Loyalty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34C4E-64D3-44A3-B4F0-BCD701EF861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0" y="1563636"/>
            <a:ext cx="3886200" cy="31384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Market Segmentation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Production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Call Analysis 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Sales Forecasting</a:t>
            </a:r>
          </a:p>
        </p:txBody>
      </p:sp>
    </p:spTree>
    <p:extLst>
      <p:ext uri="{BB962C8B-B14F-4D97-AF65-F5344CB8AC3E}">
        <p14:creationId xmlns:p14="http://schemas.microsoft.com/office/powerpoint/2010/main" val="333403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082E-38D0-41B6-99F0-4C558112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Steps to Data Mining for Insights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00A02D-4A4E-43F7-B277-27D91B2B6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648444"/>
              </p:ext>
            </p:extLst>
          </p:nvPr>
        </p:nvGraphicFramePr>
        <p:xfrm>
          <a:off x="1309657" y="1160268"/>
          <a:ext cx="68580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424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5161-6733-4718-AACC-7417FA5D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obias"/>
              </a:rPr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FFA1D-403B-475E-B667-0139FF476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Creating a technology plan and budget.</a:t>
            </a:r>
          </a:p>
          <a:p>
            <a:pPr lvl="0"/>
            <a:endParaRPr lang="en-US" sz="2400" dirty="0">
              <a:latin typeface="Tobia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Developing technology strategies for your organization. </a:t>
            </a:r>
          </a:p>
          <a:p>
            <a:pPr lvl="0"/>
            <a:endParaRPr lang="en-US" sz="2400" dirty="0">
              <a:latin typeface="Tobia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Protecting and maintaining your technology solutions. </a:t>
            </a:r>
          </a:p>
        </p:txBody>
      </p:sp>
    </p:spTree>
    <p:extLst>
      <p:ext uri="{BB962C8B-B14F-4D97-AF65-F5344CB8AC3E}">
        <p14:creationId xmlns:p14="http://schemas.microsoft.com/office/powerpoint/2010/main" val="2893959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082E-38D0-41B6-99F0-4C558112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CFE2-97B8-46B3-B0A2-CB27F875A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Short Term vs.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 	Long Term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New and Renew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New Product Development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34C4E-64D3-44A3-B4F0-BCD701EF861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0" y="1469231"/>
            <a:ext cx="3886200" cy="31384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Benchmarking 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Growth Strategy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Sales Cycles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Budgeting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384511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3BE6-D1F5-4BC8-8760-B625461F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vs.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6D3D-3550-4438-B142-50E49203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5" y="1643679"/>
            <a:ext cx="6858000" cy="46746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Focus on best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Strive for continuous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Partner to share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Maintain a competitive 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Adapt based on customer needs</a:t>
            </a:r>
          </a:p>
        </p:txBody>
      </p:sp>
    </p:spTree>
    <p:extLst>
      <p:ext uri="{BB962C8B-B14F-4D97-AF65-F5344CB8AC3E}">
        <p14:creationId xmlns:p14="http://schemas.microsoft.com/office/powerpoint/2010/main" val="669024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3BE6-D1F5-4BC8-8760-B625461F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6D3D-3550-4438-B142-50E49203D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Stay on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Focus on success and accomplishments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Make processes more efficient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Identify where your biggest returns are</a:t>
            </a:r>
          </a:p>
        </p:txBody>
      </p:sp>
    </p:spTree>
    <p:extLst>
      <p:ext uri="{BB962C8B-B14F-4D97-AF65-F5344CB8AC3E}">
        <p14:creationId xmlns:p14="http://schemas.microsoft.com/office/powerpoint/2010/main" val="757453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8C32-9DFF-4541-9162-BF388ABA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61FC-135C-40E4-9ADA-93CB454C8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Frequently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Regularly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Retention/Destruction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Encrypted &amp; Protected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Stacked (Redundancy)</a:t>
            </a:r>
          </a:p>
        </p:txBody>
      </p:sp>
    </p:spTree>
    <p:extLst>
      <p:ext uri="{BB962C8B-B14F-4D97-AF65-F5344CB8AC3E}">
        <p14:creationId xmlns:p14="http://schemas.microsoft.com/office/powerpoint/2010/main" val="578110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C03D-3710-4FB1-937C-756A4E11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6B405-E5F2-429C-8ED4-981A811C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Passwords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Encryption/ Authentication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Payment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Limit Access to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Limit Access to Software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D3DCD-1245-4D3A-A6FA-AD3B56B95F0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08582" y="1570831"/>
            <a:ext cx="3886200" cy="3716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Firewalls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Backup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Mobile plans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Policies and Procedures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Loss/Theft of Data or Equipment</a:t>
            </a:r>
          </a:p>
        </p:txBody>
      </p:sp>
    </p:spTree>
    <p:extLst>
      <p:ext uri="{BB962C8B-B14F-4D97-AF65-F5344CB8AC3E}">
        <p14:creationId xmlns:p14="http://schemas.microsoft.com/office/powerpoint/2010/main" val="242514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C03D-3710-4FB1-937C-756A4E11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6B405-E5F2-429C-8ED4-981A811C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Personal customization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Marketing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Customer Service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Finance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29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8C32-9DFF-4541-9162-BF388ABA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Your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61FC-135C-40E4-9ADA-93CB454C8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3176"/>
            <a:ext cx="6858000" cy="46746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Climate control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Virus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Policies &amp;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Watch trends</a:t>
            </a:r>
          </a:p>
        </p:txBody>
      </p:sp>
    </p:spTree>
    <p:extLst>
      <p:ext uri="{BB962C8B-B14F-4D97-AF65-F5344CB8AC3E}">
        <p14:creationId xmlns:p14="http://schemas.microsoft.com/office/powerpoint/2010/main" val="493006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A6E9-2DAB-4A1F-85E7-03342F4B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&amp;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31F1-C7AB-46AB-9E6E-4621CBF02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Personal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Privacy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Disaster Recovery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Technology Standards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Telecommuting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Internet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637144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8C32-9DFF-4541-9162-BF388ABA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61FC-135C-40E4-9ADA-93CB454C8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obias"/>
              </a:rPr>
              <a:t>Bob Thomas, IOM, CAE, CMP</a:t>
            </a:r>
          </a:p>
          <a:p>
            <a:pPr marL="0" indent="0">
              <a:buNone/>
            </a:pPr>
            <a:r>
              <a:rPr lang="en-US" sz="2400" dirty="0">
                <a:latin typeface="Tobias"/>
              </a:rPr>
              <a:t>Chief Operating Officer</a:t>
            </a:r>
          </a:p>
          <a:p>
            <a:pPr marL="0" indent="0">
              <a:buNone/>
            </a:pPr>
            <a:r>
              <a:rPr lang="en-US" sz="2400" dirty="0">
                <a:latin typeface="Tobias"/>
              </a:rPr>
              <a:t>Michigan Chamber of Commerce</a:t>
            </a:r>
          </a:p>
          <a:p>
            <a:pPr marL="0" indent="0">
              <a:buNone/>
            </a:pPr>
            <a:r>
              <a:rPr lang="en-US" sz="2400" dirty="0">
                <a:latin typeface="Tobias"/>
              </a:rPr>
              <a:t>bthomas@michamber.com</a:t>
            </a:r>
          </a:p>
          <a:p>
            <a:pPr marL="0" indent="0">
              <a:buNone/>
            </a:pPr>
            <a:r>
              <a:rPr lang="en-US" sz="2400" dirty="0">
                <a:latin typeface="Tobias"/>
              </a:rPr>
              <a:t>517-371-7639</a:t>
            </a:r>
          </a:p>
        </p:txBody>
      </p:sp>
    </p:spTree>
    <p:extLst>
      <p:ext uri="{BB962C8B-B14F-4D97-AF65-F5344CB8AC3E}">
        <p14:creationId xmlns:p14="http://schemas.microsoft.com/office/powerpoint/2010/main" val="390829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6438-4AE7-6BC6-BAD3-51AB6ECD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Technology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0A975-4E05-CEE2-3A72-2F3D82C54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0021"/>
            <a:ext cx="6858000" cy="412962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>
                <a:latin typeface="Tobias"/>
              </a:rPr>
              <a:t>Establish the business case for technology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obias"/>
              </a:rPr>
              <a:t>Budget to match the need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obias"/>
              </a:rPr>
              <a:t>Execute the plan with stakeholders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obias"/>
              </a:rPr>
              <a:t>Evaluate your outcomes</a:t>
            </a:r>
          </a:p>
        </p:txBody>
      </p:sp>
    </p:spTree>
    <p:extLst>
      <p:ext uri="{BB962C8B-B14F-4D97-AF65-F5344CB8AC3E}">
        <p14:creationId xmlns:p14="http://schemas.microsoft.com/office/powerpoint/2010/main" val="366354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BD4C-E0B3-4D05-93AF-ED62D56C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Essentials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B1124-C303-47D2-B1CC-50246672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Desktop/Laptop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Mobile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CRM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Accounting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Software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D830CB-704F-4847-8F11-27B664DAEC1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0" y="1552201"/>
            <a:ext cx="3886200" cy="3589338"/>
          </a:xfrm>
        </p:spPr>
        <p:txBody>
          <a:bodyPr/>
          <a:lstStyle/>
          <a:p>
            <a:r>
              <a:rPr lang="en-US" sz="2400" dirty="0">
                <a:solidFill>
                  <a:srgbClr val="004F91"/>
                </a:solidFill>
              </a:rPr>
              <a:t>Storage/Backup</a:t>
            </a:r>
          </a:p>
          <a:p>
            <a:r>
              <a:rPr lang="en-US" sz="2400" dirty="0">
                <a:solidFill>
                  <a:srgbClr val="004F91"/>
                </a:solidFill>
              </a:rPr>
              <a:t>Social Media</a:t>
            </a:r>
          </a:p>
          <a:p>
            <a:r>
              <a:rPr lang="en-US" sz="2400" dirty="0">
                <a:solidFill>
                  <a:srgbClr val="004F91"/>
                </a:solidFill>
              </a:rPr>
              <a:t>Website </a:t>
            </a:r>
          </a:p>
          <a:p>
            <a:r>
              <a:rPr lang="en-US" sz="2400" dirty="0">
                <a:solidFill>
                  <a:srgbClr val="004F91"/>
                </a:solidFill>
              </a:rPr>
              <a:t>Managed IT</a:t>
            </a:r>
          </a:p>
          <a:p>
            <a:r>
              <a:rPr lang="en-US" sz="2400" dirty="0">
                <a:solidFill>
                  <a:srgbClr val="004F91"/>
                </a:solidFill>
              </a:rPr>
              <a:t>VOIP/Phone</a:t>
            </a:r>
          </a:p>
        </p:txBody>
      </p:sp>
    </p:spTree>
    <p:extLst>
      <p:ext uri="{BB962C8B-B14F-4D97-AF65-F5344CB8AC3E}">
        <p14:creationId xmlns:p14="http://schemas.microsoft.com/office/powerpoint/2010/main" val="341155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BD4C-E0B3-4D05-93AF-ED62D56C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Technology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B1124-C303-47D2-B1CC-50246672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Staffing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Audio Visual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Cameras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Artificial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D830CB-704F-4847-8F11-27B664DAEC1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50167" y="1478547"/>
            <a:ext cx="3886200" cy="3589338"/>
          </a:xfrm>
        </p:spPr>
        <p:txBody>
          <a:bodyPr/>
          <a:lstStyle/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E-commerce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Security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Firewalls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Privacy 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311214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BD4C-E0B3-4D05-93AF-ED62D56C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B1124-C303-47D2-B1CC-50246672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obias"/>
              </a:rPr>
              <a:t>Essential for all sizes: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Security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Privacy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Flexibility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Backup plans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D830CB-704F-4847-8F11-27B664DAEC1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20381" y="1634331"/>
            <a:ext cx="3886200" cy="3589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4F91"/>
                </a:solidFill>
                <a:latin typeface="Tobias"/>
              </a:rPr>
              <a:t>Options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Enterprise business solutions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Managed services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Integrated staffing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6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0968-C66E-4B1A-B95D-17993506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Desktop/Laptop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3DD9C-3606-432E-B3D1-37EFAD2D7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High speed processor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Hard drive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Dual Monitors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BF4CD7-72B7-4CC4-A35E-FE9FB381C29C}"/>
              </a:ext>
            </a:extLst>
          </p:cNvPr>
          <p:cNvSpPr txBox="1">
            <a:spLocks/>
          </p:cNvSpPr>
          <p:nvPr/>
        </p:nvSpPr>
        <p:spPr>
          <a:xfrm>
            <a:off x="4572000" y="1497660"/>
            <a:ext cx="3457575" cy="296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Touch screen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Wireless/ Bluetooth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Graphics Card</a:t>
            </a:r>
          </a:p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Camera</a:t>
            </a:r>
          </a:p>
        </p:txBody>
      </p:sp>
    </p:spTree>
    <p:extLst>
      <p:ext uri="{BB962C8B-B14F-4D97-AF65-F5344CB8AC3E}">
        <p14:creationId xmlns:p14="http://schemas.microsoft.com/office/powerpoint/2010/main" val="57504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0968-C66E-4B1A-B95D-17993506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3DD9C-3606-432E-B3D1-37EFAD2D7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u="sng" dirty="0">
                <a:latin typeface="Tobias"/>
              </a:rPr>
              <a:t>C</a:t>
            </a:r>
            <a:r>
              <a:rPr lang="en-US" sz="5400" dirty="0">
                <a:latin typeface="Tobias"/>
              </a:rPr>
              <a:t>ustomer</a:t>
            </a:r>
          </a:p>
          <a:p>
            <a:r>
              <a:rPr lang="en-US" sz="5400" u="sng" dirty="0">
                <a:latin typeface="Tobias"/>
              </a:rPr>
              <a:t>R</a:t>
            </a:r>
            <a:r>
              <a:rPr lang="en-US" sz="5400" dirty="0">
                <a:latin typeface="Tobias"/>
              </a:rPr>
              <a:t>elationship</a:t>
            </a:r>
          </a:p>
          <a:p>
            <a:r>
              <a:rPr lang="en-US" sz="5400" u="sng" dirty="0">
                <a:latin typeface="Tobias"/>
              </a:rPr>
              <a:t>M</a:t>
            </a:r>
            <a:r>
              <a:rPr lang="en-US" sz="5400" dirty="0">
                <a:latin typeface="Tobias"/>
              </a:rPr>
              <a:t>anagement</a:t>
            </a:r>
          </a:p>
        </p:txBody>
      </p:sp>
    </p:spTree>
    <p:extLst>
      <p:ext uri="{BB962C8B-B14F-4D97-AF65-F5344CB8AC3E}">
        <p14:creationId xmlns:p14="http://schemas.microsoft.com/office/powerpoint/2010/main" val="99877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082E-38D0-41B6-99F0-4C558112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CFE2-97B8-46B3-B0A2-CB27F875A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obias"/>
              </a:rPr>
              <a:t>Sales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Follow up/tracking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E-Commerce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Lead Management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Calendaring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Pipeline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Reports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34C4E-64D3-44A3-B4F0-BCD701EF861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26280" y="1522341"/>
            <a:ext cx="3886200" cy="31384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4F91"/>
                </a:solidFill>
                <a:latin typeface="Tobias"/>
              </a:rPr>
              <a:t>Marketing &amp; Communications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Email Integration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Marketing Automation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Tobias"/>
              </a:rPr>
              <a:t>Segmentation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49868"/>
      </p:ext>
    </p:extLst>
  </p:cSld>
  <p:clrMapOvr>
    <a:masterClrMapping/>
  </p:clrMapOvr>
</p:sld>
</file>

<file path=ppt/theme/theme1.xml><?xml version="1.0" encoding="utf-8"?>
<a:theme xmlns:a="http://schemas.openxmlformats.org/drawingml/2006/main" name="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 Institute Template 2.0</Template>
  <TotalTime>877</TotalTime>
  <Words>702</Words>
  <Application>Microsoft Office PowerPoint</Application>
  <PresentationFormat>On-screen Show (4:3)</PresentationFormat>
  <Paragraphs>257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GT America Lt</vt:lpstr>
      <vt:lpstr>GT America Rg</vt:lpstr>
      <vt:lpstr>Helvetica Neue Medium</vt:lpstr>
      <vt:lpstr>Tobias</vt:lpstr>
      <vt:lpstr>Dark</vt:lpstr>
      <vt:lpstr>Light</vt:lpstr>
      <vt:lpstr>Red</vt:lpstr>
      <vt:lpstr>C460  Integrating Strategic Tech Solutions</vt:lpstr>
      <vt:lpstr>Course Objectives</vt:lpstr>
      <vt:lpstr>Creating a Technology Plan</vt:lpstr>
      <vt:lpstr>Technology Essentials</vt:lpstr>
      <vt:lpstr>Related Technology</vt:lpstr>
      <vt:lpstr>Scalability</vt:lpstr>
      <vt:lpstr>Desktop/Laptop</vt:lpstr>
      <vt:lpstr>CRM Systems</vt:lpstr>
      <vt:lpstr>Features</vt:lpstr>
      <vt:lpstr>Features</vt:lpstr>
      <vt:lpstr>Sample Reports</vt:lpstr>
      <vt:lpstr>In-House vs. Managed IT</vt:lpstr>
      <vt:lpstr>Measuring ROI</vt:lpstr>
      <vt:lpstr>Technology Plans</vt:lpstr>
      <vt:lpstr>Budgeting</vt:lpstr>
      <vt:lpstr>People in the Process</vt:lpstr>
      <vt:lpstr>Tech Trends</vt:lpstr>
      <vt:lpstr>Data Mining</vt:lpstr>
      <vt:lpstr>Four Steps to Data Mining for Insights</vt:lpstr>
      <vt:lpstr>Forecasting</vt:lpstr>
      <vt:lpstr>Benchmarking vs. Forecasting</vt:lpstr>
      <vt:lpstr>Tracking Progress</vt:lpstr>
      <vt:lpstr>Backup</vt:lpstr>
      <vt:lpstr>Cybersecurity</vt:lpstr>
      <vt:lpstr>Artificial Intelligence</vt:lpstr>
      <vt:lpstr>Protecting Your Investment</vt:lpstr>
      <vt:lpstr>Policies &amp; Procedures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MacRae, Karyn</cp:lastModifiedBy>
  <cp:revision>53</cp:revision>
  <cp:lastPrinted>2019-01-07T13:11:15Z</cp:lastPrinted>
  <dcterms:created xsi:type="dcterms:W3CDTF">2014-09-16T01:20:50Z</dcterms:created>
  <dcterms:modified xsi:type="dcterms:W3CDTF">2022-05-26T16:01:26Z</dcterms:modified>
</cp:coreProperties>
</file>