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5" r:id="rId2"/>
    <p:sldMasterId id="2147483674" r:id="rId3"/>
  </p:sldMasterIdLst>
  <p:notesMasterIdLst>
    <p:notesMasterId r:id="rId46"/>
  </p:notesMasterIdLst>
  <p:handoutMasterIdLst>
    <p:handoutMasterId r:id="rId47"/>
  </p:handoutMasterIdLst>
  <p:sldIdLst>
    <p:sldId id="264" r:id="rId4"/>
    <p:sldId id="265" r:id="rId5"/>
    <p:sldId id="266" r:id="rId6"/>
    <p:sldId id="321" r:id="rId7"/>
    <p:sldId id="322" r:id="rId8"/>
    <p:sldId id="323" r:id="rId9"/>
    <p:sldId id="324" r:id="rId10"/>
    <p:sldId id="325" r:id="rId11"/>
    <p:sldId id="287"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6" r:id="rId39"/>
    <p:sldId id="353" r:id="rId40"/>
    <p:sldId id="354" r:id="rId41"/>
    <p:sldId id="355" r:id="rId42"/>
    <p:sldId id="357" r:id="rId43"/>
    <p:sldId id="319" r:id="rId44"/>
    <p:sldId id="320" r:id="rId45"/>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DBF5FF"/>
    <a:srgbClr val="004F91"/>
    <a:srgbClr val="003B5C"/>
    <a:srgbClr val="D55F55"/>
    <a:srgbClr val="E7B246"/>
    <a:srgbClr val="D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69925" autoAdjust="0"/>
  </p:normalViewPr>
  <p:slideViewPr>
    <p:cSldViewPr snapToGrid="0" snapToObjects="1">
      <p:cViewPr varScale="1">
        <p:scale>
          <a:sx n="39" d="100"/>
          <a:sy n="39" d="100"/>
        </p:scale>
        <p:origin x="1288" y="28"/>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3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6E6607-F1E6-324A-BE3B-E6CA1BEF1A73}" type="slidenum">
              <a:rPr lang="en-US" smtClean="0"/>
              <a:t>‹#›</a:t>
            </a:fld>
            <a:endParaRPr lang="en-US"/>
          </a:p>
        </p:txBody>
      </p:sp>
    </p:spTree>
    <p:extLst>
      <p:ext uri="{BB962C8B-B14F-4D97-AF65-F5344CB8AC3E}">
        <p14:creationId xmlns:p14="http://schemas.microsoft.com/office/powerpoint/2010/main" val="124123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AAE59AB-C2B9-CC45-A032-2A630D4C97E5}" type="datetimeFigureOut">
              <a:rPr lang="en-US" smtClean="0"/>
              <a:pPr/>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ADB96A-47EA-9647-B8D2-8903D91E391A}" type="slidenum">
              <a:rPr lang="en-US" smtClean="0"/>
              <a:pPr/>
              <a:t>‹#›</a:t>
            </a:fld>
            <a:endParaRPr lang="en-US" dirty="0"/>
          </a:p>
        </p:txBody>
      </p:sp>
    </p:spTree>
    <p:extLst>
      <p:ext uri="{BB962C8B-B14F-4D97-AF65-F5344CB8AC3E}">
        <p14:creationId xmlns:p14="http://schemas.microsoft.com/office/powerpoint/2010/main" val="289228446"/>
      </p:ext>
    </p:extLst>
  </p:cSld>
  <p:clrMap bg1="lt1" tx1="dk1" bg2="lt2" tx2="dk2" accent1="accent1" accent2="accent2" accent3="accent3" accent4="accent4" accent5="accent5" accent6="accent6" hlink="hlink" folHlink="folHlink"/>
  <p:notesStyle>
    <a:lvl1pPr marL="0" algn="l" defTabSz="1463040" rtl="0" eaLnBrk="1" latinLnBrk="0" hangingPunct="1">
      <a:defRPr sz="1920" b="0" i="0" kern="1200">
        <a:solidFill>
          <a:schemeClr val="tx1"/>
        </a:solidFill>
        <a:latin typeface="Arial" panose="020B0604020202020204" pitchFamily="34" charset="0"/>
        <a:ea typeface="+mn-ea"/>
        <a:cs typeface="+mn-cs"/>
      </a:defRPr>
    </a:lvl1pPr>
    <a:lvl2pPr marL="731520" algn="l" defTabSz="1463040" rtl="0" eaLnBrk="1" latinLnBrk="0" hangingPunct="1">
      <a:defRPr sz="1920" b="0" i="0" kern="1200">
        <a:solidFill>
          <a:schemeClr val="tx1"/>
        </a:solidFill>
        <a:latin typeface="Arial" panose="020B0604020202020204" pitchFamily="34" charset="0"/>
        <a:ea typeface="+mn-ea"/>
        <a:cs typeface="+mn-cs"/>
      </a:defRPr>
    </a:lvl2pPr>
    <a:lvl3pPr marL="1463040" algn="l" defTabSz="1463040" rtl="0" eaLnBrk="1" latinLnBrk="0" hangingPunct="1">
      <a:defRPr sz="1920" b="0" i="0" kern="1200">
        <a:solidFill>
          <a:schemeClr val="tx1"/>
        </a:solidFill>
        <a:latin typeface="Arial" panose="020B0604020202020204" pitchFamily="34" charset="0"/>
        <a:ea typeface="+mn-ea"/>
        <a:cs typeface="+mn-cs"/>
      </a:defRPr>
    </a:lvl3pPr>
    <a:lvl4pPr marL="2194560" algn="l" defTabSz="1463040" rtl="0" eaLnBrk="1" latinLnBrk="0" hangingPunct="1">
      <a:defRPr sz="1920" b="0" i="0" kern="1200">
        <a:solidFill>
          <a:schemeClr val="tx1"/>
        </a:solidFill>
        <a:latin typeface="Arial" panose="020B0604020202020204" pitchFamily="34" charset="0"/>
        <a:ea typeface="+mn-ea"/>
        <a:cs typeface="+mn-cs"/>
      </a:defRPr>
    </a:lvl4pPr>
    <a:lvl5pPr marL="2926080" algn="l" defTabSz="1463040" rtl="0" eaLnBrk="1" latinLnBrk="0" hangingPunct="1">
      <a:defRPr sz="1920" b="0" i="0" kern="1200">
        <a:solidFill>
          <a:schemeClr val="tx1"/>
        </a:solidFill>
        <a:latin typeface="Arial" panose="020B0604020202020204" pitchFamily="34" charset="0"/>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a:t>
            </a:fld>
            <a:endParaRPr lang="en-US" dirty="0"/>
          </a:p>
        </p:txBody>
      </p:sp>
    </p:spTree>
    <p:extLst>
      <p:ext uri="{BB962C8B-B14F-4D97-AF65-F5344CB8AC3E}">
        <p14:creationId xmlns:p14="http://schemas.microsoft.com/office/powerpoint/2010/main" val="401695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11</a:t>
            </a:fld>
            <a:endParaRPr lang="en-US" dirty="0"/>
          </a:p>
        </p:txBody>
      </p:sp>
    </p:spTree>
    <p:extLst>
      <p:ext uri="{BB962C8B-B14F-4D97-AF65-F5344CB8AC3E}">
        <p14:creationId xmlns:p14="http://schemas.microsoft.com/office/powerpoint/2010/main" val="48792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12</a:t>
            </a:fld>
            <a:endParaRPr lang="en-US" dirty="0"/>
          </a:p>
        </p:txBody>
      </p:sp>
    </p:spTree>
    <p:extLst>
      <p:ext uri="{BB962C8B-B14F-4D97-AF65-F5344CB8AC3E}">
        <p14:creationId xmlns:p14="http://schemas.microsoft.com/office/powerpoint/2010/main" val="59906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13</a:t>
            </a:fld>
            <a:endParaRPr lang="en-US" dirty="0"/>
          </a:p>
        </p:txBody>
      </p:sp>
    </p:spTree>
    <p:extLst>
      <p:ext uri="{BB962C8B-B14F-4D97-AF65-F5344CB8AC3E}">
        <p14:creationId xmlns:p14="http://schemas.microsoft.com/office/powerpoint/2010/main" val="181206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14</a:t>
            </a:fld>
            <a:endParaRPr lang="en-US" dirty="0"/>
          </a:p>
        </p:txBody>
      </p:sp>
    </p:spTree>
    <p:extLst>
      <p:ext uri="{BB962C8B-B14F-4D97-AF65-F5344CB8AC3E}">
        <p14:creationId xmlns:p14="http://schemas.microsoft.com/office/powerpoint/2010/main" val="98388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15</a:t>
            </a:fld>
            <a:endParaRPr lang="en-US" dirty="0"/>
          </a:p>
        </p:txBody>
      </p:sp>
    </p:spTree>
    <p:extLst>
      <p:ext uri="{BB962C8B-B14F-4D97-AF65-F5344CB8AC3E}">
        <p14:creationId xmlns:p14="http://schemas.microsoft.com/office/powerpoint/2010/main" val="268588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16</a:t>
            </a:fld>
            <a:endParaRPr lang="en-US" dirty="0"/>
          </a:p>
        </p:txBody>
      </p:sp>
    </p:spTree>
    <p:extLst>
      <p:ext uri="{BB962C8B-B14F-4D97-AF65-F5344CB8AC3E}">
        <p14:creationId xmlns:p14="http://schemas.microsoft.com/office/powerpoint/2010/main" val="169953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17</a:t>
            </a:fld>
            <a:endParaRPr lang="en-US" dirty="0"/>
          </a:p>
        </p:txBody>
      </p:sp>
    </p:spTree>
    <p:extLst>
      <p:ext uri="{BB962C8B-B14F-4D97-AF65-F5344CB8AC3E}">
        <p14:creationId xmlns:p14="http://schemas.microsoft.com/office/powerpoint/2010/main" val="305962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18</a:t>
            </a:fld>
            <a:endParaRPr lang="en-US" dirty="0"/>
          </a:p>
        </p:txBody>
      </p:sp>
    </p:spTree>
    <p:extLst>
      <p:ext uri="{BB962C8B-B14F-4D97-AF65-F5344CB8AC3E}">
        <p14:creationId xmlns:p14="http://schemas.microsoft.com/office/powerpoint/2010/main" val="5173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19</a:t>
            </a:fld>
            <a:endParaRPr lang="en-US" dirty="0"/>
          </a:p>
        </p:txBody>
      </p:sp>
    </p:spTree>
    <p:extLst>
      <p:ext uri="{BB962C8B-B14F-4D97-AF65-F5344CB8AC3E}">
        <p14:creationId xmlns:p14="http://schemas.microsoft.com/office/powerpoint/2010/main" val="28240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20</a:t>
            </a:fld>
            <a:endParaRPr lang="en-US" dirty="0"/>
          </a:p>
        </p:txBody>
      </p:sp>
    </p:spTree>
    <p:extLst>
      <p:ext uri="{BB962C8B-B14F-4D97-AF65-F5344CB8AC3E}">
        <p14:creationId xmlns:p14="http://schemas.microsoft.com/office/powerpoint/2010/main" val="391794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a:t>
            </a:fld>
            <a:endParaRPr lang="en-US" dirty="0"/>
          </a:p>
        </p:txBody>
      </p:sp>
    </p:spTree>
    <p:extLst>
      <p:ext uri="{BB962C8B-B14F-4D97-AF65-F5344CB8AC3E}">
        <p14:creationId xmlns:p14="http://schemas.microsoft.com/office/powerpoint/2010/main" val="243956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21</a:t>
            </a:fld>
            <a:endParaRPr lang="en-US" dirty="0"/>
          </a:p>
        </p:txBody>
      </p:sp>
    </p:spTree>
    <p:extLst>
      <p:ext uri="{BB962C8B-B14F-4D97-AF65-F5344CB8AC3E}">
        <p14:creationId xmlns:p14="http://schemas.microsoft.com/office/powerpoint/2010/main" val="701041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22</a:t>
            </a:fld>
            <a:endParaRPr lang="en-US" dirty="0"/>
          </a:p>
        </p:txBody>
      </p:sp>
    </p:spTree>
    <p:extLst>
      <p:ext uri="{BB962C8B-B14F-4D97-AF65-F5344CB8AC3E}">
        <p14:creationId xmlns:p14="http://schemas.microsoft.com/office/powerpoint/2010/main" val="172936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23</a:t>
            </a:fld>
            <a:endParaRPr lang="en-US" dirty="0"/>
          </a:p>
        </p:txBody>
      </p:sp>
    </p:spTree>
    <p:extLst>
      <p:ext uri="{BB962C8B-B14F-4D97-AF65-F5344CB8AC3E}">
        <p14:creationId xmlns:p14="http://schemas.microsoft.com/office/powerpoint/2010/main" val="134915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24</a:t>
            </a:fld>
            <a:endParaRPr lang="en-US" dirty="0"/>
          </a:p>
        </p:txBody>
      </p:sp>
    </p:spTree>
    <p:extLst>
      <p:ext uri="{BB962C8B-B14F-4D97-AF65-F5344CB8AC3E}">
        <p14:creationId xmlns:p14="http://schemas.microsoft.com/office/powerpoint/2010/main" val="1871110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25</a:t>
            </a:fld>
            <a:endParaRPr lang="en-US" dirty="0"/>
          </a:p>
        </p:txBody>
      </p:sp>
    </p:spTree>
    <p:extLst>
      <p:ext uri="{BB962C8B-B14F-4D97-AF65-F5344CB8AC3E}">
        <p14:creationId xmlns:p14="http://schemas.microsoft.com/office/powerpoint/2010/main" val="197733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26</a:t>
            </a:fld>
            <a:endParaRPr lang="en-US" dirty="0"/>
          </a:p>
        </p:txBody>
      </p:sp>
    </p:spTree>
    <p:extLst>
      <p:ext uri="{BB962C8B-B14F-4D97-AF65-F5344CB8AC3E}">
        <p14:creationId xmlns:p14="http://schemas.microsoft.com/office/powerpoint/2010/main" val="418165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27</a:t>
            </a:fld>
            <a:endParaRPr lang="en-US" dirty="0"/>
          </a:p>
        </p:txBody>
      </p:sp>
    </p:spTree>
    <p:extLst>
      <p:ext uri="{BB962C8B-B14F-4D97-AF65-F5344CB8AC3E}">
        <p14:creationId xmlns:p14="http://schemas.microsoft.com/office/powerpoint/2010/main" val="1273679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28</a:t>
            </a:fld>
            <a:endParaRPr lang="en-US" dirty="0"/>
          </a:p>
        </p:txBody>
      </p:sp>
    </p:spTree>
    <p:extLst>
      <p:ext uri="{BB962C8B-B14F-4D97-AF65-F5344CB8AC3E}">
        <p14:creationId xmlns:p14="http://schemas.microsoft.com/office/powerpoint/2010/main" val="3783705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29</a:t>
            </a:fld>
            <a:endParaRPr lang="en-US" dirty="0"/>
          </a:p>
        </p:txBody>
      </p:sp>
    </p:spTree>
    <p:extLst>
      <p:ext uri="{BB962C8B-B14F-4D97-AF65-F5344CB8AC3E}">
        <p14:creationId xmlns:p14="http://schemas.microsoft.com/office/powerpoint/2010/main" val="191757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30</a:t>
            </a:fld>
            <a:endParaRPr lang="en-US" dirty="0"/>
          </a:p>
        </p:txBody>
      </p:sp>
    </p:spTree>
    <p:extLst>
      <p:ext uri="{BB962C8B-B14F-4D97-AF65-F5344CB8AC3E}">
        <p14:creationId xmlns:p14="http://schemas.microsoft.com/office/powerpoint/2010/main" val="370089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4</a:t>
            </a:fld>
            <a:endParaRPr lang="en-US" dirty="0"/>
          </a:p>
        </p:txBody>
      </p:sp>
    </p:spTree>
    <p:extLst>
      <p:ext uri="{BB962C8B-B14F-4D97-AF65-F5344CB8AC3E}">
        <p14:creationId xmlns:p14="http://schemas.microsoft.com/office/powerpoint/2010/main" val="87860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31</a:t>
            </a:fld>
            <a:endParaRPr lang="en-US" dirty="0"/>
          </a:p>
        </p:txBody>
      </p:sp>
    </p:spTree>
    <p:extLst>
      <p:ext uri="{BB962C8B-B14F-4D97-AF65-F5344CB8AC3E}">
        <p14:creationId xmlns:p14="http://schemas.microsoft.com/office/powerpoint/2010/main" val="1982813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32</a:t>
            </a:fld>
            <a:endParaRPr lang="en-US" dirty="0"/>
          </a:p>
        </p:txBody>
      </p:sp>
    </p:spTree>
    <p:extLst>
      <p:ext uri="{BB962C8B-B14F-4D97-AF65-F5344CB8AC3E}">
        <p14:creationId xmlns:p14="http://schemas.microsoft.com/office/powerpoint/2010/main" val="4108908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33</a:t>
            </a:fld>
            <a:endParaRPr lang="en-US" dirty="0"/>
          </a:p>
        </p:txBody>
      </p:sp>
    </p:spTree>
    <p:extLst>
      <p:ext uri="{BB962C8B-B14F-4D97-AF65-F5344CB8AC3E}">
        <p14:creationId xmlns:p14="http://schemas.microsoft.com/office/powerpoint/2010/main" val="4085200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34</a:t>
            </a:fld>
            <a:endParaRPr lang="en-US" dirty="0"/>
          </a:p>
        </p:txBody>
      </p:sp>
    </p:spTree>
    <p:extLst>
      <p:ext uri="{BB962C8B-B14F-4D97-AF65-F5344CB8AC3E}">
        <p14:creationId xmlns:p14="http://schemas.microsoft.com/office/powerpoint/2010/main" val="1196975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35</a:t>
            </a:fld>
            <a:endParaRPr lang="en-US" dirty="0"/>
          </a:p>
        </p:txBody>
      </p:sp>
    </p:spTree>
    <p:extLst>
      <p:ext uri="{BB962C8B-B14F-4D97-AF65-F5344CB8AC3E}">
        <p14:creationId xmlns:p14="http://schemas.microsoft.com/office/powerpoint/2010/main" val="2769541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36</a:t>
            </a:fld>
            <a:endParaRPr lang="en-US" dirty="0"/>
          </a:p>
        </p:txBody>
      </p:sp>
    </p:spTree>
    <p:extLst>
      <p:ext uri="{BB962C8B-B14F-4D97-AF65-F5344CB8AC3E}">
        <p14:creationId xmlns:p14="http://schemas.microsoft.com/office/powerpoint/2010/main" val="1151722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37</a:t>
            </a:fld>
            <a:endParaRPr lang="en-US" dirty="0"/>
          </a:p>
        </p:txBody>
      </p:sp>
    </p:spTree>
    <p:extLst>
      <p:ext uri="{BB962C8B-B14F-4D97-AF65-F5344CB8AC3E}">
        <p14:creationId xmlns:p14="http://schemas.microsoft.com/office/powerpoint/2010/main" val="2209752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38</a:t>
            </a:fld>
            <a:endParaRPr lang="en-US" dirty="0"/>
          </a:p>
        </p:txBody>
      </p:sp>
    </p:spTree>
    <p:extLst>
      <p:ext uri="{BB962C8B-B14F-4D97-AF65-F5344CB8AC3E}">
        <p14:creationId xmlns:p14="http://schemas.microsoft.com/office/powerpoint/2010/main" val="45298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39</a:t>
            </a:fld>
            <a:endParaRPr lang="en-US" dirty="0"/>
          </a:p>
        </p:txBody>
      </p:sp>
    </p:spTree>
    <p:extLst>
      <p:ext uri="{BB962C8B-B14F-4D97-AF65-F5344CB8AC3E}">
        <p14:creationId xmlns:p14="http://schemas.microsoft.com/office/powerpoint/2010/main" val="381870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40</a:t>
            </a:fld>
            <a:endParaRPr lang="en-US" dirty="0"/>
          </a:p>
        </p:txBody>
      </p:sp>
    </p:spTree>
    <p:extLst>
      <p:ext uri="{BB962C8B-B14F-4D97-AF65-F5344CB8AC3E}">
        <p14:creationId xmlns:p14="http://schemas.microsoft.com/office/powerpoint/2010/main" val="72740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5</a:t>
            </a:fld>
            <a:endParaRPr lang="en-US" dirty="0"/>
          </a:p>
        </p:txBody>
      </p:sp>
    </p:spTree>
    <p:extLst>
      <p:ext uri="{BB962C8B-B14F-4D97-AF65-F5344CB8AC3E}">
        <p14:creationId xmlns:p14="http://schemas.microsoft.com/office/powerpoint/2010/main" val="3821720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42</a:t>
            </a:fld>
            <a:endParaRPr lang="en-US" dirty="0"/>
          </a:p>
        </p:txBody>
      </p:sp>
    </p:spTree>
    <p:extLst>
      <p:ext uri="{BB962C8B-B14F-4D97-AF65-F5344CB8AC3E}">
        <p14:creationId xmlns:p14="http://schemas.microsoft.com/office/powerpoint/2010/main" val="26399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6</a:t>
            </a:fld>
            <a:endParaRPr lang="en-US" dirty="0"/>
          </a:p>
        </p:txBody>
      </p:sp>
    </p:spTree>
    <p:extLst>
      <p:ext uri="{BB962C8B-B14F-4D97-AF65-F5344CB8AC3E}">
        <p14:creationId xmlns:p14="http://schemas.microsoft.com/office/powerpoint/2010/main" val="208361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7</a:t>
            </a:fld>
            <a:endParaRPr lang="en-US" dirty="0"/>
          </a:p>
        </p:txBody>
      </p:sp>
    </p:spTree>
    <p:extLst>
      <p:ext uri="{BB962C8B-B14F-4D97-AF65-F5344CB8AC3E}">
        <p14:creationId xmlns:p14="http://schemas.microsoft.com/office/powerpoint/2010/main" val="247191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8</a:t>
            </a:fld>
            <a:endParaRPr lang="en-US" dirty="0"/>
          </a:p>
        </p:txBody>
      </p:sp>
    </p:spTree>
    <p:extLst>
      <p:ext uri="{BB962C8B-B14F-4D97-AF65-F5344CB8AC3E}">
        <p14:creationId xmlns:p14="http://schemas.microsoft.com/office/powerpoint/2010/main" val="161876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9</a:t>
            </a:fld>
            <a:endParaRPr lang="en-US" dirty="0"/>
          </a:p>
        </p:txBody>
      </p:sp>
    </p:spTree>
    <p:extLst>
      <p:ext uri="{BB962C8B-B14F-4D97-AF65-F5344CB8AC3E}">
        <p14:creationId xmlns:p14="http://schemas.microsoft.com/office/powerpoint/2010/main" val="110327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3ADB96A-47EA-9647-B8D2-8903D91E391A}" type="slidenum">
              <a:rPr lang="en-US" smtClean="0"/>
              <a:pPr/>
              <a:t>10</a:t>
            </a:fld>
            <a:endParaRPr lang="en-US" dirty="0"/>
          </a:p>
        </p:txBody>
      </p:sp>
    </p:spTree>
    <p:extLst>
      <p:ext uri="{BB962C8B-B14F-4D97-AF65-F5344CB8AC3E}">
        <p14:creationId xmlns:p14="http://schemas.microsoft.com/office/powerpoint/2010/main" val="1317817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BF5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3FAF5-2DC1-4E9D-BF59-F50E4C523101}"/>
              </a:ext>
            </a:extLst>
          </p:cNvPr>
          <p:cNvPicPr>
            <a:picLocks noChangeAspect="1"/>
          </p:cNvPicPr>
          <p:nvPr userDrawn="1"/>
        </p:nvPicPr>
        <p:blipFill>
          <a:blip r:embed="rId2"/>
          <a:srcRect/>
          <a:stretch/>
        </p:blipFill>
        <p:spPr>
          <a:xfrm>
            <a:off x="-12701" y="-2"/>
            <a:ext cx="14643101" cy="2745581"/>
          </a:xfrm>
          <a:prstGeom prst="rect">
            <a:avLst/>
          </a:prstGeom>
        </p:spPr>
      </p:pic>
      <p:pic>
        <p:nvPicPr>
          <p:cNvPr id="6" name="Picture 5">
            <a:extLst>
              <a:ext uri="{FF2B5EF4-FFF2-40B4-BE49-F238E27FC236}">
                <a16:creationId xmlns:a16="http://schemas.microsoft.com/office/drawing/2014/main" id="{8879B58A-A998-40D6-A3AE-F2AFB26179DD}"/>
              </a:ext>
            </a:extLst>
          </p:cNvPr>
          <p:cNvPicPr>
            <a:picLocks noChangeAspect="1"/>
          </p:cNvPicPr>
          <p:nvPr userDrawn="1"/>
        </p:nvPicPr>
        <p:blipFill>
          <a:blip r:embed="rId3"/>
          <a:srcRect/>
          <a:stretch/>
        </p:blipFill>
        <p:spPr>
          <a:xfrm>
            <a:off x="1269221" y="2851239"/>
            <a:ext cx="12091959" cy="4451487"/>
          </a:xfrm>
          <a:prstGeom prst="rect">
            <a:avLst/>
          </a:prstGeom>
        </p:spPr>
      </p:pic>
    </p:spTree>
    <p:extLst>
      <p:ext uri="{BB962C8B-B14F-4D97-AF65-F5344CB8AC3E}">
        <p14:creationId xmlns:p14="http://schemas.microsoft.com/office/powerpoint/2010/main" val="261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003B83-980D-409F-850A-3D8D48F704E3}"/>
              </a:ext>
            </a:extLst>
          </p:cNvPr>
          <p:cNvPicPr>
            <a:picLocks noChangeAspect="1"/>
          </p:cNvPicPr>
          <p:nvPr userDrawn="1"/>
        </p:nvPicPr>
        <p:blipFill>
          <a:blip r:embed="rId2"/>
          <a:srcRect/>
          <a:stretch/>
        </p:blipFill>
        <p:spPr>
          <a:xfrm>
            <a:off x="0" y="6616611"/>
            <a:ext cx="4381500" cy="1612989"/>
          </a:xfrm>
          <a:prstGeom prst="rect">
            <a:avLst/>
          </a:prstGeom>
        </p:spPr>
      </p:pic>
      <p:sp>
        <p:nvSpPr>
          <p:cNvPr id="8" name="Content Placeholder 2">
            <a:extLst>
              <a:ext uri="{FF2B5EF4-FFF2-40B4-BE49-F238E27FC236}">
                <a16:creationId xmlns:a16="http://schemas.microsoft.com/office/drawing/2014/main" id="{33295CE6-4E7D-4D74-B25D-67740D887AAD}"/>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4F91"/>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9" name="Title 1">
            <a:extLst>
              <a:ext uri="{FF2B5EF4-FFF2-40B4-BE49-F238E27FC236}">
                <a16:creationId xmlns:a16="http://schemas.microsoft.com/office/drawing/2014/main" id="{BF36126B-FA96-421F-8991-691741CA5472}"/>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endParaRPr lang="en-US" b="0" i="0" dirty="0">
              <a:solidFill>
                <a:srgbClr val="004F91"/>
              </a:solidFill>
              <a:latin typeface="Arial Regular" charset="0"/>
            </a:endParaRPr>
          </a:p>
        </p:txBody>
      </p:sp>
      <p:sp>
        <p:nvSpPr>
          <p:cNvPr id="5" name="Title 1">
            <a:extLst>
              <a:ext uri="{FF2B5EF4-FFF2-40B4-BE49-F238E27FC236}">
                <a16:creationId xmlns:a16="http://schemas.microsoft.com/office/drawing/2014/main" id="{01799841-89F3-C7C0-0C05-4BB2C2E576F7}"/>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4F91"/>
                </a:solidFill>
                <a:latin typeface="Arial Regular" charset="0"/>
              </a:defRPr>
            </a:lvl1pPr>
          </a:lstStyle>
          <a:p>
            <a:r>
              <a:rPr lang="en-US" dirty="0"/>
              <a:t>Headline Here</a:t>
            </a:r>
          </a:p>
        </p:txBody>
      </p:sp>
    </p:spTree>
    <p:extLst>
      <p:ext uri="{BB962C8B-B14F-4D97-AF65-F5344CB8AC3E}">
        <p14:creationId xmlns:p14="http://schemas.microsoft.com/office/powerpoint/2010/main" val="24554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CDB5A-1909-447F-AFA6-E69F7066F352}"/>
              </a:ext>
            </a:extLst>
          </p:cNvPr>
          <p:cNvPicPr>
            <a:picLocks noChangeAspect="1"/>
          </p:cNvPicPr>
          <p:nvPr userDrawn="1"/>
        </p:nvPicPr>
        <p:blipFill>
          <a:blip r:embed="rId2"/>
          <a:srcRect/>
          <a:stretch/>
        </p:blipFill>
        <p:spPr>
          <a:xfrm>
            <a:off x="0" y="6616611"/>
            <a:ext cx="4381500" cy="1612989"/>
          </a:xfrm>
          <a:prstGeom prst="rect">
            <a:avLst/>
          </a:prstGeom>
        </p:spPr>
      </p:pic>
      <p:sp>
        <p:nvSpPr>
          <p:cNvPr id="9" name="Title 1">
            <a:extLst>
              <a:ext uri="{FF2B5EF4-FFF2-40B4-BE49-F238E27FC236}">
                <a16:creationId xmlns:a16="http://schemas.microsoft.com/office/drawing/2014/main" id="{CE7802A0-9898-4DAC-B7F4-72CAF35CB51A}"/>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004F91"/>
                </a:solidFill>
                <a:latin typeface="Arial Regular" charset="0"/>
              </a:defRPr>
            </a:lvl1pPr>
          </a:lstStyle>
          <a:p>
            <a:r>
              <a:rPr lang="en-US" dirty="0"/>
              <a:t>Headline Here</a:t>
            </a:r>
          </a:p>
        </p:txBody>
      </p:sp>
      <p:sp>
        <p:nvSpPr>
          <p:cNvPr id="10" name="Content Placeholder 2">
            <a:extLst>
              <a:ext uri="{FF2B5EF4-FFF2-40B4-BE49-F238E27FC236}">
                <a16:creationId xmlns:a16="http://schemas.microsoft.com/office/drawing/2014/main" id="{B4EDEDD4-FFD9-4755-9A7B-5DEB8F627AA9}"/>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004F91"/>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BF64A625-8D10-47D5-ADA5-84ECDB04025C}"/>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004F91"/>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1EC616E6-9101-4AA6-ADE1-85D737FE8E2C}"/>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004F91"/>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9E283455-CCC6-41FA-94BC-7BA3C4907437}"/>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solidFill>
                  <a:srgbClr val="004F91"/>
                </a:solidFill>
                <a:latin typeface="Arial Regular" charset="0"/>
              </a:rPr>
              <a:t>Subtitle</a:t>
            </a:r>
          </a:p>
        </p:txBody>
      </p:sp>
      <p:sp>
        <p:nvSpPr>
          <p:cNvPr id="14" name="Content Placeholder 2">
            <a:extLst>
              <a:ext uri="{FF2B5EF4-FFF2-40B4-BE49-F238E27FC236}">
                <a16:creationId xmlns:a16="http://schemas.microsoft.com/office/drawing/2014/main" id="{DDD10FB6-3645-4FC4-AECC-25B3F245113E}"/>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004F91"/>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AE8EFBA3-6752-4D16-AC52-9665C0E1202F}"/>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solidFill>
                  <a:srgbClr val="004F91"/>
                </a:solidFill>
                <a:latin typeface="Arial Regular" charset="0"/>
              </a:rPr>
              <a:t>Subtitle</a:t>
            </a:r>
          </a:p>
        </p:txBody>
      </p:sp>
    </p:spTree>
    <p:extLst>
      <p:ext uri="{BB962C8B-B14F-4D97-AF65-F5344CB8AC3E}">
        <p14:creationId xmlns:p14="http://schemas.microsoft.com/office/powerpoint/2010/main" val="8115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96EF29-6EB1-421F-9CCB-2E3B99DF7B5A}"/>
              </a:ext>
            </a:extLst>
          </p:cNvPr>
          <p:cNvSpPr/>
          <p:nvPr userDrawn="1"/>
        </p:nvSpPr>
        <p:spPr>
          <a:xfrm>
            <a:off x="0" y="3809728"/>
            <a:ext cx="6809014" cy="595035"/>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pic>
        <p:nvPicPr>
          <p:cNvPr id="10" name="Picture 9">
            <a:extLst>
              <a:ext uri="{FF2B5EF4-FFF2-40B4-BE49-F238E27FC236}">
                <a16:creationId xmlns:a16="http://schemas.microsoft.com/office/drawing/2014/main" id="{6200A4E4-F105-4889-B9BA-031CE61BBEEF}"/>
              </a:ext>
            </a:extLst>
          </p:cNvPr>
          <p:cNvPicPr>
            <a:picLocks noChangeAspect="1"/>
          </p:cNvPicPr>
          <p:nvPr userDrawn="1"/>
        </p:nvPicPr>
        <p:blipFill>
          <a:blip r:embed="rId2"/>
          <a:srcRect/>
          <a:stretch/>
        </p:blipFill>
        <p:spPr>
          <a:xfrm>
            <a:off x="0" y="6616611"/>
            <a:ext cx="4381500" cy="1612989"/>
          </a:xfrm>
          <a:prstGeom prst="rect">
            <a:avLst/>
          </a:prstGeom>
        </p:spPr>
      </p:pic>
      <p:sp>
        <p:nvSpPr>
          <p:cNvPr id="14" name="Content Placeholder 2">
            <a:extLst>
              <a:ext uri="{FF2B5EF4-FFF2-40B4-BE49-F238E27FC236}">
                <a16:creationId xmlns:a16="http://schemas.microsoft.com/office/drawing/2014/main" id="{366C3762-D86F-4D4A-9350-14FF01E0E543}"/>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4F91"/>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5" name="Title 1">
            <a:extLst>
              <a:ext uri="{FF2B5EF4-FFF2-40B4-BE49-F238E27FC236}">
                <a16:creationId xmlns:a16="http://schemas.microsoft.com/office/drawing/2014/main" id="{124D01E3-DC88-43BF-83C3-3DE9EB2CA96D}"/>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4F91"/>
                </a:solidFill>
                <a:latin typeface="Arial Regular" charset="0"/>
              </a:defRPr>
            </a:lvl1pPr>
          </a:lstStyle>
          <a:p>
            <a:r>
              <a:rPr lang="en-US" dirty="0"/>
              <a:t>Headline Here</a:t>
            </a:r>
          </a:p>
        </p:txBody>
      </p:sp>
      <p:sp>
        <p:nvSpPr>
          <p:cNvPr id="12" name="Picture Placeholder 2">
            <a:extLst>
              <a:ext uri="{FF2B5EF4-FFF2-40B4-BE49-F238E27FC236}">
                <a16:creationId xmlns:a16="http://schemas.microsoft.com/office/drawing/2014/main" id="{EC3F8096-C22F-4CDC-A8CC-1A2C5B38C8BC}"/>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Arial" charset="0"/>
                <a:ea typeface="Arial" charset="0"/>
              </a:defRPr>
            </a:lvl1pPr>
          </a:lstStyle>
          <a:p>
            <a:endParaRPr lang="en-US" dirty="0"/>
          </a:p>
        </p:txBody>
      </p:sp>
    </p:spTree>
    <p:extLst>
      <p:ext uri="{BB962C8B-B14F-4D97-AF65-F5344CB8AC3E}">
        <p14:creationId xmlns:p14="http://schemas.microsoft.com/office/powerpoint/2010/main" val="20527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35AA6-F942-4F71-A537-B971B4A1719D}"/>
              </a:ext>
            </a:extLst>
          </p:cNvPr>
          <p:cNvSpPr/>
          <p:nvPr userDrawn="1"/>
        </p:nvSpPr>
        <p:spPr>
          <a:xfrm>
            <a:off x="9512301" y="3817282"/>
            <a:ext cx="5118099" cy="595035"/>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pic>
        <p:nvPicPr>
          <p:cNvPr id="6" name="Picture 5">
            <a:extLst>
              <a:ext uri="{FF2B5EF4-FFF2-40B4-BE49-F238E27FC236}">
                <a16:creationId xmlns:a16="http://schemas.microsoft.com/office/drawing/2014/main" id="{BE3D2C8B-8D37-4DF1-8466-7EF4A192F8FE}"/>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Content Placeholder 2">
            <a:extLst>
              <a:ext uri="{FF2B5EF4-FFF2-40B4-BE49-F238E27FC236}">
                <a16:creationId xmlns:a16="http://schemas.microsoft.com/office/drawing/2014/main" id="{28F2660C-37F6-408A-A714-DFAD5E42528D}"/>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Arial" charset="0"/>
              </a:defRPr>
            </a:lvl1pPr>
            <a:lvl2pPr>
              <a:defRPr sz="1100" b="0" i="0">
                <a:solidFill>
                  <a:srgbClr val="004F91"/>
                </a:solidFill>
                <a:latin typeface="Arial" charset="0"/>
              </a:defRPr>
            </a:lvl2pPr>
            <a:lvl3pPr>
              <a:defRPr sz="1100" b="0" i="0">
                <a:solidFill>
                  <a:srgbClr val="004F91"/>
                </a:solidFill>
                <a:latin typeface="Arial" charset="0"/>
              </a:defRPr>
            </a:lvl3pPr>
            <a:lvl4pPr>
              <a:defRPr sz="1100" b="0" i="0">
                <a:solidFill>
                  <a:srgbClr val="004F91"/>
                </a:solidFill>
                <a:latin typeface="Arial" charset="0"/>
              </a:defRPr>
            </a:lvl4pPr>
            <a:lvl5pPr>
              <a:defRPr sz="1100" b="0" i="0">
                <a:solidFill>
                  <a:srgbClr val="004F9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C9DD935-F6D7-4570-9F8B-A936021EC579}"/>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b="0" i="0" dirty="0">
                <a:solidFill>
                  <a:srgbClr val="004F91"/>
                </a:solidFill>
                <a:latin typeface="Arial Regular" charset="0"/>
              </a:rPr>
              <a:t>Headline Here</a:t>
            </a:r>
          </a:p>
        </p:txBody>
      </p:sp>
      <p:sp>
        <p:nvSpPr>
          <p:cNvPr id="9" name="Text Placeholder 2">
            <a:extLst>
              <a:ext uri="{FF2B5EF4-FFF2-40B4-BE49-F238E27FC236}">
                <a16:creationId xmlns:a16="http://schemas.microsoft.com/office/drawing/2014/main" id="{BFE3C06D-FCD3-4E91-BB12-646525F8B936}"/>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Arial" charset="0"/>
                <a:ea typeface="Arial" charset="0"/>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280460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E3C1FB-8065-4A59-B20D-728A0B6AD6B6}"/>
              </a:ext>
            </a:extLst>
          </p:cNvPr>
          <p:cNvPicPr>
            <a:picLocks noChangeAspect="1"/>
          </p:cNvPicPr>
          <p:nvPr userDrawn="1"/>
        </p:nvPicPr>
        <p:blipFill>
          <a:blip r:embed="rId2"/>
          <a:srcRect/>
          <a:stretch/>
        </p:blipFill>
        <p:spPr>
          <a:xfrm>
            <a:off x="0" y="6616611"/>
            <a:ext cx="4381500" cy="1612989"/>
          </a:xfrm>
          <a:prstGeom prst="rect">
            <a:avLst/>
          </a:prstGeom>
        </p:spPr>
      </p:pic>
      <p:pic>
        <p:nvPicPr>
          <p:cNvPr id="9" name="Generic-USCC-PPT_Session-pattern-insightfulblue.png" descr="Generic-USCC-PPT_Session-pattern-insightfulblue.png">
            <a:extLst>
              <a:ext uri="{FF2B5EF4-FFF2-40B4-BE49-F238E27FC236}">
                <a16:creationId xmlns:a16="http://schemas.microsoft.com/office/drawing/2014/main" id="{AC38473C-9AAA-4EB9-83EF-500ABA8DEE1B}"/>
              </a:ext>
            </a:extLst>
          </p:cNvPr>
          <p:cNvPicPr>
            <a:picLocks noChangeAspect="1"/>
          </p:cNvPicPr>
          <p:nvPr userDrawn="1"/>
        </p:nvPicPr>
        <p:blipFill rotWithShape="1">
          <a:blip r:embed="rId3"/>
          <a:srcRect l="74991"/>
          <a:stretch/>
        </p:blipFill>
        <p:spPr>
          <a:xfrm>
            <a:off x="10972255" y="-1"/>
            <a:ext cx="3658146" cy="8229601"/>
          </a:xfrm>
          <a:prstGeom prst="rect">
            <a:avLst/>
          </a:prstGeom>
          <a:ln w="12700">
            <a:miter lim="400000"/>
          </a:ln>
        </p:spPr>
      </p:pic>
      <p:sp>
        <p:nvSpPr>
          <p:cNvPr id="10" name="Content Placeholder 2">
            <a:extLst>
              <a:ext uri="{FF2B5EF4-FFF2-40B4-BE49-F238E27FC236}">
                <a16:creationId xmlns:a16="http://schemas.microsoft.com/office/drawing/2014/main" id="{B94F2DE0-C2B8-4A95-8428-EEBB02502145}"/>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28129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5C"/>
        </a:solidFill>
        <a:effectLst/>
      </p:bgPr>
    </p:bg>
    <p:spTree>
      <p:nvGrpSpPr>
        <p:cNvPr id="1" name=""/>
        <p:cNvGrpSpPr/>
        <p:nvPr/>
      </p:nvGrpSpPr>
      <p:grpSpPr>
        <a:xfrm>
          <a:off x="0" y="0"/>
          <a:ext cx="0" cy="0"/>
          <a:chOff x="0" y="0"/>
          <a:chExt cx="0" cy="0"/>
        </a:xfrm>
      </p:grpSpPr>
      <p:pic>
        <p:nvPicPr>
          <p:cNvPr id="7" name="Picture 6" descr="A picture containing text, candelabrum, light, crosswalk&#10;&#10;Description automatically generated">
            <a:extLst>
              <a:ext uri="{FF2B5EF4-FFF2-40B4-BE49-F238E27FC236}">
                <a16:creationId xmlns:a16="http://schemas.microsoft.com/office/drawing/2014/main" id="{CE5412C1-6DC2-4196-9D83-5A7AF59F757C}"/>
              </a:ext>
            </a:extLst>
          </p:cNvPr>
          <p:cNvPicPr>
            <a:picLocks noChangeAspect="1"/>
          </p:cNvPicPr>
          <p:nvPr userDrawn="1"/>
        </p:nvPicPr>
        <p:blipFill>
          <a:blip r:embed="rId2"/>
          <a:stretch>
            <a:fillRect/>
          </a:stretch>
        </p:blipFill>
        <p:spPr>
          <a:xfrm>
            <a:off x="-1" y="0"/>
            <a:ext cx="14630401" cy="2743200"/>
          </a:xfrm>
          <a:prstGeom prst="rect">
            <a:avLst/>
          </a:prstGeom>
        </p:spPr>
      </p:pic>
      <p:pic>
        <p:nvPicPr>
          <p:cNvPr id="8" name="Picture 7">
            <a:extLst>
              <a:ext uri="{FF2B5EF4-FFF2-40B4-BE49-F238E27FC236}">
                <a16:creationId xmlns:a16="http://schemas.microsoft.com/office/drawing/2014/main" id="{5FFE13CD-0A3A-45BC-9F0A-2AE1F3DAE2A8}"/>
              </a:ext>
            </a:extLst>
          </p:cNvPr>
          <p:cNvPicPr>
            <a:picLocks noChangeAspect="1"/>
          </p:cNvPicPr>
          <p:nvPr userDrawn="1"/>
        </p:nvPicPr>
        <p:blipFill>
          <a:blip r:embed="rId3"/>
          <a:srcRect/>
          <a:stretch/>
        </p:blipFill>
        <p:spPr>
          <a:xfrm>
            <a:off x="1269221" y="2957343"/>
            <a:ext cx="12091959" cy="4451488"/>
          </a:xfrm>
          <a:prstGeom prst="rect">
            <a:avLst/>
          </a:prstGeom>
        </p:spPr>
      </p:pic>
    </p:spTree>
    <p:extLst>
      <p:ext uri="{BB962C8B-B14F-4D97-AF65-F5344CB8AC3E}">
        <p14:creationId xmlns:p14="http://schemas.microsoft.com/office/powerpoint/2010/main" val="25121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1F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A13D0-BA78-4097-98A6-6642EB9477FE}"/>
              </a:ext>
            </a:extLst>
          </p:cNvPr>
          <p:cNvPicPr>
            <a:picLocks noChangeAspect="1"/>
          </p:cNvPicPr>
          <p:nvPr userDrawn="1"/>
        </p:nvPicPr>
        <p:blipFill>
          <a:blip r:embed="rId2"/>
          <a:srcRect/>
          <a:stretch/>
        </p:blipFill>
        <p:spPr>
          <a:xfrm>
            <a:off x="0" y="6662068"/>
            <a:ext cx="4258022" cy="1567532"/>
          </a:xfrm>
          <a:prstGeom prst="rect">
            <a:avLst/>
          </a:prstGeom>
        </p:spPr>
      </p:pic>
      <p:pic>
        <p:nvPicPr>
          <p:cNvPr id="10" name="Picture 9" descr="A picture containing text, candelabrum, light, crosswalk&#10;&#10;Description automatically generated">
            <a:extLst>
              <a:ext uri="{FF2B5EF4-FFF2-40B4-BE49-F238E27FC236}">
                <a16:creationId xmlns:a16="http://schemas.microsoft.com/office/drawing/2014/main" id="{F5747ADD-089B-4EA7-9132-EF9FE3C5A85D}"/>
              </a:ext>
            </a:extLst>
          </p:cNvPr>
          <p:cNvPicPr>
            <a:picLocks noChangeAspect="1"/>
          </p:cNvPicPr>
          <p:nvPr userDrawn="1"/>
        </p:nvPicPr>
        <p:blipFill>
          <a:blip r:embed="rId3"/>
          <a:stretch>
            <a:fillRect/>
          </a:stretch>
        </p:blipFill>
        <p:spPr>
          <a:xfrm>
            <a:off x="-1" y="0"/>
            <a:ext cx="14630401" cy="2743200"/>
          </a:xfrm>
          <a:prstGeom prst="rect">
            <a:avLst/>
          </a:prstGeom>
        </p:spPr>
      </p:pic>
      <p:sp>
        <p:nvSpPr>
          <p:cNvPr id="13" name="Title 1">
            <a:extLst>
              <a:ext uri="{FF2B5EF4-FFF2-40B4-BE49-F238E27FC236}">
                <a16:creationId xmlns:a16="http://schemas.microsoft.com/office/drawing/2014/main" id="{D32DBC5A-5262-45FD-9826-67A26F946F9E}"/>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baseline="0">
                <a:solidFill>
                  <a:srgbClr val="DBF5FF"/>
                </a:solidFill>
                <a:latin typeface="Arial Regular" charset="0"/>
              </a:defRPr>
            </a:lvl1pPr>
          </a:lstStyle>
          <a:p>
            <a:r>
              <a:rPr lang="en-US" dirty="0"/>
              <a:t>Presentation Title</a:t>
            </a:r>
          </a:p>
        </p:txBody>
      </p:sp>
      <p:sp>
        <p:nvSpPr>
          <p:cNvPr id="14" name="Subtitle 2">
            <a:extLst>
              <a:ext uri="{FF2B5EF4-FFF2-40B4-BE49-F238E27FC236}">
                <a16:creationId xmlns:a16="http://schemas.microsoft.com/office/drawing/2014/main" id="{04C85E38-7C57-44DF-BF85-83D77D4557F8}"/>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DBF5FF"/>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710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1F5C"/>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1CEB24-4C16-4024-9007-C3DE9A1CC894}"/>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DBF5FF"/>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8" name="Title 1">
            <a:extLst>
              <a:ext uri="{FF2B5EF4-FFF2-40B4-BE49-F238E27FC236}">
                <a16:creationId xmlns:a16="http://schemas.microsoft.com/office/drawing/2014/main" id="{59BED562-55D0-43EB-B507-00B4965B45BD}"/>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b="0" i="0" dirty="0">
                <a:solidFill>
                  <a:srgbClr val="DBF5FF"/>
                </a:solidFill>
                <a:latin typeface="Arial Regular" charset="0"/>
              </a:rPr>
              <a:t>Headline</a:t>
            </a:r>
          </a:p>
        </p:txBody>
      </p:sp>
      <p:pic>
        <p:nvPicPr>
          <p:cNvPr id="9" name="Picture 8">
            <a:extLst>
              <a:ext uri="{FF2B5EF4-FFF2-40B4-BE49-F238E27FC236}">
                <a16:creationId xmlns:a16="http://schemas.microsoft.com/office/drawing/2014/main" id="{A977CAF7-00C4-439D-8290-F8E7F2B438F8}"/>
              </a:ext>
            </a:extLst>
          </p:cNvPr>
          <p:cNvPicPr>
            <a:picLocks noChangeAspect="1"/>
          </p:cNvPicPr>
          <p:nvPr userDrawn="1"/>
        </p:nvPicPr>
        <p:blipFill>
          <a:blip r:embed="rId2"/>
          <a:srcRect/>
          <a:stretch/>
        </p:blipFill>
        <p:spPr>
          <a:xfrm>
            <a:off x="0" y="6662068"/>
            <a:ext cx="4258022" cy="1567532"/>
          </a:xfrm>
          <a:prstGeom prst="rect">
            <a:avLst/>
          </a:prstGeom>
        </p:spPr>
      </p:pic>
    </p:spTree>
    <p:extLst>
      <p:ext uri="{BB962C8B-B14F-4D97-AF65-F5344CB8AC3E}">
        <p14:creationId xmlns:p14="http://schemas.microsoft.com/office/powerpoint/2010/main" val="327672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1F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E4ED4B-55A2-4B37-BB8C-CF2D9FF59E83}"/>
              </a:ext>
            </a:extLst>
          </p:cNvPr>
          <p:cNvPicPr>
            <a:picLocks noChangeAspect="1"/>
          </p:cNvPicPr>
          <p:nvPr userDrawn="1"/>
        </p:nvPicPr>
        <p:blipFill>
          <a:blip r:embed="rId2"/>
          <a:srcRect/>
          <a:stretch/>
        </p:blipFill>
        <p:spPr>
          <a:xfrm>
            <a:off x="0" y="6662068"/>
            <a:ext cx="4258022" cy="1567532"/>
          </a:xfrm>
          <a:prstGeom prst="rect">
            <a:avLst/>
          </a:prstGeom>
        </p:spPr>
      </p:pic>
      <p:sp>
        <p:nvSpPr>
          <p:cNvPr id="9" name="Title 1">
            <a:extLst>
              <a:ext uri="{FF2B5EF4-FFF2-40B4-BE49-F238E27FC236}">
                <a16:creationId xmlns:a16="http://schemas.microsoft.com/office/drawing/2014/main" id="{504C8579-6427-41DA-BC88-A1AB3EF1B1A1}"/>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DBF5FF"/>
                </a:solidFill>
                <a:latin typeface="Arial Regular" charset="0"/>
              </a:defRPr>
            </a:lvl1pPr>
          </a:lstStyle>
          <a:p>
            <a:r>
              <a:rPr lang="en-US" dirty="0"/>
              <a:t>Headline Here</a:t>
            </a:r>
          </a:p>
        </p:txBody>
      </p:sp>
      <p:sp>
        <p:nvSpPr>
          <p:cNvPr id="10" name="Content Placeholder 2">
            <a:extLst>
              <a:ext uri="{FF2B5EF4-FFF2-40B4-BE49-F238E27FC236}">
                <a16:creationId xmlns:a16="http://schemas.microsoft.com/office/drawing/2014/main" id="{6407A70D-D8E3-4CB5-8ED8-07BAE7138BDF}"/>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DBF5FF"/>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0AFFFFB1-5867-4FE7-9E4C-41F316F2E916}"/>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DBF5FF"/>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6CB0690-8912-4980-AFA2-5672E4156BA0}"/>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DBF5FF"/>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C3AF861B-D1BC-4609-ACF3-BAAA6FEE687D}"/>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solidFill>
                  <a:srgbClr val="DBF5FF"/>
                </a:solidFill>
                <a:latin typeface="Arial Regular" charset="0"/>
              </a:rPr>
              <a:t>Subtitle</a:t>
            </a:r>
          </a:p>
        </p:txBody>
      </p:sp>
      <p:sp>
        <p:nvSpPr>
          <p:cNvPr id="14" name="Content Placeholder 2">
            <a:extLst>
              <a:ext uri="{FF2B5EF4-FFF2-40B4-BE49-F238E27FC236}">
                <a16:creationId xmlns:a16="http://schemas.microsoft.com/office/drawing/2014/main" id="{7BCB001A-68FD-4445-8305-C98DE01DDA88}"/>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DBF5FF"/>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9F387240-9377-4F1B-9C0A-0089DB8C6BC9}"/>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solidFill>
                  <a:srgbClr val="DBF5FF"/>
                </a:solidFill>
                <a:latin typeface="Arial Regular" charset="0"/>
              </a:rPr>
              <a:t>Subtitle</a:t>
            </a:r>
          </a:p>
        </p:txBody>
      </p:sp>
    </p:spTree>
    <p:extLst>
      <p:ext uri="{BB962C8B-B14F-4D97-AF65-F5344CB8AC3E}">
        <p14:creationId xmlns:p14="http://schemas.microsoft.com/office/powerpoint/2010/main" val="244028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16754A-BBB7-40E6-B99F-FAD036AE0B32}"/>
              </a:ext>
            </a:extLst>
          </p:cNvPr>
          <p:cNvSpPr/>
          <p:nvPr userDrawn="1"/>
        </p:nvSpPr>
        <p:spPr>
          <a:xfrm>
            <a:off x="0" y="3809728"/>
            <a:ext cx="6809014" cy="595035"/>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pic>
        <p:nvPicPr>
          <p:cNvPr id="10" name="Picture 9">
            <a:extLst>
              <a:ext uri="{FF2B5EF4-FFF2-40B4-BE49-F238E27FC236}">
                <a16:creationId xmlns:a16="http://schemas.microsoft.com/office/drawing/2014/main" id="{6DB4B3DB-48F6-4022-BB06-4640C355017F}"/>
              </a:ext>
            </a:extLst>
          </p:cNvPr>
          <p:cNvPicPr>
            <a:picLocks noChangeAspect="1"/>
          </p:cNvPicPr>
          <p:nvPr userDrawn="1"/>
        </p:nvPicPr>
        <p:blipFill>
          <a:blip r:embed="rId2"/>
          <a:srcRect/>
          <a:stretch/>
        </p:blipFill>
        <p:spPr>
          <a:xfrm>
            <a:off x="0" y="6662068"/>
            <a:ext cx="4258022" cy="1567532"/>
          </a:xfrm>
          <a:prstGeom prst="rect">
            <a:avLst/>
          </a:prstGeom>
        </p:spPr>
      </p:pic>
      <p:sp>
        <p:nvSpPr>
          <p:cNvPr id="13" name="Content Placeholder 2">
            <a:extLst>
              <a:ext uri="{FF2B5EF4-FFF2-40B4-BE49-F238E27FC236}">
                <a16:creationId xmlns:a16="http://schemas.microsoft.com/office/drawing/2014/main" id="{9BF43C02-F0B0-40F9-891E-49873EC601CD}"/>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DBF5FF"/>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AA4D5A9-4F55-450A-AB47-C3419302A54A}"/>
              </a:ext>
            </a:extLst>
          </p:cNvPr>
          <p:cNvSpPr>
            <a:spLocks noGrp="1"/>
          </p:cNvSpPr>
          <p:nvPr>
            <p:ph type="title" hasCustomPrompt="1"/>
          </p:nvPr>
        </p:nvSpPr>
        <p:spPr>
          <a:xfrm>
            <a:off x="0" y="7555"/>
            <a:ext cx="5181600" cy="1192193"/>
          </a:xfrm>
          <a:prstGeom prst="rect">
            <a:avLst/>
          </a:prstGeom>
        </p:spPr>
        <p:txBody>
          <a:bodyPr anchor="b">
            <a:normAutofit/>
          </a:bodyPr>
          <a:lstStyle>
            <a:lvl1pPr>
              <a:defRPr sz="5600" b="0" i="0">
                <a:solidFill>
                  <a:srgbClr val="DBF5FF"/>
                </a:solidFill>
                <a:latin typeface="Arial Regular" charset="0"/>
              </a:defRPr>
            </a:lvl1pPr>
          </a:lstStyle>
          <a:p>
            <a:r>
              <a:rPr lang="en-US" dirty="0"/>
              <a:t>Headline Here</a:t>
            </a:r>
          </a:p>
        </p:txBody>
      </p:sp>
      <p:sp>
        <p:nvSpPr>
          <p:cNvPr id="15" name="Picture Placeholder 2">
            <a:extLst>
              <a:ext uri="{FF2B5EF4-FFF2-40B4-BE49-F238E27FC236}">
                <a16:creationId xmlns:a16="http://schemas.microsoft.com/office/drawing/2014/main" id="{C32CC748-1A9C-4B13-A0D0-D134EA3995F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Arial" charset="0"/>
                <a:ea typeface="Arial" charset="0"/>
              </a:defRPr>
            </a:lvl1pPr>
          </a:lstStyle>
          <a:p>
            <a:endParaRPr lang="en-US" dirty="0"/>
          </a:p>
        </p:txBody>
      </p:sp>
    </p:spTree>
    <p:extLst>
      <p:ext uri="{BB962C8B-B14F-4D97-AF65-F5344CB8AC3E}">
        <p14:creationId xmlns:p14="http://schemas.microsoft.com/office/powerpoint/2010/main" val="312605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012A9F-5FA7-40E8-8D78-62A150AE7F10}"/>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a:solidFill>
                  <a:schemeClr val="tx2"/>
                </a:solidFill>
                <a:latin typeface="Arial Regular" charset="0"/>
              </a:defRPr>
            </a:lvl1pPr>
          </a:lstStyle>
          <a:p>
            <a:r>
              <a:rPr lang="en-US" dirty="0"/>
              <a:t>Presentation Title</a:t>
            </a:r>
          </a:p>
        </p:txBody>
      </p:sp>
      <p:pic>
        <p:nvPicPr>
          <p:cNvPr id="10" name="Picture 9">
            <a:extLst>
              <a:ext uri="{FF2B5EF4-FFF2-40B4-BE49-F238E27FC236}">
                <a16:creationId xmlns:a16="http://schemas.microsoft.com/office/drawing/2014/main" id="{83E9C53D-82AB-4CB6-89DF-DF9B5D4E3B74}"/>
              </a:ext>
            </a:extLst>
          </p:cNvPr>
          <p:cNvPicPr>
            <a:picLocks noChangeAspect="1"/>
          </p:cNvPicPr>
          <p:nvPr userDrawn="1"/>
        </p:nvPicPr>
        <p:blipFill>
          <a:blip r:embed="rId2"/>
          <a:srcRect/>
          <a:stretch/>
        </p:blipFill>
        <p:spPr>
          <a:xfrm>
            <a:off x="0" y="-1"/>
            <a:ext cx="14630400" cy="2743200"/>
          </a:xfrm>
          <a:prstGeom prst="rect">
            <a:avLst/>
          </a:prstGeom>
        </p:spPr>
      </p:pic>
      <p:sp>
        <p:nvSpPr>
          <p:cNvPr id="12" name="Subtitle 2">
            <a:extLst>
              <a:ext uri="{FF2B5EF4-FFF2-40B4-BE49-F238E27FC236}">
                <a16:creationId xmlns:a16="http://schemas.microsoft.com/office/drawing/2014/main" id="{033F2953-F43E-4929-A5FC-057FFE494683}"/>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003B5C"/>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3" name="Picture 12">
            <a:extLst>
              <a:ext uri="{FF2B5EF4-FFF2-40B4-BE49-F238E27FC236}">
                <a16:creationId xmlns:a16="http://schemas.microsoft.com/office/drawing/2014/main" id="{2FA1CC9C-760E-4A2A-BC74-0A00C12E400B}"/>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11604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F05DD-A119-41D2-99BA-542C4FB0A74A}"/>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Rectangle 6">
            <a:extLst>
              <a:ext uri="{FF2B5EF4-FFF2-40B4-BE49-F238E27FC236}">
                <a16:creationId xmlns:a16="http://schemas.microsoft.com/office/drawing/2014/main" id="{D94BA083-692E-4FA7-8DC4-7A41B949B20C}"/>
              </a:ext>
            </a:extLst>
          </p:cNvPr>
          <p:cNvSpPr/>
          <p:nvPr userDrawn="1"/>
        </p:nvSpPr>
        <p:spPr>
          <a:xfrm>
            <a:off x="9512301" y="3817282"/>
            <a:ext cx="5118099" cy="595035"/>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sp>
        <p:nvSpPr>
          <p:cNvPr id="9" name="Content Placeholder 2">
            <a:extLst>
              <a:ext uri="{FF2B5EF4-FFF2-40B4-BE49-F238E27FC236}">
                <a16:creationId xmlns:a16="http://schemas.microsoft.com/office/drawing/2014/main" id="{BFE53A32-F373-4748-A917-58157E313F11}"/>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Arial" charset="0"/>
              </a:defRPr>
            </a:lvl1pPr>
            <a:lvl2pPr>
              <a:defRPr sz="1100" b="0" i="0">
                <a:solidFill>
                  <a:srgbClr val="004F91"/>
                </a:solidFill>
                <a:latin typeface="Arial" charset="0"/>
              </a:defRPr>
            </a:lvl2pPr>
            <a:lvl3pPr>
              <a:defRPr sz="1100" b="0" i="0">
                <a:solidFill>
                  <a:srgbClr val="004F91"/>
                </a:solidFill>
                <a:latin typeface="Arial" charset="0"/>
              </a:defRPr>
            </a:lvl3pPr>
            <a:lvl4pPr>
              <a:defRPr sz="1100" b="0" i="0">
                <a:solidFill>
                  <a:srgbClr val="004F91"/>
                </a:solidFill>
                <a:latin typeface="Arial" charset="0"/>
              </a:defRPr>
            </a:lvl4pPr>
            <a:lvl5pPr>
              <a:defRPr sz="1100" b="0" i="0">
                <a:solidFill>
                  <a:srgbClr val="004F9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16880716-CFC4-4A75-AEBB-758F324506A7}"/>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b="0" i="0" dirty="0">
                <a:solidFill>
                  <a:srgbClr val="004F91"/>
                </a:solidFill>
                <a:latin typeface="Arial Regular" charset="0"/>
              </a:rPr>
              <a:t>Headline Here</a:t>
            </a:r>
          </a:p>
        </p:txBody>
      </p:sp>
      <p:sp>
        <p:nvSpPr>
          <p:cNvPr id="11" name="Text Placeholder 2">
            <a:extLst>
              <a:ext uri="{FF2B5EF4-FFF2-40B4-BE49-F238E27FC236}">
                <a16:creationId xmlns:a16="http://schemas.microsoft.com/office/drawing/2014/main" id="{C2813B71-BB78-4E86-8ABB-E81104BBDE83}"/>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Arial" charset="0"/>
                <a:ea typeface="Arial" charset="0"/>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113707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28257-CF10-4D68-AB68-4476546E0333}"/>
              </a:ext>
            </a:extLst>
          </p:cNvPr>
          <p:cNvPicPr>
            <a:picLocks noChangeAspect="1"/>
          </p:cNvPicPr>
          <p:nvPr userDrawn="1"/>
        </p:nvPicPr>
        <p:blipFill>
          <a:blip r:embed="rId2"/>
          <a:srcRect/>
          <a:stretch/>
        </p:blipFill>
        <p:spPr>
          <a:xfrm>
            <a:off x="0" y="6662068"/>
            <a:ext cx="4258022" cy="15675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C866E31B-7D82-4FDC-8BE3-4F94899132C6}"/>
              </a:ext>
            </a:extLst>
          </p:cNvPr>
          <p:cNvPicPr>
            <a:picLocks noChangeAspect="1"/>
          </p:cNvPicPr>
          <p:nvPr userDrawn="1"/>
        </p:nvPicPr>
        <p:blipFill rotWithShape="1">
          <a:blip r:embed="rId3"/>
          <a:srcRect l="75000"/>
          <a:stretch/>
        </p:blipFill>
        <p:spPr>
          <a:xfrm>
            <a:off x="10960100" y="-1"/>
            <a:ext cx="3670300" cy="8258175"/>
          </a:xfrm>
          <a:prstGeom prst="rect">
            <a:avLst/>
          </a:prstGeom>
        </p:spPr>
      </p:pic>
      <p:sp>
        <p:nvSpPr>
          <p:cNvPr id="7" name="Content Placeholder 2">
            <a:extLst>
              <a:ext uri="{FF2B5EF4-FFF2-40B4-BE49-F238E27FC236}">
                <a16:creationId xmlns:a16="http://schemas.microsoft.com/office/drawing/2014/main" id="{5A6ED32A-D721-4A9C-94B8-D43447342839}"/>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DBF5FF"/>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15659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BF5FF"/>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2496AF6-78F6-4295-9C2B-5DAA7A08F1F5}"/>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1F5C"/>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2" name="Title 1">
            <a:extLst>
              <a:ext uri="{FF2B5EF4-FFF2-40B4-BE49-F238E27FC236}">
                <a16:creationId xmlns:a16="http://schemas.microsoft.com/office/drawing/2014/main" id="{1D1B6A3D-2FF9-442B-8C7F-B733F1D9FA4A}"/>
              </a:ext>
            </a:extLst>
          </p:cNvPr>
          <p:cNvSpPr txBox="1">
            <a:spLocks/>
          </p:cNvSpPr>
          <p:nvPr userDrawn="1"/>
        </p:nvSpPr>
        <p:spPr>
          <a:xfrm>
            <a:off x="114100" y="0"/>
            <a:ext cx="126174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b="0" i="0" dirty="0">
                <a:latin typeface="Arial Regular" charset="0"/>
              </a:rPr>
              <a:t>Headline</a:t>
            </a:r>
          </a:p>
        </p:txBody>
      </p:sp>
      <p:pic>
        <p:nvPicPr>
          <p:cNvPr id="15" name="Picture 14">
            <a:extLst>
              <a:ext uri="{FF2B5EF4-FFF2-40B4-BE49-F238E27FC236}">
                <a16:creationId xmlns:a16="http://schemas.microsoft.com/office/drawing/2014/main" id="{8D290201-B2AE-45F1-81EE-7506B7E08D66}"/>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32094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BF5F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B9BBBA-B7C5-4633-A2DF-16C19FF512C4}"/>
              </a:ext>
            </a:extLst>
          </p:cNvPr>
          <p:cNvSpPr>
            <a:spLocks noGrp="1"/>
          </p:cNvSpPr>
          <p:nvPr>
            <p:ph type="title" hasCustomPrompt="1"/>
          </p:nvPr>
        </p:nvSpPr>
        <p:spPr>
          <a:xfrm>
            <a:off x="0" y="7555"/>
            <a:ext cx="12617450" cy="1192193"/>
          </a:xfrm>
          <a:prstGeom prst="rect">
            <a:avLst/>
          </a:prstGeom>
        </p:spPr>
        <p:txBody>
          <a:bodyPr anchor="b">
            <a:normAutofit/>
          </a:bodyPr>
          <a:lstStyle>
            <a:lvl1pPr>
              <a:defRPr sz="5600" b="0" i="0">
                <a:solidFill>
                  <a:srgbClr val="003B5C"/>
                </a:solidFill>
                <a:latin typeface="Arial Regular" charset="0"/>
              </a:defRPr>
            </a:lvl1pPr>
          </a:lstStyle>
          <a:p>
            <a:r>
              <a:rPr lang="en-US" dirty="0"/>
              <a:t>Headline Here</a:t>
            </a:r>
          </a:p>
        </p:txBody>
      </p:sp>
      <p:sp>
        <p:nvSpPr>
          <p:cNvPr id="4" name="Content Placeholder 2">
            <a:extLst>
              <a:ext uri="{FF2B5EF4-FFF2-40B4-BE49-F238E27FC236}">
                <a16:creationId xmlns:a16="http://schemas.microsoft.com/office/drawing/2014/main" id="{18AE47FF-543A-4B88-B5B0-3463BBFC88B9}"/>
              </a:ext>
            </a:extLst>
          </p:cNvPr>
          <p:cNvSpPr>
            <a:spLocks noGrp="1"/>
          </p:cNvSpPr>
          <p:nvPr>
            <p:ph sz="half" idx="1" hasCustomPrompt="1"/>
          </p:nvPr>
        </p:nvSpPr>
        <p:spPr>
          <a:xfrm>
            <a:off x="242096" y="2690151"/>
            <a:ext cx="4558504" cy="2669249"/>
          </a:xfrm>
          <a:prstGeom prst="rect">
            <a:avLst/>
          </a:prstGeom>
        </p:spPr>
        <p:txBody>
          <a:bodyPr>
            <a:normAutofit/>
          </a:bodyPr>
          <a:lstStyle>
            <a:lvl1pPr>
              <a:lnSpc>
                <a:spcPct val="100000"/>
              </a:lnSpc>
              <a:spcBef>
                <a:spcPts val="0"/>
              </a:spcBef>
              <a:defRPr sz="1100" b="0" i="0">
                <a:solidFill>
                  <a:srgbClr val="003B5C"/>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7" name="Subtitle 2">
            <a:extLst>
              <a:ext uri="{FF2B5EF4-FFF2-40B4-BE49-F238E27FC236}">
                <a16:creationId xmlns:a16="http://schemas.microsoft.com/office/drawing/2014/main" id="{8D15040D-EC0F-4E5E-96AE-0D18747FDBAE}"/>
              </a:ext>
            </a:extLst>
          </p:cNvPr>
          <p:cNvSpPr>
            <a:spLocks noGrp="1"/>
          </p:cNvSpPr>
          <p:nvPr>
            <p:ph type="subTitle" idx="13" hasCustomPrompt="1"/>
          </p:nvPr>
        </p:nvSpPr>
        <p:spPr>
          <a:xfrm>
            <a:off x="242096" y="1451422"/>
            <a:ext cx="4558504" cy="1069681"/>
          </a:xfrm>
          <a:prstGeom prst="rect">
            <a:avLst/>
          </a:prstGeom>
        </p:spPr>
        <p:txBody>
          <a:bodyPr anchor="b">
            <a:normAutofit/>
          </a:bodyPr>
          <a:lstStyle>
            <a:lvl1pPr marL="0" indent="0" algn="l">
              <a:buNone/>
              <a:defRPr sz="2400" b="0" i="0">
                <a:solidFill>
                  <a:srgbClr val="003B5C"/>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F3D5786-7468-41DC-AE8B-F5019C09FFB9}"/>
              </a:ext>
            </a:extLst>
          </p:cNvPr>
          <p:cNvSpPr>
            <a:spLocks noGrp="1"/>
          </p:cNvSpPr>
          <p:nvPr>
            <p:ph sz="half" idx="14" hasCustomPrompt="1"/>
          </p:nvPr>
        </p:nvSpPr>
        <p:spPr>
          <a:xfrm>
            <a:off x="5017296" y="2690151"/>
            <a:ext cx="4558504" cy="2669249"/>
          </a:xfrm>
          <a:prstGeom prst="rect">
            <a:avLst/>
          </a:prstGeom>
        </p:spPr>
        <p:txBody>
          <a:bodyPr>
            <a:normAutofit/>
          </a:bodyPr>
          <a:lstStyle>
            <a:lvl1pPr>
              <a:lnSpc>
                <a:spcPct val="100000"/>
              </a:lnSpc>
              <a:spcBef>
                <a:spcPts val="0"/>
              </a:spcBef>
              <a:defRPr sz="1100" b="0" i="0">
                <a:solidFill>
                  <a:srgbClr val="003B5C"/>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8684710F-6534-4AEF-96EC-CC66BCF69602}"/>
              </a:ext>
            </a:extLst>
          </p:cNvPr>
          <p:cNvSpPr txBox="1">
            <a:spLocks/>
          </p:cNvSpPr>
          <p:nvPr userDrawn="1"/>
        </p:nvSpPr>
        <p:spPr>
          <a:xfrm>
            <a:off x="50172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latin typeface="Arial Regular" charset="0"/>
              </a:rPr>
              <a:t>Subtitle</a:t>
            </a:r>
          </a:p>
        </p:txBody>
      </p:sp>
      <p:sp>
        <p:nvSpPr>
          <p:cNvPr id="14" name="Content Placeholder 2">
            <a:extLst>
              <a:ext uri="{FF2B5EF4-FFF2-40B4-BE49-F238E27FC236}">
                <a16:creationId xmlns:a16="http://schemas.microsoft.com/office/drawing/2014/main" id="{CA54D7FE-F473-4891-9979-DE2F8ABB270A}"/>
              </a:ext>
            </a:extLst>
          </p:cNvPr>
          <p:cNvSpPr>
            <a:spLocks noGrp="1"/>
          </p:cNvSpPr>
          <p:nvPr>
            <p:ph sz="half" idx="15" hasCustomPrompt="1"/>
          </p:nvPr>
        </p:nvSpPr>
        <p:spPr>
          <a:xfrm>
            <a:off x="9792496" y="2690151"/>
            <a:ext cx="4558504" cy="2669249"/>
          </a:xfrm>
          <a:prstGeom prst="rect">
            <a:avLst/>
          </a:prstGeom>
        </p:spPr>
        <p:txBody>
          <a:bodyPr>
            <a:normAutofit/>
          </a:bodyPr>
          <a:lstStyle>
            <a:lvl1pPr>
              <a:lnSpc>
                <a:spcPct val="100000"/>
              </a:lnSpc>
              <a:spcBef>
                <a:spcPts val="0"/>
              </a:spcBef>
              <a:defRPr sz="1100" b="0" i="0">
                <a:solidFill>
                  <a:srgbClr val="003B5C"/>
                </a:solidFill>
                <a:latin typeface="Arial Regular" charset="0"/>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6CCAC457-51FE-4FDA-8D19-473041877A0D}"/>
              </a:ext>
            </a:extLst>
          </p:cNvPr>
          <p:cNvSpPr txBox="1">
            <a:spLocks/>
          </p:cNvSpPr>
          <p:nvPr userDrawn="1"/>
        </p:nvSpPr>
        <p:spPr>
          <a:xfrm>
            <a:off x="97924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dirty="0">
                <a:latin typeface="Arial Regular" charset="0"/>
              </a:rPr>
              <a:t>Subtitle</a:t>
            </a:r>
          </a:p>
        </p:txBody>
      </p:sp>
      <p:pic>
        <p:nvPicPr>
          <p:cNvPr id="16" name="Picture 15">
            <a:extLst>
              <a:ext uri="{FF2B5EF4-FFF2-40B4-BE49-F238E27FC236}">
                <a16:creationId xmlns:a16="http://schemas.microsoft.com/office/drawing/2014/main" id="{C8DE3236-6321-4AD4-813F-026D5D3C464D}"/>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4947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234D80-F162-4444-90AC-C027D214E383}"/>
              </a:ext>
            </a:extLst>
          </p:cNvPr>
          <p:cNvSpPr/>
          <p:nvPr userDrawn="1"/>
        </p:nvSpPr>
        <p:spPr>
          <a:xfrm>
            <a:off x="5443" y="3809728"/>
            <a:ext cx="6809014" cy="595035"/>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sp>
        <p:nvSpPr>
          <p:cNvPr id="9" name="Picture Placeholder 2">
            <a:extLst>
              <a:ext uri="{FF2B5EF4-FFF2-40B4-BE49-F238E27FC236}">
                <a16:creationId xmlns:a16="http://schemas.microsoft.com/office/drawing/2014/main" id="{2921C1C2-4E46-4F17-A971-951C9AA8442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Arial" charset="0"/>
                <a:ea typeface="Arial" charset="0"/>
              </a:defRPr>
            </a:lvl1pPr>
          </a:lstStyle>
          <a:p>
            <a:endParaRPr lang="en-US" dirty="0"/>
          </a:p>
        </p:txBody>
      </p:sp>
      <p:pic>
        <p:nvPicPr>
          <p:cNvPr id="10" name="Picture 9">
            <a:extLst>
              <a:ext uri="{FF2B5EF4-FFF2-40B4-BE49-F238E27FC236}">
                <a16:creationId xmlns:a16="http://schemas.microsoft.com/office/drawing/2014/main" id="{CBFB50A0-3AD9-4670-80E0-716B369FA0A6}"/>
              </a:ext>
            </a:extLst>
          </p:cNvPr>
          <p:cNvPicPr>
            <a:picLocks noChangeAspect="1"/>
          </p:cNvPicPr>
          <p:nvPr userDrawn="1"/>
        </p:nvPicPr>
        <p:blipFill>
          <a:blip r:embed="rId2"/>
          <a:srcRect/>
          <a:stretch/>
        </p:blipFill>
        <p:spPr>
          <a:xfrm>
            <a:off x="0" y="6616611"/>
            <a:ext cx="4381500" cy="1612989"/>
          </a:xfrm>
          <a:prstGeom prst="rect">
            <a:avLst/>
          </a:prstGeom>
        </p:spPr>
      </p:pic>
      <p:sp>
        <p:nvSpPr>
          <p:cNvPr id="11" name="Content Placeholder 2">
            <a:extLst>
              <a:ext uri="{FF2B5EF4-FFF2-40B4-BE49-F238E27FC236}">
                <a16:creationId xmlns:a16="http://schemas.microsoft.com/office/drawing/2014/main" id="{11C5DE34-BE08-4832-A3A6-4C716B357549}"/>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1F5C"/>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C62DE93-D353-456B-9076-0DF48A66BA0C}"/>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3B5C"/>
                </a:solidFill>
                <a:latin typeface="Arial Regular" charset="0"/>
              </a:defRPr>
            </a:lvl1pPr>
          </a:lstStyle>
          <a:p>
            <a:r>
              <a:rPr lang="en-US" dirty="0"/>
              <a:t>Headline Here</a:t>
            </a:r>
          </a:p>
        </p:txBody>
      </p:sp>
    </p:spTree>
    <p:extLst>
      <p:ext uri="{BB962C8B-B14F-4D97-AF65-F5344CB8AC3E}">
        <p14:creationId xmlns:p14="http://schemas.microsoft.com/office/powerpoint/2010/main" val="32899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0" y="1203848"/>
            <a:ext cx="8216900" cy="5323952"/>
          </a:xfrm>
          <a:prstGeom prst="rect">
            <a:avLst/>
          </a:prstGeom>
        </p:spPr>
        <p:txBody>
          <a:bodyPr/>
          <a:lstStyle>
            <a:lvl1pPr>
              <a:defRPr sz="2400" b="0" i="0">
                <a:solidFill>
                  <a:srgbClr val="003B5C"/>
                </a:solidFill>
                <a:latin typeface="+mn-lt"/>
              </a:defRPr>
            </a:lvl1pPr>
            <a:lvl2pPr>
              <a:defRPr sz="1100" b="0" i="0">
                <a:solidFill>
                  <a:srgbClr val="003B5C"/>
                </a:solidFill>
                <a:latin typeface="+mn-lt"/>
              </a:defRPr>
            </a:lvl2pPr>
            <a:lvl3pPr>
              <a:defRPr sz="1100" b="0" i="0">
                <a:solidFill>
                  <a:srgbClr val="003B5C"/>
                </a:solidFill>
                <a:latin typeface="+mn-lt"/>
              </a:defRPr>
            </a:lvl3pPr>
            <a:lvl4pPr>
              <a:defRPr sz="1100" b="0" i="0">
                <a:solidFill>
                  <a:srgbClr val="003B5C"/>
                </a:solidFill>
                <a:latin typeface="+mn-lt"/>
              </a:defRPr>
            </a:lvl4pPr>
            <a:lvl5pPr>
              <a:defRPr sz="1100" b="0" i="0">
                <a:solidFill>
                  <a:srgbClr val="003B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81C73271-B753-425C-886A-4C621228A48E}"/>
              </a:ext>
            </a:extLst>
          </p:cNvPr>
          <p:cNvSpPr/>
          <p:nvPr userDrawn="1"/>
        </p:nvSpPr>
        <p:spPr>
          <a:xfrm>
            <a:off x="9512301" y="3817282"/>
            <a:ext cx="5118100" cy="595035"/>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rial" charset="0"/>
              <a:ea typeface="Arial" charset="0"/>
              <a:cs typeface="Arial" charset="0"/>
              <a:sym typeface="Helvetica Neue Medium"/>
            </a:endParaRPr>
          </a:p>
        </p:txBody>
      </p:sp>
      <p:sp>
        <p:nvSpPr>
          <p:cNvPr id="11" name="Title 1">
            <a:extLst>
              <a:ext uri="{FF2B5EF4-FFF2-40B4-BE49-F238E27FC236}">
                <a16:creationId xmlns:a16="http://schemas.microsoft.com/office/drawing/2014/main" id="{BF4AC3BB-0D3E-4884-BBE9-AF1C4F90D163}"/>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b="0" i="0" dirty="0">
                <a:solidFill>
                  <a:srgbClr val="003B5C"/>
                </a:solidFill>
                <a:latin typeface="Arial Regular" charset="0"/>
              </a:rPr>
              <a:t>Headline Here</a:t>
            </a:r>
          </a:p>
        </p:txBody>
      </p:sp>
      <p:pic>
        <p:nvPicPr>
          <p:cNvPr id="12" name="Picture 11">
            <a:extLst>
              <a:ext uri="{FF2B5EF4-FFF2-40B4-BE49-F238E27FC236}">
                <a16:creationId xmlns:a16="http://schemas.microsoft.com/office/drawing/2014/main" id="{A52742A1-38E7-41BC-8606-E45EE30A21AA}"/>
              </a:ext>
            </a:extLst>
          </p:cNvPr>
          <p:cNvPicPr>
            <a:picLocks noChangeAspect="1"/>
          </p:cNvPicPr>
          <p:nvPr userDrawn="1"/>
        </p:nvPicPr>
        <p:blipFill>
          <a:blip r:embed="rId2"/>
          <a:srcRect/>
          <a:stretch/>
        </p:blipFill>
        <p:spPr>
          <a:xfrm>
            <a:off x="0" y="6616611"/>
            <a:ext cx="4381500" cy="1612989"/>
          </a:xfrm>
          <a:prstGeom prst="rect">
            <a:avLst/>
          </a:prstGeom>
        </p:spPr>
      </p:pic>
      <p:sp>
        <p:nvSpPr>
          <p:cNvPr id="13" name="Text Placeholder 2">
            <a:extLst>
              <a:ext uri="{FF2B5EF4-FFF2-40B4-BE49-F238E27FC236}">
                <a16:creationId xmlns:a16="http://schemas.microsoft.com/office/drawing/2014/main" id="{B47B0E80-C246-4276-8C9C-E4880DAAC719}"/>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Arial" charset="0"/>
                <a:ea typeface="Arial" charset="0"/>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42190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DBF5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EA554B-9679-4518-AD53-1F2431B02C53}"/>
              </a:ext>
            </a:extLst>
          </p:cNvPr>
          <p:cNvPicPr>
            <a:picLocks noChangeAspect="1"/>
          </p:cNvPicPr>
          <p:nvPr userDrawn="1"/>
        </p:nvPicPr>
        <p:blipFill>
          <a:blip r:embed="rId2"/>
          <a:srcRect/>
          <a:stretch/>
        </p:blipFill>
        <p:spPr>
          <a:xfrm>
            <a:off x="10972798" y="-1"/>
            <a:ext cx="3657602" cy="8229601"/>
          </a:xfrm>
          <a:prstGeom prst="rect">
            <a:avLst/>
          </a:prstGeom>
        </p:spPr>
      </p:pic>
      <p:sp>
        <p:nvSpPr>
          <p:cNvPr id="13" name="Content Placeholder 2">
            <a:extLst>
              <a:ext uri="{FF2B5EF4-FFF2-40B4-BE49-F238E27FC236}">
                <a16:creationId xmlns:a16="http://schemas.microsoft.com/office/drawing/2014/main" id="{5CC7FDBD-B205-4DF7-AB63-5DB2CD07A85B}"/>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Arial Regular" charset="0"/>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pic>
        <p:nvPicPr>
          <p:cNvPr id="16" name="Picture 15">
            <a:extLst>
              <a:ext uri="{FF2B5EF4-FFF2-40B4-BE49-F238E27FC236}">
                <a16:creationId xmlns:a16="http://schemas.microsoft.com/office/drawing/2014/main" id="{8B2BFC59-8366-4710-B72B-3B9EB6216080}"/>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271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780CB7B-4A1E-43E3-B2DF-1C0865B4E1E7}"/>
              </a:ext>
            </a:extLst>
          </p:cNvPr>
          <p:cNvPicPr>
            <a:picLocks noChangeAspect="1"/>
          </p:cNvPicPr>
          <p:nvPr userDrawn="1"/>
        </p:nvPicPr>
        <p:blipFill>
          <a:blip r:embed="rId2"/>
          <a:stretch>
            <a:fillRect/>
          </a:stretch>
        </p:blipFill>
        <p:spPr>
          <a:xfrm>
            <a:off x="0" y="5486400"/>
            <a:ext cx="14630400" cy="2743200"/>
          </a:xfrm>
          <a:prstGeom prst="rect">
            <a:avLst/>
          </a:prstGeom>
        </p:spPr>
      </p:pic>
      <p:pic>
        <p:nvPicPr>
          <p:cNvPr id="9" name="Picture 8">
            <a:extLst>
              <a:ext uri="{FF2B5EF4-FFF2-40B4-BE49-F238E27FC236}">
                <a16:creationId xmlns:a16="http://schemas.microsoft.com/office/drawing/2014/main" id="{8CF1376F-F179-4D78-A57E-CFD410C21EC0}"/>
              </a:ext>
            </a:extLst>
          </p:cNvPr>
          <p:cNvPicPr>
            <a:picLocks noChangeAspect="1"/>
          </p:cNvPicPr>
          <p:nvPr userDrawn="1"/>
        </p:nvPicPr>
        <p:blipFill>
          <a:blip r:embed="rId3"/>
          <a:srcRect/>
          <a:stretch/>
        </p:blipFill>
        <p:spPr>
          <a:xfrm>
            <a:off x="1269221" y="685574"/>
            <a:ext cx="12091959" cy="4451487"/>
          </a:xfrm>
          <a:prstGeom prst="rect">
            <a:avLst/>
          </a:prstGeom>
        </p:spPr>
      </p:pic>
    </p:spTree>
    <p:extLst>
      <p:ext uri="{BB962C8B-B14F-4D97-AF65-F5344CB8AC3E}">
        <p14:creationId xmlns:p14="http://schemas.microsoft.com/office/powerpoint/2010/main" val="32530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9F516-0712-4F89-A079-E301F8701612}"/>
              </a:ext>
            </a:extLst>
          </p:cNvPr>
          <p:cNvPicPr>
            <a:picLocks noChangeAspect="1"/>
          </p:cNvPicPr>
          <p:nvPr userDrawn="1"/>
        </p:nvPicPr>
        <p:blipFill>
          <a:blip r:embed="rId2"/>
          <a:srcRect/>
          <a:stretch/>
        </p:blipFill>
        <p:spPr>
          <a:xfrm>
            <a:off x="0" y="0"/>
            <a:ext cx="4381500" cy="1612989"/>
          </a:xfrm>
          <a:prstGeom prst="rect">
            <a:avLst/>
          </a:prstGeom>
        </p:spPr>
      </p:pic>
      <p:sp>
        <p:nvSpPr>
          <p:cNvPr id="9" name="Title 1">
            <a:extLst>
              <a:ext uri="{FF2B5EF4-FFF2-40B4-BE49-F238E27FC236}">
                <a16:creationId xmlns:a16="http://schemas.microsoft.com/office/drawing/2014/main" id="{B6B9EF34-AB18-482D-8674-1BD103B017E3}"/>
              </a:ext>
            </a:extLst>
          </p:cNvPr>
          <p:cNvSpPr>
            <a:spLocks noGrp="1"/>
          </p:cNvSpPr>
          <p:nvPr>
            <p:ph type="title" hasCustomPrompt="1"/>
          </p:nvPr>
        </p:nvSpPr>
        <p:spPr>
          <a:xfrm>
            <a:off x="114100" y="2705100"/>
            <a:ext cx="12617450" cy="1283753"/>
          </a:xfrm>
          <a:prstGeom prst="rect">
            <a:avLst/>
          </a:prstGeom>
        </p:spPr>
        <p:txBody>
          <a:bodyPr anchor="b">
            <a:normAutofit/>
          </a:bodyPr>
          <a:lstStyle>
            <a:lvl1pPr>
              <a:defRPr sz="5600" b="0" i="0" baseline="0">
                <a:solidFill>
                  <a:srgbClr val="004F91"/>
                </a:solidFill>
                <a:latin typeface="Arial Regular" charset="0"/>
              </a:defRPr>
            </a:lvl1pPr>
          </a:lstStyle>
          <a:p>
            <a:r>
              <a:rPr lang="en-US" dirty="0"/>
              <a:t>Presentation Title</a:t>
            </a:r>
          </a:p>
        </p:txBody>
      </p:sp>
      <p:sp>
        <p:nvSpPr>
          <p:cNvPr id="10" name="Subtitle 2">
            <a:extLst>
              <a:ext uri="{FF2B5EF4-FFF2-40B4-BE49-F238E27FC236}">
                <a16:creationId xmlns:a16="http://schemas.microsoft.com/office/drawing/2014/main" id="{F8C4FFAA-497E-4F19-A56E-8C6AA9C79B5E}"/>
              </a:ext>
            </a:extLst>
          </p:cNvPr>
          <p:cNvSpPr>
            <a:spLocks noGrp="1"/>
          </p:cNvSpPr>
          <p:nvPr>
            <p:ph type="subTitle" idx="1" hasCustomPrompt="1"/>
          </p:nvPr>
        </p:nvSpPr>
        <p:spPr>
          <a:xfrm>
            <a:off x="114100" y="4240748"/>
            <a:ext cx="12617450" cy="724952"/>
          </a:xfrm>
          <a:prstGeom prst="rect">
            <a:avLst/>
          </a:prstGeom>
        </p:spPr>
        <p:txBody>
          <a:bodyPr>
            <a:normAutofit/>
          </a:bodyPr>
          <a:lstStyle>
            <a:lvl1pPr marL="0" indent="0" algn="l">
              <a:buNone/>
              <a:defRPr sz="2400" b="0" i="0">
                <a:solidFill>
                  <a:srgbClr val="004F91"/>
                </a:solidFill>
                <a:latin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1" name="Picture 10" descr="Background pattern&#10;&#10;Description automatically generated">
            <a:extLst>
              <a:ext uri="{FF2B5EF4-FFF2-40B4-BE49-F238E27FC236}">
                <a16:creationId xmlns:a16="http://schemas.microsoft.com/office/drawing/2014/main" id="{9D206926-1B5C-41EE-BD79-9C8F9CDFF46D}"/>
              </a:ext>
            </a:extLst>
          </p:cNvPr>
          <p:cNvPicPr>
            <a:picLocks noChangeAspect="1"/>
          </p:cNvPicPr>
          <p:nvPr userDrawn="1"/>
        </p:nvPicPr>
        <p:blipFill>
          <a:blip r:embed="rId3"/>
          <a:stretch>
            <a:fillRect/>
          </a:stretch>
        </p:blipFill>
        <p:spPr>
          <a:xfrm>
            <a:off x="0" y="5486400"/>
            <a:ext cx="14630400" cy="2743200"/>
          </a:xfrm>
          <a:prstGeom prst="rect">
            <a:avLst/>
          </a:prstGeom>
        </p:spPr>
      </p:pic>
    </p:spTree>
    <p:extLst>
      <p:ext uri="{BB962C8B-B14F-4D97-AF65-F5344CB8AC3E}">
        <p14:creationId xmlns:p14="http://schemas.microsoft.com/office/powerpoint/2010/main" val="2589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54389"/>
      </p:ext>
    </p:extLst>
  </p:cSld>
  <p:clrMap bg1="lt1" tx1="dk1" bg2="lt2" tx2="dk2" accent1="accent1" accent2="accent2" accent3="accent3" accent4="accent4" accent5="accent5" accent6="accent6" hlink="hlink" folHlink="folHlink"/>
  <p:sldLayoutIdLst>
    <p:sldLayoutId id="2147483664" r:id="rId1"/>
    <p:sldLayoutId id="2147483655" r:id="rId2"/>
    <p:sldLayoutId id="2147483663" r:id="rId3"/>
    <p:sldLayoutId id="2147483661" r:id="rId4"/>
    <p:sldLayoutId id="2147483656" r:id="rId5"/>
    <p:sldLayoutId id="2147483658" r:id="rId6"/>
    <p:sldLayoutId id="214748365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821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084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mailto:shari@sharipash.com"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0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A58EC-6711-D1E9-C2D5-044140BC7014}"/>
              </a:ext>
            </a:extLst>
          </p:cNvPr>
          <p:cNvSpPr>
            <a:spLocks noGrp="1"/>
          </p:cNvSpPr>
          <p:nvPr>
            <p:ph type="title"/>
          </p:nvPr>
        </p:nvSpPr>
        <p:spPr>
          <a:xfrm>
            <a:off x="779448" y="19878"/>
            <a:ext cx="6905297" cy="1192193"/>
          </a:xfrm>
        </p:spPr>
        <p:txBody>
          <a:bodyPr/>
          <a:lstStyle/>
          <a:p>
            <a:r>
              <a:rPr lang="en-US" dirty="0">
                <a:solidFill>
                  <a:srgbClr val="001F5C"/>
                </a:solidFill>
              </a:rPr>
              <a:t>Identify and Deliver</a:t>
            </a:r>
          </a:p>
        </p:txBody>
      </p:sp>
      <p:pic>
        <p:nvPicPr>
          <p:cNvPr id="28" name="Picture 27">
            <a:extLst>
              <a:ext uri="{FF2B5EF4-FFF2-40B4-BE49-F238E27FC236}">
                <a16:creationId xmlns:a16="http://schemas.microsoft.com/office/drawing/2014/main" id="{6A5B9D85-580E-1186-C299-E72FD326CF10}"/>
              </a:ext>
            </a:extLst>
          </p:cNvPr>
          <p:cNvPicPr>
            <a:picLocks noChangeAspect="1"/>
          </p:cNvPicPr>
          <p:nvPr/>
        </p:nvPicPr>
        <p:blipFill>
          <a:blip r:embed="rId3"/>
          <a:stretch>
            <a:fillRect/>
          </a:stretch>
        </p:blipFill>
        <p:spPr>
          <a:xfrm>
            <a:off x="3022178" y="1371599"/>
            <a:ext cx="9325134" cy="5121396"/>
          </a:xfrm>
          <a:prstGeom prst="rect">
            <a:avLst/>
          </a:prstGeom>
        </p:spPr>
      </p:pic>
    </p:spTree>
    <p:extLst>
      <p:ext uri="{BB962C8B-B14F-4D97-AF65-F5344CB8AC3E}">
        <p14:creationId xmlns:p14="http://schemas.microsoft.com/office/powerpoint/2010/main" val="18311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594747" y="-178905"/>
            <a:ext cx="9841340" cy="7513984"/>
          </a:xfrm>
        </p:spPr>
        <p:txBody>
          <a:bodyPr>
            <a:normAutofit lnSpcReduction="10000"/>
          </a:bodyPr>
          <a:lstStyle/>
          <a:p>
            <a:endParaRPr lang="en-US" sz="4500" dirty="0"/>
          </a:p>
          <a:p>
            <a:r>
              <a:rPr lang="en-US" sz="4500" dirty="0"/>
              <a:t>What’s the status of the past couple of years?</a:t>
            </a:r>
          </a:p>
          <a:p>
            <a:endParaRPr lang="en-US" sz="2800" dirty="0"/>
          </a:p>
          <a:p>
            <a:pPr marL="342900" indent="-342900">
              <a:buFont typeface="Arial" panose="020B0604020202020204" pitchFamily="34" charset="0"/>
              <a:buChar char="•"/>
            </a:pPr>
            <a:r>
              <a:rPr lang="en-US" sz="3000" dirty="0"/>
              <a:t>What’s your market penetration?</a:t>
            </a:r>
          </a:p>
          <a:p>
            <a:pPr marL="1028700" lvl="1" indent="-342900"/>
            <a:r>
              <a:rPr lang="en-US" sz="3000" dirty="0">
                <a:solidFill>
                  <a:srgbClr val="001F5C"/>
                </a:solidFill>
                <a:latin typeface="Arial Regular" charset="0"/>
              </a:rPr>
              <a:t>How many potential prospects?</a:t>
            </a:r>
          </a:p>
          <a:p>
            <a:pPr marL="1028700" lvl="1" indent="-342900"/>
            <a:r>
              <a:rPr lang="en-US" sz="3000" dirty="0">
                <a:solidFill>
                  <a:srgbClr val="001F5C"/>
                </a:solidFill>
                <a:latin typeface="Arial Regular" charset="0"/>
              </a:rPr>
              <a:t>Where are your members?</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Industry/Sector analysis – who joined, who failed to join?</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What are your “need” sectors/industries?</a:t>
            </a:r>
          </a:p>
          <a:p>
            <a:pPr marL="1028700" lvl="1" indent="-342900"/>
            <a:r>
              <a:rPr lang="en-US" sz="3000" dirty="0">
                <a:solidFill>
                  <a:srgbClr val="001F5C"/>
                </a:solidFill>
                <a:latin typeface="Arial Regular" charset="0"/>
              </a:rPr>
              <a:t>Be Strategic</a:t>
            </a:r>
          </a:p>
          <a:p>
            <a:pPr marL="1028700" lvl="1" indent="-342900"/>
            <a:r>
              <a:rPr lang="en-US" sz="3000" dirty="0">
                <a:solidFill>
                  <a:srgbClr val="001F5C"/>
                </a:solidFill>
                <a:latin typeface="Arial Regular" charset="0"/>
              </a:rPr>
              <a:t>Involve Board/Committee</a:t>
            </a:r>
          </a:p>
          <a:p>
            <a:endParaRPr lang="en-US" dirty="0"/>
          </a:p>
        </p:txBody>
      </p:sp>
    </p:spTree>
    <p:extLst>
      <p:ext uri="{BB962C8B-B14F-4D97-AF65-F5344CB8AC3E}">
        <p14:creationId xmlns:p14="http://schemas.microsoft.com/office/powerpoint/2010/main" val="324782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8934669" cy="6858002"/>
          </a:xfrm>
        </p:spPr>
        <p:txBody>
          <a:bodyPr/>
          <a:lstStyle/>
          <a:p>
            <a:endParaRPr lang="en-US" sz="4800" dirty="0"/>
          </a:p>
          <a:p>
            <a:endParaRPr lang="en-US" sz="2800" dirty="0"/>
          </a:p>
          <a:p>
            <a:endParaRPr lang="en-US" sz="2800" dirty="0"/>
          </a:p>
          <a:p>
            <a:endParaRPr lang="en-US" sz="2800" dirty="0"/>
          </a:p>
          <a:p>
            <a:pPr algn="ctr"/>
            <a:r>
              <a:rPr lang="en-US" sz="6000" dirty="0"/>
              <a:t>Recruitment</a:t>
            </a:r>
            <a:br>
              <a:rPr lang="en-US" sz="6000" dirty="0"/>
            </a:br>
            <a:r>
              <a:rPr lang="en-US" sz="6000" dirty="0"/>
              <a:t>Gauging Prospect Needs</a:t>
            </a:r>
            <a:endParaRPr lang="en-US" sz="2400" i="1" dirty="0"/>
          </a:p>
        </p:txBody>
      </p:sp>
    </p:spTree>
    <p:extLst>
      <p:ext uri="{BB962C8B-B14F-4D97-AF65-F5344CB8AC3E}">
        <p14:creationId xmlns:p14="http://schemas.microsoft.com/office/powerpoint/2010/main" val="235896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CB6ECC-4016-E02C-C645-6510D6438C80}"/>
              </a:ext>
            </a:extLst>
          </p:cNvPr>
          <p:cNvSpPr>
            <a:spLocks noGrp="1"/>
          </p:cNvSpPr>
          <p:nvPr>
            <p:ph idx="10"/>
          </p:nvPr>
        </p:nvSpPr>
        <p:spPr>
          <a:xfrm>
            <a:off x="516834" y="1187183"/>
            <a:ext cx="13378070" cy="5670818"/>
          </a:xfrm>
        </p:spPr>
        <p:txBody>
          <a:bodyPr/>
          <a:lstStyle/>
          <a:p>
            <a:r>
              <a:rPr lang="en-US" sz="3200" dirty="0">
                <a:solidFill>
                  <a:srgbClr val="001F5C"/>
                </a:solidFill>
              </a:rPr>
              <a:t>   Spend your recruitment time and resources on relevant prospects</a:t>
            </a:r>
          </a:p>
          <a:p>
            <a:endParaRPr lang="en-US" dirty="0"/>
          </a:p>
        </p:txBody>
      </p:sp>
      <p:sp>
        <p:nvSpPr>
          <p:cNvPr id="3" name="Title 2">
            <a:extLst>
              <a:ext uri="{FF2B5EF4-FFF2-40B4-BE49-F238E27FC236}">
                <a16:creationId xmlns:a16="http://schemas.microsoft.com/office/drawing/2014/main" id="{3D10970B-FF97-90D6-694C-9526317EC3FC}"/>
              </a:ext>
            </a:extLst>
          </p:cNvPr>
          <p:cNvSpPr>
            <a:spLocks noGrp="1"/>
          </p:cNvSpPr>
          <p:nvPr>
            <p:ph type="title"/>
          </p:nvPr>
        </p:nvSpPr>
        <p:spPr>
          <a:xfrm>
            <a:off x="2862469" y="19878"/>
            <a:ext cx="8786192" cy="1192193"/>
          </a:xfrm>
        </p:spPr>
        <p:txBody>
          <a:bodyPr>
            <a:normAutofit/>
          </a:bodyPr>
          <a:lstStyle/>
          <a:p>
            <a:r>
              <a:rPr lang="en-US" dirty="0">
                <a:solidFill>
                  <a:srgbClr val="001F5C"/>
                </a:solidFill>
              </a:rPr>
              <a:t>Personas and Profiles</a:t>
            </a:r>
          </a:p>
        </p:txBody>
      </p:sp>
      <p:pic>
        <p:nvPicPr>
          <p:cNvPr id="24" name="Picture 23">
            <a:extLst>
              <a:ext uri="{FF2B5EF4-FFF2-40B4-BE49-F238E27FC236}">
                <a16:creationId xmlns:a16="http://schemas.microsoft.com/office/drawing/2014/main" id="{627BBD72-F452-5009-FF88-5FE9A2E16050}"/>
              </a:ext>
            </a:extLst>
          </p:cNvPr>
          <p:cNvPicPr>
            <a:picLocks noChangeAspect="1"/>
          </p:cNvPicPr>
          <p:nvPr/>
        </p:nvPicPr>
        <p:blipFill>
          <a:blip r:embed="rId3"/>
          <a:stretch>
            <a:fillRect/>
          </a:stretch>
        </p:blipFill>
        <p:spPr>
          <a:xfrm>
            <a:off x="1391374" y="1937183"/>
            <a:ext cx="6848736" cy="4627524"/>
          </a:xfrm>
          <a:prstGeom prst="rect">
            <a:avLst/>
          </a:prstGeom>
        </p:spPr>
      </p:pic>
      <p:pic>
        <p:nvPicPr>
          <p:cNvPr id="40" name="Picture 39">
            <a:extLst>
              <a:ext uri="{FF2B5EF4-FFF2-40B4-BE49-F238E27FC236}">
                <a16:creationId xmlns:a16="http://schemas.microsoft.com/office/drawing/2014/main" id="{E00B9D26-11D4-2144-9BC2-80BE4FEDB4DA}"/>
              </a:ext>
            </a:extLst>
          </p:cNvPr>
          <p:cNvPicPr>
            <a:picLocks noChangeAspect="1"/>
          </p:cNvPicPr>
          <p:nvPr/>
        </p:nvPicPr>
        <p:blipFill>
          <a:blip r:embed="rId4"/>
          <a:stretch>
            <a:fillRect/>
          </a:stretch>
        </p:blipFill>
        <p:spPr>
          <a:xfrm>
            <a:off x="8052255" y="2007975"/>
            <a:ext cx="5611194" cy="4213650"/>
          </a:xfrm>
          <a:prstGeom prst="rect">
            <a:avLst/>
          </a:prstGeom>
        </p:spPr>
      </p:pic>
    </p:spTree>
    <p:extLst>
      <p:ext uri="{BB962C8B-B14F-4D97-AF65-F5344CB8AC3E}">
        <p14:creationId xmlns:p14="http://schemas.microsoft.com/office/powerpoint/2010/main" val="350473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417443"/>
            <a:ext cx="10594429" cy="6858002"/>
          </a:xfrm>
        </p:spPr>
        <p:txBody>
          <a:bodyPr>
            <a:normAutofit fontScale="92500" lnSpcReduction="10000"/>
          </a:bodyPr>
          <a:lstStyle/>
          <a:p>
            <a:r>
              <a:rPr lang="en-US" sz="3700" dirty="0"/>
              <a:t>Outgoing recruitment should be strategic and a blend of the following profiles/personas:</a:t>
            </a:r>
          </a:p>
          <a:p>
            <a:endParaRPr lang="en-US" sz="2800" dirty="0"/>
          </a:p>
          <a:p>
            <a:pPr marL="342900" indent="-342900">
              <a:buFont typeface="Arial" panose="020B0604020202020204" pitchFamily="34" charset="0"/>
              <a:buChar char="•"/>
            </a:pPr>
            <a:r>
              <a:rPr lang="en-US" sz="3000" b="1" dirty="0"/>
              <a:t>A = Strong potential for retention, </a:t>
            </a:r>
            <a:r>
              <a:rPr lang="en-US" sz="3000" dirty="0"/>
              <a:t>higher investor, sponsor, economic dev, advocacy, industry/community leader, influence, industry/community builders, larger employer, imprint in industry, believes in your mission</a:t>
            </a:r>
          </a:p>
          <a:p>
            <a:pPr marL="342900" indent="-342900">
              <a:buFont typeface="Arial" panose="020B0604020202020204" pitchFamily="34" charset="0"/>
              <a:buChar char="•"/>
            </a:pPr>
            <a:r>
              <a:rPr lang="en-US" sz="3000" b="1" dirty="0"/>
              <a:t>B = Good retention, </a:t>
            </a:r>
            <a:r>
              <a:rPr lang="en-US" sz="3000" dirty="0"/>
              <a:t>affinity program user, supplier, attendance, engaged, often business to business, financially stable/strong industry, brand builders, dues above minimum, established business (1+ years) a growing business, supports your mission</a:t>
            </a:r>
          </a:p>
          <a:p>
            <a:pPr marL="342900" indent="-342900">
              <a:buFont typeface="Arial" panose="020B0604020202020204" pitchFamily="34" charset="0"/>
              <a:buChar char="•"/>
            </a:pPr>
            <a:r>
              <a:rPr lang="en-US" sz="3000" b="1" dirty="0"/>
              <a:t>C = One or two year retention, </a:t>
            </a:r>
            <a:r>
              <a:rPr lang="en-US" sz="3000" dirty="0"/>
              <a:t>little attendance, not engaged, wants listing/ribbon cutting, may be a bad advocate once dropped, often business to consumer, new to your industry, unlikely employment growth</a:t>
            </a:r>
          </a:p>
          <a:p>
            <a:endParaRPr lang="en-US" dirty="0"/>
          </a:p>
        </p:txBody>
      </p:sp>
    </p:spTree>
    <p:extLst>
      <p:ext uri="{BB962C8B-B14F-4D97-AF65-F5344CB8AC3E}">
        <p14:creationId xmlns:p14="http://schemas.microsoft.com/office/powerpoint/2010/main" val="239981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594429" cy="6858002"/>
          </a:xfrm>
        </p:spPr>
        <p:txBody>
          <a:bodyPr>
            <a:normAutofit lnSpcReduction="10000"/>
          </a:bodyPr>
          <a:lstStyle/>
          <a:p>
            <a:endParaRPr lang="en-US" sz="3500" dirty="0"/>
          </a:p>
          <a:p>
            <a:r>
              <a:rPr lang="en-US" sz="3500" dirty="0"/>
              <a:t>Outgoing recruitment is best when strategic and a blend of the following profiles:</a:t>
            </a:r>
          </a:p>
          <a:p>
            <a:endParaRPr lang="en-US" sz="2800" dirty="0"/>
          </a:p>
          <a:p>
            <a:pPr marL="342900" indent="-342900">
              <a:buFont typeface="Arial" panose="020B0604020202020204" pitchFamily="34" charset="0"/>
              <a:buChar char="•"/>
            </a:pPr>
            <a:r>
              <a:rPr lang="en-US" sz="3200" b="1" dirty="0"/>
              <a:t>A = Major manufacturers, </a:t>
            </a:r>
            <a:r>
              <a:rPr lang="en-US" sz="3200" dirty="0"/>
              <a:t>closely held, $5,000 or more in dues, large footprint in the region or state, influence, high dollar investor, professional services who want access to manufacturers, public policy need, political backing.</a:t>
            </a:r>
          </a:p>
          <a:p>
            <a:pPr marL="342900" indent="-342900">
              <a:buFont typeface="Arial" panose="020B0604020202020204" pitchFamily="34" charset="0"/>
              <a:buChar char="•"/>
            </a:pPr>
            <a:r>
              <a:rPr lang="en-US" sz="3200" b="1" dirty="0"/>
              <a:t>B = Average manufacturers, </a:t>
            </a:r>
            <a:r>
              <a:rPr lang="en-US" sz="3200" dirty="0"/>
              <a:t>good retention, professional services, safety, public policy.  $1,000 - $5,000 in dues. </a:t>
            </a:r>
          </a:p>
          <a:p>
            <a:pPr marL="342900" indent="-342900">
              <a:buFont typeface="Arial" panose="020B0604020202020204" pitchFamily="34" charset="0"/>
              <a:buChar char="•"/>
            </a:pPr>
            <a:r>
              <a:rPr lang="en-US" sz="3200" b="1" dirty="0"/>
              <a:t>C = Sales people </a:t>
            </a:r>
            <a:r>
              <a:rPr lang="en-US" sz="3200" dirty="0"/>
              <a:t>and this is the only interest they have, those looking for networking, those that just want business growth.</a:t>
            </a:r>
          </a:p>
          <a:p>
            <a:endParaRPr lang="en-US" dirty="0"/>
          </a:p>
        </p:txBody>
      </p:sp>
    </p:spTree>
    <p:extLst>
      <p:ext uri="{BB962C8B-B14F-4D97-AF65-F5344CB8AC3E}">
        <p14:creationId xmlns:p14="http://schemas.microsoft.com/office/powerpoint/2010/main" val="134422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974399" cy="6858002"/>
          </a:xfrm>
        </p:spPr>
        <p:txBody>
          <a:bodyPr>
            <a:normAutofit/>
          </a:bodyPr>
          <a:lstStyle/>
          <a:p>
            <a:endParaRPr lang="en-US" sz="4400" dirty="0"/>
          </a:p>
          <a:p>
            <a:r>
              <a:rPr lang="en-US" sz="6000" dirty="0"/>
              <a:t>Understanding Member Needs</a:t>
            </a:r>
          </a:p>
          <a:p>
            <a:endParaRPr lang="en-US" sz="2800" dirty="0"/>
          </a:p>
          <a:p>
            <a:pPr marL="342900" indent="-342900">
              <a:buFont typeface="Arial" panose="020B0604020202020204" pitchFamily="34" charset="0"/>
              <a:buChar char="•"/>
            </a:pPr>
            <a:r>
              <a:rPr lang="en-US" sz="3200" dirty="0"/>
              <a:t>Why they need to join? (let’s start thinking invest instead of join)</a:t>
            </a:r>
          </a:p>
          <a:p>
            <a:pPr marL="342900" indent="-342900">
              <a:buFont typeface="Arial" panose="020B0604020202020204" pitchFamily="34" charset="0"/>
              <a:buChar char="•"/>
            </a:pPr>
            <a:r>
              <a:rPr lang="en-US" sz="3200" dirty="0"/>
              <a:t>What ROI do they need?</a:t>
            </a:r>
          </a:p>
          <a:p>
            <a:pPr marL="342900" indent="-342900">
              <a:buFont typeface="Arial" panose="020B0604020202020204" pitchFamily="34" charset="0"/>
              <a:buChar char="•"/>
            </a:pPr>
            <a:r>
              <a:rPr lang="en-US" sz="3200" dirty="0"/>
              <a:t>What’s relevant to them?</a:t>
            </a:r>
          </a:p>
          <a:p>
            <a:pPr marL="342900" indent="-342900">
              <a:buFont typeface="Arial" panose="020B0604020202020204" pitchFamily="34" charset="0"/>
              <a:buChar char="•"/>
            </a:pPr>
            <a:r>
              <a:rPr lang="en-US" sz="3200" dirty="0"/>
              <a:t>Who is their perfect client, industry partner?</a:t>
            </a:r>
          </a:p>
          <a:p>
            <a:pPr marL="342900" indent="-342900">
              <a:buFont typeface="Arial" panose="020B0604020202020204" pitchFamily="34" charset="0"/>
              <a:buChar char="•"/>
            </a:pPr>
            <a:r>
              <a:rPr lang="en-US" sz="3200" dirty="0"/>
              <a:t>Who do they want to connect with?</a:t>
            </a:r>
          </a:p>
          <a:p>
            <a:pPr marL="342900" indent="-342900">
              <a:buFont typeface="Arial" panose="020B0604020202020204" pitchFamily="34" charset="0"/>
              <a:buChar char="•"/>
            </a:pPr>
            <a:r>
              <a:rPr lang="en-US" sz="3200" dirty="0"/>
              <a:t>How can you help them do business better?</a:t>
            </a:r>
          </a:p>
          <a:p>
            <a:pPr marL="342900" indent="-342900">
              <a:buFont typeface="Arial" panose="020B0604020202020204" pitchFamily="34" charset="0"/>
              <a:buChar char="•"/>
            </a:pPr>
            <a:r>
              <a:rPr lang="en-US" sz="3200" dirty="0"/>
              <a:t>Licensing, regulation?</a:t>
            </a:r>
          </a:p>
          <a:p>
            <a:endParaRPr lang="en-US" dirty="0"/>
          </a:p>
        </p:txBody>
      </p:sp>
    </p:spTree>
    <p:extLst>
      <p:ext uri="{BB962C8B-B14F-4D97-AF65-F5344CB8AC3E}">
        <p14:creationId xmlns:p14="http://schemas.microsoft.com/office/powerpoint/2010/main" val="414980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415844" y="496955"/>
            <a:ext cx="10457793" cy="6858002"/>
          </a:xfrm>
        </p:spPr>
        <p:txBody>
          <a:bodyPr>
            <a:normAutofit fontScale="92500" lnSpcReduction="10000"/>
          </a:bodyPr>
          <a:lstStyle/>
          <a:p>
            <a:r>
              <a:rPr lang="en-US" sz="6000" dirty="0"/>
              <a:t>Learning Motivations &amp; Priorities</a:t>
            </a:r>
            <a:endParaRPr lang="en-US" sz="2800" dirty="0"/>
          </a:p>
          <a:p>
            <a:pPr algn="ctr"/>
            <a:r>
              <a:rPr lang="en-US" sz="2800" dirty="0"/>
              <a:t>(Create conversations or marketing tools based on your benefits) </a:t>
            </a:r>
          </a:p>
          <a:p>
            <a:pPr algn="ctr"/>
            <a:r>
              <a:rPr lang="en-US" sz="2800" i="1" dirty="0"/>
              <a:t>Identifying ways to gauge member needs and satisfaction</a:t>
            </a:r>
          </a:p>
          <a:p>
            <a:endParaRPr lang="en-US" sz="2800" i="1" dirty="0"/>
          </a:p>
          <a:p>
            <a:pPr marL="342900" indent="-342900">
              <a:buFont typeface="Arial" panose="020B0604020202020204" pitchFamily="34" charset="0"/>
              <a:buChar char="•"/>
            </a:pPr>
            <a:r>
              <a:rPr lang="en-US" sz="3000" dirty="0"/>
              <a:t>Tell me about what makes the perfect client for you? </a:t>
            </a:r>
          </a:p>
          <a:p>
            <a:pPr marL="342900" indent="-342900">
              <a:buFont typeface="Arial" panose="020B0604020202020204" pitchFamily="34" charset="0"/>
              <a:buChar char="•"/>
            </a:pPr>
            <a:r>
              <a:rPr lang="en-US" sz="3000" dirty="0"/>
              <a:t>What’s the biggest misconception of your business?</a:t>
            </a:r>
          </a:p>
          <a:p>
            <a:pPr marL="342900" indent="-342900">
              <a:buFont typeface="Arial" panose="020B0604020202020204" pitchFamily="34" charset="0"/>
              <a:buChar char="•"/>
            </a:pPr>
            <a:r>
              <a:rPr lang="en-US" sz="3000" dirty="0"/>
              <a:t>We know how important retaining good employees and managers are.  How do you currently recognize and award your team?</a:t>
            </a:r>
          </a:p>
          <a:p>
            <a:pPr marL="342900" indent="-342900">
              <a:buFont typeface="Arial" panose="020B0604020202020204" pitchFamily="34" charset="0"/>
              <a:buChar char="•"/>
            </a:pPr>
            <a:r>
              <a:rPr lang="en-US" sz="3000" dirty="0"/>
              <a:t>Trade show – What kind of benefit did you find from attending the show in the past?</a:t>
            </a:r>
          </a:p>
          <a:p>
            <a:pPr marL="342900" indent="-342900">
              <a:buFont typeface="Arial" panose="020B0604020202020204" pitchFamily="34" charset="0"/>
              <a:buChar char="•"/>
            </a:pPr>
            <a:r>
              <a:rPr lang="en-US" sz="3000" dirty="0"/>
              <a:t>How are you staying relevant on new trends, latest technology, etc.</a:t>
            </a:r>
          </a:p>
          <a:p>
            <a:pPr marL="342900" indent="-342900">
              <a:buFont typeface="Arial" panose="020B0604020202020204" pitchFamily="34" charset="0"/>
              <a:buChar char="•"/>
            </a:pPr>
            <a:r>
              <a:rPr lang="en-US" sz="3000" dirty="0"/>
              <a:t>Share with me about your social media exposure/Web presence for your business </a:t>
            </a:r>
          </a:p>
          <a:p>
            <a:endParaRPr lang="en-US" dirty="0"/>
          </a:p>
        </p:txBody>
      </p:sp>
    </p:spTree>
    <p:extLst>
      <p:ext uri="{BB962C8B-B14F-4D97-AF65-F5344CB8AC3E}">
        <p14:creationId xmlns:p14="http://schemas.microsoft.com/office/powerpoint/2010/main" val="219216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n take form .pdf">
            <a:extLst>
              <a:ext uri="{FF2B5EF4-FFF2-40B4-BE49-F238E27FC236}">
                <a16:creationId xmlns:a16="http://schemas.microsoft.com/office/drawing/2014/main" id="{0698B920-E0C7-BCC8-355C-F8205039255D}"/>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209074" y="95107"/>
            <a:ext cx="6212251" cy="8039385"/>
          </a:xfrm>
          <a:prstGeom prst="rect">
            <a:avLst/>
          </a:prstGeom>
        </p:spPr>
      </p:pic>
    </p:spTree>
    <p:extLst>
      <p:ext uri="{BB962C8B-B14F-4D97-AF65-F5344CB8AC3E}">
        <p14:creationId xmlns:p14="http://schemas.microsoft.com/office/powerpoint/2010/main" val="401374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lstStyle/>
          <a:p>
            <a:endParaRPr lang="en-US" sz="4400" dirty="0"/>
          </a:p>
          <a:p>
            <a:r>
              <a:rPr lang="en-US" sz="6000" dirty="0"/>
              <a:t>Create a Vision</a:t>
            </a:r>
          </a:p>
          <a:p>
            <a:endParaRPr lang="en-US" sz="2800" dirty="0"/>
          </a:p>
          <a:p>
            <a:pPr marL="342900" indent="-342900">
              <a:buFont typeface="Arial" panose="020B0604020202020204" pitchFamily="34" charset="0"/>
              <a:buChar char="•"/>
            </a:pPr>
            <a:r>
              <a:rPr lang="en-US" sz="3200" dirty="0"/>
              <a:t>Vision</a:t>
            </a:r>
          </a:p>
          <a:p>
            <a:pPr marL="342900" indent="-342900">
              <a:buFont typeface="Arial" panose="020B0604020202020204" pitchFamily="34" charset="0"/>
              <a:buChar char="•"/>
            </a:pPr>
            <a:r>
              <a:rPr lang="en-US" sz="3200" dirty="0"/>
              <a:t>Stories</a:t>
            </a:r>
          </a:p>
          <a:p>
            <a:pPr marL="342900" indent="-342900">
              <a:buFont typeface="Arial" panose="020B0604020202020204" pitchFamily="34" charset="0"/>
              <a:buChar char="•"/>
            </a:pPr>
            <a:r>
              <a:rPr lang="en-US" sz="3200" dirty="0"/>
              <a:t>Testimonials</a:t>
            </a:r>
          </a:p>
          <a:p>
            <a:pPr marL="342900" indent="-342900">
              <a:buFont typeface="Arial" panose="020B0604020202020204" pitchFamily="34" charset="0"/>
              <a:buChar char="•"/>
            </a:pPr>
            <a:r>
              <a:rPr lang="en-US" sz="3200" dirty="0"/>
              <a:t>Master the ability to paint an image for others, in their minds eye, of a future experience you can provide for them. </a:t>
            </a:r>
          </a:p>
          <a:p>
            <a:pPr marL="342900" indent="-342900">
              <a:buFont typeface="Arial" panose="020B0604020202020204" pitchFamily="34" charset="0"/>
              <a:buChar char="•"/>
            </a:pPr>
            <a:r>
              <a:rPr lang="en-US" sz="3200" dirty="0"/>
              <a:t>Marketing, Recruitment, Social Media</a:t>
            </a:r>
          </a:p>
          <a:p>
            <a:endParaRPr lang="en-US" dirty="0"/>
          </a:p>
        </p:txBody>
      </p:sp>
    </p:spTree>
    <p:extLst>
      <p:ext uri="{BB962C8B-B14F-4D97-AF65-F5344CB8AC3E}">
        <p14:creationId xmlns:p14="http://schemas.microsoft.com/office/powerpoint/2010/main" val="374586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AE3A-979A-4D48-B20B-229A8BB94950}"/>
              </a:ext>
            </a:extLst>
          </p:cNvPr>
          <p:cNvSpPr>
            <a:spLocks noGrp="1"/>
          </p:cNvSpPr>
          <p:nvPr>
            <p:ph type="title"/>
          </p:nvPr>
        </p:nvSpPr>
        <p:spPr/>
        <p:txBody>
          <a:bodyPr>
            <a:noAutofit/>
          </a:bodyPr>
          <a:lstStyle/>
          <a:p>
            <a:r>
              <a:rPr lang="en-US" sz="5400" dirty="0"/>
              <a:t>Recruit, Engage, and Retain Your Members</a:t>
            </a:r>
          </a:p>
        </p:txBody>
      </p:sp>
      <p:sp>
        <p:nvSpPr>
          <p:cNvPr id="3" name="Subtitle 2">
            <a:extLst>
              <a:ext uri="{FF2B5EF4-FFF2-40B4-BE49-F238E27FC236}">
                <a16:creationId xmlns:a16="http://schemas.microsoft.com/office/drawing/2014/main" id="{B89034EF-F3CC-49D0-8190-84C542ED53FF}"/>
              </a:ext>
            </a:extLst>
          </p:cNvPr>
          <p:cNvSpPr>
            <a:spLocks noGrp="1"/>
          </p:cNvSpPr>
          <p:nvPr>
            <p:ph type="subTitle" idx="1"/>
          </p:nvPr>
        </p:nvSpPr>
        <p:spPr/>
        <p:txBody>
          <a:bodyPr>
            <a:normAutofit/>
          </a:bodyPr>
          <a:lstStyle/>
          <a:p>
            <a:r>
              <a:rPr lang="en-US" sz="3500" dirty="0"/>
              <a:t>Shari Pash, Membership &amp; Growth Strategist</a:t>
            </a:r>
          </a:p>
        </p:txBody>
      </p:sp>
    </p:spTree>
    <p:extLst>
      <p:ext uri="{BB962C8B-B14F-4D97-AF65-F5344CB8AC3E}">
        <p14:creationId xmlns:p14="http://schemas.microsoft.com/office/powerpoint/2010/main" val="319509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lstStyle/>
          <a:p>
            <a:endParaRPr lang="en-US" sz="4400" dirty="0"/>
          </a:p>
          <a:p>
            <a:r>
              <a:rPr lang="en-US" sz="6000" dirty="0"/>
              <a:t>Create Urgency</a:t>
            </a:r>
          </a:p>
          <a:p>
            <a:endParaRPr lang="en-US" sz="2800" dirty="0"/>
          </a:p>
          <a:p>
            <a:pPr marL="342900" indent="-342900">
              <a:buFont typeface="Arial" panose="020B0604020202020204" pitchFamily="34" charset="0"/>
              <a:buChar char="•"/>
            </a:pPr>
            <a:r>
              <a:rPr lang="en-US" sz="3200" dirty="0"/>
              <a:t>If we’re not motivated enough to want something right now, it’s unlikely we’ll find that motivation in the future.</a:t>
            </a:r>
          </a:p>
          <a:p>
            <a:pPr marL="342900" indent="-342900">
              <a:buFont typeface="Arial" panose="020B0604020202020204" pitchFamily="34" charset="0"/>
              <a:buChar char="•"/>
            </a:pPr>
            <a:endParaRPr lang="en-US" sz="3200" dirty="0"/>
          </a:p>
          <a:p>
            <a:r>
              <a:rPr lang="en-US" sz="3200" dirty="0"/>
              <a:t>How are you motivating:</a:t>
            </a:r>
          </a:p>
          <a:p>
            <a:pPr marL="342900" indent="-342900">
              <a:buFont typeface="Arial" panose="020B0604020202020204" pitchFamily="34" charset="0"/>
              <a:buChar char="•"/>
            </a:pPr>
            <a:r>
              <a:rPr lang="en-US" sz="3200" dirty="0"/>
              <a:t>Prospects to become members?</a:t>
            </a:r>
          </a:p>
          <a:p>
            <a:pPr marL="342900" indent="-342900">
              <a:buFont typeface="Arial" panose="020B0604020202020204" pitchFamily="34" charset="0"/>
              <a:buChar char="•"/>
            </a:pPr>
            <a:r>
              <a:rPr lang="en-US" sz="3200" dirty="0"/>
              <a:t>Members to engage with sponsorships?</a:t>
            </a:r>
          </a:p>
          <a:p>
            <a:endParaRPr lang="en-US" dirty="0"/>
          </a:p>
        </p:txBody>
      </p:sp>
    </p:spTree>
    <p:extLst>
      <p:ext uri="{BB962C8B-B14F-4D97-AF65-F5344CB8AC3E}">
        <p14:creationId xmlns:p14="http://schemas.microsoft.com/office/powerpoint/2010/main" val="292405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76088" y="457199"/>
            <a:ext cx="10142484" cy="6858002"/>
          </a:xfrm>
        </p:spPr>
        <p:txBody>
          <a:bodyPr>
            <a:normAutofit/>
          </a:bodyPr>
          <a:lstStyle/>
          <a:p>
            <a:r>
              <a:rPr lang="en-US" sz="4800" dirty="0"/>
              <a:t>Relevance = Value </a:t>
            </a:r>
          </a:p>
          <a:p>
            <a:r>
              <a:rPr lang="en-US" sz="4800" dirty="0"/>
              <a:t>Proposition = Retention</a:t>
            </a:r>
          </a:p>
          <a:p>
            <a:endParaRPr lang="en-US" sz="2400" dirty="0"/>
          </a:p>
          <a:p>
            <a:pPr marL="342900" indent="-342900">
              <a:buFont typeface="Arial" panose="020B0604020202020204" pitchFamily="34" charset="0"/>
              <a:buChar char="•"/>
            </a:pPr>
            <a:r>
              <a:rPr lang="en-US" sz="3200" dirty="0"/>
              <a:t>Evaluate Value Propositions – take each element of membership and put it through a value prop analysis</a:t>
            </a:r>
          </a:p>
          <a:p>
            <a:pPr marL="342900" indent="-342900">
              <a:buFont typeface="Arial" panose="020B0604020202020204" pitchFamily="34" charset="0"/>
              <a:buChar char="•"/>
            </a:pPr>
            <a:r>
              <a:rPr lang="en-US" sz="3200" dirty="0"/>
              <a:t>Are you delivering a value proposition that is relevant to all of your member types? </a:t>
            </a:r>
          </a:p>
          <a:p>
            <a:pPr marL="1028700" lvl="1" indent="-342900"/>
            <a:r>
              <a:rPr lang="en-US" sz="3200" dirty="0">
                <a:solidFill>
                  <a:srgbClr val="001F5C"/>
                </a:solidFill>
                <a:latin typeface="Arial Regular" charset="0"/>
              </a:rPr>
              <a:t>Based on what you just determined is ROI needed</a:t>
            </a:r>
          </a:p>
          <a:p>
            <a:pPr marL="1028700" lvl="1" indent="-342900"/>
            <a:r>
              <a:rPr lang="en-US" sz="3200" dirty="0">
                <a:solidFill>
                  <a:srgbClr val="001F5C"/>
                </a:solidFill>
                <a:latin typeface="Arial Regular" charset="0"/>
              </a:rPr>
              <a:t>Are your essential programs of value to members or just what you’ve always offered?</a:t>
            </a:r>
          </a:p>
          <a:p>
            <a:pPr marL="342900" indent="-342900">
              <a:buFont typeface="Arial" panose="020B0604020202020204" pitchFamily="34" charset="0"/>
              <a:buChar char="•"/>
            </a:pPr>
            <a:r>
              <a:rPr lang="en-US" sz="3200" dirty="0"/>
              <a:t>Where are your gaps in value?</a:t>
            </a:r>
          </a:p>
          <a:p>
            <a:endParaRPr lang="en-US" dirty="0"/>
          </a:p>
        </p:txBody>
      </p:sp>
    </p:spTree>
    <p:extLst>
      <p:ext uri="{BB962C8B-B14F-4D97-AF65-F5344CB8AC3E}">
        <p14:creationId xmlns:p14="http://schemas.microsoft.com/office/powerpoint/2010/main" val="129775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157427" y="0"/>
            <a:ext cx="11034034" cy="6858002"/>
          </a:xfrm>
        </p:spPr>
        <p:txBody>
          <a:bodyPr/>
          <a:lstStyle/>
          <a:p>
            <a:endParaRPr lang="en-US" sz="4400" dirty="0"/>
          </a:p>
          <a:p>
            <a:r>
              <a:rPr lang="en-US" sz="4500" dirty="0"/>
              <a:t>Relevant Value Proposition for Members</a:t>
            </a:r>
          </a:p>
          <a:p>
            <a:endParaRPr lang="en-US" dirty="0"/>
          </a:p>
        </p:txBody>
      </p:sp>
      <p:pic>
        <p:nvPicPr>
          <p:cNvPr id="18" name="Picture 17">
            <a:extLst>
              <a:ext uri="{FF2B5EF4-FFF2-40B4-BE49-F238E27FC236}">
                <a16:creationId xmlns:a16="http://schemas.microsoft.com/office/drawing/2014/main" id="{3963C863-8F73-238F-8AFB-9CC5B9D668B3}"/>
              </a:ext>
            </a:extLst>
          </p:cNvPr>
          <p:cNvPicPr>
            <a:picLocks noChangeAspect="1"/>
          </p:cNvPicPr>
          <p:nvPr/>
        </p:nvPicPr>
        <p:blipFill>
          <a:blip r:embed="rId3"/>
          <a:stretch>
            <a:fillRect/>
          </a:stretch>
        </p:blipFill>
        <p:spPr>
          <a:xfrm>
            <a:off x="2490952" y="1987344"/>
            <a:ext cx="7269274" cy="4870658"/>
          </a:xfrm>
          <a:prstGeom prst="rect">
            <a:avLst/>
          </a:prstGeom>
        </p:spPr>
      </p:pic>
    </p:spTree>
    <p:extLst>
      <p:ext uri="{BB962C8B-B14F-4D97-AF65-F5344CB8AC3E}">
        <p14:creationId xmlns:p14="http://schemas.microsoft.com/office/powerpoint/2010/main" val="306157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normAutofit fontScale="92500" lnSpcReduction="10000"/>
          </a:bodyPr>
          <a:lstStyle/>
          <a:p>
            <a:endParaRPr lang="en-US" sz="3200" dirty="0"/>
          </a:p>
          <a:p>
            <a:r>
              <a:rPr lang="en-US" sz="6000" dirty="0"/>
              <a:t>Value Proposition </a:t>
            </a:r>
          </a:p>
          <a:p>
            <a:endParaRPr lang="en-US" sz="1800" dirty="0"/>
          </a:p>
          <a:p>
            <a:pPr marL="342900" indent="-342900">
              <a:buFont typeface="Arial" panose="020B0604020202020204" pitchFamily="34" charset="0"/>
              <a:buChar char="•"/>
            </a:pPr>
            <a:r>
              <a:rPr lang="en-US" sz="3000" dirty="0"/>
              <a:t>Events overall  specific: networking, Annual, etc.</a:t>
            </a:r>
          </a:p>
          <a:p>
            <a:pPr marL="342900" indent="-342900">
              <a:buFont typeface="Arial" panose="020B0604020202020204" pitchFamily="34" charset="0"/>
              <a:buChar char="•"/>
            </a:pPr>
            <a:r>
              <a:rPr lang="en-US" sz="3000" dirty="0"/>
              <a:t>Your Brand / Community leader / Industry impact</a:t>
            </a:r>
          </a:p>
          <a:p>
            <a:pPr marL="342900" indent="-342900">
              <a:buFont typeface="Arial" panose="020B0604020202020204" pitchFamily="34" charset="0"/>
              <a:buChar char="•"/>
            </a:pPr>
            <a:r>
              <a:rPr lang="en-US" sz="3000" dirty="0"/>
              <a:t>Education / training </a:t>
            </a:r>
          </a:p>
          <a:p>
            <a:pPr marL="342900" indent="-342900">
              <a:buFont typeface="Arial" panose="020B0604020202020204" pitchFamily="34" charset="0"/>
              <a:buChar char="•"/>
            </a:pPr>
            <a:r>
              <a:rPr lang="en-US" sz="3000" dirty="0"/>
              <a:t>Advocacy / Governmental / Public Policy</a:t>
            </a:r>
          </a:p>
          <a:p>
            <a:pPr marL="342900" indent="-342900">
              <a:buFont typeface="Arial" panose="020B0604020202020204" pitchFamily="34" charset="0"/>
              <a:buChar char="•"/>
            </a:pPr>
            <a:r>
              <a:rPr lang="en-US" sz="3000" dirty="0"/>
              <a:t>Economic or Industry development</a:t>
            </a:r>
          </a:p>
          <a:p>
            <a:pPr marL="342900" indent="-342900">
              <a:buFont typeface="Arial" panose="020B0604020202020204" pitchFamily="34" charset="0"/>
              <a:buChar char="•"/>
            </a:pPr>
            <a:r>
              <a:rPr lang="en-US" sz="3000" dirty="0"/>
              <a:t>Attainable housing </a:t>
            </a:r>
          </a:p>
          <a:p>
            <a:pPr marL="342900" indent="-342900">
              <a:buFont typeface="Arial" panose="020B0604020202020204" pitchFamily="34" charset="0"/>
              <a:buChar char="•"/>
            </a:pPr>
            <a:r>
              <a:rPr lang="en-US" sz="3000" dirty="0"/>
              <a:t>Workforce development</a:t>
            </a:r>
          </a:p>
          <a:p>
            <a:pPr marL="342900" indent="-342900">
              <a:buFont typeface="Arial" panose="020B0604020202020204" pitchFamily="34" charset="0"/>
              <a:buChar char="•"/>
            </a:pPr>
            <a:r>
              <a:rPr lang="en-US" sz="3000" dirty="0"/>
              <a:t>“Fundraising” fund development efforts </a:t>
            </a:r>
          </a:p>
          <a:p>
            <a:pPr marL="342900" indent="-342900">
              <a:buFont typeface="Arial" panose="020B0604020202020204" pitchFamily="34" charset="0"/>
              <a:buChar char="•"/>
            </a:pPr>
            <a:r>
              <a:rPr lang="en-US" sz="3000" dirty="0"/>
              <a:t>Licensing, Codes, Regulations</a:t>
            </a:r>
          </a:p>
          <a:p>
            <a:pPr marL="342900" indent="-342900">
              <a:buFont typeface="Arial" panose="020B0604020202020204" pitchFamily="34" charset="0"/>
              <a:buChar char="•"/>
            </a:pPr>
            <a:r>
              <a:rPr lang="en-US" sz="3000" dirty="0"/>
              <a:t>Marketing and/or online resources</a:t>
            </a:r>
          </a:p>
          <a:p>
            <a:pPr marL="342900" indent="-342900">
              <a:buFont typeface="Arial" panose="020B0604020202020204" pitchFamily="34" charset="0"/>
              <a:buChar char="•"/>
            </a:pPr>
            <a:r>
              <a:rPr lang="en-US" sz="3000" dirty="0"/>
              <a:t>Affinity and discount programs</a:t>
            </a:r>
          </a:p>
          <a:p>
            <a:endParaRPr lang="en-US" dirty="0"/>
          </a:p>
        </p:txBody>
      </p:sp>
    </p:spTree>
    <p:extLst>
      <p:ext uri="{BB962C8B-B14F-4D97-AF65-F5344CB8AC3E}">
        <p14:creationId xmlns:p14="http://schemas.microsoft.com/office/powerpoint/2010/main" val="222220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710CD0-5180-FF96-DB24-425BB73855C1}"/>
              </a:ext>
            </a:extLst>
          </p:cNvPr>
          <p:cNvSpPr>
            <a:spLocks noGrp="1"/>
          </p:cNvSpPr>
          <p:nvPr>
            <p:ph idx="10"/>
          </p:nvPr>
        </p:nvSpPr>
        <p:spPr>
          <a:xfrm>
            <a:off x="1068844" y="797929"/>
            <a:ext cx="5156200" cy="5670818"/>
          </a:xfrm>
        </p:spPr>
        <p:txBody>
          <a:bodyPr/>
          <a:lstStyle/>
          <a:p>
            <a:pPr marL="457200" indent="-457200">
              <a:buFont typeface="Arial" panose="020B0604020202020204" pitchFamily="34" charset="0"/>
              <a:buChar char="•"/>
            </a:pPr>
            <a:endParaRPr lang="en-US" sz="3200" dirty="0">
              <a:solidFill>
                <a:srgbClr val="001F5C"/>
              </a:solidFill>
            </a:endParaRPr>
          </a:p>
          <a:p>
            <a:pPr marL="457200" indent="-457200">
              <a:buFont typeface="Arial" panose="020B0604020202020204" pitchFamily="34" charset="0"/>
              <a:buChar char="•"/>
            </a:pPr>
            <a:r>
              <a:rPr lang="en-US" sz="3200" dirty="0">
                <a:solidFill>
                  <a:srgbClr val="001F5C"/>
                </a:solidFill>
              </a:rPr>
              <a:t>S – Strengths</a:t>
            </a:r>
          </a:p>
          <a:p>
            <a:pPr marL="457200" indent="-457200">
              <a:buFont typeface="Arial" panose="020B0604020202020204" pitchFamily="34" charset="0"/>
              <a:buChar char="•"/>
            </a:pPr>
            <a:r>
              <a:rPr lang="en-US" sz="3200" dirty="0">
                <a:solidFill>
                  <a:srgbClr val="001F5C"/>
                </a:solidFill>
              </a:rPr>
              <a:t>W – Weaknesses</a:t>
            </a:r>
          </a:p>
          <a:p>
            <a:pPr marL="457200" indent="-457200">
              <a:buFont typeface="Arial" panose="020B0604020202020204" pitchFamily="34" charset="0"/>
              <a:buChar char="•"/>
            </a:pPr>
            <a:r>
              <a:rPr lang="en-US" sz="3200" dirty="0">
                <a:solidFill>
                  <a:srgbClr val="001F5C"/>
                </a:solidFill>
              </a:rPr>
              <a:t>O – Opportunities</a:t>
            </a:r>
          </a:p>
          <a:p>
            <a:pPr marL="457200" indent="-457200">
              <a:buFont typeface="Arial" panose="020B0604020202020204" pitchFamily="34" charset="0"/>
              <a:buChar char="•"/>
            </a:pPr>
            <a:r>
              <a:rPr lang="en-US" sz="3200" dirty="0">
                <a:solidFill>
                  <a:srgbClr val="001F5C"/>
                </a:solidFill>
              </a:rPr>
              <a:t>T – Threats </a:t>
            </a:r>
          </a:p>
          <a:p>
            <a:endParaRPr lang="en-US" dirty="0"/>
          </a:p>
          <a:p>
            <a:endParaRPr lang="en-US" dirty="0"/>
          </a:p>
          <a:p>
            <a:endParaRPr lang="en-US" dirty="0"/>
          </a:p>
          <a:p>
            <a:endParaRPr lang="en-US" dirty="0"/>
          </a:p>
          <a:p>
            <a:endParaRPr lang="en-US" dirty="0"/>
          </a:p>
          <a:p>
            <a:r>
              <a:rPr lang="en-US" sz="3400" dirty="0">
                <a:solidFill>
                  <a:srgbClr val="001F5C"/>
                </a:solidFill>
              </a:rPr>
              <a:t>Value Proposition –</a:t>
            </a:r>
            <a:endParaRPr lang="en-US" sz="3400" dirty="0"/>
          </a:p>
        </p:txBody>
      </p:sp>
      <p:sp>
        <p:nvSpPr>
          <p:cNvPr id="3" name="Title 2">
            <a:extLst>
              <a:ext uri="{FF2B5EF4-FFF2-40B4-BE49-F238E27FC236}">
                <a16:creationId xmlns:a16="http://schemas.microsoft.com/office/drawing/2014/main" id="{F730E62F-C047-EFFF-8C2B-1FD39F55DBE1}"/>
              </a:ext>
            </a:extLst>
          </p:cNvPr>
          <p:cNvSpPr>
            <a:spLocks noGrp="1"/>
          </p:cNvSpPr>
          <p:nvPr>
            <p:ph type="title"/>
          </p:nvPr>
        </p:nvSpPr>
        <p:spPr>
          <a:xfrm>
            <a:off x="646528" y="0"/>
            <a:ext cx="6814457" cy="1192193"/>
          </a:xfrm>
        </p:spPr>
        <p:txBody>
          <a:bodyPr>
            <a:normAutofit/>
          </a:bodyPr>
          <a:lstStyle/>
          <a:p>
            <a:r>
              <a:rPr lang="en-US">
                <a:solidFill>
                  <a:srgbClr val="001F5C"/>
                </a:solidFill>
              </a:rPr>
              <a:t>SWOT </a:t>
            </a:r>
            <a:r>
              <a:rPr lang="en-US" dirty="0">
                <a:solidFill>
                  <a:srgbClr val="001F5C"/>
                </a:solidFill>
              </a:rPr>
              <a:t>Analysis</a:t>
            </a:r>
          </a:p>
        </p:txBody>
      </p:sp>
      <p:sp>
        <p:nvSpPr>
          <p:cNvPr id="4" name="Picture Placeholder 3">
            <a:extLst>
              <a:ext uri="{FF2B5EF4-FFF2-40B4-BE49-F238E27FC236}">
                <a16:creationId xmlns:a16="http://schemas.microsoft.com/office/drawing/2014/main" id="{402AED42-0848-6486-F8F1-5AC2235AB669}"/>
              </a:ext>
            </a:extLst>
          </p:cNvPr>
          <p:cNvSpPr>
            <a:spLocks noGrp="1"/>
          </p:cNvSpPr>
          <p:nvPr>
            <p:ph type="pic" sz="quarter" idx="24"/>
          </p:nvPr>
        </p:nvSpPr>
        <p:spPr/>
      </p:sp>
      <p:grpSp>
        <p:nvGrpSpPr>
          <p:cNvPr id="11" name="Group 10">
            <a:extLst>
              <a:ext uri="{FF2B5EF4-FFF2-40B4-BE49-F238E27FC236}">
                <a16:creationId xmlns:a16="http://schemas.microsoft.com/office/drawing/2014/main" id="{C9BDA33E-E8FF-2DAC-790C-2FBDCA4C3E4C}"/>
              </a:ext>
            </a:extLst>
          </p:cNvPr>
          <p:cNvGrpSpPr/>
          <p:nvPr/>
        </p:nvGrpSpPr>
        <p:grpSpPr>
          <a:xfrm>
            <a:off x="7993284" y="255292"/>
            <a:ext cx="5785777" cy="7719015"/>
            <a:chOff x="3389437" y="2730853"/>
            <a:chExt cx="2363876" cy="2363876"/>
          </a:xfrm>
        </p:grpSpPr>
        <p:sp>
          <p:nvSpPr>
            <p:cNvPr id="12" name="Oval 11">
              <a:extLst>
                <a:ext uri="{FF2B5EF4-FFF2-40B4-BE49-F238E27FC236}">
                  <a16:creationId xmlns:a16="http://schemas.microsoft.com/office/drawing/2014/main" id="{F4439B19-C80A-0B02-7C0F-52D93EFCBA8C}"/>
                </a:ext>
              </a:extLst>
            </p:cNvPr>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grpSp>
          <p:nvGrpSpPr>
            <p:cNvPr id="13" name="Group 12">
              <a:extLst>
                <a:ext uri="{FF2B5EF4-FFF2-40B4-BE49-F238E27FC236}">
                  <a16:creationId xmlns:a16="http://schemas.microsoft.com/office/drawing/2014/main" id="{883CDB88-C120-6AC9-9894-64794391610E}"/>
                </a:ext>
              </a:extLst>
            </p:cNvPr>
            <p:cNvGrpSpPr/>
            <p:nvPr/>
          </p:nvGrpSpPr>
          <p:grpSpPr>
            <a:xfrm>
              <a:off x="3582478" y="2923887"/>
              <a:ext cx="1977794" cy="1977793"/>
              <a:chOff x="6019800" y="3276599"/>
              <a:chExt cx="533400" cy="533400"/>
            </a:xfrm>
            <a:effectLst/>
          </p:grpSpPr>
          <p:sp>
            <p:nvSpPr>
              <p:cNvPr id="15" name="Oval 14">
                <a:extLst>
                  <a:ext uri="{FF2B5EF4-FFF2-40B4-BE49-F238E27FC236}">
                    <a16:creationId xmlns:a16="http://schemas.microsoft.com/office/drawing/2014/main" id="{BA7D0EA1-B014-D521-E9DA-46AFB1B56F9B}"/>
                  </a:ext>
                </a:extLst>
              </p:cNvPr>
              <p:cNvSpPr/>
              <p:nvPr/>
            </p:nvSpPr>
            <p:spPr>
              <a:xfrm>
                <a:off x="6019800" y="3276599"/>
                <a:ext cx="533400" cy="533400"/>
              </a:xfrm>
              <a:prstGeom prst="ellipse">
                <a:avLst/>
              </a:prstGeom>
              <a:solidFill>
                <a:srgbClr val="38728A"/>
              </a:solidFill>
              <a:ln w="12700" cap="flat" cmpd="sng" algn="ctr">
                <a:solidFill>
                  <a:srgbClr val="00206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cs typeface="Arial" pitchFamily="34" charset="0"/>
                </a:endParaRPr>
              </a:p>
            </p:txBody>
          </p:sp>
          <p:sp>
            <p:nvSpPr>
              <p:cNvPr id="16" name="Oval 15">
                <a:extLst>
                  <a:ext uri="{FF2B5EF4-FFF2-40B4-BE49-F238E27FC236}">
                    <a16:creationId xmlns:a16="http://schemas.microsoft.com/office/drawing/2014/main" id="{31D7E432-6F1A-1074-32E7-A5BBE3C332D4}"/>
                  </a:ext>
                </a:extLst>
              </p:cNvPr>
              <p:cNvSpPr/>
              <p:nvPr/>
            </p:nvSpPr>
            <p:spPr>
              <a:xfrm>
                <a:off x="6032368" y="3296068"/>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cs typeface="Arial" pitchFamily="34" charset="0"/>
                </a:endParaRPr>
              </a:p>
            </p:txBody>
          </p:sp>
        </p:grpSp>
        <p:sp>
          <p:nvSpPr>
            <p:cNvPr id="14" name="Rectangle 13">
              <a:extLst>
                <a:ext uri="{FF2B5EF4-FFF2-40B4-BE49-F238E27FC236}">
                  <a16:creationId xmlns:a16="http://schemas.microsoft.com/office/drawing/2014/main" id="{47A9D3BA-FDFD-107E-1EC0-BCC501BAAACC}"/>
                </a:ext>
              </a:extLst>
            </p:cNvPr>
            <p:cNvSpPr/>
            <p:nvPr/>
          </p:nvSpPr>
          <p:spPr>
            <a:xfrm>
              <a:off x="3629079" y="3689945"/>
              <a:ext cx="1931193" cy="414716"/>
            </a:xfrm>
            <a:prstGeom prst="rect">
              <a:avLst/>
            </a:prstGeom>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200" u="none" strike="noStrike" kern="0" cap="none" spc="0" normalizeH="0" baseline="0" noProof="0" dirty="0">
                  <a:ln>
                    <a:noFill/>
                  </a:ln>
                  <a:solidFill>
                    <a:prstClr val="white"/>
                  </a:solidFill>
                  <a:effectLst>
                    <a:outerShdw blurRad="101600" dist="38100" dir="2700000" algn="tl" rotWithShape="0">
                      <a:prstClr val="black">
                        <a:alpha val="50000"/>
                      </a:prstClr>
                    </a:outerShdw>
                  </a:effectLst>
                  <a:uLnTx/>
                  <a:uFillTx/>
                  <a:latin typeface="Arial"/>
                  <a:ea typeface="Arial" charset="0"/>
                  <a:cs typeface="Arial"/>
                </a:rPr>
                <a:t>SWOT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u="none" strike="noStrike" kern="0" cap="none" spc="0" normalizeH="0" baseline="0" noProof="0" dirty="0">
                  <a:ln>
                    <a:noFill/>
                  </a:ln>
                  <a:solidFill>
                    <a:prstClr val="white"/>
                  </a:solidFill>
                  <a:effectLst>
                    <a:outerShdw blurRad="101600" dist="38100" dir="2700000" algn="tl" rotWithShape="0">
                      <a:prstClr val="black">
                        <a:alpha val="50000"/>
                      </a:prstClr>
                    </a:outerShdw>
                  </a:effectLst>
                  <a:uLnTx/>
                  <a:uFillTx/>
                  <a:latin typeface="Arial"/>
                  <a:ea typeface="Arial" charset="0"/>
                  <a:cs typeface="Arial"/>
                </a:rPr>
                <a:t>Analysis</a:t>
              </a:r>
            </a:p>
          </p:txBody>
        </p:sp>
      </p:grpSp>
    </p:spTree>
    <p:extLst>
      <p:ext uri="{BB962C8B-B14F-4D97-AF65-F5344CB8AC3E}">
        <p14:creationId xmlns:p14="http://schemas.microsoft.com/office/powerpoint/2010/main" val="144739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8934669" cy="6858002"/>
          </a:xfrm>
        </p:spPr>
        <p:txBody>
          <a:bodyPr/>
          <a:lstStyle/>
          <a:p>
            <a:endParaRPr lang="en-US" sz="4800" dirty="0"/>
          </a:p>
          <a:p>
            <a:endParaRPr lang="en-US" sz="2800" dirty="0"/>
          </a:p>
          <a:p>
            <a:endParaRPr lang="en-US" sz="2800" dirty="0"/>
          </a:p>
          <a:p>
            <a:endParaRPr lang="en-US" sz="2800" dirty="0"/>
          </a:p>
          <a:p>
            <a:endParaRPr lang="en-US" sz="2800" dirty="0"/>
          </a:p>
          <a:p>
            <a:pPr algn="ctr"/>
            <a:r>
              <a:rPr lang="en-US" sz="6000" dirty="0"/>
              <a:t>Retention - Engagement</a:t>
            </a:r>
            <a:endParaRPr lang="en-US" sz="2400" i="1" dirty="0"/>
          </a:p>
        </p:txBody>
      </p:sp>
    </p:spTree>
    <p:extLst>
      <p:ext uri="{BB962C8B-B14F-4D97-AF65-F5344CB8AC3E}">
        <p14:creationId xmlns:p14="http://schemas.microsoft.com/office/powerpoint/2010/main" val="254707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normAutofit fontScale="92500" lnSpcReduction="10000"/>
          </a:bodyPr>
          <a:lstStyle/>
          <a:p>
            <a:endParaRPr lang="en-US" sz="3200" dirty="0"/>
          </a:p>
          <a:p>
            <a:pPr algn="ctr"/>
            <a:r>
              <a:rPr lang="en-US" sz="4600" dirty="0"/>
              <a:t>The American Society of </a:t>
            </a:r>
          </a:p>
          <a:p>
            <a:pPr algn="ctr"/>
            <a:r>
              <a:rPr lang="en-US" sz="4600" dirty="0"/>
              <a:t>Association Executives </a:t>
            </a:r>
          </a:p>
          <a:p>
            <a:pPr algn="ctr"/>
            <a:r>
              <a:rPr lang="en-US" sz="4600" dirty="0"/>
              <a:t>(ASAE) </a:t>
            </a:r>
          </a:p>
          <a:p>
            <a:endParaRPr lang="en-US" sz="1800" dirty="0"/>
          </a:p>
          <a:p>
            <a:r>
              <a:rPr lang="en-US" sz="4300" dirty="0"/>
              <a:t>Rita Santelli wrote in an ASAE article on measuring member engagement:</a:t>
            </a:r>
          </a:p>
          <a:p>
            <a:endParaRPr lang="en-US" sz="4300" dirty="0"/>
          </a:p>
          <a:p>
            <a:r>
              <a:rPr lang="en-US" sz="4300" dirty="0"/>
              <a:t>“The key is to measure whether members view your organization as their partner and go-to resource for help with resolving challenges.”</a:t>
            </a:r>
          </a:p>
          <a:p>
            <a:endParaRPr lang="en-US" dirty="0"/>
          </a:p>
        </p:txBody>
      </p:sp>
    </p:spTree>
    <p:extLst>
      <p:ext uri="{BB962C8B-B14F-4D97-AF65-F5344CB8AC3E}">
        <p14:creationId xmlns:p14="http://schemas.microsoft.com/office/powerpoint/2010/main" val="95198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lstStyle/>
          <a:p>
            <a:endParaRPr lang="en-US" sz="3200" dirty="0"/>
          </a:p>
          <a:p>
            <a:r>
              <a:rPr lang="en-US" sz="4200" dirty="0"/>
              <a:t>Make a List of Onboarding Resources</a:t>
            </a:r>
          </a:p>
        </p:txBody>
      </p:sp>
      <p:sp>
        <p:nvSpPr>
          <p:cNvPr id="4" name="TextBox 3">
            <a:extLst>
              <a:ext uri="{FF2B5EF4-FFF2-40B4-BE49-F238E27FC236}">
                <a16:creationId xmlns:a16="http://schemas.microsoft.com/office/drawing/2014/main" id="{713CD634-93FA-E021-6472-DD2ADF6499FA}"/>
              </a:ext>
            </a:extLst>
          </p:cNvPr>
          <p:cNvSpPr txBox="1"/>
          <p:nvPr/>
        </p:nvSpPr>
        <p:spPr>
          <a:xfrm>
            <a:off x="336332" y="1859213"/>
            <a:ext cx="10142483" cy="5509200"/>
          </a:xfrm>
          <a:prstGeom prst="rect">
            <a:avLst/>
          </a:prstGeom>
          <a:noFill/>
        </p:spPr>
        <p:txBody>
          <a:bodyPr wrap="square" numCol="2">
            <a:spAutoFit/>
          </a:bodyPr>
          <a:lstStyle/>
          <a:p>
            <a:pPr marL="342900" indent="-342900">
              <a:buFont typeface="Arial" panose="020B0604020202020204" pitchFamily="34" charset="0"/>
              <a:buChar char="•"/>
            </a:pPr>
            <a:r>
              <a:rPr lang="en-US" sz="3200" dirty="0">
                <a:solidFill>
                  <a:srgbClr val="001F5C"/>
                </a:solidFill>
                <a:latin typeface="Arial" charset="0"/>
              </a:rPr>
              <a:t>Emails</a:t>
            </a:r>
          </a:p>
          <a:p>
            <a:pPr marL="342900" indent="-342900">
              <a:buFont typeface="Arial" panose="020B0604020202020204" pitchFamily="34" charset="0"/>
              <a:buChar char="•"/>
            </a:pPr>
            <a:r>
              <a:rPr lang="en-US" sz="3200" dirty="0">
                <a:solidFill>
                  <a:srgbClr val="001F5C"/>
                </a:solidFill>
                <a:latin typeface="Arial" charset="0"/>
              </a:rPr>
              <a:t>Staff</a:t>
            </a:r>
          </a:p>
          <a:p>
            <a:pPr marL="342900" indent="-342900">
              <a:buFont typeface="Arial" panose="020B0604020202020204" pitchFamily="34" charset="0"/>
              <a:buChar char="•"/>
            </a:pPr>
            <a:r>
              <a:rPr lang="en-US" sz="3200" dirty="0">
                <a:solidFill>
                  <a:srgbClr val="001F5C"/>
                </a:solidFill>
                <a:latin typeface="Arial" charset="0"/>
              </a:rPr>
              <a:t>CEO</a:t>
            </a:r>
          </a:p>
          <a:p>
            <a:pPr marL="342900" indent="-342900">
              <a:buFont typeface="Arial" panose="020B0604020202020204" pitchFamily="34" charset="0"/>
              <a:buChar char="•"/>
            </a:pPr>
            <a:r>
              <a:rPr lang="en-US" sz="3200" dirty="0">
                <a:solidFill>
                  <a:srgbClr val="001F5C"/>
                </a:solidFill>
                <a:latin typeface="Arial" charset="0"/>
              </a:rPr>
              <a:t>Board</a:t>
            </a:r>
          </a:p>
          <a:p>
            <a:pPr marL="342900" indent="-342900">
              <a:buFont typeface="Arial" panose="020B0604020202020204" pitchFamily="34" charset="0"/>
              <a:buChar char="•"/>
            </a:pPr>
            <a:r>
              <a:rPr lang="en-US" sz="3200" dirty="0">
                <a:solidFill>
                  <a:srgbClr val="001F5C"/>
                </a:solidFill>
                <a:latin typeface="Arial" charset="0"/>
              </a:rPr>
              <a:t>Ambassadors</a:t>
            </a:r>
          </a:p>
          <a:p>
            <a:pPr marL="342900" indent="-342900">
              <a:buFont typeface="Arial" panose="020B0604020202020204" pitchFamily="34" charset="0"/>
              <a:buChar char="•"/>
            </a:pPr>
            <a:r>
              <a:rPr lang="en-US" sz="3200" dirty="0">
                <a:solidFill>
                  <a:srgbClr val="001F5C"/>
                </a:solidFill>
                <a:latin typeface="Arial" charset="0"/>
              </a:rPr>
              <a:t>Social Media</a:t>
            </a:r>
          </a:p>
          <a:p>
            <a:pPr marL="342900" indent="-342900">
              <a:buFont typeface="Arial" panose="020B0604020202020204" pitchFamily="34" charset="0"/>
              <a:buChar char="•"/>
            </a:pPr>
            <a:r>
              <a:rPr lang="en-US" sz="3200" dirty="0">
                <a:solidFill>
                  <a:srgbClr val="001F5C"/>
                </a:solidFill>
                <a:latin typeface="Arial" charset="0"/>
              </a:rPr>
              <a:t>New member orientation webinar</a:t>
            </a:r>
          </a:p>
          <a:p>
            <a:pPr marL="342900" indent="-342900">
              <a:buFont typeface="Arial" panose="020B0604020202020204" pitchFamily="34" charset="0"/>
              <a:buChar char="•"/>
            </a:pPr>
            <a:endParaRPr lang="en-US" sz="3200" dirty="0">
              <a:solidFill>
                <a:srgbClr val="001F5C"/>
              </a:solidFill>
              <a:latin typeface="Arial" charset="0"/>
            </a:endParaRPr>
          </a:p>
          <a:p>
            <a:pPr marL="342900" indent="-342900">
              <a:buFont typeface="Arial" panose="020B0604020202020204" pitchFamily="34" charset="0"/>
              <a:buChar char="•"/>
            </a:pPr>
            <a:endParaRPr lang="en-US" sz="3200" dirty="0">
              <a:solidFill>
                <a:srgbClr val="001F5C"/>
              </a:solidFill>
              <a:latin typeface="Arial" charset="0"/>
            </a:endParaRPr>
          </a:p>
          <a:p>
            <a:pPr marL="342900" indent="-342900">
              <a:buFont typeface="Arial" panose="020B0604020202020204" pitchFamily="34" charset="0"/>
              <a:buChar char="•"/>
            </a:pPr>
            <a:endParaRPr lang="en-US" sz="3200" dirty="0">
              <a:solidFill>
                <a:srgbClr val="001F5C"/>
              </a:solidFill>
              <a:latin typeface="Arial" charset="0"/>
            </a:endParaRPr>
          </a:p>
          <a:p>
            <a:pPr marL="342900" indent="-342900">
              <a:buFont typeface="Arial" panose="020B0604020202020204" pitchFamily="34" charset="0"/>
              <a:buChar char="•"/>
            </a:pPr>
            <a:r>
              <a:rPr lang="en-US" sz="3200" dirty="0">
                <a:solidFill>
                  <a:srgbClr val="001F5C"/>
                </a:solidFill>
                <a:latin typeface="Arial" charset="0"/>
              </a:rPr>
              <a:t>Engagement guide or journey map</a:t>
            </a:r>
          </a:p>
          <a:p>
            <a:pPr marL="342900" indent="-342900">
              <a:buFont typeface="Arial" panose="020B0604020202020204" pitchFamily="34" charset="0"/>
              <a:buChar char="•"/>
            </a:pPr>
            <a:r>
              <a:rPr lang="en-US" sz="3200" dirty="0">
                <a:solidFill>
                  <a:srgbClr val="001F5C"/>
                </a:solidFill>
                <a:latin typeface="Arial" charset="0"/>
              </a:rPr>
              <a:t>Automated emails – “Did you Know”</a:t>
            </a:r>
          </a:p>
          <a:p>
            <a:pPr marL="342900" indent="-342900">
              <a:buFont typeface="Arial" panose="020B0604020202020204" pitchFamily="34" charset="0"/>
              <a:buChar char="•"/>
            </a:pPr>
            <a:r>
              <a:rPr lang="en-US" sz="3200" dirty="0">
                <a:solidFill>
                  <a:srgbClr val="001F5C"/>
                </a:solidFill>
                <a:latin typeface="Arial" charset="0"/>
              </a:rPr>
              <a:t>New Member web pages</a:t>
            </a:r>
          </a:p>
          <a:p>
            <a:pPr marL="342900" indent="-342900">
              <a:buFont typeface="Arial" panose="020B0604020202020204" pitchFamily="34" charset="0"/>
              <a:buChar char="•"/>
            </a:pPr>
            <a:r>
              <a:rPr lang="en-US" sz="3200" dirty="0">
                <a:solidFill>
                  <a:srgbClr val="001F5C"/>
                </a:solidFill>
                <a:latin typeface="Arial" charset="0"/>
              </a:rPr>
              <a:t>Engaging in small group</a:t>
            </a:r>
          </a:p>
        </p:txBody>
      </p:sp>
    </p:spTree>
    <p:extLst>
      <p:ext uri="{BB962C8B-B14F-4D97-AF65-F5344CB8AC3E}">
        <p14:creationId xmlns:p14="http://schemas.microsoft.com/office/powerpoint/2010/main" val="404812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8F66EC-1504-4DAF-5DC0-4B4754B3A369}"/>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267933" y="186901"/>
            <a:ext cx="6015126" cy="7784281"/>
          </a:xfrm>
          <a:prstGeom prst="rect">
            <a:avLst/>
          </a:prstGeom>
        </p:spPr>
      </p:pic>
    </p:spTree>
    <p:extLst>
      <p:ext uri="{BB962C8B-B14F-4D97-AF65-F5344CB8AC3E}">
        <p14:creationId xmlns:p14="http://schemas.microsoft.com/office/powerpoint/2010/main" val="50385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296574" y="-298175"/>
            <a:ext cx="10142484" cy="6858002"/>
          </a:xfrm>
        </p:spPr>
        <p:txBody>
          <a:bodyPr/>
          <a:lstStyle/>
          <a:p>
            <a:endParaRPr lang="en-US" sz="1400" dirty="0"/>
          </a:p>
          <a:p>
            <a:r>
              <a:rPr lang="en-US" sz="3800" dirty="0"/>
              <a:t>	</a:t>
            </a:r>
          </a:p>
          <a:p>
            <a:r>
              <a:rPr lang="en-US" sz="3800" dirty="0"/>
              <a:t>   Retention:  Delivering What You Promised</a:t>
            </a:r>
          </a:p>
          <a:p>
            <a:endParaRPr lang="en-US" dirty="0"/>
          </a:p>
        </p:txBody>
      </p:sp>
      <p:pic>
        <p:nvPicPr>
          <p:cNvPr id="3" name="Picture 2">
            <a:extLst>
              <a:ext uri="{FF2B5EF4-FFF2-40B4-BE49-F238E27FC236}">
                <a16:creationId xmlns:a16="http://schemas.microsoft.com/office/drawing/2014/main" id="{981BC206-946B-44AE-92CC-D888FE1B3630}"/>
              </a:ext>
            </a:extLst>
          </p:cNvPr>
          <p:cNvPicPr>
            <a:picLocks noChangeAspect="1"/>
          </p:cNvPicPr>
          <p:nvPr/>
        </p:nvPicPr>
        <p:blipFill>
          <a:blip r:embed="rId3"/>
          <a:stretch>
            <a:fillRect/>
          </a:stretch>
        </p:blipFill>
        <p:spPr>
          <a:xfrm>
            <a:off x="3492634" y="1590827"/>
            <a:ext cx="6946424" cy="5684342"/>
          </a:xfrm>
          <a:prstGeom prst="rect">
            <a:avLst/>
          </a:prstGeom>
        </p:spPr>
      </p:pic>
    </p:spTree>
    <p:extLst>
      <p:ext uri="{BB962C8B-B14F-4D97-AF65-F5344CB8AC3E}">
        <p14:creationId xmlns:p14="http://schemas.microsoft.com/office/powerpoint/2010/main" val="356743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435721" y="337929"/>
            <a:ext cx="10199148" cy="6858002"/>
          </a:xfrm>
        </p:spPr>
        <p:txBody>
          <a:bodyPr>
            <a:normAutofit/>
          </a:bodyPr>
          <a:lstStyle/>
          <a:p>
            <a:r>
              <a:rPr lang="en-US" sz="6000" dirty="0"/>
              <a:t>Course Reflection</a:t>
            </a:r>
            <a:endParaRPr lang="en-US" sz="2800" dirty="0"/>
          </a:p>
          <a:p>
            <a:pPr marL="342900" indent="-342900">
              <a:buFont typeface="Arial" panose="020B0604020202020204" pitchFamily="34" charset="0"/>
              <a:buChar char="•"/>
            </a:pPr>
            <a:r>
              <a:rPr lang="en-US" sz="3200" dirty="0"/>
              <a:t>Make a consolidated list of what your ah-ha moments are.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Next identify your top 3-5 most relevant or favorite.  What were the ‘best of the best’ as far as insights and learnings for your organization.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How am I going to take those key learnings and use them to change my trajectory, shape the future and help our organization achieve a new level of success? </a:t>
            </a:r>
          </a:p>
          <a:p>
            <a:endParaRPr lang="en-US" dirty="0"/>
          </a:p>
        </p:txBody>
      </p:sp>
    </p:spTree>
    <p:extLst>
      <p:ext uri="{BB962C8B-B14F-4D97-AF65-F5344CB8AC3E}">
        <p14:creationId xmlns:p14="http://schemas.microsoft.com/office/powerpoint/2010/main" val="2968882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499835" cy="6858002"/>
          </a:xfrm>
        </p:spPr>
        <p:txBody>
          <a:bodyPr>
            <a:normAutofit lnSpcReduction="10000"/>
          </a:bodyPr>
          <a:lstStyle/>
          <a:p>
            <a:endParaRPr lang="en-US" sz="3200" dirty="0"/>
          </a:p>
          <a:p>
            <a:r>
              <a:rPr lang="en-US" sz="5600" dirty="0"/>
              <a:t>Retention Strategies – Identify and Deliver Benefits &amp; Services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What’s working?  </a:t>
            </a:r>
          </a:p>
          <a:p>
            <a:pPr marL="342900" indent="-342900">
              <a:buFont typeface="Arial" panose="020B0604020202020204" pitchFamily="34" charset="0"/>
              <a:buChar char="•"/>
            </a:pPr>
            <a:r>
              <a:rPr lang="en-US" sz="2800" dirty="0"/>
              <a:t>How do you become a part of their business?</a:t>
            </a:r>
          </a:p>
          <a:p>
            <a:pPr marL="342900" indent="-342900">
              <a:buFont typeface="Arial" panose="020B0604020202020204" pitchFamily="34" charset="0"/>
              <a:buChar char="•"/>
            </a:pPr>
            <a:r>
              <a:rPr lang="en-US" sz="2800" dirty="0"/>
              <a:t>How do they want to engage?  Think like your member!</a:t>
            </a:r>
          </a:p>
          <a:p>
            <a:pPr marL="342900" indent="-342900">
              <a:buFont typeface="Arial" panose="020B0604020202020204" pitchFamily="34" charset="0"/>
              <a:buChar char="•"/>
            </a:pPr>
            <a:r>
              <a:rPr lang="en-US" sz="2800" dirty="0"/>
              <a:t>What does engagement mean to different member types?</a:t>
            </a:r>
          </a:p>
          <a:p>
            <a:pPr marL="342900" indent="-342900">
              <a:buFont typeface="Arial" panose="020B0604020202020204" pitchFamily="34" charset="0"/>
              <a:buChar char="•"/>
            </a:pPr>
            <a:r>
              <a:rPr lang="en-US" sz="2800" dirty="0"/>
              <a:t>Advocacy, business growth, more</a:t>
            </a:r>
          </a:p>
          <a:p>
            <a:pPr marL="342900" indent="-342900">
              <a:buFont typeface="Arial" panose="020B0604020202020204" pitchFamily="34" charset="0"/>
              <a:buChar char="•"/>
            </a:pPr>
            <a:r>
              <a:rPr lang="en-US" sz="2800" dirty="0"/>
              <a:t>Put yourself in their shoes.  What would engage or impact you?</a:t>
            </a:r>
          </a:p>
          <a:p>
            <a:pPr marL="342900" indent="-342900">
              <a:buFont typeface="Arial" panose="020B0604020202020204" pitchFamily="34" charset="0"/>
              <a:buChar char="•"/>
            </a:pPr>
            <a:r>
              <a:rPr lang="en-US" sz="2800" dirty="0"/>
              <a:t>How does your value proposition impact?</a:t>
            </a:r>
          </a:p>
          <a:p>
            <a:pPr marL="342900" indent="-342900">
              <a:buFont typeface="Arial" panose="020B0604020202020204" pitchFamily="34" charset="0"/>
              <a:buChar char="•"/>
            </a:pPr>
            <a:r>
              <a:rPr lang="en-US" sz="2800" dirty="0"/>
              <a:t>How does member DNA impact?</a:t>
            </a:r>
            <a:endParaRPr lang="en-US" sz="1200" dirty="0"/>
          </a:p>
        </p:txBody>
      </p:sp>
    </p:spTree>
    <p:extLst>
      <p:ext uri="{BB962C8B-B14F-4D97-AF65-F5344CB8AC3E}">
        <p14:creationId xmlns:p14="http://schemas.microsoft.com/office/powerpoint/2010/main" val="80488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499835" cy="6858002"/>
          </a:xfrm>
        </p:spPr>
        <p:txBody>
          <a:bodyPr/>
          <a:lstStyle/>
          <a:p>
            <a:endParaRPr lang="en-US" sz="3200" dirty="0"/>
          </a:p>
          <a:p>
            <a:r>
              <a:rPr lang="en-US" sz="6000" dirty="0"/>
              <a:t>Social Media Engagement</a:t>
            </a:r>
            <a:endParaRPr lang="en-US" sz="1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3200" dirty="0"/>
              <a:t>Connect with passive members on LinkedIn</a:t>
            </a:r>
          </a:p>
          <a:p>
            <a:pPr marL="342900" indent="-342900">
              <a:buFont typeface="Arial" panose="020B0604020202020204" pitchFamily="34" charset="0"/>
              <a:buChar char="•"/>
            </a:pPr>
            <a:r>
              <a:rPr lang="en-US" sz="3200" dirty="0"/>
              <a:t>Engage – Like comment on their updates</a:t>
            </a:r>
          </a:p>
          <a:p>
            <a:pPr marL="342900" indent="-342900">
              <a:buFont typeface="Arial" panose="020B0604020202020204" pitchFamily="34" charset="0"/>
              <a:buChar char="•"/>
            </a:pPr>
            <a:r>
              <a:rPr lang="en-US" sz="3200" dirty="0"/>
              <a:t>Let them see you as a part of their “on-line life”</a:t>
            </a:r>
          </a:p>
          <a:p>
            <a:pPr marL="342900" indent="-342900">
              <a:buFont typeface="Arial" panose="020B0604020202020204" pitchFamily="34" charset="0"/>
              <a:buChar char="•"/>
            </a:pPr>
            <a:r>
              <a:rPr lang="en-US" sz="3200" dirty="0"/>
              <a:t>Follow passive company pages on LinkedIn</a:t>
            </a:r>
          </a:p>
          <a:p>
            <a:pPr marL="342900" indent="-342900">
              <a:buFont typeface="Arial" panose="020B0604020202020204" pitchFamily="34" charset="0"/>
              <a:buChar char="•"/>
            </a:pPr>
            <a:r>
              <a:rPr lang="en-US" sz="3200" dirty="0"/>
              <a:t>Engage with their Facebook, Instagram posts</a:t>
            </a:r>
          </a:p>
          <a:p>
            <a:pPr marL="342900" indent="-342900">
              <a:buFont typeface="Arial" panose="020B0604020202020204" pitchFamily="34" charset="0"/>
              <a:buChar char="•"/>
            </a:pPr>
            <a:r>
              <a:rPr lang="en-US" sz="3200" dirty="0"/>
              <a:t>Use your FB, Instagram, and LinkedIn for exposure for passive members</a:t>
            </a:r>
          </a:p>
          <a:p>
            <a:pPr marL="342900" indent="-342900">
              <a:buFont typeface="Arial" panose="020B0604020202020204" pitchFamily="34" charset="0"/>
              <a:buChar char="•"/>
            </a:pPr>
            <a:r>
              <a:rPr lang="en-US" sz="3200" dirty="0"/>
              <a:t>Front of mind</a:t>
            </a:r>
          </a:p>
        </p:txBody>
      </p:sp>
    </p:spTree>
    <p:extLst>
      <p:ext uri="{BB962C8B-B14F-4D97-AF65-F5344CB8AC3E}">
        <p14:creationId xmlns:p14="http://schemas.microsoft.com/office/powerpoint/2010/main" val="427707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499835" cy="6858002"/>
          </a:xfrm>
        </p:spPr>
        <p:txBody>
          <a:bodyPr/>
          <a:lstStyle/>
          <a:p>
            <a:endParaRPr lang="en-US" sz="3200" dirty="0"/>
          </a:p>
          <a:p>
            <a:r>
              <a:rPr lang="en-US" sz="6000" dirty="0"/>
              <a:t>Work With What You Know</a:t>
            </a:r>
            <a:endParaRPr lang="en-US" sz="1800" dirty="0"/>
          </a:p>
          <a:p>
            <a:pPr marL="342900" indent="-342900">
              <a:buFont typeface="Arial" panose="020B0604020202020204" pitchFamily="34" charset="0"/>
              <a:buChar char="•"/>
            </a:pPr>
            <a:endParaRPr lang="en-US" sz="2800" dirty="0"/>
          </a:p>
          <a:p>
            <a:r>
              <a:rPr lang="en-US" sz="3200" dirty="0"/>
              <a:t>E-Newsletter Metrics – by Member Type:</a:t>
            </a:r>
          </a:p>
          <a:p>
            <a:endParaRPr lang="en-US" sz="3200" dirty="0"/>
          </a:p>
          <a:p>
            <a:pPr marL="342900" indent="-342900">
              <a:buFont typeface="Arial" panose="020B0604020202020204" pitchFamily="34" charset="0"/>
              <a:buChar char="•"/>
            </a:pPr>
            <a:r>
              <a:rPr lang="en-US" sz="3200" dirty="0"/>
              <a:t>When you send out an email newsletter, how many people open it?</a:t>
            </a:r>
          </a:p>
          <a:p>
            <a:pPr marL="342900" indent="-342900">
              <a:buFont typeface="Arial" panose="020B0604020202020204" pitchFamily="34" charset="0"/>
              <a:buChar char="•"/>
            </a:pPr>
            <a:r>
              <a:rPr lang="en-US" sz="3200" dirty="0"/>
              <a:t>Who is opening it?</a:t>
            </a:r>
          </a:p>
          <a:p>
            <a:pPr marL="342900" indent="-342900">
              <a:buFont typeface="Arial" panose="020B0604020202020204" pitchFamily="34" charset="0"/>
              <a:buChar char="•"/>
            </a:pPr>
            <a:r>
              <a:rPr lang="en-US" sz="3200" dirty="0"/>
              <a:t>How many people click on links? Which links do they click on? </a:t>
            </a:r>
          </a:p>
          <a:p>
            <a:pPr marL="342900" indent="-342900">
              <a:buFont typeface="Arial" panose="020B0604020202020204" pitchFamily="34" charset="0"/>
              <a:buChar char="•"/>
            </a:pPr>
            <a:r>
              <a:rPr lang="en-US" sz="3200" dirty="0"/>
              <a:t>Who is clicking?</a:t>
            </a:r>
          </a:p>
        </p:txBody>
      </p:sp>
    </p:spTree>
    <p:extLst>
      <p:ext uri="{BB962C8B-B14F-4D97-AF65-F5344CB8AC3E}">
        <p14:creationId xmlns:p14="http://schemas.microsoft.com/office/powerpoint/2010/main" val="53553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499835" cy="6858002"/>
          </a:xfrm>
        </p:spPr>
        <p:txBody>
          <a:bodyPr>
            <a:normAutofit fontScale="92500" lnSpcReduction="10000"/>
          </a:bodyPr>
          <a:lstStyle/>
          <a:p>
            <a:endParaRPr lang="en-US" sz="3200" dirty="0"/>
          </a:p>
          <a:p>
            <a:r>
              <a:rPr lang="en-US" sz="6000" dirty="0"/>
              <a:t>    Work With What You Know</a:t>
            </a:r>
            <a:endParaRPr lang="en-US" sz="1800" dirty="0"/>
          </a:p>
          <a:p>
            <a:pPr marL="342900" indent="-342900">
              <a:buFont typeface="Arial" panose="020B0604020202020204" pitchFamily="34" charset="0"/>
              <a:buChar char="•"/>
            </a:pPr>
            <a:endParaRPr lang="en-US" sz="1800" dirty="0"/>
          </a:p>
          <a:p>
            <a:pPr marL="457200" indent="-457200">
              <a:buFont typeface="Arial" panose="020B0604020202020204" pitchFamily="34" charset="0"/>
              <a:buChar char="•"/>
            </a:pPr>
            <a:r>
              <a:rPr lang="en-US" sz="3000" dirty="0"/>
              <a:t>Data allows you to be strategic and intentional: </a:t>
            </a:r>
          </a:p>
          <a:p>
            <a:pPr marL="457200" indent="-457200">
              <a:buFont typeface="Arial" panose="020B0604020202020204" pitchFamily="34" charset="0"/>
              <a:buChar char="•"/>
            </a:pPr>
            <a:r>
              <a:rPr lang="en-US" sz="3000" dirty="0"/>
              <a:t>Record and document member touches and interactions</a:t>
            </a:r>
          </a:p>
          <a:p>
            <a:pPr marL="457200" indent="-457200">
              <a:buFont typeface="Arial" panose="020B0604020202020204" pitchFamily="34" charset="0"/>
              <a:buChar char="•"/>
            </a:pPr>
            <a:r>
              <a:rPr lang="en-US" sz="3000" dirty="0"/>
              <a:t>Increase retention and recruitment outcomes</a:t>
            </a:r>
          </a:p>
          <a:p>
            <a:pPr marL="457200" indent="-457200">
              <a:buFont typeface="Arial" panose="020B0604020202020204" pitchFamily="34" charset="0"/>
              <a:buChar char="•"/>
            </a:pPr>
            <a:r>
              <a:rPr lang="en-US" sz="3000" dirty="0"/>
              <a:t>Facts and trends</a:t>
            </a:r>
          </a:p>
          <a:p>
            <a:pPr marL="1143000" lvl="1" indent="-457200"/>
            <a:r>
              <a:rPr lang="en-US" sz="3000" dirty="0">
                <a:solidFill>
                  <a:srgbClr val="001F5C"/>
                </a:solidFill>
                <a:latin typeface="Arial Regular" charset="0"/>
              </a:rPr>
              <a:t>Prospect level</a:t>
            </a:r>
          </a:p>
          <a:p>
            <a:pPr marL="1143000" lvl="1" indent="-457200"/>
            <a:r>
              <a:rPr lang="en-US" sz="3000" dirty="0">
                <a:solidFill>
                  <a:srgbClr val="001F5C"/>
                </a:solidFill>
                <a:latin typeface="Arial Regular" charset="0"/>
              </a:rPr>
              <a:t>Primary reason for joining</a:t>
            </a:r>
          </a:p>
          <a:p>
            <a:pPr marL="1143000" lvl="1" indent="-457200"/>
            <a:r>
              <a:rPr lang="en-US" sz="3000" dirty="0">
                <a:solidFill>
                  <a:srgbClr val="001F5C"/>
                </a:solidFill>
                <a:latin typeface="Arial Regular" charset="0"/>
              </a:rPr>
              <a:t>Lead source</a:t>
            </a:r>
          </a:p>
          <a:p>
            <a:pPr marL="1143000" lvl="1" indent="-457200"/>
            <a:r>
              <a:rPr lang="en-US" sz="3000" dirty="0">
                <a:solidFill>
                  <a:srgbClr val="001F5C"/>
                </a:solidFill>
                <a:latin typeface="Arial Regular" charset="0"/>
              </a:rPr>
              <a:t>Fiscal year</a:t>
            </a:r>
          </a:p>
          <a:p>
            <a:pPr marL="1143000" lvl="1" indent="-457200"/>
            <a:r>
              <a:rPr lang="en-US" sz="3000" dirty="0">
                <a:solidFill>
                  <a:srgbClr val="001F5C"/>
                </a:solidFill>
                <a:latin typeface="Arial Regular" charset="0"/>
              </a:rPr>
              <a:t>Advocacy focus</a:t>
            </a:r>
          </a:p>
          <a:p>
            <a:pPr marL="1143000" lvl="1" indent="-457200"/>
            <a:r>
              <a:rPr lang="en-US" sz="3000" dirty="0">
                <a:solidFill>
                  <a:srgbClr val="001F5C"/>
                </a:solidFill>
                <a:latin typeface="Arial Regular" charset="0"/>
              </a:rPr>
              <a:t>Interests</a:t>
            </a:r>
          </a:p>
          <a:p>
            <a:pPr marL="457200" indent="-457200">
              <a:buFont typeface="Arial" panose="020B0604020202020204" pitchFamily="34" charset="0"/>
              <a:buChar char="•"/>
            </a:pPr>
            <a:r>
              <a:rPr lang="en-US" sz="3000" dirty="0"/>
              <a:t>Build member relationships</a:t>
            </a:r>
          </a:p>
          <a:p>
            <a:pPr marL="457200" indent="-457200">
              <a:buFont typeface="Arial" panose="020B0604020202020204" pitchFamily="34" charset="0"/>
              <a:buChar char="•"/>
            </a:pPr>
            <a:r>
              <a:rPr lang="en-US" sz="3000" dirty="0"/>
              <a:t>Staff communications</a:t>
            </a:r>
          </a:p>
        </p:txBody>
      </p:sp>
    </p:spTree>
    <p:extLst>
      <p:ext uri="{BB962C8B-B14F-4D97-AF65-F5344CB8AC3E}">
        <p14:creationId xmlns:p14="http://schemas.microsoft.com/office/powerpoint/2010/main" val="90908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1" y="-1"/>
            <a:ext cx="10142484" cy="6858002"/>
          </a:xfrm>
        </p:spPr>
        <p:txBody>
          <a:bodyPr/>
          <a:lstStyle/>
          <a:p>
            <a:endParaRPr lang="en-US" sz="1400" dirty="0"/>
          </a:p>
          <a:p>
            <a:r>
              <a:rPr lang="en-US" sz="6000" dirty="0"/>
              <a:t>Why do Members leave? </a:t>
            </a:r>
          </a:p>
          <a:p>
            <a:endParaRPr lang="en-US" dirty="0"/>
          </a:p>
        </p:txBody>
      </p:sp>
      <p:pic>
        <p:nvPicPr>
          <p:cNvPr id="19" name="Picture 18">
            <a:extLst>
              <a:ext uri="{FF2B5EF4-FFF2-40B4-BE49-F238E27FC236}">
                <a16:creationId xmlns:a16="http://schemas.microsoft.com/office/drawing/2014/main" id="{162A9B5E-BDD6-4DD0-59DC-52972551A6F8}"/>
              </a:ext>
            </a:extLst>
          </p:cNvPr>
          <p:cNvPicPr>
            <a:picLocks noChangeAspect="1"/>
          </p:cNvPicPr>
          <p:nvPr/>
        </p:nvPicPr>
        <p:blipFill>
          <a:blip r:embed="rId3"/>
          <a:stretch>
            <a:fillRect/>
          </a:stretch>
        </p:blipFill>
        <p:spPr>
          <a:xfrm>
            <a:off x="1702676" y="1616387"/>
            <a:ext cx="7127687" cy="4996825"/>
          </a:xfrm>
          <a:prstGeom prst="rect">
            <a:avLst/>
          </a:prstGeom>
        </p:spPr>
      </p:pic>
    </p:spTree>
    <p:extLst>
      <p:ext uri="{BB962C8B-B14F-4D97-AF65-F5344CB8AC3E}">
        <p14:creationId xmlns:p14="http://schemas.microsoft.com/office/powerpoint/2010/main" val="635392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F88C96B-38F3-20A0-D604-D7292198C4E5}"/>
              </a:ext>
            </a:extLst>
          </p:cNvPr>
          <p:cNvPicPr>
            <a:picLocks noChangeAspect="1"/>
          </p:cNvPicPr>
          <p:nvPr/>
        </p:nvPicPr>
        <p:blipFill>
          <a:blip r:embed="rId3"/>
          <a:stretch>
            <a:fillRect/>
          </a:stretch>
        </p:blipFill>
        <p:spPr>
          <a:xfrm>
            <a:off x="1597573" y="586698"/>
            <a:ext cx="7758555" cy="6471183"/>
          </a:xfrm>
          <a:prstGeom prst="rect">
            <a:avLst/>
          </a:prstGeom>
        </p:spPr>
      </p:pic>
    </p:spTree>
    <p:extLst>
      <p:ext uri="{BB962C8B-B14F-4D97-AF65-F5344CB8AC3E}">
        <p14:creationId xmlns:p14="http://schemas.microsoft.com/office/powerpoint/2010/main" val="168206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D3BA6-3AAF-47DA-C130-8794909C1357}"/>
              </a:ext>
            </a:extLst>
          </p:cNvPr>
          <p:cNvPicPr>
            <a:picLocks noChangeAspect="1"/>
          </p:cNvPicPr>
          <p:nvPr/>
        </p:nvPicPr>
        <p:blipFill rotWithShape="1">
          <a:blip r:embed="rId3"/>
          <a:srcRect t="5108" b="44572"/>
          <a:stretch/>
        </p:blipFill>
        <p:spPr>
          <a:xfrm>
            <a:off x="860037" y="168165"/>
            <a:ext cx="12898003" cy="6901407"/>
          </a:xfrm>
          <a:prstGeom prst="rect">
            <a:avLst/>
          </a:prstGeom>
        </p:spPr>
      </p:pic>
    </p:spTree>
    <p:extLst>
      <p:ext uri="{BB962C8B-B14F-4D97-AF65-F5344CB8AC3E}">
        <p14:creationId xmlns:p14="http://schemas.microsoft.com/office/powerpoint/2010/main" val="3426812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157656" y="10509"/>
            <a:ext cx="10562898" cy="6858002"/>
          </a:xfrm>
        </p:spPr>
        <p:txBody>
          <a:bodyPr/>
          <a:lstStyle/>
          <a:p>
            <a:endParaRPr lang="en-US" sz="4800" dirty="0"/>
          </a:p>
          <a:p>
            <a:endParaRPr lang="en-US" sz="2800" dirty="0"/>
          </a:p>
          <a:p>
            <a:endParaRPr lang="en-US" sz="2800" dirty="0"/>
          </a:p>
          <a:p>
            <a:endParaRPr lang="en-US" sz="2800" dirty="0"/>
          </a:p>
          <a:p>
            <a:endParaRPr lang="en-US" sz="2800" dirty="0"/>
          </a:p>
          <a:p>
            <a:pPr algn="ctr"/>
            <a:r>
              <a:rPr lang="en-US" sz="6000" dirty="0"/>
              <a:t>New Member Revenue Forecast</a:t>
            </a:r>
            <a:endParaRPr lang="en-US" sz="2400" i="1" dirty="0"/>
          </a:p>
        </p:txBody>
      </p:sp>
    </p:spTree>
    <p:extLst>
      <p:ext uri="{BB962C8B-B14F-4D97-AF65-F5344CB8AC3E}">
        <p14:creationId xmlns:p14="http://schemas.microsoft.com/office/powerpoint/2010/main" val="1353361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10499835" cy="6858002"/>
          </a:xfrm>
        </p:spPr>
        <p:txBody>
          <a:bodyPr/>
          <a:lstStyle/>
          <a:p>
            <a:endParaRPr lang="en-US" sz="3200" dirty="0"/>
          </a:p>
          <a:p>
            <a:r>
              <a:rPr lang="en-US" sz="6000" dirty="0"/>
              <a:t>Forecast and Pipeline</a:t>
            </a:r>
            <a:endParaRPr lang="en-US" sz="1800" dirty="0"/>
          </a:p>
          <a:p>
            <a:pPr marL="342900" indent="-342900">
              <a:buFont typeface="Arial" panose="020B0604020202020204" pitchFamily="34" charset="0"/>
              <a:buChar char="•"/>
            </a:pPr>
            <a:endParaRPr lang="en-US" sz="1800" dirty="0"/>
          </a:p>
          <a:p>
            <a:pPr marL="457200" indent="-457200">
              <a:buFont typeface="Arial" panose="020B0604020202020204" pitchFamily="34" charset="0"/>
              <a:buChar char="•"/>
            </a:pPr>
            <a:r>
              <a:rPr lang="en-US" sz="3200" dirty="0"/>
              <a:t>How many average touches to close?</a:t>
            </a:r>
          </a:p>
          <a:p>
            <a:pPr marL="1143000" lvl="1" indent="-457200"/>
            <a:r>
              <a:rPr lang="en-US" sz="3200" dirty="0">
                <a:solidFill>
                  <a:srgbClr val="001F5C"/>
                </a:solidFill>
                <a:latin typeface="Arial Regular" charset="0"/>
              </a:rPr>
              <a:t>How does member type impact this?</a:t>
            </a:r>
          </a:p>
          <a:p>
            <a:pPr marL="1143000" lvl="1" indent="-457200"/>
            <a:r>
              <a:rPr lang="en-US" sz="3200" dirty="0">
                <a:solidFill>
                  <a:srgbClr val="001F5C"/>
                </a:solidFill>
                <a:latin typeface="Arial Regular" charset="0"/>
              </a:rPr>
              <a:t>Blend of prospect types to build your pipeline</a:t>
            </a:r>
          </a:p>
          <a:p>
            <a:pPr marL="1143000" lvl="1" indent="-457200"/>
            <a:r>
              <a:rPr lang="en-US" sz="3200" dirty="0">
                <a:solidFill>
                  <a:srgbClr val="001F5C"/>
                </a:solidFill>
                <a:latin typeface="Arial Regular" charset="0"/>
              </a:rPr>
              <a:t>Short cycle vs. longer cycle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What is your ratio for closing prospects?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Are you focused beyond the month you are in?</a:t>
            </a:r>
          </a:p>
        </p:txBody>
      </p:sp>
    </p:spTree>
    <p:extLst>
      <p:ext uri="{BB962C8B-B14F-4D97-AF65-F5344CB8AC3E}">
        <p14:creationId xmlns:p14="http://schemas.microsoft.com/office/powerpoint/2010/main" val="819856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894522" y="-1"/>
            <a:ext cx="9941643" cy="6858002"/>
          </a:xfrm>
        </p:spPr>
        <p:txBody>
          <a:bodyPr/>
          <a:lstStyle/>
          <a:p>
            <a:endParaRPr lang="en-US" sz="3200" dirty="0"/>
          </a:p>
          <a:p>
            <a:r>
              <a:rPr lang="en-US" sz="6000" dirty="0"/>
              <a:t>Build Your Pipeline</a:t>
            </a:r>
            <a:endParaRPr lang="en-US" sz="1800" dirty="0"/>
          </a:p>
          <a:p>
            <a:endParaRPr lang="en-US" sz="3200" dirty="0"/>
          </a:p>
          <a:p>
            <a:r>
              <a:rPr lang="en-US" sz="3200" dirty="0"/>
              <a:t>Key step:</a:t>
            </a:r>
          </a:p>
          <a:p>
            <a:pPr marL="457200" indent="-457200">
              <a:buFont typeface="Arial" panose="020B0604020202020204" pitchFamily="34" charset="0"/>
              <a:buChar char="•"/>
            </a:pPr>
            <a:r>
              <a:rPr lang="en-US" sz="3200" dirty="0"/>
              <a:t>Finding the right prospects  </a:t>
            </a:r>
          </a:p>
          <a:p>
            <a:pPr marL="1143000" lvl="1" indent="-457200"/>
            <a:r>
              <a:rPr lang="en-US" sz="3200" dirty="0">
                <a:solidFill>
                  <a:srgbClr val="001F5C"/>
                </a:solidFill>
                <a:latin typeface="Arial Regular" charset="0"/>
              </a:rPr>
              <a:t>Using your A B C</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Who are your next 30, 50, 100 prospects?</a:t>
            </a:r>
          </a:p>
          <a:p>
            <a:pPr marL="1143000" lvl="1" indent="-457200"/>
            <a:r>
              <a:rPr lang="en-US" sz="3200" dirty="0">
                <a:solidFill>
                  <a:srgbClr val="001F5C"/>
                </a:solidFill>
                <a:latin typeface="Arial Regular" charset="0"/>
              </a:rPr>
              <a:t>Have a qualified and researched</a:t>
            </a:r>
          </a:p>
          <a:p>
            <a:pPr marL="1143000" lvl="1" indent="-457200"/>
            <a:r>
              <a:rPr lang="en-US" sz="3200" dirty="0">
                <a:solidFill>
                  <a:srgbClr val="001F5C"/>
                </a:solidFill>
                <a:latin typeface="Arial Regular" charset="0"/>
              </a:rPr>
              <a:t>Keep an active relevant list</a:t>
            </a:r>
          </a:p>
          <a:p>
            <a:pPr marL="1143000" lvl="1" indent="-457200"/>
            <a:r>
              <a:rPr lang="en-US" sz="3200" dirty="0">
                <a:solidFill>
                  <a:srgbClr val="001F5C"/>
                </a:solidFill>
                <a:latin typeface="Arial Regular" charset="0"/>
              </a:rPr>
              <a:t>How can Committees help?</a:t>
            </a:r>
          </a:p>
        </p:txBody>
      </p:sp>
    </p:spTree>
    <p:extLst>
      <p:ext uri="{BB962C8B-B14F-4D97-AF65-F5344CB8AC3E}">
        <p14:creationId xmlns:p14="http://schemas.microsoft.com/office/powerpoint/2010/main" val="280401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435721" y="79513"/>
            <a:ext cx="9741949" cy="6619461"/>
          </a:xfrm>
        </p:spPr>
        <p:txBody>
          <a:bodyPr>
            <a:normAutofit lnSpcReduction="10000"/>
          </a:bodyPr>
          <a:lstStyle/>
          <a:p>
            <a:endParaRPr lang="en-US" sz="4800" dirty="0"/>
          </a:p>
          <a:p>
            <a:r>
              <a:rPr lang="en-US" sz="6000" dirty="0"/>
              <a:t>Course Reflection</a:t>
            </a:r>
          </a:p>
          <a:p>
            <a:endParaRPr lang="en-US" sz="2800" dirty="0"/>
          </a:p>
          <a:p>
            <a:pPr marL="342900" indent="-342900">
              <a:buFont typeface="Arial" panose="020B0604020202020204" pitchFamily="34" charset="0"/>
              <a:buChar char="•"/>
            </a:pPr>
            <a:r>
              <a:rPr lang="en-US" sz="3200" dirty="0"/>
              <a:t>What is going to change as a result of your idea sharing, brainstorming, learnings today?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All of this needs to ultimately build into your action plan, which of course is specific, measurable and time-bound.</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Ensure to schedule time to check in on your progress, even if it’s a meeting with yourself.</a:t>
            </a:r>
          </a:p>
          <a:p>
            <a:endParaRPr lang="en-US" dirty="0"/>
          </a:p>
        </p:txBody>
      </p:sp>
    </p:spTree>
    <p:extLst>
      <p:ext uri="{BB962C8B-B14F-4D97-AF65-F5344CB8AC3E}">
        <p14:creationId xmlns:p14="http://schemas.microsoft.com/office/powerpoint/2010/main" val="4257862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8934669" cy="6858002"/>
          </a:xfrm>
        </p:spPr>
        <p:txBody>
          <a:bodyPr/>
          <a:lstStyle/>
          <a:p>
            <a:endParaRPr lang="en-US" sz="4800" dirty="0"/>
          </a:p>
          <a:p>
            <a:r>
              <a:rPr lang="en-US" sz="6000" dirty="0"/>
              <a:t>Course Expectations:</a:t>
            </a:r>
          </a:p>
          <a:p>
            <a:endParaRPr lang="en-US" sz="2800" dirty="0"/>
          </a:p>
          <a:p>
            <a:pPr marL="342900" indent="-342900">
              <a:buFont typeface="Arial" panose="020B0604020202020204" pitchFamily="34" charset="0"/>
              <a:buChar char="•"/>
            </a:pPr>
            <a:r>
              <a:rPr lang="en-US" sz="3200" dirty="0"/>
              <a:t>Understanding typical member retention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Identifying ways to gauge member needs and satisfaction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Implementing techniques to identify and deliver the products and services your members want.</a:t>
            </a:r>
          </a:p>
          <a:p>
            <a:endParaRPr lang="en-US" dirty="0"/>
          </a:p>
        </p:txBody>
      </p:sp>
    </p:spTree>
    <p:extLst>
      <p:ext uri="{BB962C8B-B14F-4D97-AF65-F5344CB8AC3E}">
        <p14:creationId xmlns:p14="http://schemas.microsoft.com/office/powerpoint/2010/main" val="2663116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C8A11-9C69-D533-B4F6-478F4AB60E11}"/>
              </a:ext>
            </a:extLst>
          </p:cNvPr>
          <p:cNvSpPr>
            <a:spLocks noGrp="1"/>
          </p:cNvSpPr>
          <p:nvPr>
            <p:ph idx="10"/>
          </p:nvPr>
        </p:nvSpPr>
        <p:spPr>
          <a:xfrm>
            <a:off x="836714" y="1266435"/>
            <a:ext cx="6895930" cy="5670818"/>
          </a:xfrm>
        </p:spPr>
        <p:txBody>
          <a:bodyPr>
            <a:normAutofit/>
          </a:bodyPr>
          <a:lstStyle/>
          <a:p>
            <a:pPr marL="342900" indent="-342900">
              <a:buFont typeface="Arial" panose="020B0604020202020204" pitchFamily="34" charset="0"/>
              <a:buChar char="•"/>
            </a:pPr>
            <a:r>
              <a:rPr lang="en-US" sz="3200" dirty="0">
                <a:solidFill>
                  <a:srgbClr val="001F5C"/>
                </a:solidFill>
              </a:rPr>
              <a:t>Handouts</a:t>
            </a:r>
          </a:p>
          <a:p>
            <a:pPr marL="342900" indent="-342900">
              <a:buFont typeface="Arial" panose="020B0604020202020204" pitchFamily="34" charset="0"/>
              <a:buChar char="•"/>
            </a:pPr>
            <a:r>
              <a:rPr lang="en-US" sz="3200" dirty="0">
                <a:solidFill>
                  <a:srgbClr val="001F5C"/>
                </a:solidFill>
              </a:rPr>
              <a:t>Templates</a:t>
            </a:r>
          </a:p>
          <a:p>
            <a:pPr marL="342900" indent="-342900">
              <a:buFont typeface="Arial" panose="020B0604020202020204" pitchFamily="34" charset="0"/>
              <a:buChar char="•"/>
            </a:pPr>
            <a:r>
              <a:rPr lang="en-US" sz="3200" dirty="0">
                <a:solidFill>
                  <a:srgbClr val="001F5C"/>
                </a:solidFill>
              </a:rPr>
              <a:t>On-line Courses</a:t>
            </a:r>
          </a:p>
          <a:p>
            <a:pPr marL="342900" indent="-342900">
              <a:buFont typeface="Arial" panose="020B0604020202020204" pitchFamily="34" charset="0"/>
              <a:buChar char="•"/>
            </a:pPr>
            <a:r>
              <a:rPr lang="en-US" sz="3200" dirty="0">
                <a:solidFill>
                  <a:srgbClr val="001F5C"/>
                </a:solidFill>
              </a:rPr>
              <a:t>Newsletters</a:t>
            </a:r>
          </a:p>
          <a:p>
            <a:pPr marL="342900" indent="-342900">
              <a:buFont typeface="Arial" panose="020B0604020202020204" pitchFamily="34" charset="0"/>
              <a:buChar char="•"/>
            </a:pPr>
            <a:endParaRPr lang="en-US" sz="3200" dirty="0">
              <a:solidFill>
                <a:srgbClr val="001F5C"/>
              </a:solidFill>
            </a:endParaRPr>
          </a:p>
          <a:p>
            <a:pPr marL="342900" indent="-342900">
              <a:buFont typeface="Arial" panose="020B0604020202020204" pitchFamily="34" charset="0"/>
              <a:buChar char="•"/>
            </a:pPr>
            <a:endParaRPr lang="en-US" sz="3200" dirty="0">
              <a:solidFill>
                <a:srgbClr val="001F5C"/>
              </a:solidFill>
            </a:endParaRPr>
          </a:p>
          <a:p>
            <a:r>
              <a:rPr lang="en-US" sz="3200" b="1" dirty="0">
                <a:solidFill>
                  <a:srgbClr val="001F5C"/>
                </a:solidFill>
              </a:rPr>
              <a:t>LinkedIn: linkedin.com/in/sharipash</a:t>
            </a:r>
          </a:p>
          <a:p>
            <a:endParaRPr lang="en-US" sz="3200" b="1" dirty="0">
              <a:solidFill>
                <a:srgbClr val="001F5C"/>
              </a:solidFill>
            </a:endParaRPr>
          </a:p>
          <a:p>
            <a:r>
              <a:rPr lang="en-US" sz="3200" b="1" dirty="0">
                <a:solidFill>
                  <a:srgbClr val="001F5C"/>
                </a:solidFill>
              </a:rPr>
              <a:t>Facebook: Shari Delaney Pash </a:t>
            </a:r>
          </a:p>
        </p:txBody>
      </p:sp>
      <p:sp>
        <p:nvSpPr>
          <p:cNvPr id="3" name="Title 2">
            <a:extLst>
              <a:ext uri="{FF2B5EF4-FFF2-40B4-BE49-F238E27FC236}">
                <a16:creationId xmlns:a16="http://schemas.microsoft.com/office/drawing/2014/main" id="{648768B2-8303-FD1A-1647-CDF65F8AC6FD}"/>
              </a:ext>
            </a:extLst>
          </p:cNvPr>
          <p:cNvSpPr>
            <a:spLocks noGrp="1"/>
          </p:cNvSpPr>
          <p:nvPr>
            <p:ph type="title"/>
          </p:nvPr>
        </p:nvSpPr>
        <p:spPr>
          <a:xfrm>
            <a:off x="1658257" y="157991"/>
            <a:ext cx="5156200" cy="895558"/>
          </a:xfrm>
        </p:spPr>
        <p:txBody>
          <a:bodyPr>
            <a:normAutofit/>
          </a:bodyPr>
          <a:lstStyle/>
          <a:p>
            <a:r>
              <a:rPr lang="en-US" sz="5200" dirty="0">
                <a:solidFill>
                  <a:srgbClr val="001F5C"/>
                </a:solidFill>
              </a:rPr>
              <a:t>Sign Up Now</a:t>
            </a:r>
          </a:p>
        </p:txBody>
      </p:sp>
      <p:pic>
        <p:nvPicPr>
          <p:cNvPr id="6" name="Picture Placeholder 5">
            <a:extLst>
              <a:ext uri="{FF2B5EF4-FFF2-40B4-BE49-F238E27FC236}">
                <a16:creationId xmlns:a16="http://schemas.microsoft.com/office/drawing/2014/main" id="{9ADC20F4-0763-9735-0E28-FFE3019A587F}"/>
              </a:ext>
            </a:extLst>
          </p:cNvPr>
          <p:cNvPicPr>
            <a:picLocks noGrp="1" noChangeAspect="1"/>
          </p:cNvPicPr>
          <p:nvPr>
            <p:ph type="pic" sz="quarter" idx="24"/>
          </p:nvPr>
        </p:nvPicPr>
        <p:blipFill rotWithShape="1">
          <a:blip r:embed="rId2"/>
          <a:srcRect l="-32838" t="2963" r="-37927" b="3683"/>
          <a:stretch/>
        </p:blipFill>
        <p:spPr>
          <a:xfrm>
            <a:off x="6814457" y="241738"/>
            <a:ext cx="7815943" cy="7620000"/>
          </a:xfrm>
          <a:prstGeom prst="rect">
            <a:avLst/>
          </a:prstGeom>
        </p:spPr>
      </p:pic>
    </p:spTree>
    <p:extLst>
      <p:ext uri="{BB962C8B-B14F-4D97-AF65-F5344CB8AC3E}">
        <p14:creationId xmlns:p14="http://schemas.microsoft.com/office/powerpoint/2010/main" val="2858235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2"/>
            <a:ext cx="10089932" cy="7136297"/>
          </a:xfrm>
        </p:spPr>
        <p:txBody>
          <a:bodyPr>
            <a:normAutofit lnSpcReduction="10000"/>
          </a:bodyPr>
          <a:lstStyle/>
          <a:p>
            <a:endParaRPr lang="en-US" sz="4800" dirty="0"/>
          </a:p>
          <a:p>
            <a:r>
              <a:rPr lang="en-US" sz="2800" dirty="0"/>
              <a:t>Shari Pash </a:t>
            </a:r>
          </a:p>
          <a:p>
            <a:r>
              <a:rPr lang="en-US" sz="2800" dirty="0"/>
              <a:t>Membership and Growth Strategist</a:t>
            </a:r>
          </a:p>
          <a:p>
            <a:r>
              <a:rPr lang="en-US" sz="2800" dirty="0"/>
              <a:t>Strategic Solutions for Growth</a:t>
            </a:r>
          </a:p>
          <a:p>
            <a:r>
              <a:rPr lang="en-US" sz="2800" dirty="0"/>
              <a:t>517.285.7127</a:t>
            </a:r>
          </a:p>
          <a:p>
            <a:r>
              <a:rPr lang="en-US" sz="2800" dirty="0"/>
              <a:t>sharipash.com | </a:t>
            </a:r>
            <a:r>
              <a:rPr lang="en-US" sz="2800" dirty="0">
                <a:hlinkClick r:id="rId3"/>
              </a:rPr>
              <a:t>shari@sharipash.com</a:t>
            </a:r>
            <a:endParaRPr lang="en-US" sz="2800" dirty="0"/>
          </a:p>
          <a:p>
            <a:endParaRPr lang="en-US" sz="2800" dirty="0"/>
          </a:p>
          <a:p>
            <a:r>
              <a:rPr lang="en-US" sz="2800" dirty="0"/>
              <a:t>Through Shari’s hands-on work, she is changing the culture and way organizations approach membership recruitment, engagement, and retention.  She provides a customized multi-step process and program with proven success.  Client outcomes continue to excel through the implementation of foundational tools and reports that have proven success with measurements for growth. In addition to this work, Shari conducts board of director goals and planning sessions, and works with organizations to develop and recruit volunteers.</a:t>
            </a:r>
            <a:endParaRPr lang="en-US" sz="1200" dirty="0"/>
          </a:p>
        </p:txBody>
      </p:sp>
      <p:pic>
        <p:nvPicPr>
          <p:cNvPr id="3" name="Picture 2">
            <a:extLst>
              <a:ext uri="{FF2B5EF4-FFF2-40B4-BE49-F238E27FC236}">
                <a16:creationId xmlns:a16="http://schemas.microsoft.com/office/drawing/2014/main" id="{15D230A0-A1F9-2199-0348-9985EBAF8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960" y="519921"/>
            <a:ext cx="2171825" cy="2171825"/>
          </a:xfrm>
          <a:prstGeom prst="flowChartConnector">
            <a:avLst/>
          </a:prstGeom>
        </p:spPr>
      </p:pic>
      <p:pic>
        <p:nvPicPr>
          <p:cNvPr id="4" name="Picture 3">
            <a:extLst>
              <a:ext uri="{FF2B5EF4-FFF2-40B4-BE49-F238E27FC236}">
                <a16:creationId xmlns:a16="http://schemas.microsoft.com/office/drawing/2014/main" id="{89B3752A-25E5-16E3-52BD-2844402AB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6852862"/>
            <a:ext cx="2425521" cy="1211750"/>
          </a:xfrm>
          <a:prstGeom prst="rect">
            <a:avLst/>
          </a:prstGeom>
        </p:spPr>
      </p:pic>
    </p:spTree>
    <p:extLst>
      <p:ext uri="{BB962C8B-B14F-4D97-AF65-F5344CB8AC3E}">
        <p14:creationId xmlns:p14="http://schemas.microsoft.com/office/powerpoint/2010/main" val="382230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97971" y="0"/>
            <a:ext cx="11601888" cy="8965096"/>
          </a:xfrm>
        </p:spPr>
      </p:pic>
    </p:spTree>
    <p:extLst>
      <p:ext uri="{BB962C8B-B14F-4D97-AF65-F5344CB8AC3E}">
        <p14:creationId xmlns:p14="http://schemas.microsoft.com/office/powerpoint/2010/main" val="294689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17442" y="359341"/>
            <a:ext cx="13040494" cy="10076746"/>
          </a:xfrm>
        </p:spPr>
      </p:pic>
    </p:spTree>
    <p:extLst>
      <p:ext uri="{BB962C8B-B14F-4D97-AF65-F5344CB8AC3E}">
        <p14:creationId xmlns:p14="http://schemas.microsoft.com/office/powerpoint/2010/main" val="252923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336330" y="-1"/>
            <a:ext cx="9642557" cy="6858002"/>
          </a:xfrm>
        </p:spPr>
        <p:txBody>
          <a:bodyPr/>
          <a:lstStyle/>
          <a:p>
            <a:endParaRPr lang="en-US" sz="4800" dirty="0"/>
          </a:p>
          <a:p>
            <a:r>
              <a:rPr lang="en-US" sz="6000" dirty="0"/>
              <a:t>Course Expectations:</a:t>
            </a:r>
          </a:p>
          <a:p>
            <a:endParaRPr lang="en-US" sz="2800" dirty="0"/>
          </a:p>
          <a:p>
            <a:pPr marL="342900" indent="-342900">
              <a:buFont typeface="Arial" panose="020B0604020202020204" pitchFamily="34" charset="0"/>
              <a:buChar char="•"/>
            </a:pPr>
            <a:r>
              <a:rPr lang="en-US" sz="3200" dirty="0"/>
              <a:t>Understanding typical member retention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Identifying ways to gauge member needs and satisfaction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Implementing techniques to identify and deliver the products and services your members want.</a:t>
            </a:r>
          </a:p>
          <a:p>
            <a:endParaRPr lang="en-US" dirty="0"/>
          </a:p>
        </p:txBody>
      </p:sp>
    </p:spTree>
    <p:extLst>
      <p:ext uri="{BB962C8B-B14F-4D97-AF65-F5344CB8AC3E}">
        <p14:creationId xmlns:p14="http://schemas.microsoft.com/office/powerpoint/2010/main" val="365387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7B8E8-BF25-4A2A-CBBE-69A912504431}"/>
              </a:ext>
            </a:extLst>
          </p:cNvPr>
          <p:cNvSpPr>
            <a:spLocks noGrp="1"/>
          </p:cNvSpPr>
          <p:nvPr>
            <p:ph idx="10"/>
          </p:nvPr>
        </p:nvSpPr>
        <p:spPr>
          <a:xfrm>
            <a:off x="912800" y="318051"/>
            <a:ext cx="9324505" cy="6858002"/>
          </a:xfrm>
        </p:spPr>
        <p:txBody>
          <a:bodyPr/>
          <a:lstStyle/>
          <a:p>
            <a:endParaRPr lang="en-US" sz="4800" dirty="0"/>
          </a:p>
          <a:p>
            <a:endParaRPr lang="en-US" sz="2800" dirty="0"/>
          </a:p>
          <a:p>
            <a:endParaRPr lang="en-US" sz="2800" dirty="0"/>
          </a:p>
          <a:p>
            <a:pPr algn="ctr"/>
            <a:r>
              <a:rPr lang="en-US" sz="3200" dirty="0"/>
              <a:t>“The future of the Chamber/Association movement is to engage those who believe in our purpose, instead of trying to find people who will belong to our organization”</a:t>
            </a:r>
            <a:br>
              <a:rPr lang="en-US" sz="3200" dirty="0"/>
            </a:br>
            <a:br>
              <a:rPr lang="en-US" sz="3200" i="1" dirty="0"/>
            </a:br>
            <a:r>
              <a:rPr lang="en-US" sz="3200" i="1" dirty="0"/>
              <a:t>Mark Wilson, President/CEO</a:t>
            </a:r>
            <a:br>
              <a:rPr lang="en-US" sz="3200" i="1" dirty="0"/>
            </a:br>
            <a:r>
              <a:rPr lang="en-US" sz="3200" i="1" dirty="0"/>
              <a:t>Florida Chamber of Commerce </a:t>
            </a:r>
            <a:endParaRPr lang="en-US" i="1" dirty="0"/>
          </a:p>
        </p:txBody>
      </p:sp>
    </p:spTree>
    <p:extLst>
      <p:ext uri="{BB962C8B-B14F-4D97-AF65-F5344CB8AC3E}">
        <p14:creationId xmlns:p14="http://schemas.microsoft.com/office/powerpoint/2010/main" val="597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041518E-8896-8941-2E4B-1FAC317139BF}"/>
              </a:ext>
            </a:extLst>
          </p:cNvPr>
          <p:cNvPicPr>
            <a:picLocks noGrp="1" noChangeAspect="1"/>
          </p:cNvPicPr>
          <p:nvPr>
            <p:ph idx="10"/>
          </p:nvPr>
        </p:nvPicPr>
        <p:blipFill>
          <a:blip r:embed="rId3"/>
          <a:stretch>
            <a:fillRect/>
          </a:stretch>
        </p:blipFill>
        <p:spPr>
          <a:xfrm>
            <a:off x="3002200" y="1819044"/>
            <a:ext cx="7871209" cy="4738664"/>
          </a:xfrm>
          <a:prstGeom prst="rect">
            <a:avLst/>
          </a:prstGeom>
        </p:spPr>
      </p:pic>
      <p:sp>
        <p:nvSpPr>
          <p:cNvPr id="3" name="Title 2">
            <a:extLst>
              <a:ext uri="{FF2B5EF4-FFF2-40B4-BE49-F238E27FC236}">
                <a16:creationId xmlns:a16="http://schemas.microsoft.com/office/drawing/2014/main" id="{8F778A59-9273-7EA3-837D-DA1747700432}"/>
              </a:ext>
            </a:extLst>
          </p:cNvPr>
          <p:cNvSpPr>
            <a:spLocks noGrp="1"/>
          </p:cNvSpPr>
          <p:nvPr>
            <p:ph type="title"/>
          </p:nvPr>
        </p:nvSpPr>
        <p:spPr>
          <a:xfrm>
            <a:off x="2762495" y="59635"/>
            <a:ext cx="9680713" cy="1192193"/>
          </a:xfrm>
        </p:spPr>
        <p:txBody>
          <a:bodyPr>
            <a:noAutofit/>
          </a:bodyPr>
          <a:lstStyle/>
          <a:p>
            <a:r>
              <a:rPr lang="en-US" sz="6000" dirty="0">
                <a:solidFill>
                  <a:srgbClr val="001F5C"/>
                </a:solidFill>
              </a:rPr>
              <a:t>Start with the Why</a:t>
            </a:r>
          </a:p>
        </p:txBody>
      </p:sp>
    </p:spTree>
    <p:extLst>
      <p:ext uri="{BB962C8B-B14F-4D97-AF65-F5344CB8AC3E}">
        <p14:creationId xmlns:p14="http://schemas.microsoft.com/office/powerpoint/2010/main" val="2822674174"/>
      </p:ext>
    </p:extLst>
  </p:cSld>
  <p:clrMapOvr>
    <a:masterClrMapping/>
  </p:clrMapOvr>
</p:sld>
</file>

<file path=ppt/theme/theme1.xml><?xml version="1.0" encoding="utf-8"?>
<a:theme xmlns:a="http://schemas.openxmlformats.org/drawingml/2006/main" name="Custom Design">
  <a:themeElements>
    <a:clrScheme name="USCC colors">
      <a:dk1>
        <a:srgbClr val="000000"/>
      </a:dk1>
      <a:lt1>
        <a:srgbClr val="FFFFFF"/>
      </a:lt1>
      <a:dk2>
        <a:srgbClr val="003B5C"/>
      </a:dk2>
      <a:lt2>
        <a:srgbClr val="E7E6E6"/>
      </a:lt2>
      <a:accent1>
        <a:srgbClr val="41B6E6"/>
      </a:accent1>
      <a:accent2>
        <a:srgbClr val="E5554F"/>
      </a:accent2>
      <a:accent3>
        <a:srgbClr val="A5A5A5"/>
      </a:accent3>
      <a:accent4>
        <a:srgbClr val="F0B323"/>
      </a:accent4>
      <a:accent5>
        <a:srgbClr val="93A5C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TotalTime>
  <Words>1563</Words>
  <Application>Microsoft Office PowerPoint</Application>
  <PresentationFormat>Custom</PresentationFormat>
  <Paragraphs>308</Paragraphs>
  <Slides>42</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Arial Regular</vt:lpstr>
      <vt:lpstr>Calibri</vt:lpstr>
      <vt:lpstr>GT America Lt</vt:lpstr>
      <vt:lpstr>GT America Lt</vt:lpstr>
      <vt:lpstr>Custom Design</vt:lpstr>
      <vt:lpstr>1_Custom Design</vt:lpstr>
      <vt:lpstr>2_Custom Design</vt:lpstr>
      <vt:lpstr>PowerPoint Presentation</vt:lpstr>
      <vt:lpstr>Recruit, Engage, and Retain Your Members</vt:lpstr>
      <vt:lpstr>PowerPoint Presentation</vt:lpstr>
      <vt:lpstr>PowerPoint Presentation</vt:lpstr>
      <vt:lpstr>PowerPoint Presentation</vt:lpstr>
      <vt:lpstr>PowerPoint Presentation</vt:lpstr>
      <vt:lpstr>PowerPoint Presentation</vt:lpstr>
      <vt:lpstr>PowerPoint Presentation</vt:lpstr>
      <vt:lpstr>Start with the Why</vt:lpstr>
      <vt:lpstr>Identify and Deliver</vt:lpstr>
      <vt:lpstr>PowerPoint Presentation</vt:lpstr>
      <vt:lpstr>PowerPoint Presentation</vt:lpstr>
      <vt:lpstr>Personas and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 Up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MacRae, Karyn</cp:lastModifiedBy>
  <cp:revision>132</cp:revision>
  <dcterms:created xsi:type="dcterms:W3CDTF">2014-09-16T01:20:50Z</dcterms:created>
  <dcterms:modified xsi:type="dcterms:W3CDTF">2022-05-26T16:38:30Z</dcterms:modified>
</cp:coreProperties>
</file>