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60" r:id="rId2"/>
    <p:sldMasterId id="2147483680" r:id="rId3"/>
    <p:sldMasterId id="2147483690" r:id="rId4"/>
  </p:sldMasterIdLst>
  <p:notesMasterIdLst>
    <p:notesMasterId r:id="rId69"/>
  </p:notesMasterIdLst>
  <p:sldIdLst>
    <p:sldId id="260" r:id="rId5"/>
    <p:sldId id="257" r:id="rId6"/>
    <p:sldId id="269" r:id="rId7"/>
    <p:sldId id="270" r:id="rId8"/>
    <p:sldId id="261" r:id="rId9"/>
    <p:sldId id="280" r:id="rId10"/>
    <p:sldId id="272" r:id="rId11"/>
    <p:sldId id="294" r:id="rId12"/>
    <p:sldId id="301" r:id="rId13"/>
    <p:sldId id="273" r:id="rId14"/>
    <p:sldId id="296" r:id="rId15"/>
    <p:sldId id="297" r:id="rId16"/>
    <p:sldId id="300" r:id="rId17"/>
    <p:sldId id="351" r:id="rId18"/>
    <p:sldId id="352" r:id="rId19"/>
    <p:sldId id="353" r:id="rId20"/>
    <p:sldId id="360" r:id="rId21"/>
    <p:sldId id="302" r:id="rId22"/>
    <p:sldId id="295" r:id="rId23"/>
    <p:sldId id="298" r:id="rId24"/>
    <p:sldId id="299" r:id="rId25"/>
    <p:sldId id="354" r:id="rId26"/>
    <p:sldId id="355" r:id="rId27"/>
    <p:sldId id="332" r:id="rId28"/>
    <p:sldId id="333" r:id="rId29"/>
    <p:sldId id="334" r:id="rId30"/>
    <p:sldId id="335" r:id="rId31"/>
    <p:sldId id="336" r:id="rId32"/>
    <p:sldId id="338" r:id="rId33"/>
    <p:sldId id="337" r:id="rId34"/>
    <p:sldId id="339" r:id="rId35"/>
    <p:sldId id="340" r:id="rId36"/>
    <p:sldId id="341" r:id="rId37"/>
    <p:sldId id="356" r:id="rId38"/>
    <p:sldId id="357" r:id="rId39"/>
    <p:sldId id="367" r:id="rId40"/>
    <p:sldId id="369" r:id="rId41"/>
    <p:sldId id="370" r:id="rId42"/>
    <p:sldId id="371" r:id="rId43"/>
    <p:sldId id="368" r:id="rId44"/>
    <p:sldId id="358" r:id="rId45"/>
    <p:sldId id="359" r:id="rId46"/>
    <p:sldId id="361" r:id="rId47"/>
    <p:sldId id="362" r:id="rId48"/>
    <p:sldId id="365" r:id="rId49"/>
    <p:sldId id="363" r:id="rId50"/>
    <p:sldId id="366" r:id="rId51"/>
    <p:sldId id="372" r:id="rId52"/>
    <p:sldId id="373" r:id="rId53"/>
    <p:sldId id="374" r:id="rId54"/>
    <p:sldId id="375" r:id="rId55"/>
    <p:sldId id="376" r:id="rId56"/>
    <p:sldId id="377" r:id="rId57"/>
    <p:sldId id="378" r:id="rId58"/>
    <p:sldId id="379" r:id="rId59"/>
    <p:sldId id="380" r:id="rId60"/>
    <p:sldId id="381" r:id="rId61"/>
    <p:sldId id="2828" r:id="rId62"/>
    <p:sldId id="2829" r:id="rId63"/>
    <p:sldId id="2830" r:id="rId64"/>
    <p:sldId id="2831" r:id="rId65"/>
    <p:sldId id="364" r:id="rId66"/>
    <p:sldId id="281" r:id="rId67"/>
    <p:sldId id="268"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E18"/>
    <a:srgbClr val="001F5C"/>
    <a:srgbClr val="004F91"/>
    <a:srgbClr val="DBF5FF"/>
    <a:srgbClr val="EB1600"/>
    <a:srgbClr val="81E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96327"/>
  </p:normalViewPr>
  <p:slideViewPr>
    <p:cSldViewPr snapToGrid="0" snapToObjects="1">
      <p:cViewPr varScale="1">
        <p:scale>
          <a:sx n="90" d="100"/>
          <a:sy n="90" d="100"/>
        </p:scale>
        <p:origin x="762"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18.3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1,'3154'0,"-3025"9,5 2,652-12,-764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5:37.7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23,'305'-15,"112"8,-236 10,14806-4,-14969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5:43.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0,'8483'0,"-8462"0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5:51.3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42,'139'3,"149"-6,-164-16,-87 11,1 2,42-1,1400 5,-713 5,6952-3,-7702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5:56.0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99,'1'1,"-1"0,0 0,1 0,-1 0,1-1,-1 1,1 0,-1 0,1 0,0-1,-1 1,1 0,0-1,0 1,0-1,-1 1,1-1,0 1,0-1,0 0,0 1,0-1,0 0,0 0,-1 1,1-1,2 0,31 3,-30-3,39 0,73-9,14-2,1032 12,-1042-11,-3-1,1112 12,-1186-3,0-2,43-10,-43 6,0 2,45 0,41 8,123-4,-165-7,34-1,-113 10,-1-1,0 1,1-1,-1 0,0-1,0 1,9-5,1-2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6:00.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23,'1'-1,"-1"0,1 0,-1 0,1-1,0 2,-1-1,1 0,0 0,0 0,0 0,0 0,0 1,0-1,0 0,0 1,0-1,0 1,0-1,0 1,0-1,0 1,1 0,-1 0,0-1,0 1,0 0,2 0,41-3,-39 3,784-2,-386 5,5517-3,-5904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24.5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0,'5660'0,"-5643"0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29.6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1 134,'2467'0,"-2446"-2,0-1,0 0,0-2,-1 0,28-12,35-8,-69 22,146-29,-92 15,-55 12,1 1,-1 0,26-2,319 3,-178 6,2941-3,-2859 19,-243-17,0 0,0 1,0 1,-1 0,23 10,-22-8,0 0,1-1,-1-1,36 3,-38-7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34.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0,'0'1,"1"0,0 0,-1 0,1 0,0-1,0 1,0 0,0 0,0-1,0 1,0 0,0-1,0 1,0-1,0 0,0 1,0-1,0 0,1 0,-1 1,0-1,0 0,2 0,34 3,-33-2,484 3,-260-7,1231 3,-1442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3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1,'3482'0,"-3461"0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3:57.4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59,'834'0,"-590"19,618-19,-825-2,-1-2,54-12,-7 1,-23-3,-50 14,1 0,0 1,0 0,15-1,332-1,-191 8,4101-3,-4065 20,2211-21,-2369 4,-1 1,82 21,-21-4,-26-4,-48-9,0-2,47 4,74-2,116 2,986-10,-1233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4:03.8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 60,'-1'-1,"0"1,1-1,-1 1,1 0,-1-1,1 1,-1-1,1 1,-1-1,1 0,0 1,-1-1,1 1,0-1,-1 0,1 1,0-1,0 0,0 0,-1 1,1-1,0 0,0 1,0-1,0 0,0 1,1-1,-1 0,0 0,0 1,0-1,0 0,1 1,-1-1,0 0,1 1,-1-1,1 1,-1-1,0 1,1-1,-1 1,1-1,0 1,-1-1,1 1,-1-1,1 1,0 0,-1 0,1-1,-1 1,1 0,0 0,0-1,-1 1,2 0,50-10,-41 9,81-10,-1 4,143 8,-88 1,528-2,-658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6:33.6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60,'16'0,"48"1,-1-3,104-17,-78 7,0 3,1 5,100 7,-50-1,489-1,-417-22,640 22,-835-1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7T06:06:37.3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1,'2647'0,"-2626"0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BF4A5-6274-481B-B74C-A2816D65DE57}" type="datetimeFigureOut">
              <a:rPr lang="en-US" smtClean="0"/>
              <a:t>5/27/2022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CF3C0-6D87-4546-B01B-05150B1669B4}" type="slidenum">
              <a:rPr lang="en-US" smtClean="0"/>
              <a:t>‹#›</a:t>
            </a:fld>
            <a:endParaRPr lang="en-US"/>
          </a:p>
        </p:txBody>
      </p:sp>
    </p:spTree>
    <p:extLst>
      <p:ext uri="{BB962C8B-B14F-4D97-AF65-F5344CB8AC3E}">
        <p14:creationId xmlns:p14="http://schemas.microsoft.com/office/powerpoint/2010/main" val="326288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DCF3C0-6D87-4546-B01B-05150B1669B4}" type="slidenum">
              <a:rPr lang="en-US" smtClean="0"/>
              <a:t>13</a:t>
            </a:fld>
            <a:endParaRPr lang="en-US"/>
          </a:p>
        </p:txBody>
      </p:sp>
    </p:spTree>
    <p:extLst>
      <p:ext uri="{BB962C8B-B14F-4D97-AF65-F5344CB8AC3E}">
        <p14:creationId xmlns:p14="http://schemas.microsoft.com/office/powerpoint/2010/main" val="28743652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1F5C"/>
        </a:solidFill>
        <a:effectLst/>
      </p:bgPr>
    </p:bg>
    <p:spTree>
      <p:nvGrpSpPr>
        <p:cNvPr id="1" name=""/>
        <p:cNvGrpSpPr/>
        <p:nvPr/>
      </p:nvGrpSpPr>
      <p:grpSpPr>
        <a:xfrm>
          <a:off x="0" y="0"/>
          <a:ext cx="0" cy="0"/>
          <a:chOff x="0" y="0"/>
          <a:chExt cx="0" cy="0"/>
        </a:xfrm>
      </p:grpSpPr>
      <p:pic>
        <p:nvPicPr>
          <p:cNvPr id="11" name="Picture 10" descr="A picture containing text, candelabrum, light, crosswalk&#10;&#10;Description automatically generated">
            <a:extLst>
              <a:ext uri="{FF2B5EF4-FFF2-40B4-BE49-F238E27FC236}">
                <a16:creationId xmlns:a16="http://schemas.microsoft.com/office/drawing/2014/main" id="{E591774A-3FE0-3D4C-9872-A8AFE7D86477}"/>
              </a:ext>
            </a:extLst>
          </p:cNvPr>
          <p:cNvPicPr>
            <a:picLocks noChangeAspect="1"/>
          </p:cNvPicPr>
          <p:nvPr userDrawn="1"/>
        </p:nvPicPr>
        <p:blipFill>
          <a:blip r:embed="rId2"/>
          <a:stretch>
            <a:fillRect/>
          </a:stretch>
        </p:blipFill>
        <p:spPr>
          <a:xfrm>
            <a:off x="0" y="0"/>
            <a:ext cx="9144000" cy="1714500"/>
          </a:xfrm>
          <a:prstGeom prst="rect">
            <a:avLst/>
          </a:prstGeom>
        </p:spPr>
      </p:pic>
      <p:pic>
        <p:nvPicPr>
          <p:cNvPr id="7" name="Picture 6">
            <a:extLst>
              <a:ext uri="{FF2B5EF4-FFF2-40B4-BE49-F238E27FC236}">
                <a16:creationId xmlns:a16="http://schemas.microsoft.com/office/drawing/2014/main" id="{7762C395-127A-2D4E-B2CD-A2A21EFA1E2E}"/>
              </a:ext>
            </a:extLst>
          </p:cNvPr>
          <p:cNvPicPr>
            <a:picLocks noChangeAspect="1"/>
          </p:cNvPicPr>
          <p:nvPr userDrawn="1"/>
        </p:nvPicPr>
        <p:blipFill>
          <a:blip r:embed="rId3"/>
          <a:srcRect/>
          <a:stretch/>
        </p:blipFill>
        <p:spPr>
          <a:xfrm>
            <a:off x="1032490" y="2125981"/>
            <a:ext cx="7079012" cy="2606040"/>
          </a:xfrm>
          <a:prstGeom prst="rect">
            <a:avLst/>
          </a:prstGeom>
        </p:spPr>
      </p:pic>
    </p:spTree>
    <p:extLst>
      <p:ext uri="{BB962C8B-B14F-4D97-AF65-F5344CB8AC3E}">
        <p14:creationId xmlns:p14="http://schemas.microsoft.com/office/powerpoint/2010/main" val="985374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6858000" cy="816265"/>
          </a:xfrm>
          <a:prstGeom prst="rect">
            <a:avLst/>
          </a:prstGeom>
        </p:spPr>
        <p:txBody>
          <a:bodyPr lIns="228600" tIns="274320" rIns="0" bIns="0"/>
          <a:lstStyle>
            <a:lvl1pPr>
              <a:lnSpc>
                <a:spcPts val="5600"/>
              </a:lnSpc>
              <a:defRPr sz="5600" b="0" i="0" spc="-200" baseline="0">
                <a:solidFill>
                  <a:srgbClr val="004F91"/>
                </a:solidFill>
                <a:latin typeface="GT America Lt" pitchFamily="2" charset="77"/>
                <a:ea typeface="GT America Lt" pitchFamily="2" charset="77"/>
              </a:defRPr>
            </a:lvl1pPr>
          </a:lstStyle>
          <a:p>
            <a:r>
              <a:rPr lang="en-US" dirty="0"/>
              <a:t>Headline Here</a:t>
            </a:r>
          </a:p>
        </p:txBody>
      </p:sp>
      <p:sp>
        <p:nvSpPr>
          <p:cNvPr id="3" name="Content Placeholder 2"/>
          <p:cNvSpPr>
            <a:spLocks noGrp="1"/>
          </p:cNvSpPr>
          <p:nvPr>
            <p:ph idx="1" hasCustomPrompt="1"/>
          </p:nvPr>
        </p:nvSpPr>
        <p:spPr>
          <a:xfrm>
            <a:off x="0" y="821279"/>
            <a:ext cx="6858000"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004F91"/>
                </a:solidFill>
                <a:latin typeface="GT America Rg" pitchFamily="2" charset="77"/>
                <a:ea typeface="GT America Rg" pitchFamily="2" charset="77"/>
              </a:defRPr>
            </a:lvl1pPr>
          </a:lstStyle>
          <a:p>
            <a:pPr lvl="0"/>
            <a:r>
              <a:rPr lang="en-US" dirty="0"/>
              <a:t>For subtitle, use 24pt. For body copy, use 11pt. For source info, use 8pt.</a:t>
            </a:r>
          </a:p>
        </p:txBody>
      </p:sp>
      <p:pic>
        <p:nvPicPr>
          <p:cNvPr id="6" name="Picture 5">
            <a:extLst>
              <a:ext uri="{FF2B5EF4-FFF2-40B4-BE49-F238E27FC236}">
                <a16:creationId xmlns:a16="http://schemas.microsoft.com/office/drawing/2014/main" id="{6D100004-28DB-D648-9E8C-F05F8ECB69E8}"/>
              </a:ext>
            </a:extLst>
          </p:cNvPr>
          <p:cNvPicPr>
            <a:picLocks noChangeAspect="1"/>
          </p:cNvPicPr>
          <p:nvPr userDrawn="1"/>
        </p:nvPicPr>
        <p:blipFill>
          <a:blip r:embed="rId2"/>
          <a:srcRect/>
          <a:stretch/>
        </p:blipFill>
        <p:spPr>
          <a:xfrm>
            <a:off x="38509" y="4309050"/>
            <a:ext cx="2160958" cy="795526"/>
          </a:xfrm>
          <a:prstGeom prst="rect">
            <a:avLst/>
          </a:prstGeom>
        </p:spPr>
      </p:pic>
    </p:spTree>
    <p:extLst>
      <p:ext uri="{BB962C8B-B14F-4D97-AF65-F5344CB8AC3E}">
        <p14:creationId xmlns:p14="http://schemas.microsoft.com/office/powerpoint/2010/main" val="403596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L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62360" y="817882"/>
            <a:ext cx="2743817" cy="696594"/>
          </a:xfrm>
          <a:prstGeom prst="rect">
            <a:avLst/>
          </a:prstGeom>
        </p:spPr>
        <p:txBody>
          <a:bodyPr lIns="0" tIns="457200" rIns="0" bIns="0"/>
          <a:lstStyle>
            <a:lvl1pPr marL="0" indent="0">
              <a:lnSpc>
                <a:spcPts val="2500"/>
              </a:lnSpc>
              <a:spcBef>
                <a:spcPts val="0"/>
              </a:spcBef>
              <a:buNone/>
              <a:defRPr sz="2400" b="0" i="0">
                <a:solidFill>
                  <a:srgbClr val="004F91"/>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8" name="Title 1">
            <a:extLst>
              <a:ext uri="{FF2B5EF4-FFF2-40B4-BE49-F238E27FC236}">
                <a16:creationId xmlns:a16="http://schemas.microsoft.com/office/drawing/2014/main" id="{818EEE50-8C20-7D4B-99FA-700A05DCEEF3}"/>
              </a:ext>
            </a:extLst>
          </p:cNvPr>
          <p:cNvSpPr>
            <a:spLocks noGrp="1"/>
          </p:cNvSpPr>
          <p:nvPr>
            <p:ph type="title" hasCustomPrompt="1"/>
          </p:nvPr>
        </p:nvSpPr>
        <p:spPr>
          <a:xfrm>
            <a:off x="0" y="1"/>
            <a:ext cx="6858000" cy="817880"/>
          </a:xfrm>
          <a:prstGeom prst="rect">
            <a:avLst/>
          </a:prstGeom>
        </p:spPr>
        <p:txBody>
          <a:bodyPr lIns="228600" tIns="274320" rIns="0" bIns="0"/>
          <a:lstStyle>
            <a:lvl1pPr>
              <a:lnSpc>
                <a:spcPts val="5600"/>
              </a:lnSpc>
              <a:defRPr sz="5600" b="0" i="0" spc="-200" baseline="0">
                <a:solidFill>
                  <a:srgbClr val="004F91"/>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B617EC3C-D29A-EF49-911C-138230836465}"/>
              </a:ext>
            </a:extLst>
          </p:cNvPr>
          <p:cNvSpPr>
            <a:spLocks noGrp="1"/>
          </p:cNvSpPr>
          <p:nvPr>
            <p:ph sz="half" idx="10" hasCustomPrompt="1"/>
          </p:nvPr>
        </p:nvSpPr>
        <p:spPr>
          <a:xfrm>
            <a:off x="262360"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4F91"/>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0" name="Content Placeholder 2">
            <a:extLst>
              <a:ext uri="{FF2B5EF4-FFF2-40B4-BE49-F238E27FC236}">
                <a16:creationId xmlns:a16="http://schemas.microsoft.com/office/drawing/2014/main" id="{FDF61168-006F-044C-8BD8-1CAF947FB24A}"/>
              </a:ext>
            </a:extLst>
          </p:cNvPr>
          <p:cNvSpPr>
            <a:spLocks noGrp="1"/>
          </p:cNvSpPr>
          <p:nvPr>
            <p:ph sz="half" idx="15" hasCustomPrompt="1"/>
          </p:nvPr>
        </p:nvSpPr>
        <p:spPr>
          <a:xfrm>
            <a:off x="3161203" y="817882"/>
            <a:ext cx="2743817" cy="696594"/>
          </a:xfrm>
          <a:prstGeom prst="rect">
            <a:avLst/>
          </a:prstGeom>
        </p:spPr>
        <p:txBody>
          <a:bodyPr lIns="0" tIns="457200" rIns="0" bIns="0"/>
          <a:lstStyle>
            <a:lvl1pPr marL="0" indent="0">
              <a:lnSpc>
                <a:spcPts val="2500"/>
              </a:lnSpc>
              <a:spcBef>
                <a:spcPts val="0"/>
              </a:spcBef>
              <a:buNone/>
              <a:defRPr sz="2400" b="0" i="0">
                <a:solidFill>
                  <a:srgbClr val="004F91"/>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1" name="Content Placeholder 2">
            <a:extLst>
              <a:ext uri="{FF2B5EF4-FFF2-40B4-BE49-F238E27FC236}">
                <a16:creationId xmlns:a16="http://schemas.microsoft.com/office/drawing/2014/main" id="{87120F69-8274-9547-B64B-153ADAA17AF6}"/>
              </a:ext>
            </a:extLst>
          </p:cNvPr>
          <p:cNvSpPr>
            <a:spLocks noGrp="1"/>
          </p:cNvSpPr>
          <p:nvPr>
            <p:ph sz="half" idx="16" hasCustomPrompt="1"/>
          </p:nvPr>
        </p:nvSpPr>
        <p:spPr>
          <a:xfrm>
            <a:off x="3161203"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4F91"/>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2" name="Content Placeholder 2">
            <a:extLst>
              <a:ext uri="{FF2B5EF4-FFF2-40B4-BE49-F238E27FC236}">
                <a16:creationId xmlns:a16="http://schemas.microsoft.com/office/drawing/2014/main" id="{A3188B4A-2444-7A41-830F-51C7A3BAD40B}"/>
              </a:ext>
            </a:extLst>
          </p:cNvPr>
          <p:cNvSpPr>
            <a:spLocks noGrp="1"/>
          </p:cNvSpPr>
          <p:nvPr>
            <p:ph sz="half" idx="17" hasCustomPrompt="1"/>
          </p:nvPr>
        </p:nvSpPr>
        <p:spPr>
          <a:xfrm>
            <a:off x="6060046" y="817882"/>
            <a:ext cx="2743817" cy="696594"/>
          </a:xfrm>
          <a:prstGeom prst="rect">
            <a:avLst/>
          </a:prstGeom>
        </p:spPr>
        <p:txBody>
          <a:bodyPr lIns="0" tIns="457200" rIns="0" bIns="0"/>
          <a:lstStyle>
            <a:lvl1pPr marL="0" indent="0">
              <a:lnSpc>
                <a:spcPts val="2500"/>
              </a:lnSpc>
              <a:spcBef>
                <a:spcPts val="0"/>
              </a:spcBef>
              <a:buNone/>
              <a:defRPr sz="2400" b="0" i="0">
                <a:solidFill>
                  <a:srgbClr val="004F91"/>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3" name="Content Placeholder 2">
            <a:extLst>
              <a:ext uri="{FF2B5EF4-FFF2-40B4-BE49-F238E27FC236}">
                <a16:creationId xmlns:a16="http://schemas.microsoft.com/office/drawing/2014/main" id="{C59DA2A6-E7AE-FB47-B585-E97A5134E990}"/>
              </a:ext>
            </a:extLst>
          </p:cNvPr>
          <p:cNvSpPr>
            <a:spLocks noGrp="1"/>
          </p:cNvSpPr>
          <p:nvPr>
            <p:ph sz="half" idx="18" hasCustomPrompt="1"/>
          </p:nvPr>
        </p:nvSpPr>
        <p:spPr>
          <a:xfrm>
            <a:off x="6060046"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4F91"/>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pic>
        <p:nvPicPr>
          <p:cNvPr id="11" name="Picture 10">
            <a:extLst>
              <a:ext uri="{FF2B5EF4-FFF2-40B4-BE49-F238E27FC236}">
                <a16:creationId xmlns:a16="http://schemas.microsoft.com/office/drawing/2014/main" id="{5B6E0239-07BA-BD4D-B279-22FA8CFA97BC}"/>
              </a:ext>
            </a:extLst>
          </p:cNvPr>
          <p:cNvPicPr>
            <a:picLocks noChangeAspect="1"/>
          </p:cNvPicPr>
          <p:nvPr userDrawn="1"/>
        </p:nvPicPr>
        <p:blipFill>
          <a:blip r:embed="rId2"/>
          <a:srcRect/>
          <a:stretch/>
        </p:blipFill>
        <p:spPr>
          <a:xfrm>
            <a:off x="38509" y="4309050"/>
            <a:ext cx="2160958" cy="795526"/>
          </a:xfrm>
          <a:prstGeom prst="rect">
            <a:avLst/>
          </a:prstGeom>
        </p:spPr>
      </p:pic>
    </p:spTree>
    <p:extLst>
      <p:ext uri="{BB962C8B-B14F-4D97-AF65-F5344CB8AC3E}">
        <p14:creationId xmlns:p14="http://schemas.microsoft.com/office/powerpoint/2010/main" val="208294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Ligh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0" y="-2038"/>
            <a:ext cx="3429000" cy="5147577"/>
          </a:xfrm>
          <a:prstGeom prst="rect">
            <a:avLst/>
          </a:prstGeom>
          <a:solidFill>
            <a:srgbClr val="DBF5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Picture Placeholder 2">
            <a:extLst>
              <a:ext uri="{FF2B5EF4-FFF2-40B4-BE49-F238E27FC236}">
                <a16:creationId xmlns:a16="http://schemas.microsoft.com/office/drawing/2014/main" id="{2045CEBD-1597-BC46-8F79-80B66EE7A47A}"/>
              </a:ext>
            </a:extLst>
          </p:cNvPr>
          <p:cNvSpPr>
            <a:spLocks noGrp="1"/>
          </p:cNvSpPr>
          <p:nvPr>
            <p:ph type="pic" sz="quarter" idx="24"/>
          </p:nvPr>
        </p:nvSpPr>
        <p:spPr>
          <a:xfrm>
            <a:off x="3429000" y="0"/>
            <a:ext cx="5715000" cy="5143500"/>
          </a:xfrm>
          <a:prstGeom prst="rect">
            <a:avLst/>
          </a:prstGeom>
        </p:spPr>
        <p:txBody>
          <a:bodyPr lIns="0" tIns="0" rIns="0" bIns="0"/>
          <a:lstStyle>
            <a:lvl1pPr marL="0" indent="0">
              <a:buNone/>
              <a:defRPr sz="1350" b="0" i="0">
                <a:solidFill>
                  <a:srgbClr val="DBF5FF"/>
                </a:solidFill>
                <a:latin typeface="GT America Lt" pitchFamily="2" charset="77"/>
                <a:ea typeface="GT America Lt" pitchFamily="2" charset="77"/>
              </a:defRPr>
            </a:lvl1pPr>
          </a:lstStyle>
          <a:p>
            <a:endParaRPr lang="en-US" dirty="0"/>
          </a:p>
        </p:txBody>
      </p:sp>
      <p:sp>
        <p:nvSpPr>
          <p:cNvPr id="20" name="Title 1">
            <a:extLst>
              <a:ext uri="{FF2B5EF4-FFF2-40B4-BE49-F238E27FC236}">
                <a16:creationId xmlns:a16="http://schemas.microsoft.com/office/drawing/2014/main" id="{BEE6B09F-68A1-0A43-AFB3-5D29ED085205}"/>
              </a:ext>
            </a:extLst>
          </p:cNvPr>
          <p:cNvSpPr>
            <a:spLocks noGrp="1"/>
          </p:cNvSpPr>
          <p:nvPr>
            <p:ph type="ctrTitle" hasCustomPrompt="1"/>
          </p:nvPr>
        </p:nvSpPr>
        <p:spPr>
          <a:xfrm>
            <a:off x="0" y="-2039"/>
            <a:ext cx="2970564" cy="513027"/>
          </a:xfrm>
          <a:prstGeom prst="rect">
            <a:avLst/>
          </a:prstGeom>
        </p:spPr>
        <p:txBody>
          <a:bodyPr lIns="228600" tIns="274320" rIns="0" bIns="0" anchor="t" anchorCtr="0"/>
          <a:lstStyle>
            <a:lvl1pPr algn="l">
              <a:lnSpc>
                <a:spcPts val="2400"/>
              </a:lnSpc>
              <a:defRPr sz="2400" b="0" i="0" spc="0" baseline="0">
                <a:solidFill>
                  <a:srgbClr val="004F91"/>
                </a:solidFill>
                <a:latin typeface="GT America Lt" pitchFamily="2" charset="77"/>
                <a:ea typeface="GT America Lt" pitchFamily="2" charset="77"/>
              </a:defRPr>
            </a:lvl1pPr>
          </a:lstStyle>
          <a:p>
            <a:r>
              <a:rPr lang="en-US" dirty="0"/>
              <a:t>Headline Here</a:t>
            </a:r>
          </a:p>
        </p:txBody>
      </p:sp>
      <p:sp>
        <p:nvSpPr>
          <p:cNvPr id="21" name="Subtitle 2">
            <a:extLst>
              <a:ext uri="{FF2B5EF4-FFF2-40B4-BE49-F238E27FC236}">
                <a16:creationId xmlns:a16="http://schemas.microsoft.com/office/drawing/2014/main" id="{9E55CD58-3E32-AF4D-9821-A3197D0C665F}"/>
              </a:ext>
            </a:extLst>
          </p:cNvPr>
          <p:cNvSpPr>
            <a:spLocks noGrp="1"/>
          </p:cNvSpPr>
          <p:nvPr>
            <p:ph type="subTitle" idx="1" hasCustomPrompt="1"/>
          </p:nvPr>
        </p:nvSpPr>
        <p:spPr>
          <a:xfrm>
            <a:off x="0" y="510988"/>
            <a:ext cx="2970564" cy="3805688"/>
          </a:xfrm>
          <a:prstGeom prst="rect">
            <a:avLst/>
          </a:prstGeom>
        </p:spPr>
        <p:txBody>
          <a:bodyPr lIns="228600" tIns="457200" rIns="0" bIns="0"/>
          <a:lstStyle>
            <a:lvl1pPr marL="0" indent="0" algn="l">
              <a:lnSpc>
                <a:spcPct val="100000"/>
              </a:lnSpc>
              <a:spcBef>
                <a:spcPts val="0"/>
              </a:spcBef>
              <a:buNone/>
              <a:defRPr sz="1100" b="0" i="0">
                <a:solidFill>
                  <a:srgbClr val="004F91"/>
                </a:solidFill>
                <a:latin typeface="GT America Rg" pitchFamily="2" charset="77"/>
                <a:ea typeface="GT America Rg"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Body copy here in 11pt.</a:t>
            </a:r>
          </a:p>
        </p:txBody>
      </p:sp>
      <p:pic>
        <p:nvPicPr>
          <p:cNvPr id="8" name="Picture 7">
            <a:extLst>
              <a:ext uri="{FF2B5EF4-FFF2-40B4-BE49-F238E27FC236}">
                <a16:creationId xmlns:a16="http://schemas.microsoft.com/office/drawing/2014/main" id="{ABC0513C-0FFF-D14A-A8CA-CAE12FDF2DE1}"/>
              </a:ext>
            </a:extLst>
          </p:cNvPr>
          <p:cNvPicPr>
            <a:picLocks noChangeAspect="1"/>
          </p:cNvPicPr>
          <p:nvPr userDrawn="1"/>
        </p:nvPicPr>
        <p:blipFill>
          <a:blip r:embed="rId2"/>
          <a:srcRect/>
          <a:stretch/>
        </p:blipFill>
        <p:spPr>
          <a:xfrm>
            <a:off x="38509" y="4309050"/>
            <a:ext cx="2160958" cy="795526"/>
          </a:xfrm>
          <a:prstGeom prst="rect">
            <a:avLst/>
          </a:prstGeom>
        </p:spPr>
      </p:pic>
    </p:spTree>
    <p:extLst>
      <p:ext uri="{BB962C8B-B14F-4D97-AF65-F5344CB8AC3E}">
        <p14:creationId xmlns:p14="http://schemas.microsoft.com/office/powerpoint/2010/main" val="990221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Quote-Light">
    <p:bg>
      <p:bgPr>
        <a:solidFill>
          <a:srgbClr val="DBF5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5715000" y="-2038"/>
            <a:ext cx="3429000" cy="5147577"/>
          </a:xfrm>
          <a:prstGeom prst="rect">
            <a:avLst/>
          </a:prstGeom>
          <a:solidFill>
            <a:srgbClr val="004F9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itle 1">
            <a:extLst>
              <a:ext uri="{FF2B5EF4-FFF2-40B4-BE49-F238E27FC236}">
                <a16:creationId xmlns:a16="http://schemas.microsoft.com/office/drawing/2014/main" id="{BE52739A-1709-A048-898F-FFBCB6135FB5}"/>
              </a:ext>
            </a:extLst>
          </p:cNvPr>
          <p:cNvSpPr>
            <a:spLocks noGrp="1"/>
          </p:cNvSpPr>
          <p:nvPr>
            <p:ph type="title" hasCustomPrompt="1"/>
          </p:nvPr>
        </p:nvSpPr>
        <p:spPr>
          <a:xfrm>
            <a:off x="0" y="0"/>
            <a:ext cx="5024673" cy="816265"/>
          </a:xfrm>
          <a:prstGeom prst="rect">
            <a:avLst/>
          </a:prstGeom>
        </p:spPr>
        <p:txBody>
          <a:bodyPr lIns="228600" tIns="274320" rIns="0" bIns="0"/>
          <a:lstStyle>
            <a:lvl1pPr>
              <a:lnSpc>
                <a:spcPts val="5600"/>
              </a:lnSpc>
              <a:defRPr sz="5600" b="0" i="0" spc="-200" baseline="0">
                <a:solidFill>
                  <a:srgbClr val="004F91"/>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66BB75BA-9A0F-F44E-89EC-30BA17314574}"/>
              </a:ext>
            </a:extLst>
          </p:cNvPr>
          <p:cNvSpPr>
            <a:spLocks noGrp="1"/>
          </p:cNvSpPr>
          <p:nvPr>
            <p:ph idx="1" hasCustomPrompt="1"/>
          </p:nvPr>
        </p:nvSpPr>
        <p:spPr>
          <a:xfrm>
            <a:off x="0" y="821279"/>
            <a:ext cx="5024673"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004F91"/>
                </a:solidFill>
                <a:latin typeface="GT America Rg" pitchFamily="2" charset="77"/>
                <a:ea typeface="GT America Rg" pitchFamily="2" charset="77"/>
              </a:defRPr>
            </a:lvl1pPr>
          </a:lstStyle>
          <a:p>
            <a:pPr lvl="0"/>
            <a:r>
              <a:rPr lang="en-US" dirty="0"/>
              <a:t>For subtitle, use 24pt. For body copy, use 11pt. For source info, use 8pt.</a:t>
            </a:r>
          </a:p>
        </p:txBody>
      </p:sp>
      <p:sp>
        <p:nvSpPr>
          <p:cNvPr id="3" name="Text Placeholder 2">
            <a:extLst>
              <a:ext uri="{FF2B5EF4-FFF2-40B4-BE49-F238E27FC236}">
                <a16:creationId xmlns:a16="http://schemas.microsoft.com/office/drawing/2014/main" id="{F5CDEE5E-5E69-B644-86B8-4391B337B975}"/>
              </a:ext>
            </a:extLst>
          </p:cNvPr>
          <p:cNvSpPr>
            <a:spLocks noGrp="1"/>
          </p:cNvSpPr>
          <p:nvPr>
            <p:ph type="body" sz="quarter" idx="10" hasCustomPrompt="1"/>
          </p:nvPr>
        </p:nvSpPr>
        <p:spPr>
          <a:xfrm>
            <a:off x="5715000" y="0"/>
            <a:ext cx="2971800" cy="5143500"/>
          </a:xfrm>
          <a:prstGeom prst="rect">
            <a:avLst/>
          </a:prstGeom>
        </p:spPr>
        <p:txBody>
          <a:bodyPr lIns="365760" tIns="0" rIns="0" bIns="0" anchor="ctr" anchorCtr="0"/>
          <a:lstStyle>
            <a:lvl1pPr marL="0" indent="0">
              <a:lnSpc>
                <a:spcPts val="4200"/>
              </a:lnSpc>
              <a:spcBef>
                <a:spcPts val="0"/>
              </a:spcBef>
              <a:buNone/>
              <a:defRPr sz="4000" b="0" i="0">
                <a:solidFill>
                  <a:srgbClr val="DBF5FF"/>
                </a:solidFill>
                <a:latin typeface="GT America Lt" pitchFamily="2" charset="77"/>
                <a:ea typeface="GT America Lt" pitchFamily="2" charset="77"/>
              </a:defRPr>
            </a:lvl1pPr>
            <a:lvl2pPr marL="342900" indent="0">
              <a:buNone/>
              <a:defRPr b="0" i="0">
                <a:solidFill>
                  <a:srgbClr val="DBF5FF"/>
                </a:solidFill>
                <a:latin typeface="GT America Lt" pitchFamily="2" charset="77"/>
                <a:ea typeface="GT America Lt" pitchFamily="2" charset="77"/>
              </a:defRPr>
            </a:lvl2pPr>
            <a:lvl3pPr marL="685800" indent="0">
              <a:buNone/>
              <a:defRPr b="0" i="0">
                <a:solidFill>
                  <a:srgbClr val="DBF5FF"/>
                </a:solidFill>
                <a:latin typeface="GT America Lt" pitchFamily="2" charset="77"/>
                <a:ea typeface="GT America Lt" pitchFamily="2" charset="77"/>
              </a:defRPr>
            </a:lvl3pPr>
            <a:lvl4pPr marL="1028700" indent="0">
              <a:buNone/>
              <a:defRPr b="0" i="0">
                <a:solidFill>
                  <a:srgbClr val="DBF5FF"/>
                </a:solidFill>
                <a:latin typeface="GT America Lt" pitchFamily="2" charset="77"/>
                <a:ea typeface="GT America Lt" pitchFamily="2" charset="77"/>
              </a:defRPr>
            </a:lvl4pPr>
            <a:lvl5pPr marL="1371600" indent="0">
              <a:buNone/>
              <a:defRPr b="0" i="0">
                <a:solidFill>
                  <a:srgbClr val="DBF5FF"/>
                </a:solidFill>
                <a:latin typeface="GT America Lt" pitchFamily="2" charset="77"/>
                <a:ea typeface="GT America Lt" pitchFamily="2" charset="77"/>
              </a:defRPr>
            </a:lvl5pPr>
          </a:lstStyle>
          <a:p>
            <a:pPr lvl="0"/>
            <a:r>
              <a:rPr lang="en-US" dirty="0"/>
              <a:t>Pullquote text here</a:t>
            </a:r>
          </a:p>
        </p:txBody>
      </p:sp>
      <p:pic>
        <p:nvPicPr>
          <p:cNvPr id="7" name="Picture 6">
            <a:extLst>
              <a:ext uri="{FF2B5EF4-FFF2-40B4-BE49-F238E27FC236}">
                <a16:creationId xmlns:a16="http://schemas.microsoft.com/office/drawing/2014/main" id="{ABE2CC1D-46E6-A845-BDC9-DC16715BE010}"/>
              </a:ext>
            </a:extLst>
          </p:cNvPr>
          <p:cNvPicPr>
            <a:picLocks noChangeAspect="1"/>
          </p:cNvPicPr>
          <p:nvPr userDrawn="1"/>
        </p:nvPicPr>
        <p:blipFill>
          <a:blip r:embed="rId2"/>
          <a:srcRect/>
          <a:stretch/>
        </p:blipFill>
        <p:spPr>
          <a:xfrm>
            <a:off x="38509" y="4309050"/>
            <a:ext cx="2160958" cy="795526"/>
          </a:xfrm>
          <a:prstGeom prst="rect">
            <a:avLst/>
          </a:prstGeom>
        </p:spPr>
      </p:pic>
    </p:spTree>
    <p:extLst>
      <p:ext uri="{BB962C8B-B14F-4D97-AF65-F5344CB8AC3E}">
        <p14:creationId xmlns:p14="http://schemas.microsoft.com/office/powerpoint/2010/main" val="2573316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out-Ligh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0" y="0"/>
            <a:ext cx="5939073" cy="4508626"/>
          </a:xfrm>
          <a:prstGeom prst="rect">
            <a:avLst/>
          </a:prstGeom>
        </p:spPr>
        <p:txBody>
          <a:bodyPr lIns="228600" tIns="91440" rIns="0" bIns="0" anchor="ctr" anchorCtr="0"/>
          <a:lstStyle>
            <a:lvl1pPr marL="0" indent="0">
              <a:lnSpc>
                <a:spcPts val="4200"/>
              </a:lnSpc>
              <a:spcBef>
                <a:spcPts val="0"/>
              </a:spcBef>
              <a:buNone/>
              <a:defRPr sz="4000" b="0" i="0">
                <a:solidFill>
                  <a:srgbClr val="004F91"/>
                </a:solidFill>
                <a:latin typeface="GT America Lt" pitchFamily="2" charset="77"/>
                <a:ea typeface="GT America L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Callout text here.</a:t>
            </a:r>
          </a:p>
          <a:p>
            <a:pPr lvl="0"/>
            <a:r>
              <a:rPr lang="en-US" dirty="0"/>
              <a:t>Try to keep it to three lines max. </a:t>
            </a:r>
          </a:p>
        </p:txBody>
      </p:sp>
      <p:pic>
        <p:nvPicPr>
          <p:cNvPr id="8" name="Generic-USCC-PPT_Session-pattern-insightfulblue.png" descr="Generic-USCC-PPT_Session-pattern-insightfulblue.png">
            <a:extLst>
              <a:ext uri="{FF2B5EF4-FFF2-40B4-BE49-F238E27FC236}">
                <a16:creationId xmlns:a16="http://schemas.microsoft.com/office/drawing/2014/main" id="{D99DEFEC-1703-FC49-B77C-131D0E78F3C8}"/>
              </a:ext>
            </a:extLst>
          </p:cNvPr>
          <p:cNvPicPr>
            <a:picLocks noChangeAspect="1"/>
          </p:cNvPicPr>
          <p:nvPr userDrawn="1"/>
        </p:nvPicPr>
        <p:blipFill rotWithShape="1">
          <a:blip r:embed="rId2"/>
          <a:srcRect l="74991"/>
          <a:stretch/>
        </p:blipFill>
        <p:spPr>
          <a:xfrm>
            <a:off x="6857659" y="0"/>
            <a:ext cx="2286341" cy="5143500"/>
          </a:xfrm>
          <a:prstGeom prst="rect">
            <a:avLst/>
          </a:prstGeom>
          <a:ln w="12700">
            <a:miter lim="400000"/>
          </a:ln>
        </p:spPr>
      </p:pic>
      <p:pic>
        <p:nvPicPr>
          <p:cNvPr id="6" name="Picture 5">
            <a:extLst>
              <a:ext uri="{FF2B5EF4-FFF2-40B4-BE49-F238E27FC236}">
                <a16:creationId xmlns:a16="http://schemas.microsoft.com/office/drawing/2014/main" id="{F749D401-30A6-3746-A308-F2568A88A4BC}"/>
              </a:ext>
            </a:extLst>
          </p:cNvPr>
          <p:cNvPicPr>
            <a:picLocks noChangeAspect="1"/>
          </p:cNvPicPr>
          <p:nvPr userDrawn="1"/>
        </p:nvPicPr>
        <p:blipFill>
          <a:blip r:embed="rId3"/>
          <a:srcRect/>
          <a:stretch/>
        </p:blipFill>
        <p:spPr>
          <a:xfrm>
            <a:off x="38509" y="4309050"/>
            <a:ext cx="2160958" cy="795526"/>
          </a:xfrm>
          <a:prstGeom prst="rect">
            <a:avLst/>
          </a:prstGeom>
        </p:spPr>
      </p:pic>
    </p:spTree>
    <p:extLst>
      <p:ext uri="{BB962C8B-B14F-4D97-AF65-F5344CB8AC3E}">
        <p14:creationId xmlns:p14="http://schemas.microsoft.com/office/powerpoint/2010/main" val="1828663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A39E99-A562-544F-9979-C775E956C36A}"/>
              </a:ext>
            </a:extLst>
          </p:cNvPr>
          <p:cNvPicPr>
            <a:picLocks noChangeAspect="1"/>
          </p:cNvPicPr>
          <p:nvPr userDrawn="1"/>
        </p:nvPicPr>
        <p:blipFill>
          <a:blip r:embed="rId2"/>
          <a:srcRect/>
          <a:stretch/>
        </p:blipFill>
        <p:spPr>
          <a:xfrm>
            <a:off x="0" y="0"/>
            <a:ext cx="9144000" cy="1714500"/>
          </a:xfrm>
          <a:prstGeom prst="rect">
            <a:avLst/>
          </a:prstGeom>
        </p:spPr>
      </p:pic>
      <p:pic>
        <p:nvPicPr>
          <p:cNvPr id="6" name="Picture 5">
            <a:extLst>
              <a:ext uri="{FF2B5EF4-FFF2-40B4-BE49-F238E27FC236}">
                <a16:creationId xmlns:a16="http://schemas.microsoft.com/office/drawing/2014/main" id="{F84C1B8A-4264-F449-B923-319529894DBA}"/>
              </a:ext>
            </a:extLst>
          </p:cNvPr>
          <p:cNvPicPr>
            <a:picLocks noChangeAspect="1"/>
          </p:cNvPicPr>
          <p:nvPr userDrawn="1"/>
        </p:nvPicPr>
        <p:blipFill>
          <a:blip r:embed="rId3"/>
          <a:srcRect/>
          <a:stretch/>
        </p:blipFill>
        <p:spPr>
          <a:xfrm>
            <a:off x="1032487" y="2125981"/>
            <a:ext cx="7079012" cy="2606040"/>
          </a:xfrm>
          <a:prstGeom prst="rect">
            <a:avLst/>
          </a:prstGeom>
        </p:spPr>
      </p:pic>
    </p:spTree>
    <p:extLst>
      <p:ext uri="{BB962C8B-B14F-4D97-AF65-F5344CB8AC3E}">
        <p14:creationId xmlns:p14="http://schemas.microsoft.com/office/powerpoint/2010/main" val="4030242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742992"/>
            <a:ext cx="7999141" cy="997557"/>
          </a:xfrm>
          <a:prstGeom prst="rect">
            <a:avLst/>
          </a:prstGeom>
        </p:spPr>
        <p:txBody>
          <a:bodyPr lIns="228600" tIns="457200" rIns="0" bIns="0" anchor="t" anchorCtr="0"/>
          <a:lstStyle>
            <a:lvl1pPr algn="l">
              <a:lnSpc>
                <a:spcPts val="5600"/>
              </a:lnSpc>
              <a:defRPr sz="5600" b="0" i="0" spc="-200" baseline="0">
                <a:solidFill>
                  <a:srgbClr val="001F5C"/>
                </a:solidFill>
                <a:latin typeface="GT America Lt" pitchFamily="2" charset="77"/>
                <a:ea typeface="GT America Lt" pitchFamily="2" charset="77"/>
              </a:defRPr>
            </a:lvl1pPr>
          </a:lstStyle>
          <a:p>
            <a:r>
              <a:rPr lang="en-US" dirty="0"/>
              <a:t>Presentation Title</a:t>
            </a:r>
          </a:p>
        </p:txBody>
      </p:sp>
      <p:sp>
        <p:nvSpPr>
          <p:cNvPr id="3" name="Subtitle 2"/>
          <p:cNvSpPr>
            <a:spLocks noGrp="1"/>
          </p:cNvSpPr>
          <p:nvPr>
            <p:ph type="subTitle" idx="1" hasCustomPrompt="1"/>
          </p:nvPr>
        </p:nvSpPr>
        <p:spPr>
          <a:xfrm>
            <a:off x="-1" y="2945953"/>
            <a:ext cx="7999141" cy="315992"/>
          </a:xfrm>
          <a:prstGeom prst="rect">
            <a:avLst/>
          </a:prstGeom>
        </p:spPr>
        <p:txBody>
          <a:bodyPr lIns="228600" tIns="0" rIns="0" bIns="0"/>
          <a:lstStyle>
            <a:lvl1pPr marL="0" indent="0" algn="l">
              <a:buNone/>
              <a:defRPr sz="2400" b="0" i="0">
                <a:solidFill>
                  <a:srgbClr val="001F5C"/>
                </a:solidFill>
                <a:latin typeface="GT America Lt" pitchFamily="2" charset="77"/>
                <a:ea typeface="GT America L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8" name="Picture 7">
            <a:extLst>
              <a:ext uri="{FF2B5EF4-FFF2-40B4-BE49-F238E27FC236}">
                <a16:creationId xmlns:a16="http://schemas.microsoft.com/office/drawing/2014/main" id="{9EA39E99-A562-544F-9979-C775E956C36A}"/>
              </a:ext>
            </a:extLst>
          </p:cNvPr>
          <p:cNvPicPr>
            <a:picLocks noChangeAspect="1"/>
          </p:cNvPicPr>
          <p:nvPr userDrawn="1"/>
        </p:nvPicPr>
        <p:blipFill>
          <a:blip r:embed="rId2"/>
          <a:srcRect/>
          <a:stretch/>
        </p:blipFill>
        <p:spPr>
          <a:xfrm>
            <a:off x="0" y="0"/>
            <a:ext cx="9144000" cy="1714500"/>
          </a:xfrm>
          <a:prstGeom prst="rect">
            <a:avLst/>
          </a:prstGeom>
        </p:spPr>
      </p:pic>
      <p:pic>
        <p:nvPicPr>
          <p:cNvPr id="7" name="Picture 6">
            <a:extLst>
              <a:ext uri="{FF2B5EF4-FFF2-40B4-BE49-F238E27FC236}">
                <a16:creationId xmlns:a16="http://schemas.microsoft.com/office/drawing/2014/main" id="{7AB344EC-E2ED-B946-8B23-EE6E348721C4}"/>
              </a:ext>
            </a:extLst>
          </p:cNvPr>
          <p:cNvPicPr>
            <a:picLocks noChangeAspect="1"/>
          </p:cNvPicPr>
          <p:nvPr userDrawn="1"/>
        </p:nvPicPr>
        <p:blipFill>
          <a:blip r:embed="rId3"/>
          <a:srcRect/>
          <a:stretch/>
        </p:blipFill>
        <p:spPr>
          <a:xfrm>
            <a:off x="-81774" y="3833313"/>
            <a:ext cx="3825147" cy="1408175"/>
          </a:xfrm>
          <a:prstGeom prst="rect">
            <a:avLst/>
          </a:prstGeom>
        </p:spPr>
      </p:pic>
    </p:spTree>
    <p:extLst>
      <p:ext uri="{BB962C8B-B14F-4D97-AF65-F5344CB8AC3E}">
        <p14:creationId xmlns:p14="http://schemas.microsoft.com/office/powerpoint/2010/main" val="92456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6858000" cy="816265"/>
          </a:xfrm>
          <a:prstGeom prst="rect">
            <a:avLst/>
          </a:prstGeom>
        </p:spPr>
        <p:txBody>
          <a:bodyPr lIns="228600" tIns="274320" rIns="0" bIns="0"/>
          <a:lstStyle>
            <a:lvl1pPr>
              <a:lnSpc>
                <a:spcPts val="5600"/>
              </a:lnSpc>
              <a:defRPr sz="5600" b="0" i="0" spc="-200" baseline="0">
                <a:solidFill>
                  <a:srgbClr val="001F5C"/>
                </a:solidFill>
                <a:latin typeface="GT America Lt" pitchFamily="2" charset="77"/>
                <a:ea typeface="GT America Lt" pitchFamily="2" charset="77"/>
              </a:defRPr>
            </a:lvl1pPr>
          </a:lstStyle>
          <a:p>
            <a:r>
              <a:rPr lang="en-US" dirty="0"/>
              <a:t>Headline Here</a:t>
            </a:r>
          </a:p>
        </p:txBody>
      </p:sp>
      <p:sp>
        <p:nvSpPr>
          <p:cNvPr id="3" name="Content Placeholder 2"/>
          <p:cNvSpPr>
            <a:spLocks noGrp="1"/>
          </p:cNvSpPr>
          <p:nvPr>
            <p:ph idx="1" hasCustomPrompt="1"/>
          </p:nvPr>
        </p:nvSpPr>
        <p:spPr>
          <a:xfrm>
            <a:off x="0" y="821279"/>
            <a:ext cx="6858000"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001F5C"/>
                </a:solidFill>
                <a:latin typeface="GT America Rg" pitchFamily="2" charset="77"/>
                <a:ea typeface="GT America Rg" pitchFamily="2" charset="77"/>
              </a:defRPr>
            </a:lvl1pPr>
          </a:lstStyle>
          <a:p>
            <a:pPr lvl="0"/>
            <a:r>
              <a:rPr lang="en-US" dirty="0"/>
              <a:t>For subtitle, use 24pt. For body copy, use 11pt. For source info, use 8pt.</a:t>
            </a:r>
          </a:p>
        </p:txBody>
      </p:sp>
      <p:pic>
        <p:nvPicPr>
          <p:cNvPr id="5" name="Picture 4">
            <a:extLst>
              <a:ext uri="{FF2B5EF4-FFF2-40B4-BE49-F238E27FC236}">
                <a16:creationId xmlns:a16="http://schemas.microsoft.com/office/drawing/2014/main" id="{4FA70BB3-5CF7-E840-9201-27B73F39AA3A}"/>
              </a:ext>
            </a:extLst>
          </p:cNvPr>
          <p:cNvPicPr>
            <a:picLocks noChangeAspect="1"/>
          </p:cNvPicPr>
          <p:nvPr userDrawn="1"/>
        </p:nvPicPr>
        <p:blipFill>
          <a:blip r:embed="rId2"/>
          <a:srcRect/>
          <a:stretch/>
        </p:blipFill>
        <p:spPr>
          <a:xfrm>
            <a:off x="38510" y="4309050"/>
            <a:ext cx="2160956" cy="795526"/>
          </a:xfrm>
          <a:prstGeom prst="rect">
            <a:avLst/>
          </a:prstGeom>
        </p:spPr>
      </p:pic>
    </p:spTree>
    <p:extLst>
      <p:ext uri="{BB962C8B-B14F-4D97-AF65-F5344CB8AC3E}">
        <p14:creationId xmlns:p14="http://schemas.microsoft.com/office/powerpoint/2010/main" val="96453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Dark">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62360" y="817882"/>
            <a:ext cx="2743817" cy="696594"/>
          </a:xfrm>
          <a:prstGeom prst="rect">
            <a:avLst/>
          </a:prstGeom>
        </p:spPr>
        <p:txBody>
          <a:bodyPr lIns="0" tIns="457200" rIns="0" bIns="0"/>
          <a:lstStyle>
            <a:lvl1pPr marL="0" indent="0">
              <a:lnSpc>
                <a:spcPts val="2500"/>
              </a:lnSpc>
              <a:spcBef>
                <a:spcPts val="0"/>
              </a:spcBef>
              <a:buNone/>
              <a:defRPr sz="2400" b="0" i="0">
                <a:solidFill>
                  <a:srgbClr val="001F5C"/>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8" name="Title 1">
            <a:extLst>
              <a:ext uri="{FF2B5EF4-FFF2-40B4-BE49-F238E27FC236}">
                <a16:creationId xmlns:a16="http://schemas.microsoft.com/office/drawing/2014/main" id="{818EEE50-8C20-7D4B-99FA-700A05DCEEF3}"/>
              </a:ext>
            </a:extLst>
          </p:cNvPr>
          <p:cNvSpPr>
            <a:spLocks noGrp="1"/>
          </p:cNvSpPr>
          <p:nvPr>
            <p:ph type="title" hasCustomPrompt="1"/>
          </p:nvPr>
        </p:nvSpPr>
        <p:spPr>
          <a:xfrm>
            <a:off x="0" y="1"/>
            <a:ext cx="6858000" cy="817880"/>
          </a:xfrm>
          <a:prstGeom prst="rect">
            <a:avLst/>
          </a:prstGeom>
        </p:spPr>
        <p:txBody>
          <a:bodyPr lIns="228600" tIns="274320" rIns="0" bIns="0"/>
          <a:lstStyle>
            <a:lvl1pPr>
              <a:lnSpc>
                <a:spcPts val="5600"/>
              </a:lnSpc>
              <a:defRPr sz="5600" b="0" i="0" spc="-200" baseline="0">
                <a:solidFill>
                  <a:srgbClr val="001F5C"/>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B617EC3C-D29A-EF49-911C-138230836465}"/>
              </a:ext>
            </a:extLst>
          </p:cNvPr>
          <p:cNvSpPr>
            <a:spLocks noGrp="1"/>
          </p:cNvSpPr>
          <p:nvPr>
            <p:ph sz="half" idx="10" hasCustomPrompt="1"/>
          </p:nvPr>
        </p:nvSpPr>
        <p:spPr>
          <a:xfrm>
            <a:off x="262360"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1F5C"/>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0" name="Content Placeholder 2">
            <a:extLst>
              <a:ext uri="{FF2B5EF4-FFF2-40B4-BE49-F238E27FC236}">
                <a16:creationId xmlns:a16="http://schemas.microsoft.com/office/drawing/2014/main" id="{FDF61168-006F-044C-8BD8-1CAF947FB24A}"/>
              </a:ext>
            </a:extLst>
          </p:cNvPr>
          <p:cNvSpPr>
            <a:spLocks noGrp="1"/>
          </p:cNvSpPr>
          <p:nvPr>
            <p:ph sz="half" idx="15" hasCustomPrompt="1"/>
          </p:nvPr>
        </p:nvSpPr>
        <p:spPr>
          <a:xfrm>
            <a:off x="3161203" y="817882"/>
            <a:ext cx="2743817" cy="696594"/>
          </a:xfrm>
          <a:prstGeom prst="rect">
            <a:avLst/>
          </a:prstGeom>
        </p:spPr>
        <p:txBody>
          <a:bodyPr lIns="0" tIns="457200" rIns="0" bIns="0"/>
          <a:lstStyle>
            <a:lvl1pPr marL="0" indent="0">
              <a:lnSpc>
                <a:spcPts val="2500"/>
              </a:lnSpc>
              <a:spcBef>
                <a:spcPts val="0"/>
              </a:spcBef>
              <a:buNone/>
              <a:defRPr sz="2400" b="0" i="0">
                <a:solidFill>
                  <a:srgbClr val="001F5C"/>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1" name="Content Placeholder 2">
            <a:extLst>
              <a:ext uri="{FF2B5EF4-FFF2-40B4-BE49-F238E27FC236}">
                <a16:creationId xmlns:a16="http://schemas.microsoft.com/office/drawing/2014/main" id="{87120F69-8274-9547-B64B-153ADAA17AF6}"/>
              </a:ext>
            </a:extLst>
          </p:cNvPr>
          <p:cNvSpPr>
            <a:spLocks noGrp="1"/>
          </p:cNvSpPr>
          <p:nvPr>
            <p:ph sz="half" idx="16" hasCustomPrompt="1"/>
          </p:nvPr>
        </p:nvSpPr>
        <p:spPr>
          <a:xfrm>
            <a:off x="3161203"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1F5C"/>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2" name="Content Placeholder 2">
            <a:extLst>
              <a:ext uri="{FF2B5EF4-FFF2-40B4-BE49-F238E27FC236}">
                <a16:creationId xmlns:a16="http://schemas.microsoft.com/office/drawing/2014/main" id="{A3188B4A-2444-7A41-830F-51C7A3BAD40B}"/>
              </a:ext>
            </a:extLst>
          </p:cNvPr>
          <p:cNvSpPr>
            <a:spLocks noGrp="1"/>
          </p:cNvSpPr>
          <p:nvPr>
            <p:ph sz="half" idx="17" hasCustomPrompt="1"/>
          </p:nvPr>
        </p:nvSpPr>
        <p:spPr>
          <a:xfrm>
            <a:off x="6060046" y="817882"/>
            <a:ext cx="2743817" cy="696594"/>
          </a:xfrm>
          <a:prstGeom prst="rect">
            <a:avLst/>
          </a:prstGeom>
        </p:spPr>
        <p:txBody>
          <a:bodyPr lIns="0" tIns="457200" rIns="0" bIns="0"/>
          <a:lstStyle>
            <a:lvl1pPr marL="0" indent="0">
              <a:lnSpc>
                <a:spcPts val="2500"/>
              </a:lnSpc>
              <a:spcBef>
                <a:spcPts val="0"/>
              </a:spcBef>
              <a:buNone/>
              <a:defRPr sz="2400" b="0" i="0">
                <a:solidFill>
                  <a:srgbClr val="001F5C"/>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3" name="Content Placeholder 2">
            <a:extLst>
              <a:ext uri="{FF2B5EF4-FFF2-40B4-BE49-F238E27FC236}">
                <a16:creationId xmlns:a16="http://schemas.microsoft.com/office/drawing/2014/main" id="{C59DA2A6-E7AE-FB47-B585-E97A5134E990}"/>
              </a:ext>
            </a:extLst>
          </p:cNvPr>
          <p:cNvSpPr>
            <a:spLocks noGrp="1"/>
          </p:cNvSpPr>
          <p:nvPr>
            <p:ph sz="half" idx="18" hasCustomPrompt="1"/>
          </p:nvPr>
        </p:nvSpPr>
        <p:spPr>
          <a:xfrm>
            <a:off x="6060046"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001F5C"/>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pic>
        <p:nvPicPr>
          <p:cNvPr id="10" name="Picture 9">
            <a:extLst>
              <a:ext uri="{FF2B5EF4-FFF2-40B4-BE49-F238E27FC236}">
                <a16:creationId xmlns:a16="http://schemas.microsoft.com/office/drawing/2014/main" id="{83C62D95-D237-804A-A156-C6404E49A934}"/>
              </a:ext>
            </a:extLst>
          </p:cNvPr>
          <p:cNvPicPr>
            <a:picLocks noChangeAspect="1"/>
          </p:cNvPicPr>
          <p:nvPr userDrawn="1"/>
        </p:nvPicPr>
        <p:blipFill>
          <a:blip r:embed="rId2"/>
          <a:srcRect/>
          <a:stretch/>
        </p:blipFill>
        <p:spPr>
          <a:xfrm>
            <a:off x="38510" y="4309050"/>
            <a:ext cx="2160956" cy="795526"/>
          </a:xfrm>
          <a:prstGeom prst="rect">
            <a:avLst/>
          </a:prstGeom>
        </p:spPr>
      </p:pic>
    </p:spTree>
    <p:extLst>
      <p:ext uri="{BB962C8B-B14F-4D97-AF65-F5344CB8AC3E}">
        <p14:creationId xmlns:p14="http://schemas.microsoft.com/office/powerpoint/2010/main" val="147101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Dark">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0" y="-2038"/>
            <a:ext cx="3429000" cy="5147577"/>
          </a:xfrm>
          <a:prstGeom prst="rect">
            <a:avLst/>
          </a:prstGeom>
          <a:solidFill>
            <a:srgbClr val="DBF5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Picture Placeholder 2">
            <a:extLst>
              <a:ext uri="{FF2B5EF4-FFF2-40B4-BE49-F238E27FC236}">
                <a16:creationId xmlns:a16="http://schemas.microsoft.com/office/drawing/2014/main" id="{2045CEBD-1597-BC46-8F79-80B66EE7A47A}"/>
              </a:ext>
            </a:extLst>
          </p:cNvPr>
          <p:cNvSpPr>
            <a:spLocks noGrp="1"/>
          </p:cNvSpPr>
          <p:nvPr>
            <p:ph type="pic" sz="quarter" idx="24"/>
          </p:nvPr>
        </p:nvSpPr>
        <p:spPr>
          <a:xfrm>
            <a:off x="3429000" y="0"/>
            <a:ext cx="5715000" cy="5143500"/>
          </a:xfrm>
          <a:prstGeom prst="rect">
            <a:avLst/>
          </a:prstGeom>
        </p:spPr>
        <p:txBody>
          <a:bodyPr lIns="0" tIns="0" rIns="0" bIns="0"/>
          <a:lstStyle>
            <a:lvl1pPr marL="0" indent="0">
              <a:buNone/>
              <a:defRPr sz="1350" b="0" i="0">
                <a:solidFill>
                  <a:srgbClr val="DBF5FF"/>
                </a:solidFill>
                <a:latin typeface="GT America Lt" pitchFamily="2" charset="77"/>
                <a:ea typeface="GT America Lt" pitchFamily="2" charset="77"/>
              </a:defRPr>
            </a:lvl1pPr>
          </a:lstStyle>
          <a:p>
            <a:endParaRPr lang="en-US" dirty="0"/>
          </a:p>
        </p:txBody>
      </p:sp>
      <p:sp>
        <p:nvSpPr>
          <p:cNvPr id="20" name="Title 1">
            <a:extLst>
              <a:ext uri="{FF2B5EF4-FFF2-40B4-BE49-F238E27FC236}">
                <a16:creationId xmlns:a16="http://schemas.microsoft.com/office/drawing/2014/main" id="{BEE6B09F-68A1-0A43-AFB3-5D29ED085205}"/>
              </a:ext>
            </a:extLst>
          </p:cNvPr>
          <p:cNvSpPr>
            <a:spLocks noGrp="1"/>
          </p:cNvSpPr>
          <p:nvPr>
            <p:ph type="ctrTitle" hasCustomPrompt="1"/>
          </p:nvPr>
        </p:nvSpPr>
        <p:spPr>
          <a:xfrm>
            <a:off x="0" y="-2039"/>
            <a:ext cx="2970564" cy="513027"/>
          </a:xfrm>
          <a:prstGeom prst="rect">
            <a:avLst/>
          </a:prstGeom>
        </p:spPr>
        <p:txBody>
          <a:bodyPr lIns="228600" tIns="274320" rIns="0" bIns="0" anchor="t" anchorCtr="0"/>
          <a:lstStyle>
            <a:lvl1pPr algn="l">
              <a:lnSpc>
                <a:spcPts val="2400"/>
              </a:lnSpc>
              <a:defRPr sz="2400" b="0" i="0" spc="0" baseline="0">
                <a:solidFill>
                  <a:srgbClr val="001F5C"/>
                </a:solidFill>
                <a:latin typeface="GT America Lt" pitchFamily="2" charset="77"/>
                <a:ea typeface="GT America Lt" pitchFamily="2" charset="77"/>
              </a:defRPr>
            </a:lvl1pPr>
          </a:lstStyle>
          <a:p>
            <a:r>
              <a:rPr lang="en-US" dirty="0"/>
              <a:t>Headline Here</a:t>
            </a:r>
          </a:p>
        </p:txBody>
      </p:sp>
      <p:sp>
        <p:nvSpPr>
          <p:cNvPr id="21" name="Subtitle 2">
            <a:extLst>
              <a:ext uri="{FF2B5EF4-FFF2-40B4-BE49-F238E27FC236}">
                <a16:creationId xmlns:a16="http://schemas.microsoft.com/office/drawing/2014/main" id="{9E55CD58-3E32-AF4D-9821-A3197D0C665F}"/>
              </a:ext>
            </a:extLst>
          </p:cNvPr>
          <p:cNvSpPr>
            <a:spLocks noGrp="1"/>
          </p:cNvSpPr>
          <p:nvPr>
            <p:ph type="subTitle" idx="1" hasCustomPrompt="1"/>
          </p:nvPr>
        </p:nvSpPr>
        <p:spPr>
          <a:xfrm>
            <a:off x="0" y="510988"/>
            <a:ext cx="2970564" cy="3805688"/>
          </a:xfrm>
          <a:prstGeom prst="rect">
            <a:avLst/>
          </a:prstGeom>
        </p:spPr>
        <p:txBody>
          <a:bodyPr lIns="228600" tIns="457200" rIns="0" bIns="0"/>
          <a:lstStyle>
            <a:lvl1pPr marL="0" indent="0" algn="l">
              <a:lnSpc>
                <a:spcPct val="100000"/>
              </a:lnSpc>
              <a:spcBef>
                <a:spcPts val="0"/>
              </a:spcBef>
              <a:buNone/>
              <a:defRPr sz="1100" b="0" i="0">
                <a:solidFill>
                  <a:srgbClr val="001F5C"/>
                </a:solidFill>
                <a:latin typeface="GT America Rg" pitchFamily="2" charset="77"/>
                <a:ea typeface="GT America Rg"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Body copy here in 11pt.</a:t>
            </a:r>
          </a:p>
        </p:txBody>
      </p:sp>
      <p:pic>
        <p:nvPicPr>
          <p:cNvPr id="8" name="Picture 7">
            <a:extLst>
              <a:ext uri="{FF2B5EF4-FFF2-40B4-BE49-F238E27FC236}">
                <a16:creationId xmlns:a16="http://schemas.microsoft.com/office/drawing/2014/main" id="{6CE1CDD5-9237-6E42-B04E-8BBCF20918E8}"/>
              </a:ext>
            </a:extLst>
          </p:cNvPr>
          <p:cNvPicPr>
            <a:picLocks noChangeAspect="1"/>
          </p:cNvPicPr>
          <p:nvPr userDrawn="1"/>
        </p:nvPicPr>
        <p:blipFill>
          <a:blip r:embed="rId2"/>
          <a:srcRect/>
          <a:stretch/>
        </p:blipFill>
        <p:spPr>
          <a:xfrm>
            <a:off x="38510" y="4309050"/>
            <a:ext cx="2160956" cy="795526"/>
          </a:xfrm>
          <a:prstGeom prst="rect">
            <a:avLst/>
          </a:prstGeom>
        </p:spPr>
      </p:pic>
    </p:spTree>
    <p:extLst>
      <p:ext uri="{BB962C8B-B14F-4D97-AF65-F5344CB8AC3E}">
        <p14:creationId xmlns:p14="http://schemas.microsoft.com/office/powerpoint/2010/main" val="391345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742992"/>
            <a:ext cx="7999141" cy="997557"/>
          </a:xfrm>
          <a:prstGeom prst="rect">
            <a:avLst/>
          </a:prstGeom>
        </p:spPr>
        <p:txBody>
          <a:bodyPr lIns="228600" tIns="457200" rIns="0" bIns="0" anchor="t" anchorCtr="0"/>
          <a:lstStyle>
            <a:lvl1pPr algn="l">
              <a:lnSpc>
                <a:spcPts val="5600"/>
              </a:lnSpc>
              <a:defRPr sz="5600" b="0" i="0" spc="-200" baseline="0">
                <a:solidFill>
                  <a:srgbClr val="DBF5FF"/>
                </a:solidFill>
                <a:latin typeface="GT America Lt" pitchFamily="2" charset="77"/>
                <a:ea typeface="GT America Lt" pitchFamily="2" charset="77"/>
              </a:defRPr>
            </a:lvl1pPr>
          </a:lstStyle>
          <a:p>
            <a:r>
              <a:rPr lang="en-US" dirty="0"/>
              <a:t>Presentation Title</a:t>
            </a:r>
          </a:p>
        </p:txBody>
      </p:sp>
      <p:sp>
        <p:nvSpPr>
          <p:cNvPr id="3" name="Subtitle 2"/>
          <p:cNvSpPr>
            <a:spLocks noGrp="1"/>
          </p:cNvSpPr>
          <p:nvPr>
            <p:ph type="subTitle" idx="1" hasCustomPrompt="1"/>
          </p:nvPr>
        </p:nvSpPr>
        <p:spPr>
          <a:xfrm>
            <a:off x="-1" y="2945953"/>
            <a:ext cx="7999141" cy="315992"/>
          </a:xfrm>
          <a:prstGeom prst="rect">
            <a:avLst/>
          </a:prstGeom>
        </p:spPr>
        <p:txBody>
          <a:bodyPr lIns="228600" tIns="0" rIns="0" bIns="0"/>
          <a:lstStyle>
            <a:lvl1pPr marL="0" indent="0" algn="l">
              <a:buNone/>
              <a:defRPr sz="2400" b="0" i="0">
                <a:solidFill>
                  <a:srgbClr val="DBF5FF"/>
                </a:solidFill>
                <a:latin typeface="GT America Lt" pitchFamily="2" charset="77"/>
                <a:ea typeface="GT America L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11" name="Picture 10" descr="A picture containing text, candelabrum, light, crosswalk&#10;&#10;Description automatically generated">
            <a:extLst>
              <a:ext uri="{FF2B5EF4-FFF2-40B4-BE49-F238E27FC236}">
                <a16:creationId xmlns:a16="http://schemas.microsoft.com/office/drawing/2014/main" id="{E591774A-3FE0-3D4C-9872-A8AFE7D86477}"/>
              </a:ext>
            </a:extLst>
          </p:cNvPr>
          <p:cNvPicPr>
            <a:picLocks noChangeAspect="1"/>
          </p:cNvPicPr>
          <p:nvPr userDrawn="1"/>
        </p:nvPicPr>
        <p:blipFill>
          <a:blip r:embed="rId2"/>
          <a:stretch>
            <a:fillRect/>
          </a:stretch>
        </p:blipFill>
        <p:spPr>
          <a:xfrm>
            <a:off x="0" y="0"/>
            <a:ext cx="9144000" cy="1714500"/>
          </a:xfrm>
          <a:prstGeom prst="rect">
            <a:avLst/>
          </a:prstGeom>
        </p:spPr>
      </p:pic>
      <p:pic>
        <p:nvPicPr>
          <p:cNvPr id="6" name="Picture 5">
            <a:extLst>
              <a:ext uri="{FF2B5EF4-FFF2-40B4-BE49-F238E27FC236}">
                <a16:creationId xmlns:a16="http://schemas.microsoft.com/office/drawing/2014/main" id="{58596A89-B3CB-0241-B5B9-4849AAC5252A}"/>
              </a:ext>
            </a:extLst>
          </p:cNvPr>
          <p:cNvPicPr>
            <a:picLocks noChangeAspect="1"/>
          </p:cNvPicPr>
          <p:nvPr userDrawn="1"/>
        </p:nvPicPr>
        <p:blipFill>
          <a:blip r:embed="rId3"/>
          <a:srcRect/>
          <a:stretch/>
        </p:blipFill>
        <p:spPr>
          <a:xfrm>
            <a:off x="-81775" y="3833313"/>
            <a:ext cx="3825147" cy="1408175"/>
          </a:xfrm>
          <a:prstGeom prst="rect">
            <a:avLst/>
          </a:prstGeom>
        </p:spPr>
      </p:pic>
    </p:spTree>
    <p:extLst>
      <p:ext uri="{BB962C8B-B14F-4D97-AF65-F5344CB8AC3E}">
        <p14:creationId xmlns:p14="http://schemas.microsoft.com/office/powerpoint/2010/main" val="4216550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llQuote-Dark">
    <p:bg>
      <p:bgPr>
        <a:solidFill>
          <a:srgbClr val="DBF5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5715000" y="-2038"/>
            <a:ext cx="3429000" cy="5147577"/>
          </a:xfrm>
          <a:prstGeom prst="rect">
            <a:avLst/>
          </a:prstGeom>
          <a:solidFill>
            <a:srgbClr val="EB16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8" name="Title 1">
            <a:extLst>
              <a:ext uri="{FF2B5EF4-FFF2-40B4-BE49-F238E27FC236}">
                <a16:creationId xmlns:a16="http://schemas.microsoft.com/office/drawing/2014/main" id="{BE52739A-1709-A048-898F-FFBCB6135FB5}"/>
              </a:ext>
            </a:extLst>
          </p:cNvPr>
          <p:cNvSpPr>
            <a:spLocks noGrp="1"/>
          </p:cNvSpPr>
          <p:nvPr>
            <p:ph type="title" hasCustomPrompt="1"/>
          </p:nvPr>
        </p:nvSpPr>
        <p:spPr>
          <a:xfrm>
            <a:off x="0" y="0"/>
            <a:ext cx="5024673" cy="816265"/>
          </a:xfrm>
          <a:prstGeom prst="rect">
            <a:avLst/>
          </a:prstGeom>
        </p:spPr>
        <p:txBody>
          <a:bodyPr lIns="228600" tIns="274320" rIns="0" bIns="0"/>
          <a:lstStyle>
            <a:lvl1pPr>
              <a:lnSpc>
                <a:spcPts val="5600"/>
              </a:lnSpc>
              <a:defRPr sz="5600" b="0" i="0" spc="-200" baseline="0">
                <a:solidFill>
                  <a:srgbClr val="001F5C"/>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66BB75BA-9A0F-F44E-89EC-30BA17314574}"/>
              </a:ext>
            </a:extLst>
          </p:cNvPr>
          <p:cNvSpPr>
            <a:spLocks noGrp="1"/>
          </p:cNvSpPr>
          <p:nvPr>
            <p:ph idx="1" hasCustomPrompt="1"/>
          </p:nvPr>
        </p:nvSpPr>
        <p:spPr>
          <a:xfrm>
            <a:off x="0" y="821279"/>
            <a:ext cx="5024673"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001F5C"/>
                </a:solidFill>
                <a:latin typeface="GT America Rg" pitchFamily="2" charset="77"/>
                <a:ea typeface="GT America Rg" pitchFamily="2" charset="77"/>
              </a:defRPr>
            </a:lvl1pPr>
          </a:lstStyle>
          <a:p>
            <a:pPr lvl="0"/>
            <a:r>
              <a:rPr lang="en-US" dirty="0"/>
              <a:t>For subtitle, use 24pt. For body copy, use 11pt. For source info, use 8pt.</a:t>
            </a:r>
          </a:p>
        </p:txBody>
      </p:sp>
      <p:sp>
        <p:nvSpPr>
          <p:cNvPr id="3" name="Text Placeholder 2">
            <a:extLst>
              <a:ext uri="{FF2B5EF4-FFF2-40B4-BE49-F238E27FC236}">
                <a16:creationId xmlns:a16="http://schemas.microsoft.com/office/drawing/2014/main" id="{F5CDEE5E-5E69-B644-86B8-4391B337B975}"/>
              </a:ext>
            </a:extLst>
          </p:cNvPr>
          <p:cNvSpPr>
            <a:spLocks noGrp="1"/>
          </p:cNvSpPr>
          <p:nvPr>
            <p:ph type="body" sz="quarter" idx="10" hasCustomPrompt="1"/>
          </p:nvPr>
        </p:nvSpPr>
        <p:spPr>
          <a:xfrm>
            <a:off x="5715000" y="0"/>
            <a:ext cx="2971800" cy="5143500"/>
          </a:xfrm>
          <a:prstGeom prst="rect">
            <a:avLst/>
          </a:prstGeom>
        </p:spPr>
        <p:txBody>
          <a:bodyPr lIns="365760" tIns="0" rIns="0" bIns="0" anchor="ctr" anchorCtr="0"/>
          <a:lstStyle>
            <a:lvl1pPr marL="0" indent="0">
              <a:lnSpc>
                <a:spcPts val="4200"/>
              </a:lnSpc>
              <a:spcBef>
                <a:spcPts val="0"/>
              </a:spcBef>
              <a:buNone/>
              <a:defRPr sz="4000" b="0" i="0">
                <a:solidFill>
                  <a:srgbClr val="DBF5FF"/>
                </a:solidFill>
                <a:latin typeface="GT America Lt" pitchFamily="2" charset="77"/>
                <a:ea typeface="GT America Lt" pitchFamily="2" charset="77"/>
              </a:defRPr>
            </a:lvl1pPr>
            <a:lvl2pPr marL="342900" indent="0">
              <a:buNone/>
              <a:defRPr b="0" i="0">
                <a:solidFill>
                  <a:srgbClr val="DBF5FF"/>
                </a:solidFill>
                <a:latin typeface="GT America Lt" pitchFamily="2" charset="77"/>
                <a:ea typeface="GT America Lt" pitchFamily="2" charset="77"/>
              </a:defRPr>
            </a:lvl2pPr>
            <a:lvl3pPr marL="685800" indent="0">
              <a:buNone/>
              <a:defRPr b="0" i="0">
                <a:solidFill>
                  <a:srgbClr val="DBF5FF"/>
                </a:solidFill>
                <a:latin typeface="GT America Lt" pitchFamily="2" charset="77"/>
                <a:ea typeface="GT America Lt" pitchFamily="2" charset="77"/>
              </a:defRPr>
            </a:lvl3pPr>
            <a:lvl4pPr marL="1028700" indent="0">
              <a:buNone/>
              <a:defRPr b="0" i="0">
                <a:solidFill>
                  <a:srgbClr val="DBF5FF"/>
                </a:solidFill>
                <a:latin typeface="GT America Lt" pitchFamily="2" charset="77"/>
                <a:ea typeface="GT America Lt" pitchFamily="2" charset="77"/>
              </a:defRPr>
            </a:lvl4pPr>
            <a:lvl5pPr marL="1371600" indent="0">
              <a:buNone/>
              <a:defRPr b="0" i="0">
                <a:solidFill>
                  <a:srgbClr val="DBF5FF"/>
                </a:solidFill>
                <a:latin typeface="GT America Lt" pitchFamily="2" charset="77"/>
                <a:ea typeface="GT America Lt" pitchFamily="2" charset="77"/>
              </a:defRPr>
            </a:lvl5pPr>
          </a:lstStyle>
          <a:p>
            <a:pPr lvl="0"/>
            <a:r>
              <a:rPr lang="en-US" dirty="0"/>
              <a:t>Pullquote text here</a:t>
            </a:r>
          </a:p>
        </p:txBody>
      </p:sp>
      <p:pic>
        <p:nvPicPr>
          <p:cNvPr id="7" name="Picture 6">
            <a:extLst>
              <a:ext uri="{FF2B5EF4-FFF2-40B4-BE49-F238E27FC236}">
                <a16:creationId xmlns:a16="http://schemas.microsoft.com/office/drawing/2014/main" id="{EE3FD330-0AE0-9247-BCBF-DF840F5EC720}"/>
              </a:ext>
            </a:extLst>
          </p:cNvPr>
          <p:cNvPicPr>
            <a:picLocks noChangeAspect="1"/>
          </p:cNvPicPr>
          <p:nvPr userDrawn="1"/>
        </p:nvPicPr>
        <p:blipFill>
          <a:blip r:embed="rId2"/>
          <a:srcRect/>
          <a:stretch/>
        </p:blipFill>
        <p:spPr>
          <a:xfrm>
            <a:off x="38510" y="4309050"/>
            <a:ext cx="2160956" cy="795526"/>
          </a:xfrm>
          <a:prstGeom prst="rect">
            <a:avLst/>
          </a:prstGeom>
        </p:spPr>
      </p:pic>
    </p:spTree>
    <p:extLst>
      <p:ext uri="{BB962C8B-B14F-4D97-AF65-F5344CB8AC3E}">
        <p14:creationId xmlns:p14="http://schemas.microsoft.com/office/powerpoint/2010/main" val="1472137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Dark">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0" y="0"/>
            <a:ext cx="5939073" cy="4508626"/>
          </a:xfrm>
          <a:prstGeom prst="rect">
            <a:avLst/>
          </a:prstGeom>
        </p:spPr>
        <p:txBody>
          <a:bodyPr lIns="228600" tIns="91440" rIns="0" bIns="0" anchor="ctr" anchorCtr="0"/>
          <a:lstStyle>
            <a:lvl1pPr marL="0" indent="0">
              <a:lnSpc>
                <a:spcPts val="4200"/>
              </a:lnSpc>
              <a:spcBef>
                <a:spcPts val="0"/>
              </a:spcBef>
              <a:buNone/>
              <a:defRPr sz="4000" b="0" i="0">
                <a:solidFill>
                  <a:srgbClr val="001F5C"/>
                </a:solidFill>
                <a:latin typeface="GT America Lt" pitchFamily="2" charset="77"/>
                <a:ea typeface="GT America L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Callout text here.</a:t>
            </a:r>
          </a:p>
          <a:p>
            <a:pPr lvl="0"/>
            <a:r>
              <a:rPr lang="en-US" dirty="0"/>
              <a:t>Try to keep it to three lines max. </a:t>
            </a:r>
          </a:p>
        </p:txBody>
      </p:sp>
      <p:pic>
        <p:nvPicPr>
          <p:cNvPr id="8" name="Picture 7">
            <a:extLst>
              <a:ext uri="{FF2B5EF4-FFF2-40B4-BE49-F238E27FC236}">
                <a16:creationId xmlns:a16="http://schemas.microsoft.com/office/drawing/2014/main" id="{9142B723-E4EB-C14D-8E9C-D9A306FE0F64}"/>
              </a:ext>
            </a:extLst>
          </p:cNvPr>
          <p:cNvPicPr>
            <a:picLocks noChangeAspect="1"/>
          </p:cNvPicPr>
          <p:nvPr userDrawn="1"/>
        </p:nvPicPr>
        <p:blipFill>
          <a:blip r:embed="rId2"/>
          <a:srcRect/>
          <a:stretch/>
        </p:blipFill>
        <p:spPr>
          <a:xfrm>
            <a:off x="6857998" y="0"/>
            <a:ext cx="2286001" cy="5143500"/>
          </a:xfrm>
          <a:prstGeom prst="rect">
            <a:avLst/>
          </a:prstGeom>
        </p:spPr>
      </p:pic>
      <p:pic>
        <p:nvPicPr>
          <p:cNvPr id="6" name="Picture 5">
            <a:extLst>
              <a:ext uri="{FF2B5EF4-FFF2-40B4-BE49-F238E27FC236}">
                <a16:creationId xmlns:a16="http://schemas.microsoft.com/office/drawing/2014/main" id="{8BA78232-5759-044F-AEDD-B7C5D36D5394}"/>
              </a:ext>
            </a:extLst>
          </p:cNvPr>
          <p:cNvPicPr>
            <a:picLocks noChangeAspect="1"/>
          </p:cNvPicPr>
          <p:nvPr userDrawn="1"/>
        </p:nvPicPr>
        <p:blipFill>
          <a:blip r:embed="rId3"/>
          <a:srcRect/>
          <a:stretch/>
        </p:blipFill>
        <p:spPr>
          <a:xfrm>
            <a:off x="38510" y="4309050"/>
            <a:ext cx="2160956" cy="795526"/>
          </a:xfrm>
          <a:prstGeom prst="rect">
            <a:avLst/>
          </a:prstGeom>
        </p:spPr>
      </p:pic>
    </p:spTree>
    <p:extLst>
      <p:ext uri="{BB962C8B-B14F-4D97-AF65-F5344CB8AC3E}">
        <p14:creationId xmlns:p14="http://schemas.microsoft.com/office/powerpoint/2010/main" val="4132252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F99FB6-292A-42AB-A203-B88C7F518CD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3644731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99FB6-292A-42AB-A203-B88C7F518CD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4078532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F99FB6-292A-42AB-A203-B88C7F518CD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1107752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F99FB6-292A-42AB-A203-B88C7F518CD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1083190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F99FB6-292A-42AB-A203-B88C7F518CD9}" type="datetimeFigureOut">
              <a:rPr lang="en-US" smtClean="0"/>
              <a:t>5/27/2022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387243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F99FB6-292A-42AB-A203-B88C7F518CD9}" type="datetimeFigureOut">
              <a:rPr lang="en-US" smtClean="0"/>
              <a:t>5/27/2022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2540679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99FB6-292A-42AB-A203-B88C7F518CD9}" type="datetimeFigureOut">
              <a:rPr lang="en-US" smtClean="0"/>
              <a:t>5/27/2022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3689746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F99FB6-292A-42AB-A203-B88C7F518CD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376794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6858000" cy="816265"/>
          </a:xfrm>
          <a:prstGeom prst="rect">
            <a:avLst/>
          </a:prstGeom>
        </p:spPr>
        <p:txBody>
          <a:bodyPr lIns="228600" tIns="274320" rIns="0" bIns="0"/>
          <a:lstStyle>
            <a:lvl1pPr>
              <a:lnSpc>
                <a:spcPts val="5600"/>
              </a:lnSpc>
              <a:defRPr sz="5600" b="0" i="0" spc="-200" baseline="0">
                <a:solidFill>
                  <a:srgbClr val="DBF5FF"/>
                </a:solidFill>
                <a:latin typeface="GT America Lt" pitchFamily="2" charset="77"/>
                <a:ea typeface="GT America Lt" pitchFamily="2" charset="77"/>
              </a:defRPr>
            </a:lvl1pPr>
          </a:lstStyle>
          <a:p>
            <a:r>
              <a:rPr lang="en-US" dirty="0"/>
              <a:t>Headline Here</a:t>
            </a:r>
          </a:p>
        </p:txBody>
      </p:sp>
      <p:sp>
        <p:nvSpPr>
          <p:cNvPr id="3" name="Content Placeholder 2"/>
          <p:cNvSpPr>
            <a:spLocks noGrp="1"/>
          </p:cNvSpPr>
          <p:nvPr>
            <p:ph idx="1" hasCustomPrompt="1"/>
          </p:nvPr>
        </p:nvSpPr>
        <p:spPr>
          <a:xfrm>
            <a:off x="0" y="821279"/>
            <a:ext cx="6858000"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DBF5FF"/>
                </a:solidFill>
                <a:latin typeface="GT America Rg" pitchFamily="2" charset="77"/>
                <a:ea typeface="GT America Rg" pitchFamily="2" charset="77"/>
              </a:defRPr>
            </a:lvl1pPr>
          </a:lstStyle>
          <a:p>
            <a:pPr lvl="0"/>
            <a:r>
              <a:rPr lang="en-US" dirty="0"/>
              <a:t>For subtitle, use 24pt. For body copy, use 11pt. For source info, use 8pt.</a:t>
            </a:r>
          </a:p>
        </p:txBody>
      </p:sp>
      <p:pic>
        <p:nvPicPr>
          <p:cNvPr id="5" name="Picture 4">
            <a:extLst>
              <a:ext uri="{FF2B5EF4-FFF2-40B4-BE49-F238E27FC236}">
                <a16:creationId xmlns:a16="http://schemas.microsoft.com/office/drawing/2014/main" id="{0188FF46-EE62-DC44-BB6E-9FAB1F61CA97}"/>
              </a:ext>
            </a:extLst>
          </p:cNvPr>
          <p:cNvPicPr>
            <a:picLocks noChangeAspect="1"/>
          </p:cNvPicPr>
          <p:nvPr userDrawn="1"/>
        </p:nvPicPr>
        <p:blipFill>
          <a:blip r:embed="rId2"/>
          <a:srcRect/>
          <a:stretch/>
        </p:blipFill>
        <p:spPr>
          <a:xfrm>
            <a:off x="38509" y="4309050"/>
            <a:ext cx="2160958" cy="795527"/>
          </a:xfrm>
          <a:prstGeom prst="rect">
            <a:avLst/>
          </a:prstGeom>
        </p:spPr>
      </p:pic>
    </p:spTree>
    <p:extLst>
      <p:ext uri="{BB962C8B-B14F-4D97-AF65-F5344CB8AC3E}">
        <p14:creationId xmlns:p14="http://schemas.microsoft.com/office/powerpoint/2010/main" val="1441395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F99FB6-292A-42AB-A203-B88C7F518CD9}" type="datetimeFigureOut">
              <a:rPr lang="en-US" smtClean="0"/>
              <a:t>5/27/2022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2814446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99FB6-292A-42AB-A203-B88C7F518CD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2399524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F99FB6-292A-42AB-A203-B88C7F518CD9}" type="datetimeFigureOut">
              <a:rPr lang="en-US" smtClean="0"/>
              <a:t>5/27/2022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C6F2D-FAFF-485A-A6E1-F2A08193B60F}" type="slidenum">
              <a:rPr lang="en-US" smtClean="0"/>
              <a:t>‹#›</a:t>
            </a:fld>
            <a:endParaRPr lang="en-US"/>
          </a:p>
        </p:txBody>
      </p:sp>
    </p:spTree>
    <p:extLst>
      <p:ext uri="{BB962C8B-B14F-4D97-AF65-F5344CB8AC3E}">
        <p14:creationId xmlns:p14="http://schemas.microsoft.com/office/powerpoint/2010/main" val="393180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Dark">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62360" y="817882"/>
            <a:ext cx="2743817" cy="696594"/>
          </a:xfrm>
          <a:prstGeom prst="rect">
            <a:avLst/>
          </a:prstGeom>
        </p:spPr>
        <p:txBody>
          <a:bodyPr lIns="0" tIns="457200" rIns="0" bIns="0"/>
          <a:lstStyle>
            <a:lvl1pPr marL="0" indent="0">
              <a:lnSpc>
                <a:spcPts val="2500"/>
              </a:lnSpc>
              <a:spcBef>
                <a:spcPts val="0"/>
              </a:spcBef>
              <a:buNone/>
              <a:defRPr sz="2400" b="0" i="0">
                <a:solidFill>
                  <a:srgbClr val="DBF5FF"/>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8" name="Title 1">
            <a:extLst>
              <a:ext uri="{FF2B5EF4-FFF2-40B4-BE49-F238E27FC236}">
                <a16:creationId xmlns:a16="http://schemas.microsoft.com/office/drawing/2014/main" id="{818EEE50-8C20-7D4B-99FA-700A05DCEEF3}"/>
              </a:ext>
            </a:extLst>
          </p:cNvPr>
          <p:cNvSpPr>
            <a:spLocks noGrp="1"/>
          </p:cNvSpPr>
          <p:nvPr>
            <p:ph type="title" hasCustomPrompt="1"/>
          </p:nvPr>
        </p:nvSpPr>
        <p:spPr>
          <a:xfrm>
            <a:off x="0" y="1"/>
            <a:ext cx="6858000" cy="817880"/>
          </a:xfrm>
          <a:prstGeom prst="rect">
            <a:avLst/>
          </a:prstGeom>
        </p:spPr>
        <p:txBody>
          <a:bodyPr lIns="228600" tIns="274320" rIns="0" bIns="0"/>
          <a:lstStyle>
            <a:lvl1pPr>
              <a:lnSpc>
                <a:spcPts val="5600"/>
              </a:lnSpc>
              <a:defRPr sz="5600" b="0" i="0" spc="-200" baseline="0">
                <a:solidFill>
                  <a:srgbClr val="DBF5FF"/>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B617EC3C-D29A-EF49-911C-138230836465}"/>
              </a:ext>
            </a:extLst>
          </p:cNvPr>
          <p:cNvSpPr>
            <a:spLocks noGrp="1"/>
          </p:cNvSpPr>
          <p:nvPr>
            <p:ph sz="half" idx="10" hasCustomPrompt="1"/>
          </p:nvPr>
        </p:nvSpPr>
        <p:spPr>
          <a:xfrm>
            <a:off x="262360"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DBF5FF"/>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0" name="Content Placeholder 2">
            <a:extLst>
              <a:ext uri="{FF2B5EF4-FFF2-40B4-BE49-F238E27FC236}">
                <a16:creationId xmlns:a16="http://schemas.microsoft.com/office/drawing/2014/main" id="{FDF61168-006F-044C-8BD8-1CAF947FB24A}"/>
              </a:ext>
            </a:extLst>
          </p:cNvPr>
          <p:cNvSpPr>
            <a:spLocks noGrp="1"/>
          </p:cNvSpPr>
          <p:nvPr>
            <p:ph sz="half" idx="15" hasCustomPrompt="1"/>
          </p:nvPr>
        </p:nvSpPr>
        <p:spPr>
          <a:xfrm>
            <a:off x="3161203" y="817882"/>
            <a:ext cx="2743817" cy="696594"/>
          </a:xfrm>
          <a:prstGeom prst="rect">
            <a:avLst/>
          </a:prstGeom>
        </p:spPr>
        <p:txBody>
          <a:bodyPr lIns="0" tIns="457200" rIns="0" bIns="0"/>
          <a:lstStyle>
            <a:lvl1pPr marL="0" indent="0">
              <a:lnSpc>
                <a:spcPts val="2500"/>
              </a:lnSpc>
              <a:spcBef>
                <a:spcPts val="0"/>
              </a:spcBef>
              <a:buNone/>
              <a:defRPr sz="2400" b="0" i="0">
                <a:solidFill>
                  <a:srgbClr val="DBF5FF"/>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1" name="Content Placeholder 2">
            <a:extLst>
              <a:ext uri="{FF2B5EF4-FFF2-40B4-BE49-F238E27FC236}">
                <a16:creationId xmlns:a16="http://schemas.microsoft.com/office/drawing/2014/main" id="{87120F69-8274-9547-B64B-153ADAA17AF6}"/>
              </a:ext>
            </a:extLst>
          </p:cNvPr>
          <p:cNvSpPr>
            <a:spLocks noGrp="1"/>
          </p:cNvSpPr>
          <p:nvPr>
            <p:ph sz="half" idx="16" hasCustomPrompt="1"/>
          </p:nvPr>
        </p:nvSpPr>
        <p:spPr>
          <a:xfrm>
            <a:off x="3161203"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DBF5FF"/>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sp>
        <p:nvSpPr>
          <p:cNvPr id="32" name="Content Placeholder 2">
            <a:extLst>
              <a:ext uri="{FF2B5EF4-FFF2-40B4-BE49-F238E27FC236}">
                <a16:creationId xmlns:a16="http://schemas.microsoft.com/office/drawing/2014/main" id="{A3188B4A-2444-7A41-830F-51C7A3BAD40B}"/>
              </a:ext>
            </a:extLst>
          </p:cNvPr>
          <p:cNvSpPr>
            <a:spLocks noGrp="1"/>
          </p:cNvSpPr>
          <p:nvPr>
            <p:ph sz="half" idx="17" hasCustomPrompt="1"/>
          </p:nvPr>
        </p:nvSpPr>
        <p:spPr>
          <a:xfrm>
            <a:off x="6060046" y="817882"/>
            <a:ext cx="2743817" cy="696594"/>
          </a:xfrm>
          <a:prstGeom prst="rect">
            <a:avLst/>
          </a:prstGeom>
        </p:spPr>
        <p:txBody>
          <a:bodyPr lIns="0" tIns="457200" rIns="0" bIns="0"/>
          <a:lstStyle>
            <a:lvl1pPr marL="0" indent="0">
              <a:lnSpc>
                <a:spcPts val="2500"/>
              </a:lnSpc>
              <a:spcBef>
                <a:spcPts val="0"/>
              </a:spcBef>
              <a:buNone/>
              <a:defRPr sz="2400" b="0" i="0">
                <a:solidFill>
                  <a:srgbClr val="DBF5FF"/>
                </a:solidFill>
                <a:latin typeface="GT America Lt" pitchFamily="2" charset="77"/>
                <a:ea typeface="GT America L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Subtitle Here</a:t>
            </a:r>
          </a:p>
        </p:txBody>
      </p:sp>
      <p:sp>
        <p:nvSpPr>
          <p:cNvPr id="33" name="Content Placeholder 2">
            <a:extLst>
              <a:ext uri="{FF2B5EF4-FFF2-40B4-BE49-F238E27FC236}">
                <a16:creationId xmlns:a16="http://schemas.microsoft.com/office/drawing/2014/main" id="{C59DA2A6-E7AE-FB47-B585-E97A5134E990}"/>
              </a:ext>
            </a:extLst>
          </p:cNvPr>
          <p:cNvSpPr>
            <a:spLocks noGrp="1"/>
          </p:cNvSpPr>
          <p:nvPr>
            <p:ph sz="half" idx="18" hasCustomPrompt="1"/>
          </p:nvPr>
        </p:nvSpPr>
        <p:spPr>
          <a:xfrm>
            <a:off x="6060046" y="1514476"/>
            <a:ext cx="2743817" cy="1341846"/>
          </a:xfrm>
          <a:prstGeom prst="rect">
            <a:avLst/>
          </a:prstGeom>
        </p:spPr>
        <p:txBody>
          <a:bodyPr lIns="0" tIns="182880" rIns="0" bIns="0"/>
          <a:lstStyle>
            <a:lvl1pPr marL="137160" indent="-137160">
              <a:lnSpc>
                <a:spcPct val="100000"/>
              </a:lnSpc>
              <a:spcBef>
                <a:spcPts val="0"/>
              </a:spcBef>
              <a:spcAft>
                <a:spcPts val="300"/>
              </a:spcAft>
              <a:buFont typeface="Arial" panose="020B0604020202020204" pitchFamily="34" charset="0"/>
              <a:buChar char="•"/>
              <a:defRPr sz="1100" b="0" i="0">
                <a:solidFill>
                  <a:srgbClr val="DBF5FF"/>
                </a:solidFill>
                <a:latin typeface="GT America Rg" pitchFamily="2" charset="77"/>
                <a:ea typeface="GT America Rg"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Bullet point</a:t>
            </a:r>
          </a:p>
          <a:p>
            <a:pPr lvl="0"/>
            <a:r>
              <a:rPr lang="en-US" dirty="0"/>
              <a:t>Bullet point</a:t>
            </a:r>
          </a:p>
          <a:p>
            <a:pPr lvl="0"/>
            <a:r>
              <a:rPr lang="en-US" dirty="0"/>
              <a:t>Bullet point</a:t>
            </a:r>
          </a:p>
        </p:txBody>
      </p:sp>
      <p:pic>
        <p:nvPicPr>
          <p:cNvPr id="11" name="Picture 10">
            <a:extLst>
              <a:ext uri="{FF2B5EF4-FFF2-40B4-BE49-F238E27FC236}">
                <a16:creationId xmlns:a16="http://schemas.microsoft.com/office/drawing/2014/main" id="{36CA9F38-0BEA-9949-BC81-614E2895FFA6}"/>
              </a:ext>
            </a:extLst>
          </p:cNvPr>
          <p:cNvPicPr>
            <a:picLocks noChangeAspect="1"/>
          </p:cNvPicPr>
          <p:nvPr userDrawn="1"/>
        </p:nvPicPr>
        <p:blipFill>
          <a:blip r:embed="rId2"/>
          <a:srcRect/>
          <a:stretch/>
        </p:blipFill>
        <p:spPr>
          <a:xfrm>
            <a:off x="38509" y="4309050"/>
            <a:ext cx="2160958" cy="795527"/>
          </a:xfrm>
          <a:prstGeom prst="rect">
            <a:avLst/>
          </a:prstGeom>
        </p:spPr>
      </p:pic>
    </p:spTree>
    <p:extLst>
      <p:ext uri="{BB962C8B-B14F-4D97-AF65-F5344CB8AC3E}">
        <p14:creationId xmlns:p14="http://schemas.microsoft.com/office/powerpoint/2010/main" val="57928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Dark">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0" y="-2038"/>
            <a:ext cx="3429000" cy="5147577"/>
          </a:xfrm>
          <a:prstGeom prst="rect">
            <a:avLst/>
          </a:prstGeom>
          <a:solidFill>
            <a:srgbClr val="001F5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Picture Placeholder 2">
            <a:extLst>
              <a:ext uri="{FF2B5EF4-FFF2-40B4-BE49-F238E27FC236}">
                <a16:creationId xmlns:a16="http://schemas.microsoft.com/office/drawing/2014/main" id="{2045CEBD-1597-BC46-8F79-80B66EE7A47A}"/>
              </a:ext>
            </a:extLst>
          </p:cNvPr>
          <p:cNvSpPr>
            <a:spLocks noGrp="1"/>
          </p:cNvSpPr>
          <p:nvPr>
            <p:ph type="pic" sz="quarter" idx="24"/>
          </p:nvPr>
        </p:nvSpPr>
        <p:spPr>
          <a:xfrm>
            <a:off x="3467509" y="-2039"/>
            <a:ext cx="5715000" cy="5143500"/>
          </a:xfrm>
          <a:prstGeom prst="rect">
            <a:avLst/>
          </a:prstGeom>
        </p:spPr>
        <p:txBody>
          <a:bodyPr lIns="0" tIns="0" rIns="0" bIns="0"/>
          <a:lstStyle>
            <a:lvl1pPr marL="0" indent="0">
              <a:buNone/>
              <a:defRPr sz="1350" b="0" i="0">
                <a:solidFill>
                  <a:srgbClr val="DBF5FF"/>
                </a:solidFill>
                <a:latin typeface="GT America Lt" pitchFamily="2" charset="77"/>
                <a:ea typeface="GT America Lt" pitchFamily="2" charset="77"/>
              </a:defRPr>
            </a:lvl1pPr>
          </a:lstStyle>
          <a:p>
            <a:endParaRPr lang="en-US" dirty="0"/>
          </a:p>
        </p:txBody>
      </p:sp>
      <p:sp>
        <p:nvSpPr>
          <p:cNvPr id="20" name="Title 1">
            <a:extLst>
              <a:ext uri="{FF2B5EF4-FFF2-40B4-BE49-F238E27FC236}">
                <a16:creationId xmlns:a16="http://schemas.microsoft.com/office/drawing/2014/main" id="{BEE6B09F-68A1-0A43-AFB3-5D29ED085205}"/>
              </a:ext>
            </a:extLst>
          </p:cNvPr>
          <p:cNvSpPr>
            <a:spLocks noGrp="1"/>
          </p:cNvSpPr>
          <p:nvPr>
            <p:ph type="ctrTitle" hasCustomPrompt="1"/>
          </p:nvPr>
        </p:nvSpPr>
        <p:spPr>
          <a:xfrm>
            <a:off x="0" y="-2039"/>
            <a:ext cx="2970564" cy="513027"/>
          </a:xfrm>
          <a:prstGeom prst="rect">
            <a:avLst/>
          </a:prstGeom>
        </p:spPr>
        <p:txBody>
          <a:bodyPr lIns="228600" tIns="274320" rIns="0" bIns="0" anchor="t" anchorCtr="0"/>
          <a:lstStyle>
            <a:lvl1pPr algn="l">
              <a:lnSpc>
                <a:spcPts val="2400"/>
              </a:lnSpc>
              <a:defRPr sz="2400" b="0" i="0" spc="0" baseline="0">
                <a:solidFill>
                  <a:srgbClr val="DBF5FF"/>
                </a:solidFill>
                <a:latin typeface="GT America Lt" pitchFamily="2" charset="77"/>
                <a:ea typeface="GT America Lt" pitchFamily="2" charset="77"/>
              </a:defRPr>
            </a:lvl1pPr>
          </a:lstStyle>
          <a:p>
            <a:r>
              <a:rPr lang="en-US" dirty="0"/>
              <a:t>Headline Here</a:t>
            </a:r>
          </a:p>
        </p:txBody>
      </p:sp>
      <p:sp>
        <p:nvSpPr>
          <p:cNvPr id="21" name="Subtitle 2">
            <a:extLst>
              <a:ext uri="{FF2B5EF4-FFF2-40B4-BE49-F238E27FC236}">
                <a16:creationId xmlns:a16="http://schemas.microsoft.com/office/drawing/2014/main" id="{9E55CD58-3E32-AF4D-9821-A3197D0C665F}"/>
              </a:ext>
            </a:extLst>
          </p:cNvPr>
          <p:cNvSpPr>
            <a:spLocks noGrp="1"/>
          </p:cNvSpPr>
          <p:nvPr>
            <p:ph type="subTitle" idx="1" hasCustomPrompt="1"/>
          </p:nvPr>
        </p:nvSpPr>
        <p:spPr>
          <a:xfrm>
            <a:off x="0" y="510988"/>
            <a:ext cx="2970564" cy="3805688"/>
          </a:xfrm>
          <a:prstGeom prst="rect">
            <a:avLst/>
          </a:prstGeom>
        </p:spPr>
        <p:txBody>
          <a:bodyPr lIns="228600" tIns="457200" rIns="0" bIns="0"/>
          <a:lstStyle>
            <a:lvl1pPr marL="0" indent="0" algn="l">
              <a:lnSpc>
                <a:spcPct val="100000"/>
              </a:lnSpc>
              <a:spcBef>
                <a:spcPts val="0"/>
              </a:spcBef>
              <a:buNone/>
              <a:defRPr sz="1100" b="0" i="0">
                <a:solidFill>
                  <a:srgbClr val="DBF5FF"/>
                </a:solidFill>
                <a:latin typeface="GT America Rg" pitchFamily="2" charset="77"/>
                <a:ea typeface="GT America Rg"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Body copy here in 11pt.</a:t>
            </a:r>
          </a:p>
        </p:txBody>
      </p:sp>
      <p:pic>
        <p:nvPicPr>
          <p:cNvPr id="7" name="Picture 6">
            <a:extLst>
              <a:ext uri="{FF2B5EF4-FFF2-40B4-BE49-F238E27FC236}">
                <a16:creationId xmlns:a16="http://schemas.microsoft.com/office/drawing/2014/main" id="{19AE9F47-E35D-E847-BC4B-A64D3A32C3FE}"/>
              </a:ext>
            </a:extLst>
          </p:cNvPr>
          <p:cNvPicPr>
            <a:picLocks noChangeAspect="1"/>
          </p:cNvPicPr>
          <p:nvPr userDrawn="1"/>
        </p:nvPicPr>
        <p:blipFill>
          <a:blip r:embed="rId2"/>
          <a:srcRect/>
          <a:stretch/>
        </p:blipFill>
        <p:spPr>
          <a:xfrm>
            <a:off x="38509" y="4309050"/>
            <a:ext cx="2160958" cy="795527"/>
          </a:xfrm>
          <a:prstGeom prst="rect">
            <a:avLst/>
          </a:prstGeom>
        </p:spPr>
      </p:pic>
    </p:spTree>
    <p:extLst>
      <p:ext uri="{BB962C8B-B14F-4D97-AF65-F5344CB8AC3E}">
        <p14:creationId xmlns:p14="http://schemas.microsoft.com/office/powerpoint/2010/main" val="36566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llQuote-Dark">
    <p:bg>
      <p:bgPr>
        <a:solidFill>
          <a:srgbClr val="DBF5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014F65-5296-9244-9E4A-6D6149BEC3BE}"/>
              </a:ext>
            </a:extLst>
          </p:cNvPr>
          <p:cNvSpPr/>
          <p:nvPr userDrawn="1"/>
        </p:nvSpPr>
        <p:spPr>
          <a:xfrm>
            <a:off x="5715000" y="-2038"/>
            <a:ext cx="3429000" cy="5147577"/>
          </a:xfrm>
          <a:prstGeom prst="rect">
            <a:avLst/>
          </a:prstGeom>
          <a:solidFill>
            <a:srgbClr val="001F5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itle 1">
            <a:extLst>
              <a:ext uri="{FF2B5EF4-FFF2-40B4-BE49-F238E27FC236}">
                <a16:creationId xmlns:a16="http://schemas.microsoft.com/office/drawing/2014/main" id="{BE52739A-1709-A048-898F-FFBCB6135FB5}"/>
              </a:ext>
            </a:extLst>
          </p:cNvPr>
          <p:cNvSpPr>
            <a:spLocks noGrp="1"/>
          </p:cNvSpPr>
          <p:nvPr>
            <p:ph type="title" hasCustomPrompt="1"/>
          </p:nvPr>
        </p:nvSpPr>
        <p:spPr>
          <a:xfrm>
            <a:off x="0" y="0"/>
            <a:ext cx="5024673" cy="816265"/>
          </a:xfrm>
          <a:prstGeom prst="rect">
            <a:avLst/>
          </a:prstGeom>
        </p:spPr>
        <p:txBody>
          <a:bodyPr lIns="228600" tIns="274320" rIns="0" bIns="0"/>
          <a:lstStyle>
            <a:lvl1pPr>
              <a:lnSpc>
                <a:spcPts val="5600"/>
              </a:lnSpc>
              <a:defRPr sz="5600" b="0" i="0" spc="-200" baseline="0">
                <a:solidFill>
                  <a:srgbClr val="001F5C"/>
                </a:solidFill>
                <a:latin typeface="GT America Lt" pitchFamily="2" charset="77"/>
                <a:ea typeface="GT America Lt" pitchFamily="2" charset="77"/>
              </a:defRPr>
            </a:lvl1pPr>
          </a:lstStyle>
          <a:p>
            <a:r>
              <a:rPr lang="en-US" dirty="0"/>
              <a:t>Headline Here</a:t>
            </a:r>
          </a:p>
        </p:txBody>
      </p:sp>
      <p:sp>
        <p:nvSpPr>
          <p:cNvPr id="9" name="Content Placeholder 2">
            <a:extLst>
              <a:ext uri="{FF2B5EF4-FFF2-40B4-BE49-F238E27FC236}">
                <a16:creationId xmlns:a16="http://schemas.microsoft.com/office/drawing/2014/main" id="{66BB75BA-9A0F-F44E-89EC-30BA17314574}"/>
              </a:ext>
            </a:extLst>
          </p:cNvPr>
          <p:cNvSpPr>
            <a:spLocks noGrp="1"/>
          </p:cNvSpPr>
          <p:nvPr>
            <p:ph idx="1" hasCustomPrompt="1"/>
          </p:nvPr>
        </p:nvSpPr>
        <p:spPr>
          <a:xfrm>
            <a:off x="0" y="821279"/>
            <a:ext cx="5024673" cy="3505956"/>
          </a:xfrm>
          <a:prstGeom prst="rect">
            <a:avLst/>
          </a:prstGeom>
        </p:spPr>
        <p:txBody>
          <a:bodyPr lIns="274320" tIns="457200" rIns="0" bIns="0"/>
          <a:lstStyle>
            <a:lvl1pPr marL="0" indent="0">
              <a:lnSpc>
                <a:spcPct val="100000"/>
              </a:lnSpc>
              <a:spcBef>
                <a:spcPts val="0"/>
              </a:spcBef>
              <a:spcAft>
                <a:spcPts val="300"/>
              </a:spcAft>
              <a:buNone/>
              <a:defRPr sz="1100" b="0" i="0">
                <a:solidFill>
                  <a:srgbClr val="001F5C"/>
                </a:solidFill>
                <a:latin typeface="GT America Rg" pitchFamily="2" charset="77"/>
                <a:ea typeface="GT America Rg" pitchFamily="2" charset="77"/>
              </a:defRPr>
            </a:lvl1pPr>
          </a:lstStyle>
          <a:p>
            <a:pPr lvl="0"/>
            <a:r>
              <a:rPr lang="en-US" dirty="0"/>
              <a:t>For subtitle, use 24pt. For body copy, use 11pt. For source info, use 8pt.</a:t>
            </a:r>
          </a:p>
        </p:txBody>
      </p:sp>
      <p:sp>
        <p:nvSpPr>
          <p:cNvPr id="3" name="Text Placeholder 2">
            <a:extLst>
              <a:ext uri="{FF2B5EF4-FFF2-40B4-BE49-F238E27FC236}">
                <a16:creationId xmlns:a16="http://schemas.microsoft.com/office/drawing/2014/main" id="{F5CDEE5E-5E69-B644-86B8-4391B337B975}"/>
              </a:ext>
            </a:extLst>
          </p:cNvPr>
          <p:cNvSpPr>
            <a:spLocks noGrp="1"/>
          </p:cNvSpPr>
          <p:nvPr>
            <p:ph type="body" sz="quarter" idx="10" hasCustomPrompt="1"/>
          </p:nvPr>
        </p:nvSpPr>
        <p:spPr>
          <a:xfrm>
            <a:off x="5715000" y="0"/>
            <a:ext cx="2971800" cy="5143500"/>
          </a:xfrm>
          <a:prstGeom prst="rect">
            <a:avLst/>
          </a:prstGeom>
        </p:spPr>
        <p:txBody>
          <a:bodyPr lIns="365760" tIns="0" rIns="0" bIns="0" anchor="ctr" anchorCtr="0"/>
          <a:lstStyle>
            <a:lvl1pPr marL="0" indent="0">
              <a:lnSpc>
                <a:spcPts val="4200"/>
              </a:lnSpc>
              <a:spcBef>
                <a:spcPts val="0"/>
              </a:spcBef>
              <a:buNone/>
              <a:defRPr sz="4000" b="0" i="0">
                <a:solidFill>
                  <a:srgbClr val="81EEF3"/>
                </a:solidFill>
                <a:latin typeface="GT America Lt" pitchFamily="2" charset="77"/>
                <a:ea typeface="GT America Lt" pitchFamily="2" charset="77"/>
              </a:defRPr>
            </a:lvl1pPr>
            <a:lvl2pPr marL="342900" indent="0">
              <a:buNone/>
              <a:defRPr b="0" i="0">
                <a:solidFill>
                  <a:srgbClr val="DBF5FF"/>
                </a:solidFill>
                <a:latin typeface="GT America Lt" pitchFamily="2" charset="77"/>
                <a:ea typeface="GT America Lt" pitchFamily="2" charset="77"/>
              </a:defRPr>
            </a:lvl2pPr>
            <a:lvl3pPr marL="685800" indent="0">
              <a:buNone/>
              <a:defRPr b="0" i="0">
                <a:solidFill>
                  <a:srgbClr val="DBF5FF"/>
                </a:solidFill>
                <a:latin typeface="GT America Lt" pitchFamily="2" charset="77"/>
                <a:ea typeface="GT America Lt" pitchFamily="2" charset="77"/>
              </a:defRPr>
            </a:lvl3pPr>
            <a:lvl4pPr marL="1028700" indent="0">
              <a:buNone/>
              <a:defRPr b="0" i="0">
                <a:solidFill>
                  <a:srgbClr val="DBF5FF"/>
                </a:solidFill>
                <a:latin typeface="GT America Lt" pitchFamily="2" charset="77"/>
                <a:ea typeface="GT America Lt" pitchFamily="2" charset="77"/>
              </a:defRPr>
            </a:lvl4pPr>
            <a:lvl5pPr marL="1371600" indent="0">
              <a:buNone/>
              <a:defRPr b="0" i="0">
                <a:solidFill>
                  <a:srgbClr val="DBF5FF"/>
                </a:solidFill>
                <a:latin typeface="GT America Lt" pitchFamily="2" charset="77"/>
                <a:ea typeface="GT America Lt" pitchFamily="2" charset="77"/>
              </a:defRPr>
            </a:lvl5pPr>
          </a:lstStyle>
          <a:p>
            <a:pPr lvl="0"/>
            <a:r>
              <a:rPr lang="en-US" dirty="0"/>
              <a:t>Pullquote text here</a:t>
            </a:r>
          </a:p>
        </p:txBody>
      </p:sp>
      <p:pic>
        <p:nvPicPr>
          <p:cNvPr id="7" name="Picture 6">
            <a:extLst>
              <a:ext uri="{FF2B5EF4-FFF2-40B4-BE49-F238E27FC236}">
                <a16:creationId xmlns:a16="http://schemas.microsoft.com/office/drawing/2014/main" id="{2ACD4883-46E8-574D-B308-A9B66A5A5EE7}"/>
              </a:ext>
            </a:extLst>
          </p:cNvPr>
          <p:cNvPicPr>
            <a:picLocks noChangeAspect="1"/>
          </p:cNvPicPr>
          <p:nvPr userDrawn="1"/>
        </p:nvPicPr>
        <p:blipFill>
          <a:blip r:embed="rId2"/>
          <a:srcRect/>
          <a:stretch/>
        </p:blipFill>
        <p:spPr>
          <a:xfrm>
            <a:off x="38509" y="4309050"/>
            <a:ext cx="2160958" cy="795526"/>
          </a:xfrm>
          <a:prstGeom prst="rect">
            <a:avLst/>
          </a:prstGeom>
        </p:spPr>
      </p:pic>
    </p:spTree>
    <p:extLst>
      <p:ext uri="{BB962C8B-B14F-4D97-AF65-F5344CB8AC3E}">
        <p14:creationId xmlns:p14="http://schemas.microsoft.com/office/powerpoint/2010/main" val="262093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out-Dark">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6B019877-13B3-F34E-99FF-9586EB0E143F}"/>
              </a:ext>
            </a:extLst>
          </p:cNvPr>
          <p:cNvPicPr>
            <a:picLocks noChangeAspect="1"/>
          </p:cNvPicPr>
          <p:nvPr userDrawn="1"/>
        </p:nvPicPr>
        <p:blipFill rotWithShape="1">
          <a:blip r:embed="rId2"/>
          <a:srcRect l="75000"/>
          <a:stretch/>
        </p:blipFill>
        <p:spPr>
          <a:xfrm>
            <a:off x="6858000" y="0"/>
            <a:ext cx="2286000" cy="5143500"/>
          </a:xfrm>
          <a:prstGeom prst="rect">
            <a:avLst/>
          </a:prstGeom>
        </p:spPr>
      </p:pic>
      <p:sp>
        <p:nvSpPr>
          <p:cNvPr id="4" name="Text Placeholder 3"/>
          <p:cNvSpPr>
            <a:spLocks noGrp="1"/>
          </p:cNvSpPr>
          <p:nvPr>
            <p:ph type="body" sz="half" idx="2" hasCustomPrompt="1"/>
          </p:nvPr>
        </p:nvSpPr>
        <p:spPr>
          <a:xfrm>
            <a:off x="0" y="0"/>
            <a:ext cx="5939073" cy="4508626"/>
          </a:xfrm>
          <a:prstGeom prst="rect">
            <a:avLst/>
          </a:prstGeom>
        </p:spPr>
        <p:txBody>
          <a:bodyPr lIns="228600" tIns="91440" rIns="0" bIns="0" anchor="ctr" anchorCtr="0"/>
          <a:lstStyle>
            <a:lvl1pPr marL="0" indent="0">
              <a:lnSpc>
                <a:spcPts val="4200"/>
              </a:lnSpc>
              <a:spcBef>
                <a:spcPts val="0"/>
              </a:spcBef>
              <a:buNone/>
              <a:defRPr sz="4000" b="0" i="0">
                <a:solidFill>
                  <a:srgbClr val="DBF5FF"/>
                </a:solidFill>
                <a:latin typeface="GT America Lt" pitchFamily="2" charset="77"/>
                <a:ea typeface="GT America L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Callout text here.</a:t>
            </a:r>
          </a:p>
          <a:p>
            <a:pPr lvl="0"/>
            <a:r>
              <a:rPr lang="en-US" dirty="0"/>
              <a:t>Try to keep it to three lines max. </a:t>
            </a:r>
          </a:p>
        </p:txBody>
      </p:sp>
      <p:pic>
        <p:nvPicPr>
          <p:cNvPr id="5" name="Picture 4">
            <a:extLst>
              <a:ext uri="{FF2B5EF4-FFF2-40B4-BE49-F238E27FC236}">
                <a16:creationId xmlns:a16="http://schemas.microsoft.com/office/drawing/2014/main" id="{98F5ECF1-AB48-4844-B4B4-66191551D8A7}"/>
              </a:ext>
            </a:extLst>
          </p:cNvPr>
          <p:cNvPicPr>
            <a:picLocks noChangeAspect="1"/>
          </p:cNvPicPr>
          <p:nvPr userDrawn="1"/>
        </p:nvPicPr>
        <p:blipFill>
          <a:blip r:embed="rId3"/>
          <a:srcRect/>
          <a:stretch/>
        </p:blipFill>
        <p:spPr>
          <a:xfrm>
            <a:off x="38509" y="4309050"/>
            <a:ext cx="2160958" cy="795527"/>
          </a:xfrm>
          <a:prstGeom prst="rect">
            <a:avLst/>
          </a:prstGeom>
        </p:spPr>
      </p:pic>
    </p:spTree>
    <p:extLst>
      <p:ext uri="{BB962C8B-B14F-4D97-AF65-F5344CB8AC3E}">
        <p14:creationId xmlns:p14="http://schemas.microsoft.com/office/powerpoint/2010/main" val="100804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1C2BC4A-05CA-914E-9030-4B9ACAF83C3D}"/>
              </a:ext>
            </a:extLst>
          </p:cNvPr>
          <p:cNvPicPr>
            <a:picLocks noChangeAspect="1"/>
          </p:cNvPicPr>
          <p:nvPr userDrawn="1"/>
        </p:nvPicPr>
        <p:blipFill>
          <a:blip r:embed="rId2"/>
          <a:stretch>
            <a:fillRect/>
          </a:stretch>
        </p:blipFill>
        <p:spPr>
          <a:xfrm>
            <a:off x="0" y="3429000"/>
            <a:ext cx="9144000" cy="1714500"/>
          </a:xfrm>
          <a:prstGeom prst="rect">
            <a:avLst/>
          </a:prstGeom>
        </p:spPr>
      </p:pic>
      <p:pic>
        <p:nvPicPr>
          <p:cNvPr id="7" name="Picture 6">
            <a:extLst>
              <a:ext uri="{FF2B5EF4-FFF2-40B4-BE49-F238E27FC236}">
                <a16:creationId xmlns:a16="http://schemas.microsoft.com/office/drawing/2014/main" id="{FB673A23-BF18-6646-93F2-78A5A5643A2E}"/>
              </a:ext>
            </a:extLst>
          </p:cNvPr>
          <p:cNvPicPr>
            <a:picLocks noChangeAspect="1"/>
          </p:cNvPicPr>
          <p:nvPr userDrawn="1"/>
        </p:nvPicPr>
        <p:blipFill>
          <a:blip r:embed="rId3"/>
          <a:srcRect/>
          <a:stretch/>
        </p:blipFill>
        <p:spPr>
          <a:xfrm>
            <a:off x="1032492" y="418878"/>
            <a:ext cx="7079012" cy="2606040"/>
          </a:xfrm>
          <a:prstGeom prst="rect">
            <a:avLst/>
          </a:prstGeom>
        </p:spPr>
      </p:pic>
    </p:spTree>
    <p:extLst>
      <p:ext uri="{BB962C8B-B14F-4D97-AF65-F5344CB8AC3E}">
        <p14:creationId xmlns:p14="http://schemas.microsoft.com/office/powerpoint/2010/main" val="337510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290160"/>
            <a:ext cx="7999141" cy="1379481"/>
          </a:xfrm>
          <a:prstGeom prst="rect">
            <a:avLst/>
          </a:prstGeom>
        </p:spPr>
        <p:txBody>
          <a:bodyPr lIns="228600" tIns="0" rIns="0" bIns="0" anchor="b"/>
          <a:lstStyle>
            <a:lvl1pPr algn="l">
              <a:lnSpc>
                <a:spcPts val="5600"/>
              </a:lnSpc>
              <a:defRPr sz="5600" b="0" i="0" spc="-200" baseline="0">
                <a:solidFill>
                  <a:srgbClr val="004F91"/>
                </a:solidFill>
                <a:latin typeface="GT America Lt" pitchFamily="2" charset="77"/>
                <a:ea typeface="GT America Lt" pitchFamily="2" charset="77"/>
              </a:defRPr>
            </a:lvl1pPr>
          </a:lstStyle>
          <a:p>
            <a:r>
              <a:rPr lang="en-US" dirty="0"/>
              <a:t>Presentation Title</a:t>
            </a:r>
          </a:p>
        </p:txBody>
      </p:sp>
      <p:sp>
        <p:nvSpPr>
          <p:cNvPr id="3" name="Subtitle 2"/>
          <p:cNvSpPr>
            <a:spLocks noGrp="1"/>
          </p:cNvSpPr>
          <p:nvPr>
            <p:ph type="subTitle" idx="1" hasCustomPrompt="1"/>
          </p:nvPr>
        </p:nvSpPr>
        <p:spPr>
          <a:xfrm>
            <a:off x="-1" y="2702122"/>
            <a:ext cx="7999141" cy="315992"/>
          </a:xfrm>
          <a:prstGeom prst="rect">
            <a:avLst/>
          </a:prstGeom>
        </p:spPr>
        <p:txBody>
          <a:bodyPr lIns="228600" tIns="0" rIns="0" bIns="0"/>
          <a:lstStyle>
            <a:lvl1pPr marL="0" indent="0" algn="l">
              <a:buNone/>
              <a:defRPr sz="2400" b="0" i="0">
                <a:solidFill>
                  <a:srgbClr val="004F91"/>
                </a:solidFill>
                <a:latin typeface="GT America Lt" pitchFamily="2" charset="77"/>
                <a:ea typeface="GT America L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pic>
        <p:nvPicPr>
          <p:cNvPr id="10" name="Picture 9" descr="Background pattern&#10;&#10;Description automatically generated">
            <a:extLst>
              <a:ext uri="{FF2B5EF4-FFF2-40B4-BE49-F238E27FC236}">
                <a16:creationId xmlns:a16="http://schemas.microsoft.com/office/drawing/2014/main" id="{E1C2BC4A-05CA-914E-9030-4B9ACAF83C3D}"/>
              </a:ext>
            </a:extLst>
          </p:cNvPr>
          <p:cNvPicPr>
            <a:picLocks noChangeAspect="1"/>
          </p:cNvPicPr>
          <p:nvPr userDrawn="1"/>
        </p:nvPicPr>
        <p:blipFill>
          <a:blip r:embed="rId2"/>
          <a:stretch>
            <a:fillRect/>
          </a:stretch>
        </p:blipFill>
        <p:spPr>
          <a:xfrm>
            <a:off x="0" y="3429000"/>
            <a:ext cx="9144000" cy="1714500"/>
          </a:xfrm>
          <a:prstGeom prst="rect">
            <a:avLst/>
          </a:prstGeom>
        </p:spPr>
      </p:pic>
      <p:pic>
        <p:nvPicPr>
          <p:cNvPr id="6" name="Picture 5">
            <a:extLst>
              <a:ext uri="{FF2B5EF4-FFF2-40B4-BE49-F238E27FC236}">
                <a16:creationId xmlns:a16="http://schemas.microsoft.com/office/drawing/2014/main" id="{ED4E47EC-1B83-0945-A4CB-02525DB8560F}"/>
              </a:ext>
            </a:extLst>
          </p:cNvPr>
          <p:cNvPicPr>
            <a:picLocks noChangeAspect="1"/>
          </p:cNvPicPr>
          <p:nvPr userDrawn="1"/>
        </p:nvPicPr>
        <p:blipFill>
          <a:blip r:embed="rId3"/>
          <a:srcRect/>
          <a:stretch/>
        </p:blipFill>
        <p:spPr>
          <a:xfrm>
            <a:off x="-81775" y="-89676"/>
            <a:ext cx="3825147" cy="1408175"/>
          </a:xfrm>
          <a:prstGeom prst="rect">
            <a:avLst/>
          </a:prstGeom>
        </p:spPr>
      </p:pic>
    </p:spTree>
    <p:extLst>
      <p:ext uri="{BB962C8B-B14F-4D97-AF65-F5344CB8AC3E}">
        <p14:creationId xmlns:p14="http://schemas.microsoft.com/office/powerpoint/2010/main" val="319854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1F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821540"/>
      </p:ext>
    </p:extLst>
  </p:cSld>
  <p:clrMap bg1="lt1" tx1="dk1" bg2="lt2" tx2="dk2" accent1="accent1" accent2="accent2" accent3="accent3" accent4="accent4" accent5="accent5" accent6="accent6" hlink="hlink" folHlink="folHlink"/>
  <p:sldLayoutIdLst>
    <p:sldLayoutId id="2147483687" r:id="rId1"/>
    <p:sldLayoutId id="2147483674" r:id="rId2"/>
    <p:sldLayoutId id="2147483675" r:id="rId3"/>
    <p:sldLayoutId id="2147483676" r:id="rId4"/>
    <p:sldLayoutId id="2147483677" r:id="rId5"/>
    <p:sldLayoutId id="2147483678" r:id="rId6"/>
    <p:sldLayoutId id="2147483679"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BF5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41197"/>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62" r:id="rId3"/>
    <p:sldLayoutId id="2147483664" r:id="rId4"/>
    <p:sldLayoutId id="2147483665" r:id="rId5"/>
    <p:sldLayoutId id="2147483672" r:id="rId6"/>
    <p:sldLayoutId id="214748366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BF5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98240"/>
      </p:ext>
    </p:extLst>
  </p:cSld>
  <p:clrMap bg1="lt1" tx1="dk1" bg2="lt2" tx2="dk2" accent1="accent1" accent2="accent2" accent3="accent3" accent4="accent4" accent5="accent5" accent6="accent6" hlink="hlink" folHlink="folHlink"/>
  <p:sldLayoutIdLst>
    <p:sldLayoutId id="2147483688" r:id="rId1"/>
    <p:sldLayoutId id="2147483681" r:id="rId2"/>
    <p:sldLayoutId id="2147483682" r:id="rId3"/>
    <p:sldLayoutId id="2147483683" r:id="rId4"/>
    <p:sldLayoutId id="2147483684" r:id="rId5"/>
    <p:sldLayoutId id="2147483685" r:id="rId6"/>
    <p:sldLayoutId id="2147483686"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9F99FB6-292A-42AB-A203-B88C7F518CD9}" type="datetimeFigureOut">
              <a:rPr lang="en-US" smtClean="0"/>
              <a:t>5/27/2022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60C6F2D-FAFF-485A-A6E1-F2A08193B60F}" type="slidenum">
              <a:rPr lang="en-US" smtClean="0"/>
              <a:t>‹#›</a:t>
            </a:fld>
            <a:endParaRPr lang="en-US"/>
          </a:p>
        </p:txBody>
      </p:sp>
    </p:spTree>
    <p:extLst>
      <p:ext uri="{BB962C8B-B14F-4D97-AF65-F5344CB8AC3E}">
        <p14:creationId xmlns:p14="http://schemas.microsoft.com/office/powerpoint/2010/main" val="15868739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customXml" Target="../ink/ink4.xml"/></Relationships>
</file>

<file path=ppt/slides/_rels/slide5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customXml" Target="../ink/ink7.xml"/><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customXml" Target="../ink/ink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customXml" Target="../ink/ink14.xml"/><Relationship Id="rId5" Type="http://schemas.openxmlformats.org/officeDocument/2006/relationships/customXml" Target="../ink/ink11.xm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customXml" Target="../ink/ink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www.boardsource.com/" TargetMode="External"/><Relationship Id="rId2" Type="http://schemas.openxmlformats.org/officeDocument/2006/relationships/hyperlink" Target="http://www.nonprofitcenter.com/" TargetMode="External"/><Relationship Id="rId1" Type="http://schemas.openxmlformats.org/officeDocument/2006/relationships/slideLayout" Target="../slideLayouts/slideLayout13.xml"/><Relationship Id="rId4" Type="http://schemas.openxmlformats.org/officeDocument/2006/relationships/hyperlink" Target="http://www.councilofnonprofits.com/"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492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p:txBody>
          <a:bodyPr/>
          <a:lstStyle/>
          <a:p>
            <a:r>
              <a:rPr lang="en-US" dirty="0"/>
              <a:t>A Board’s Many Roles…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The Board’s Relationship to Organization Policy</a:t>
            </a:r>
          </a:p>
          <a:p>
            <a:r>
              <a:rPr lang="en-US" sz="1400" dirty="0"/>
              <a:t>Their status is that of an individual acting in a legislative capacity. You have the right to exert your influence with the Board for approval of actions and policies, but your authority does not go beyond your vote. You have no authority as an individual to commit the Chamber or Association to any action or policy.</a:t>
            </a:r>
          </a:p>
          <a:p>
            <a:endParaRPr lang="en-US" sz="1400" dirty="0"/>
          </a:p>
          <a:p>
            <a:r>
              <a:rPr lang="en-US" sz="1400" b="1" dirty="0"/>
              <a:t>The Board’s Relationship to the Public</a:t>
            </a:r>
          </a:p>
          <a:p>
            <a:r>
              <a:rPr lang="en-US" sz="1400" dirty="0"/>
              <a:t>They are an official representative of the membership. They are also an unofficial representative of the entire community. They should defend the organization against criticism and take steps to remedy conditions that cause justified criticism.</a:t>
            </a:r>
          </a:p>
        </p:txBody>
      </p:sp>
    </p:spTree>
    <p:extLst>
      <p:ext uri="{BB962C8B-B14F-4D97-AF65-F5344CB8AC3E}">
        <p14:creationId xmlns:p14="http://schemas.microsoft.com/office/powerpoint/2010/main" val="288592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p:txBody>
          <a:bodyPr/>
          <a:lstStyle/>
          <a:p>
            <a:r>
              <a:rPr lang="en-US" dirty="0"/>
              <a:t>A Board’s Many Roles…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The Board’s Relationship to the Professional Staff</a:t>
            </a:r>
          </a:p>
          <a:p>
            <a:r>
              <a:rPr lang="en-US" sz="1400" dirty="0"/>
              <a:t>The Board’s responsibility for the professional staff is limited to that of advisor. The chief paid executive is responsible for the hiring and functioning of the staff.</a:t>
            </a:r>
          </a:p>
          <a:p>
            <a:endParaRPr lang="en-US" sz="1400" dirty="0"/>
          </a:p>
          <a:p>
            <a:r>
              <a:rPr lang="en-US" sz="1400" b="1" dirty="0"/>
              <a:t>The Board’s Relationship to Committees, Task Forces</a:t>
            </a:r>
          </a:p>
          <a:p>
            <a:r>
              <a:rPr lang="en-US" sz="1400" dirty="0"/>
              <a:t>They have a responsibility to keep informed about the activities of all committees and task forces because they may be asked to act on their recommendations. The Board also has a responsibility to see that all committees and task forces operate within the established structure.</a:t>
            </a:r>
          </a:p>
        </p:txBody>
      </p:sp>
    </p:spTree>
    <p:extLst>
      <p:ext uri="{BB962C8B-B14F-4D97-AF65-F5344CB8AC3E}">
        <p14:creationId xmlns:p14="http://schemas.microsoft.com/office/powerpoint/2010/main" val="61314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p:txBody>
          <a:bodyPr/>
          <a:lstStyle/>
          <a:p>
            <a:r>
              <a:rPr lang="en-US" dirty="0"/>
              <a:t>A Board’s Many Roles…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The Board’s Relationship to the Program of Work/ Strategic Plan</a:t>
            </a:r>
          </a:p>
          <a:p>
            <a:r>
              <a:rPr lang="en-US" sz="1400" dirty="0"/>
              <a:t>The Board must understand the relationship between the Board and the organization’s Program of Work/ Strategic Plan in order to reach established objectives. Remember that a Program of Work/ Strategic Plan charts a future course of action, establishes timelines for completion, furnishes measurements for performance. They are an active participant.</a:t>
            </a:r>
          </a:p>
          <a:p>
            <a:endParaRPr lang="en-US" sz="1400" dirty="0"/>
          </a:p>
          <a:p>
            <a:r>
              <a:rPr lang="en-US" sz="1400" b="1" dirty="0"/>
              <a:t>The Board’s Relationship to the Budget</a:t>
            </a:r>
          </a:p>
          <a:p>
            <a:r>
              <a:rPr lang="en-US" sz="1400" dirty="0"/>
              <a:t>Financial support of the Chamber or Association is through annual investments voluntarily made by business, industry, and individuals. The Chamber operates on a budget approved by the Board. It is the responsibility of Chamber management to get maximum results from available funds and to operate within the approved budget, and the Board has a fiduciary responsibility to make decisions in the best interest of the organization.</a:t>
            </a:r>
          </a:p>
        </p:txBody>
      </p:sp>
    </p:spTree>
    <p:extLst>
      <p:ext uri="{BB962C8B-B14F-4D97-AF65-F5344CB8AC3E}">
        <p14:creationId xmlns:p14="http://schemas.microsoft.com/office/powerpoint/2010/main" val="212733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715071-725C-EAFA-EBED-69976FBA198F}"/>
              </a:ext>
            </a:extLst>
          </p:cNvPr>
          <p:cNvSpPr>
            <a:spLocks noGrp="1"/>
          </p:cNvSpPr>
          <p:nvPr>
            <p:ph type="title"/>
          </p:nvPr>
        </p:nvSpPr>
        <p:spPr>
          <a:xfrm>
            <a:off x="0" y="-123754"/>
            <a:ext cx="6858000" cy="816265"/>
          </a:xfrm>
        </p:spPr>
        <p:txBody>
          <a:bodyPr/>
          <a:lstStyle/>
          <a:p>
            <a:r>
              <a:rPr lang="en-US" dirty="0"/>
              <a:t>Board Roles</a:t>
            </a:r>
          </a:p>
        </p:txBody>
      </p:sp>
      <p:pic>
        <p:nvPicPr>
          <p:cNvPr id="22" name="Picture 21">
            <a:extLst>
              <a:ext uri="{FF2B5EF4-FFF2-40B4-BE49-F238E27FC236}">
                <a16:creationId xmlns:a16="http://schemas.microsoft.com/office/drawing/2014/main" id="{10A49B87-CE04-4353-CFE1-E0E76135C5B7}"/>
              </a:ext>
            </a:extLst>
          </p:cNvPr>
          <p:cNvPicPr>
            <a:picLocks noChangeAspect="1"/>
          </p:cNvPicPr>
          <p:nvPr/>
        </p:nvPicPr>
        <p:blipFill>
          <a:blip r:embed="rId3"/>
          <a:stretch>
            <a:fillRect/>
          </a:stretch>
        </p:blipFill>
        <p:spPr>
          <a:xfrm>
            <a:off x="716257" y="749801"/>
            <a:ext cx="8571998" cy="4874103"/>
          </a:xfrm>
          <a:prstGeom prst="rect">
            <a:avLst/>
          </a:prstGeom>
        </p:spPr>
      </p:pic>
    </p:spTree>
    <p:extLst>
      <p:ext uri="{BB962C8B-B14F-4D97-AF65-F5344CB8AC3E}">
        <p14:creationId xmlns:p14="http://schemas.microsoft.com/office/powerpoint/2010/main" val="33114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F582C-E1D4-C045-03C5-DD072E096E2B}"/>
              </a:ext>
            </a:extLst>
          </p:cNvPr>
          <p:cNvSpPr>
            <a:spLocks noGrp="1"/>
          </p:cNvSpPr>
          <p:nvPr>
            <p:ph type="title"/>
          </p:nvPr>
        </p:nvSpPr>
        <p:spPr>
          <a:xfrm>
            <a:off x="0" y="1"/>
            <a:ext cx="7826188" cy="817880"/>
          </a:xfrm>
        </p:spPr>
        <p:txBody>
          <a:bodyPr/>
          <a:lstStyle/>
          <a:p>
            <a:r>
              <a:rPr lang="en-US" sz="4800" dirty="0"/>
              <a:t>EFFECTIVE BOARD MEETINGS</a:t>
            </a:r>
          </a:p>
        </p:txBody>
      </p:sp>
      <p:sp>
        <p:nvSpPr>
          <p:cNvPr id="11" name="TextBox 10">
            <a:extLst>
              <a:ext uri="{FF2B5EF4-FFF2-40B4-BE49-F238E27FC236}">
                <a16:creationId xmlns:a16="http://schemas.microsoft.com/office/drawing/2014/main" id="{FC784EB0-E3F4-CFAF-EDCD-96108A2CECED}"/>
              </a:ext>
            </a:extLst>
          </p:cNvPr>
          <p:cNvSpPr txBox="1"/>
          <p:nvPr/>
        </p:nvSpPr>
        <p:spPr>
          <a:xfrm>
            <a:off x="742951" y="1485900"/>
            <a:ext cx="1371600" cy="2862322"/>
          </a:xfrm>
          <a:prstGeom prst="rect">
            <a:avLst/>
          </a:prstGeom>
          <a:noFill/>
        </p:spPr>
        <p:txBody>
          <a:bodyPr wrap="square" rtlCol="0">
            <a:spAutoFit/>
          </a:bodyPr>
          <a:lstStyle/>
          <a:p>
            <a:pPr algn="ctr" defTabSz="685800">
              <a:defRPr/>
            </a:pPr>
            <a:r>
              <a:rPr lang="en-US" sz="1200" dirty="0">
                <a:solidFill>
                  <a:prstClr val="black"/>
                </a:solidFill>
                <a:latin typeface="Calibri"/>
              </a:rPr>
              <a:t>Create with Chair</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highlight>
                  <a:srgbClr val="FFFF00"/>
                </a:highlight>
                <a:latin typeface="Calibri"/>
              </a:rPr>
              <a:t>Consent agendas</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Speakers</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Approval of items / Action items</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Desired outcomes should be visible</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Share ahead of time</a:t>
            </a:r>
          </a:p>
          <a:p>
            <a:pPr algn="ctr" defTabSz="685800">
              <a:defRPr/>
            </a:pPr>
            <a:endParaRPr lang="en-US" sz="1200" dirty="0">
              <a:solidFill>
                <a:prstClr val="black"/>
              </a:solidFill>
              <a:latin typeface="Calibri"/>
            </a:endParaRPr>
          </a:p>
        </p:txBody>
      </p:sp>
      <p:sp>
        <p:nvSpPr>
          <p:cNvPr id="12" name="TextBox 11">
            <a:extLst>
              <a:ext uri="{FF2B5EF4-FFF2-40B4-BE49-F238E27FC236}">
                <a16:creationId xmlns:a16="http://schemas.microsoft.com/office/drawing/2014/main" id="{E7DF0C1A-7CA9-E387-093E-7905E57F5046}"/>
              </a:ext>
            </a:extLst>
          </p:cNvPr>
          <p:cNvSpPr txBox="1"/>
          <p:nvPr/>
        </p:nvSpPr>
        <p:spPr>
          <a:xfrm>
            <a:off x="742950" y="1082394"/>
            <a:ext cx="1371600" cy="300082"/>
          </a:xfrm>
          <a:prstGeom prst="rect">
            <a:avLst/>
          </a:prstGeom>
          <a:solidFill>
            <a:schemeClr val="accent1"/>
          </a:solidFill>
          <a:ln>
            <a:noFill/>
          </a:ln>
        </p:spPr>
        <p:txBody>
          <a:bodyPr wrap="square" rtlCol="0">
            <a:spAutoFit/>
          </a:bodyPr>
          <a:lstStyle/>
          <a:p>
            <a:pPr algn="ctr" defTabSz="685800">
              <a:defRPr/>
            </a:pPr>
            <a:r>
              <a:rPr lang="en-US" sz="1350" b="1" dirty="0">
                <a:solidFill>
                  <a:prstClr val="white"/>
                </a:solidFill>
                <a:latin typeface="Calibri"/>
              </a:rPr>
              <a:t>AGENDAS</a:t>
            </a:r>
          </a:p>
        </p:txBody>
      </p:sp>
      <p:sp>
        <p:nvSpPr>
          <p:cNvPr id="13" name="Rectangle 12">
            <a:extLst>
              <a:ext uri="{FF2B5EF4-FFF2-40B4-BE49-F238E27FC236}">
                <a16:creationId xmlns:a16="http://schemas.microsoft.com/office/drawing/2014/main" id="{AE46AACC-B166-B258-DF01-981D1738C69E}"/>
              </a:ext>
            </a:extLst>
          </p:cNvPr>
          <p:cNvSpPr/>
          <p:nvPr/>
        </p:nvSpPr>
        <p:spPr>
          <a:xfrm>
            <a:off x="742950" y="1082396"/>
            <a:ext cx="1371600" cy="316015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4" name="TextBox 13">
            <a:extLst>
              <a:ext uri="{FF2B5EF4-FFF2-40B4-BE49-F238E27FC236}">
                <a16:creationId xmlns:a16="http://schemas.microsoft.com/office/drawing/2014/main" id="{27F3394E-B6F9-8F8A-41B9-142A8E3016DF}"/>
              </a:ext>
            </a:extLst>
          </p:cNvPr>
          <p:cNvSpPr txBox="1"/>
          <p:nvPr/>
        </p:nvSpPr>
        <p:spPr>
          <a:xfrm>
            <a:off x="2833087" y="1082394"/>
            <a:ext cx="1371600" cy="300082"/>
          </a:xfrm>
          <a:prstGeom prst="rect">
            <a:avLst/>
          </a:prstGeom>
          <a:solidFill>
            <a:schemeClr val="accent1"/>
          </a:solidFill>
          <a:ln>
            <a:noFill/>
          </a:ln>
        </p:spPr>
        <p:txBody>
          <a:bodyPr wrap="square" rtlCol="0">
            <a:spAutoFit/>
          </a:bodyPr>
          <a:lstStyle/>
          <a:p>
            <a:pPr algn="ctr" defTabSz="685800">
              <a:defRPr/>
            </a:pPr>
            <a:r>
              <a:rPr lang="en-US" sz="1350" b="1" dirty="0">
                <a:solidFill>
                  <a:prstClr val="white"/>
                </a:solidFill>
                <a:latin typeface="Calibri"/>
              </a:rPr>
              <a:t>Discussion Items</a:t>
            </a:r>
          </a:p>
        </p:txBody>
      </p:sp>
      <p:sp>
        <p:nvSpPr>
          <p:cNvPr id="15" name="Rectangle 14">
            <a:extLst>
              <a:ext uri="{FF2B5EF4-FFF2-40B4-BE49-F238E27FC236}">
                <a16:creationId xmlns:a16="http://schemas.microsoft.com/office/drawing/2014/main" id="{28CF91EB-1ECD-C4B5-62B3-ACB920325008}"/>
              </a:ext>
            </a:extLst>
          </p:cNvPr>
          <p:cNvSpPr/>
          <p:nvPr/>
        </p:nvSpPr>
        <p:spPr>
          <a:xfrm>
            <a:off x="2833087" y="1082395"/>
            <a:ext cx="1371600" cy="31601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TextBox 15">
            <a:extLst>
              <a:ext uri="{FF2B5EF4-FFF2-40B4-BE49-F238E27FC236}">
                <a16:creationId xmlns:a16="http://schemas.microsoft.com/office/drawing/2014/main" id="{5DBAFDA6-3A78-43D9-6A41-4FB6A07C5B97}"/>
              </a:ext>
            </a:extLst>
          </p:cNvPr>
          <p:cNvSpPr txBox="1"/>
          <p:nvPr/>
        </p:nvSpPr>
        <p:spPr>
          <a:xfrm>
            <a:off x="4857750" y="1082394"/>
            <a:ext cx="1371600" cy="300082"/>
          </a:xfrm>
          <a:prstGeom prst="rect">
            <a:avLst/>
          </a:prstGeom>
          <a:solidFill>
            <a:schemeClr val="accent1"/>
          </a:solidFill>
          <a:ln>
            <a:noFill/>
          </a:ln>
        </p:spPr>
        <p:txBody>
          <a:bodyPr wrap="square" rtlCol="0">
            <a:spAutoFit/>
          </a:bodyPr>
          <a:lstStyle/>
          <a:p>
            <a:pPr algn="ctr" defTabSz="685800">
              <a:defRPr/>
            </a:pPr>
            <a:r>
              <a:rPr lang="en-US" sz="1350" b="1" dirty="0">
                <a:solidFill>
                  <a:prstClr val="white"/>
                </a:solidFill>
                <a:latin typeface="Calibri"/>
              </a:rPr>
              <a:t>Minutes</a:t>
            </a:r>
          </a:p>
        </p:txBody>
      </p:sp>
      <p:sp>
        <p:nvSpPr>
          <p:cNvPr id="17" name="Rectangle 16">
            <a:extLst>
              <a:ext uri="{FF2B5EF4-FFF2-40B4-BE49-F238E27FC236}">
                <a16:creationId xmlns:a16="http://schemas.microsoft.com/office/drawing/2014/main" id="{A27BCFEE-284F-6CC1-265B-8F6071BA469A}"/>
              </a:ext>
            </a:extLst>
          </p:cNvPr>
          <p:cNvSpPr/>
          <p:nvPr/>
        </p:nvSpPr>
        <p:spPr>
          <a:xfrm>
            <a:off x="4857750" y="1082395"/>
            <a:ext cx="1371600" cy="31601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0" name="TextBox 19">
            <a:extLst>
              <a:ext uri="{FF2B5EF4-FFF2-40B4-BE49-F238E27FC236}">
                <a16:creationId xmlns:a16="http://schemas.microsoft.com/office/drawing/2014/main" id="{85432D97-2249-E118-B8F4-C541355811B4}"/>
              </a:ext>
            </a:extLst>
          </p:cNvPr>
          <p:cNvSpPr txBox="1"/>
          <p:nvPr/>
        </p:nvSpPr>
        <p:spPr>
          <a:xfrm>
            <a:off x="2833087" y="1485901"/>
            <a:ext cx="1371600" cy="2492990"/>
          </a:xfrm>
          <a:prstGeom prst="rect">
            <a:avLst/>
          </a:prstGeom>
          <a:noFill/>
        </p:spPr>
        <p:txBody>
          <a:bodyPr wrap="square" rtlCol="0">
            <a:spAutoFit/>
          </a:bodyPr>
          <a:lstStyle/>
          <a:p>
            <a:pPr algn="ctr" defTabSz="685800">
              <a:defRPr/>
            </a:pPr>
            <a:r>
              <a:rPr lang="en-US" sz="1200" dirty="0">
                <a:solidFill>
                  <a:prstClr val="black"/>
                </a:solidFill>
                <a:latin typeface="Calibri"/>
              </a:rPr>
              <a:t>Informational – background, white paper, bios</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Time for discussion</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Recap of recommendation</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Walk away having accomplished something</a:t>
            </a:r>
          </a:p>
        </p:txBody>
      </p:sp>
      <p:sp>
        <p:nvSpPr>
          <p:cNvPr id="21" name="TextBox 20">
            <a:extLst>
              <a:ext uri="{FF2B5EF4-FFF2-40B4-BE49-F238E27FC236}">
                <a16:creationId xmlns:a16="http://schemas.microsoft.com/office/drawing/2014/main" id="{7F22C6E0-DA38-72D6-93E9-9E3163A2449C}"/>
              </a:ext>
            </a:extLst>
          </p:cNvPr>
          <p:cNvSpPr txBox="1"/>
          <p:nvPr/>
        </p:nvSpPr>
        <p:spPr>
          <a:xfrm>
            <a:off x="4857750" y="1485900"/>
            <a:ext cx="1371600" cy="1754326"/>
          </a:xfrm>
          <a:prstGeom prst="rect">
            <a:avLst/>
          </a:prstGeom>
          <a:noFill/>
        </p:spPr>
        <p:txBody>
          <a:bodyPr wrap="square" rtlCol="0">
            <a:spAutoFit/>
          </a:bodyPr>
          <a:lstStyle/>
          <a:p>
            <a:pPr algn="ctr" defTabSz="685800">
              <a:defRPr/>
            </a:pPr>
            <a:r>
              <a:rPr lang="en-US" sz="1200" dirty="0">
                <a:solidFill>
                  <a:prstClr val="black"/>
                </a:solidFill>
                <a:latin typeface="Calibri"/>
              </a:rPr>
              <a:t>Be brief, but record any and all decisions</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Accurate attendance</a:t>
            </a:r>
          </a:p>
          <a:p>
            <a:pPr algn="ctr" defTabSz="685800">
              <a:defRPr/>
            </a:pPr>
            <a:endParaRPr lang="en-US" sz="1200" dirty="0">
              <a:solidFill>
                <a:prstClr val="black"/>
              </a:solidFill>
              <a:latin typeface="Calibri"/>
            </a:endParaRPr>
          </a:p>
          <a:p>
            <a:pPr algn="ctr" defTabSz="685800">
              <a:defRPr/>
            </a:pPr>
            <a:r>
              <a:rPr lang="en-US" sz="1200" dirty="0">
                <a:solidFill>
                  <a:prstClr val="black"/>
                </a:solidFill>
                <a:latin typeface="Calibri"/>
              </a:rPr>
              <a:t>No need to record names on votes</a:t>
            </a:r>
          </a:p>
        </p:txBody>
      </p:sp>
      <p:sp>
        <p:nvSpPr>
          <p:cNvPr id="22" name="Arrow: Right 21">
            <a:extLst>
              <a:ext uri="{FF2B5EF4-FFF2-40B4-BE49-F238E27FC236}">
                <a16:creationId xmlns:a16="http://schemas.microsoft.com/office/drawing/2014/main" id="{5B239F19-6DBE-22FF-EF01-E5D3C6B706CB}"/>
              </a:ext>
            </a:extLst>
          </p:cNvPr>
          <p:cNvSpPr/>
          <p:nvPr/>
        </p:nvSpPr>
        <p:spPr>
          <a:xfrm>
            <a:off x="114300" y="1828801"/>
            <a:ext cx="685800" cy="438581"/>
          </a:xfrm>
          <a:prstGeom prst="rightArrow">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79C1B66D-A907-AFE9-F30C-16E8C0432FF9}"/>
              </a:ext>
            </a:extLst>
          </p:cNvPr>
          <p:cNvSpPr/>
          <p:nvPr/>
        </p:nvSpPr>
        <p:spPr>
          <a:xfrm>
            <a:off x="6745797" y="1992445"/>
            <a:ext cx="1823557" cy="1609518"/>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B1E132F6-4040-7369-BB65-EC3AE7762767}"/>
              </a:ext>
            </a:extLst>
          </p:cNvPr>
          <p:cNvSpPr txBox="1"/>
          <p:nvPr/>
        </p:nvSpPr>
        <p:spPr>
          <a:xfrm>
            <a:off x="6805424" y="2109148"/>
            <a:ext cx="1914525" cy="1546577"/>
          </a:xfrm>
          <a:prstGeom prst="rect">
            <a:avLst/>
          </a:prstGeom>
          <a:noFill/>
        </p:spPr>
        <p:txBody>
          <a:bodyPr wrap="square" rtlCol="0">
            <a:spAutoFit/>
          </a:bodyPr>
          <a:lstStyle/>
          <a:p>
            <a:pPr defTabSz="685800"/>
            <a:r>
              <a:rPr lang="en-US" sz="1350" dirty="0">
                <a:solidFill>
                  <a:prstClr val="white"/>
                </a:solidFill>
                <a:latin typeface="Calibri" panose="020F0502020204030204"/>
              </a:rPr>
              <a:t>Consent Agenda Items:</a:t>
            </a:r>
          </a:p>
          <a:p>
            <a:pPr marL="214313" indent="-214313" defTabSz="685800">
              <a:buFontTx/>
              <a:buChar char="-"/>
            </a:pPr>
            <a:r>
              <a:rPr lang="en-US" sz="1350" dirty="0">
                <a:solidFill>
                  <a:prstClr val="white"/>
                </a:solidFill>
                <a:latin typeface="Calibri" panose="020F0502020204030204"/>
              </a:rPr>
              <a:t>Program reports</a:t>
            </a:r>
          </a:p>
          <a:p>
            <a:pPr marL="214313" indent="-214313" defTabSz="685800">
              <a:buFontTx/>
              <a:buChar char="-"/>
            </a:pPr>
            <a:r>
              <a:rPr lang="en-US" sz="1350" dirty="0">
                <a:solidFill>
                  <a:prstClr val="white"/>
                </a:solidFill>
                <a:latin typeface="Calibri" panose="020F0502020204030204"/>
              </a:rPr>
              <a:t>Financial reports</a:t>
            </a:r>
          </a:p>
          <a:p>
            <a:pPr marL="214313" indent="-214313" defTabSz="685800">
              <a:buFontTx/>
              <a:buChar char="-"/>
            </a:pPr>
            <a:r>
              <a:rPr lang="en-US" sz="1350" dirty="0">
                <a:solidFill>
                  <a:prstClr val="white"/>
                </a:solidFill>
                <a:latin typeface="Calibri" panose="020F0502020204030204"/>
              </a:rPr>
              <a:t>Minutes</a:t>
            </a:r>
          </a:p>
          <a:p>
            <a:pPr marL="214313" indent="-214313" defTabSz="685800">
              <a:buFontTx/>
              <a:buChar char="-"/>
            </a:pPr>
            <a:r>
              <a:rPr lang="en-US" sz="1350" dirty="0">
                <a:solidFill>
                  <a:prstClr val="white"/>
                </a:solidFill>
                <a:latin typeface="Calibri" panose="020F0502020204030204"/>
              </a:rPr>
              <a:t>Upcoming events</a:t>
            </a:r>
          </a:p>
          <a:p>
            <a:pPr marL="214313" indent="-214313" defTabSz="685800">
              <a:buFontTx/>
              <a:buChar char="-"/>
            </a:pPr>
            <a:r>
              <a:rPr lang="en-US" sz="1350" dirty="0">
                <a:solidFill>
                  <a:prstClr val="white"/>
                </a:solidFill>
                <a:latin typeface="Calibri" panose="020F0502020204030204"/>
              </a:rPr>
              <a:t>Important FYI</a:t>
            </a:r>
          </a:p>
          <a:p>
            <a:pPr marL="214313" indent="-214313" defTabSz="685800">
              <a:buFontTx/>
              <a:buChar char="-"/>
            </a:pPr>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3362853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4A1-A1E9-10F4-DD36-0F7F49C6F028}"/>
              </a:ext>
            </a:extLst>
          </p:cNvPr>
          <p:cNvSpPr>
            <a:spLocks noGrp="1"/>
          </p:cNvSpPr>
          <p:nvPr>
            <p:ph type="title"/>
          </p:nvPr>
        </p:nvSpPr>
        <p:spPr>
          <a:xfrm>
            <a:off x="0" y="914419"/>
            <a:ext cx="6858000" cy="2877671"/>
          </a:xfrm>
        </p:spPr>
        <p:txBody>
          <a:bodyPr/>
          <a:lstStyle/>
          <a:p>
            <a:pPr>
              <a:lnSpc>
                <a:spcPct val="150000"/>
              </a:lnSpc>
            </a:pPr>
            <a:r>
              <a:rPr lang="en-US" sz="2800" dirty="0">
                <a:solidFill>
                  <a:schemeClr val="accent1"/>
                </a:solidFill>
                <a:latin typeface="Arial Black" panose="020B0A04020102020204" pitchFamily="34" charset="0"/>
              </a:rPr>
              <a:t>BOARD DIVERSIFICATION</a:t>
            </a:r>
            <a:br>
              <a:rPr lang="en-US" sz="2800" dirty="0">
                <a:solidFill>
                  <a:schemeClr val="accent1"/>
                </a:solidFill>
                <a:latin typeface="Arial Black" panose="020B0A04020102020204" pitchFamily="34" charset="0"/>
              </a:rPr>
            </a:br>
            <a:r>
              <a:rPr lang="en-US" sz="2400" dirty="0">
                <a:latin typeface="Arial Black" panose="020B0A04020102020204" pitchFamily="34" charset="0"/>
              </a:rPr>
              <a:t>KNOW YOUR COMMUNITY MAKE-UP</a:t>
            </a:r>
            <a:br>
              <a:rPr lang="en-US" sz="2400" dirty="0">
                <a:latin typeface="Arial Black" panose="020B0A04020102020204" pitchFamily="34" charset="0"/>
              </a:rPr>
            </a:br>
            <a:r>
              <a:rPr lang="en-US" sz="2400" dirty="0">
                <a:latin typeface="Arial Black" panose="020B0A04020102020204" pitchFamily="34" charset="0"/>
              </a:rPr>
              <a:t>KNOW BOARD STRENGTHS AND GAPS</a:t>
            </a:r>
            <a:br>
              <a:rPr lang="en-US" sz="2400" dirty="0">
                <a:latin typeface="Arial Black" panose="020B0A04020102020204" pitchFamily="34" charset="0"/>
              </a:rPr>
            </a:br>
            <a:r>
              <a:rPr lang="en-US" sz="2400" dirty="0">
                <a:latin typeface="Arial Black" panose="020B0A04020102020204" pitchFamily="34" charset="0"/>
              </a:rPr>
              <a:t>HAVE CLEAR SUCCESSION PLAN</a:t>
            </a:r>
            <a:br>
              <a:rPr lang="en-US" sz="2400" dirty="0">
                <a:latin typeface="Arial Black" panose="020B0A04020102020204" pitchFamily="34" charset="0"/>
              </a:rPr>
            </a:br>
            <a:br>
              <a:rPr lang="en-US" sz="2400" dirty="0">
                <a:solidFill>
                  <a:schemeClr val="tx1">
                    <a:lumMod val="50000"/>
                    <a:lumOff val="50000"/>
                  </a:schemeClr>
                </a:solidFill>
                <a:latin typeface="Arial Black" panose="020B0A04020102020204" pitchFamily="34" charset="0"/>
              </a:rPr>
            </a:br>
            <a:endParaRPr lang="en-US" sz="2400" dirty="0"/>
          </a:p>
        </p:txBody>
      </p:sp>
      <p:sp>
        <p:nvSpPr>
          <p:cNvPr id="4" name="Oval 3">
            <a:extLst>
              <a:ext uri="{FF2B5EF4-FFF2-40B4-BE49-F238E27FC236}">
                <a16:creationId xmlns:a16="http://schemas.microsoft.com/office/drawing/2014/main" id="{F36C30C3-1789-7FBA-3060-E28ECCF3F79D}"/>
              </a:ext>
            </a:extLst>
          </p:cNvPr>
          <p:cNvSpPr/>
          <p:nvPr/>
        </p:nvSpPr>
        <p:spPr>
          <a:xfrm>
            <a:off x="6165909" y="1421934"/>
            <a:ext cx="2712413" cy="260478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92677683-1041-6978-AD64-02B54AC8F4F5}"/>
              </a:ext>
            </a:extLst>
          </p:cNvPr>
          <p:cNvSpPr txBox="1"/>
          <p:nvPr/>
        </p:nvSpPr>
        <p:spPr>
          <a:xfrm>
            <a:off x="6647949" y="1899772"/>
            <a:ext cx="2139192" cy="1569660"/>
          </a:xfrm>
          <a:prstGeom prst="rect">
            <a:avLst/>
          </a:prstGeom>
          <a:noFill/>
        </p:spPr>
        <p:txBody>
          <a:bodyPr wrap="square" rtlCol="0">
            <a:spAutoFit/>
          </a:bodyPr>
          <a:lstStyle/>
          <a:p>
            <a:r>
              <a:rPr lang="en-US" sz="2400" b="1" dirty="0">
                <a:solidFill>
                  <a:schemeClr val="bg1"/>
                </a:solidFill>
              </a:rPr>
              <a:t>DIVERSIFY YOUR BOARD BY DOING IT ON PURPOSE.</a:t>
            </a:r>
          </a:p>
        </p:txBody>
      </p:sp>
      <p:sp>
        <p:nvSpPr>
          <p:cNvPr id="6" name="Oval 5">
            <a:extLst>
              <a:ext uri="{FF2B5EF4-FFF2-40B4-BE49-F238E27FC236}">
                <a16:creationId xmlns:a16="http://schemas.microsoft.com/office/drawing/2014/main" id="{1E274D86-AF48-F2B0-B5B0-2E43541B5749}"/>
              </a:ext>
            </a:extLst>
          </p:cNvPr>
          <p:cNvSpPr/>
          <p:nvPr/>
        </p:nvSpPr>
        <p:spPr>
          <a:xfrm>
            <a:off x="5147870" y="3284575"/>
            <a:ext cx="1907643" cy="1831946"/>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32B53D3C-F3BC-C2FA-7071-621278823DF5}"/>
              </a:ext>
            </a:extLst>
          </p:cNvPr>
          <p:cNvSpPr txBox="1"/>
          <p:nvPr/>
        </p:nvSpPr>
        <p:spPr>
          <a:xfrm>
            <a:off x="5503877" y="3615922"/>
            <a:ext cx="1507822" cy="1246495"/>
          </a:xfrm>
          <a:prstGeom prst="rect">
            <a:avLst/>
          </a:prstGeom>
          <a:noFill/>
        </p:spPr>
        <p:txBody>
          <a:bodyPr wrap="square" rtlCol="0">
            <a:spAutoFit/>
          </a:bodyPr>
          <a:lstStyle/>
          <a:p>
            <a:r>
              <a:rPr lang="en-US" sz="1500" b="1" dirty="0">
                <a:solidFill>
                  <a:schemeClr val="bg1"/>
                </a:solidFill>
              </a:rPr>
              <a:t>STOP RECRUITING PEOPLE BASED ON YOUR CULTURE</a:t>
            </a:r>
          </a:p>
        </p:txBody>
      </p:sp>
    </p:spTree>
    <p:extLst>
      <p:ext uri="{BB962C8B-B14F-4D97-AF65-F5344CB8AC3E}">
        <p14:creationId xmlns:p14="http://schemas.microsoft.com/office/powerpoint/2010/main" val="1541593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34A1-A1E9-10F4-DD36-0F7F49C6F028}"/>
              </a:ext>
            </a:extLst>
          </p:cNvPr>
          <p:cNvSpPr>
            <a:spLocks noGrp="1"/>
          </p:cNvSpPr>
          <p:nvPr>
            <p:ph type="title"/>
          </p:nvPr>
        </p:nvSpPr>
        <p:spPr>
          <a:xfrm>
            <a:off x="0" y="914419"/>
            <a:ext cx="6858000" cy="2877671"/>
          </a:xfrm>
        </p:spPr>
        <p:txBody>
          <a:bodyPr/>
          <a:lstStyle/>
          <a:p>
            <a:pPr>
              <a:lnSpc>
                <a:spcPct val="150000"/>
              </a:lnSpc>
            </a:pPr>
            <a:r>
              <a:rPr lang="en-US" sz="2800" dirty="0">
                <a:solidFill>
                  <a:schemeClr val="accent1"/>
                </a:solidFill>
                <a:latin typeface="Arial Black" panose="020B0A04020102020204" pitchFamily="34" charset="0"/>
              </a:rPr>
              <a:t>BOARD ELECTION</a:t>
            </a:r>
            <a:br>
              <a:rPr lang="en-US" sz="2800" dirty="0">
                <a:solidFill>
                  <a:schemeClr val="accent1"/>
                </a:solidFill>
                <a:latin typeface="Arial Black" panose="020B0A04020102020204" pitchFamily="34" charset="0"/>
              </a:rPr>
            </a:br>
            <a:r>
              <a:rPr lang="en-US" sz="2400" dirty="0">
                <a:latin typeface="Arial Black" panose="020B0A04020102020204" pitchFamily="34" charset="0"/>
              </a:rPr>
              <a:t>DRIVEN BY BYLAWS</a:t>
            </a:r>
            <a:br>
              <a:rPr lang="en-US" sz="2400" dirty="0">
                <a:latin typeface="Arial Black" panose="020B0A04020102020204" pitchFamily="34" charset="0"/>
              </a:rPr>
            </a:br>
            <a:r>
              <a:rPr lang="en-US" sz="2400" dirty="0">
                <a:latin typeface="Arial Black" panose="020B0A04020102020204" pitchFamily="34" charset="0"/>
              </a:rPr>
              <a:t>SPECIFIC PROCESS</a:t>
            </a:r>
            <a:br>
              <a:rPr lang="en-US" sz="2400" dirty="0">
                <a:latin typeface="Arial Black" panose="020B0A04020102020204" pitchFamily="34" charset="0"/>
              </a:rPr>
            </a:br>
            <a:r>
              <a:rPr lang="en-US" sz="2400" dirty="0">
                <a:latin typeface="Arial Black" panose="020B0A04020102020204" pitchFamily="34" charset="0"/>
              </a:rPr>
              <a:t>TRANSPARENCY</a:t>
            </a:r>
            <a:br>
              <a:rPr lang="en-US" sz="2400" dirty="0">
                <a:latin typeface="Arial Black" panose="020B0A04020102020204" pitchFamily="34" charset="0"/>
              </a:rPr>
            </a:br>
            <a:br>
              <a:rPr lang="en-US" sz="2400" dirty="0">
                <a:solidFill>
                  <a:schemeClr val="tx1">
                    <a:lumMod val="50000"/>
                    <a:lumOff val="50000"/>
                  </a:schemeClr>
                </a:solidFill>
                <a:latin typeface="Arial Black" panose="020B0A04020102020204" pitchFamily="34" charset="0"/>
              </a:rPr>
            </a:br>
            <a:endParaRPr lang="en-US" sz="2400" dirty="0"/>
          </a:p>
        </p:txBody>
      </p:sp>
      <p:sp>
        <p:nvSpPr>
          <p:cNvPr id="4" name="Oval 3">
            <a:extLst>
              <a:ext uri="{FF2B5EF4-FFF2-40B4-BE49-F238E27FC236}">
                <a16:creationId xmlns:a16="http://schemas.microsoft.com/office/drawing/2014/main" id="{F36C30C3-1789-7FBA-3060-E28ECCF3F79D}"/>
              </a:ext>
            </a:extLst>
          </p:cNvPr>
          <p:cNvSpPr/>
          <p:nvPr/>
        </p:nvSpPr>
        <p:spPr>
          <a:xfrm>
            <a:off x="6165909" y="1421934"/>
            <a:ext cx="2712413" cy="2604782"/>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92677683-1041-6978-AD64-02B54AC8F4F5}"/>
              </a:ext>
            </a:extLst>
          </p:cNvPr>
          <p:cNvSpPr txBox="1"/>
          <p:nvPr/>
        </p:nvSpPr>
        <p:spPr>
          <a:xfrm>
            <a:off x="6699809" y="1780444"/>
            <a:ext cx="2139192" cy="1938992"/>
          </a:xfrm>
          <a:prstGeom prst="rect">
            <a:avLst/>
          </a:prstGeom>
          <a:noFill/>
        </p:spPr>
        <p:txBody>
          <a:bodyPr wrap="square" rtlCol="0">
            <a:spAutoFit/>
          </a:bodyPr>
          <a:lstStyle/>
          <a:p>
            <a:r>
              <a:rPr lang="en-US" sz="2400" b="1" dirty="0">
                <a:solidFill>
                  <a:schemeClr val="bg1"/>
                </a:solidFill>
              </a:rPr>
              <a:t>WORK YEAR-ROUND TO RECRUIT BOARD MEMBERS</a:t>
            </a:r>
          </a:p>
        </p:txBody>
      </p:sp>
      <p:sp>
        <p:nvSpPr>
          <p:cNvPr id="6" name="Oval 5">
            <a:extLst>
              <a:ext uri="{FF2B5EF4-FFF2-40B4-BE49-F238E27FC236}">
                <a16:creationId xmlns:a16="http://schemas.microsoft.com/office/drawing/2014/main" id="{1E274D86-AF48-F2B0-B5B0-2E43541B5749}"/>
              </a:ext>
            </a:extLst>
          </p:cNvPr>
          <p:cNvSpPr/>
          <p:nvPr/>
        </p:nvSpPr>
        <p:spPr>
          <a:xfrm>
            <a:off x="5147870" y="3284575"/>
            <a:ext cx="1907643" cy="1831946"/>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32B53D3C-F3BC-C2FA-7071-621278823DF5}"/>
              </a:ext>
            </a:extLst>
          </p:cNvPr>
          <p:cNvSpPr txBox="1"/>
          <p:nvPr/>
        </p:nvSpPr>
        <p:spPr>
          <a:xfrm>
            <a:off x="5369839" y="3615922"/>
            <a:ext cx="1507822" cy="1246495"/>
          </a:xfrm>
          <a:prstGeom prst="rect">
            <a:avLst/>
          </a:prstGeom>
          <a:noFill/>
        </p:spPr>
        <p:txBody>
          <a:bodyPr wrap="square" rtlCol="0">
            <a:spAutoFit/>
          </a:bodyPr>
          <a:lstStyle/>
          <a:p>
            <a:r>
              <a:rPr lang="en-US" sz="1500" b="1" dirty="0">
                <a:solidFill>
                  <a:schemeClr val="bg1"/>
                </a:solidFill>
              </a:rPr>
              <a:t>YOU HAVE TO STEP AWAY FROM TRADITIONAL RULES TO GROW</a:t>
            </a:r>
          </a:p>
        </p:txBody>
      </p:sp>
    </p:spTree>
    <p:extLst>
      <p:ext uri="{BB962C8B-B14F-4D97-AF65-F5344CB8AC3E}">
        <p14:creationId xmlns:p14="http://schemas.microsoft.com/office/powerpoint/2010/main" val="800151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elcoming New Board Members: Tips for Successful Onboarding">
            <a:extLst>
              <a:ext uri="{FF2B5EF4-FFF2-40B4-BE49-F238E27FC236}">
                <a16:creationId xmlns:a16="http://schemas.microsoft.com/office/drawing/2014/main" id="{906399B9-7AEB-F109-029C-9B36BA8A2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266" y="73959"/>
            <a:ext cx="66309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09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CA24A-9FC6-FCE7-0EF4-A2B0A1BCE13F}"/>
              </a:ext>
            </a:extLst>
          </p:cNvPr>
          <p:cNvSpPr>
            <a:spLocks noGrp="1"/>
          </p:cNvSpPr>
          <p:nvPr>
            <p:ph type="body" sz="half" idx="2"/>
          </p:nvPr>
        </p:nvSpPr>
        <p:spPr/>
        <p:txBody>
          <a:bodyPr/>
          <a:lstStyle/>
          <a:p>
            <a:r>
              <a:rPr lang="en-US" sz="5400" b="1" dirty="0"/>
              <a:t>COMMITTEES</a:t>
            </a:r>
            <a:endParaRPr lang="en-US" dirty="0"/>
          </a:p>
        </p:txBody>
      </p:sp>
    </p:spTree>
    <p:extLst>
      <p:ext uri="{BB962C8B-B14F-4D97-AF65-F5344CB8AC3E}">
        <p14:creationId xmlns:p14="http://schemas.microsoft.com/office/powerpoint/2010/main" val="166416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1" y="0"/>
            <a:ext cx="8700247" cy="816265"/>
          </a:xfrm>
        </p:spPr>
        <p:txBody>
          <a:bodyPr/>
          <a:lstStyle/>
          <a:p>
            <a:r>
              <a:rPr lang="en-US" dirty="0"/>
              <a:t>COMMITTEE VS. TASK FORCE</a:t>
            </a:r>
          </a:p>
        </p:txBody>
      </p:sp>
      <p:grpSp>
        <p:nvGrpSpPr>
          <p:cNvPr id="7" name="Group 6">
            <a:extLst>
              <a:ext uri="{FF2B5EF4-FFF2-40B4-BE49-F238E27FC236}">
                <a16:creationId xmlns:a16="http://schemas.microsoft.com/office/drawing/2014/main" id="{85E7E9D5-B00F-0585-3436-6F2233F0499D}"/>
              </a:ext>
            </a:extLst>
          </p:cNvPr>
          <p:cNvGrpSpPr/>
          <p:nvPr/>
        </p:nvGrpSpPr>
        <p:grpSpPr>
          <a:xfrm>
            <a:off x="2459803" y="1308721"/>
            <a:ext cx="1594764" cy="3505957"/>
            <a:chOff x="800100" y="1443192"/>
            <a:chExt cx="2209800" cy="4858063"/>
          </a:xfrm>
        </p:grpSpPr>
        <p:sp>
          <p:nvSpPr>
            <p:cNvPr id="8" name="TextBox 7">
              <a:extLst>
                <a:ext uri="{FF2B5EF4-FFF2-40B4-BE49-F238E27FC236}">
                  <a16:creationId xmlns:a16="http://schemas.microsoft.com/office/drawing/2014/main" id="{49295628-8762-C955-581F-344C088146B8}"/>
                </a:ext>
              </a:extLst>
            </p:cNvPr>
            <p:cNvSpPr txBox="1"/>
            <p:nvPr/>
          </p:nvSpPr>
          <p:spPr>
            <a:xfrm>
              <a:off x="800100" y="2025563"/>
              <a:ext cx="2209800" cy="3912895"/>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Advisory</a:t>
              </a:r>
            </a:p>
            <a:p>
              <a:pPr algn="ctr"/>
              <a:endParaRPr lang="en-US" sz="1050" b="1" dirty="0">
                <a:latin typeface="Arial" panose="020B0604020202020204" pitchFamily="34" charset="0"/>
                <a:cs typeface="Arial" panose="020B0604020202020204" pitchFamily="34" charset="0"/>
              </a:endParaRPr>
            </a:p>
            <a:p>
              <a:pPr algn="ctr"/>
              <a:r>
                <a:rPr lang="en-US" sz="1000" b="1" dirty="0">
                  <a:latin typeface="Arial" panose="020B0604020202020204" pitchFamily="34" charset="0"/>
                  <a:cs typeface="Arial" panose="020B0604020202020204" pitchFamily="34" charset="0"/>
                </a:rPr>
                <a:t>High-level </a:t>
              </a:r>
            </a:p>
            <a:p>
              <a:pPr algn="ctr"/>
              <a:r>
                <a:rPr lang="en-US" sz="1000" b="1" dirty="0">
                  <a:latin typeface="Arial" panose="020B0604020202020204" pitchFamily="34" charset="0"/>
                  <a:cs typeface="Arial" panose="020B0604020202020204" pitchFamily="34" charset="0"/>
                </a:rPr>
                <a:t>leadership</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Larger group</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Not working</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Informational</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Provides info or guidance</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Expertise or </a:t>
              </a:r>
            </a:p>
            <a:p>
              <a:pPr algn="ctr"/>
              <a:r>
                <a:rPr lang="en-US" sz="1050" b="1" dirty="0">
                  <a:latin typeface="Arial" panose="020B0604020202020204" pitchFamily="34" charset="0"/>
                  <a:cs typeface="Arial" panose="020B0604020202020204" pitchFamily="34" charset="0"/>
                </a:rPr>
                <a:t>similar group</a:t>
              </a:r>
            </a:p>
            <a:p>
              <a:pPr algn="ctr"/>
              <a:endParaRPr lang="en-US" sz="105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C7EA61D-073C-08CC-D641-5829EAE07867}"/>
                </a:ext>
              </a:extLst>
            </p:cNvPr>
            <p:cNvSpPr txBox="1"/>
            <p:nvPr/>
          </p:nvSpPr>
          <p:spPr>
            <a:xfrm>
              <a:off x="990600" y="1443192"/>
              <a:ext cx="1828800" cy="261610"/>
            </a:xfrm>
            <a:prstGeom prst="rect">
              <a:avLst/>
            </a:prstGeom>
            <a:solidFill>
              <a:srgbClr val="C00000"/>
            </a:solidFill>
            <a:ln>
              <a:solidFill>
                <a:srgbClr val="C00000"/>
              </a:solidFill>
            </a:ln>
          </p:spPr>
          <p:txBody>
            <a:bodyPr wrap="square" rtlCol="0">
              <a:spAutoFit/>
            </a:bodyPr>
            <a:lstStyle/>
            <a:p>
              <a:pPr algn="ctr"/>
              <a:r>
                <a:rPr lang="en-US" sz="1100" b="1" dirty="0">
                  <a:solidFill>
                    <a:schemeClr val="bg1"/>
                  </a:solidFill>
                </a:rPr>
                <a:t>COUNCIL</a:t>
              </a:r>
            </a:p>
          </p:txBody>
        </p:sp>
        <p:sp>
          <p:nvSpPr>
            <p:cNvPr id="10" name="Rectangle 9">
              <a:extLst>
                <a:ext uri="{FF2B5EF4-FFF2-40B4-BE49-F238E27FC236}">
                  <a16:creationId xmlns:a16="http://schemas.microsoft.com/office/drawing/2014/main" id="{68750D51-AD70-FC9E-0C60-8721F6C51D04}"/>
                </a:ext>
              </a:extLst>
            </p:cNvPr>
            <p:cNvSpPr/>
            <p:nvPr/>
          </p:nvSpPr>
          <p:spPr>
            <a:xfrm>
              <a:off x="990600" y="1443192"/>
              <a:ext cx="1828800" cy="4858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1" name="Group 10">
            <a:extLst>
              <a:ext uri="{FF2B5EF4-FFF2-40B4-BE49-F238E27FC236}">
                <a16:creationId xmlns:a16="http://schemas.microsoft.com/office/drawing/2014/main" id="{265648A0-12B0-7DDD-0191-A6EDA90CB680}"/>
              </a:ext>
            </a:extLst>
          </p:cNvPr>
          <p:cNvGrpSpPr/>
          <p:nvPr/>
        </p:nvGrpSpPr>
        <p:grpSpPr>
          <a:xfrm>
            <a:off x="4350122" y="1317034"/>
            <a:ext cx="1594764" cy="3520155"/>
            <a:chOff x="4123307" y="1423518"/>
            <a:chExt cx="2209800" cy="4877737"/>
          </a:xfrm>
        </p:grpSpPr>
        <p:sp>
          <p:nvSpPr>
            <p:cNvPr id="12" name="TextBox 11">
              <a:extLst>
                <a:ext uri="{FF2B5EF4-FFF2-40B4-BE49-F238E27FC236}">
                  <a16:creationId xmlns:a16="http://schemas.microsoft.com/office/drawing/2014/main" id="{AD47B94F-2F30-7342-C344-CC8805B5AD9E}"/>
                </a:ext>
              </a:extLst>
            </p:cNvPr>
            <p:cNvSpPr txBox="1"/>
            <p:nvPr/>
          </p:nvSpPr>
          <p:spPr>
            <a:xfrm>
              <a:off x="4313807" y="1423518"/>
              <a:ext cx="1828800" cy="261610"/>
            </a:xfrm>
            <a:prstGeom prst="rect">
              <a:avLst/>
            </a:prstGeom>
            <a:solidFill>
              <a:srgbClr val="C00000"/>
            </a:solidFill>
            <a:ln>
              <a:solidFill>
                <a:srgbClr val="C00000"/>
              </a:solidFill>
            </a:ln>
          </p:spPr>
          <p:txBody>
            <a:bodyPr wrap="square" rtlCol="0">
              <a:spAutoFit/>
            </a:bodyPr>
            <a:lstStyle/>
            <a:p>
              <a:pPr algn="ctr"/>
              <a:r>
                <a:rPr lang="en-US" sz="1100" b="1" dirty="0">
                  <a:solidFill>
                    <a:schemeClr val="bg1"/>
                  </a:solidFill>
                </a:rPr>
                <a:t>COMMITTEE</a:t>
              </a:r>
            </a:p>
          </p:txBody>
        </p:sp>
        <p:sp>
          <p:nvSpPr>
            <p:cNvPr id="13" name="Rectangle 12">
              <a:extLst>
                <a:ext uri="{FF2B5EF4-FFF2-40B4-BE49-F238E27FC236}">
                  <a16:creationId xmlns:a16="http://schemas.microsoft.com/office/drawing/2014/main" id="{6B550AE2-9F56-ADD1-E624-8369FF8E863B}"/>
                </a:ext>
              </a:extLst>
            </p:cNvPr>
            <p:cNvSpPr/>
            <p:nvPr/>
          </p:nvSpPr>
          <p:spPr>
            <a:xfrm>
              <a:off x="4313807" y="1443192"/>
              <a:ext cx="1828800" cy="4858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TextBox 13">
              <a:extLst>
                <a:ext uri="{FF2B5EF4-FFF2-40B4-BE49-F238E27FC236}">
                  <a16:creationId xmlns:a16="http://schemas.microsoft.com/office/drawing/2014/main" id="{06772EBB-0CFA-B27C-3121-3DEF880C9B4C}"/>
                </a:ext>
              </a:extLst>
            </p:cNvPr>
            <p:cNvSpPr txBox="1"/>
            <p:nvPr/>
          </p:nvSpPr>
          <p:spPr>
            <a:xfrm>
              <a:off x="4123307" y="2065123"/>
              <a:ext cx="2209800" cy="3934219"/>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Varied roles</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General</a:t>
              </a:r>
            </a:p>
            <a:p>
              <a:pPr algn="ctr"/>
              <a:r>
                <a:rPr lang="en-US" sz="1050" b="1" dirty="0">
                  <a:latin typeface="Arial" panose="020B0604020202020204" pitchFamily="34" charset="0"/>
                  <a:cs typeface="Arial" panose="020B0604020202020204" pitchFamily="34" charset="0"/>
                </a:rPr>
                <a:t>Leadership</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Varied in size</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Working or not working</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Provides recommendation, researches</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Varied </a:t>
              </a:r>
            </a:p>
            <a:p>
              <a:pPr algn="ctr"/>
              <a:r>
                <a:rPr lang="en-US" sz="1050" b="1" dirty="0">
                  <a:latin typeface="Arial" panose="020B0604020202020204" pitchFamily="34" charset="0"/>
                  <a:cs typeface="Arial" panose="020B0604020202020204" pitchFamily="34" charset="0"/>
                </a:rPr>
                <a:t>backgrounds &amp; </a:t>
              </a:r>
            </a:p>
            <a:p>
              <a:pPr algn="ctr"/>
              <a:r>
                <a:rPr lang="en-US" sz="1050" b="1" dirty="0">
                  <a:latin typeface="Arial" panose="020B0604020202020204" pitchFamily="34" charset="0"/>
                  <a:cs typeface="Arial" panose="020B0604020202020204" pitchFamily="34" charset="0"/>
                </a:rPr>
                <a:t>points of view</a:t>
              </a:r>
            </a:p>
          </p:txBody>
        </p:sp>
      </p:grpSp>
      <p:grpSp>
        <p:nvGrpSpPr>
          <p:cNvPr id="15" name="Group 14">
            <a:extLst>
              <a:ext uri="{FF2B5EF4-FFF2-40B4-BE49-F238E27FC236}">
                <a16:creationId xmlns:a16="http://schemas.microsoft.com/office/drawing/2014/main" id="{25B1186B-C232-67C7-16C4-02EDDFAC6D41}"/>
              </a:ext>
            </a:extLst>
          </p:cNvPr>
          <p:cNvGrpSpPr/>
          <p:nvPr/>
        </p:nvGrpSpPr>
        <p:grpSpPr>
          <a:xfrm>
            <a:off x="6180249" y="1308721"/>
            <a:ext cx="1594764" cy="3505957"/>
            <a:chOff x="7256014" y="1443192"/>
            <a:chExt cx="2209800" cy="4858063"/>
          </a:xfrm>
        </p:grpSpPr>
        <p:sp>
          <p:nvSpPr>
            <p:cNvPr id="16" name="TextBox 15">
              <a:extLst>
                <a:ext uri="{FF2B5EF4-FFF2-40B4-BE49-F238E27FC236}">
                  <a16:creationId xmlns:a16="http://schemas.microsoft.com/office/drawing/2014/main" id="{77DE3D75-70A5-2F47-DB8E-2A161FDE8465}"/>
                </a:ext>
              </a:extLst>
            </p:cNvPr>
            <p:cNvSpPr txBox="1"/>
            <p:nvPr/>
          </p:nvSpPr>
          <p:spPr>
            <a:xfrm>
              <a:off x="7446514" y="1443192"/>
              <a:ext cx="1828800" cy="261610"/>
            </a:xfrm>
            <a:prstGeom prst="rect">
              <a:avLst/>
            </a:prstGeom>
            <a:solidFill>
              <a:srgbClr val="C00000"/>
            </a:solidFill>
            <a:ln>
              <a:solidFill>
                <a:srgbClr val="C00000"/>
              </a:solidFill>
            </a:ln>
          </p:spPr>
          <p:txBody>
            <a:bodyPr wrap="square" rtlCol="0">
              <a:spAutoFit/>
            </a:bodyPr>
            <a:lstStyle/>
            <a:p>
              <a:pPr algn="ctr"/>
              <a:r>
                <a:rPr lang="en-US" sz="1100" b="1" dirty="0">
                  <a:solidFill>
                    <a:schemeClr val="bg1"/>
                  </a:solidFill>
                </a:rPr>
                <a:t>TASK FORCE</a:t>
              </a:r>
            </a:p>
          </p:txBody>
        </p:sp>
        <p:sp>
          <p:nvSpPr>
            <p:cNvPr id="17" name="Rectangle 16">
              <a:extLst>
                <a:ext uri="{FF2B5EF4-FFF2-40B4-BE49-F238E27FC236}">
                  <a16:creationId xmlns:a16="http://schemas.microsoft.com/office/drawing/2014/main" id="{19A551D7-39B2-D54A-F173-DA73CEC4123A}"/>
                </a:ext>
              </a:extLst>
            </p:cNvPr>
            <p:cNvSpPr/>
            <p:nvPr/>
          </p:nvSpPr>
          <p:spPr>
            <a:xfrm>
              <a:off x="7446514" y="1443192"/>
              <a:ext cx="1828800" cy="4858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8" name="TextBox 17">
              <a:extLst>
                <a:ext uri="{FF2B5EF4-FFF2-40B4-BE49-F238E27FC236}">
                  <a16:creationId xmlns:a16="http://schemas.microsoft.com/office/drawing/2014/main" id="{68D110FA-4244-337F-C29B-5E336679033B}"/>
                </a:ext>
              </a:extLst>
            </p:cNvPr>
            <p:cNvSpPr txBox="1"/>
            <p:nvPr/>
          </p:nvSpPr>
          <p:spPr>
            <a:xfrm>
              <a:off x="7256014" y="2023161"/>
              <a:ext cx="2209800" cy="2677656"/>
            </a:xfrm>
            <a:prstGeom prst="rect">
              <a:avLst/>
            </a:prstGeom>
            <a:noFill/>
          </p:spPr>
          <p:txBody>
            <a:bodyPr wrap="square" rtlCol="0">
              <a:spAutoFit/>
            </a:bodyPr>
            <a:lstStyle/>
            <a:p>
              <a:pPr algn="ctr"/>
              <a:r>
                <a:rPr lang="en-US" sz="1050" b="1" dirty="0">
                  <a:latin typeface="Arial" panose="020B0604020202020204" pitchFamily="34" charset="0"/>
                  <a:cs typeface="Arial" panose="020B0604020202020204" pitchFamily="34" charset="0"/>
                </a:rPr>
                <a:t>“Do-</a:t>
              </a:r>
              <a:r>
                <a:rPr lang="en-US" sz="1050" b="1" dirty="0" err="1">
                  <a:latin typeface="Arial" panose="020B0604020202020204" pitchFamily="34" charset="0"/>
                  <a:cs typeface="Arial" panose="020B0604020202020204" pitchFamily="34" charset="0"/>
                </a:rPr>
                <a:t>ers</a:t>
              </a:r>
              <a:r>
                <a:rPr lang="en-US" sz="1050" b="1" dirty="0">
                  <a:latin typeface="Arial" panose="020B0604020202020204" pitchFamily="34" charset="0"/>
                  <a:cs typeface="Arial" panose="020B0604020202020204" pitchFamily="34" charset="0"/>
                </a:rPr>
                <a:t>”</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Less staff</a:t>
              </a:r>
            </a:p>
            <a:p>
              <a:pPr algn="ctr"/>
              <a:r>
                <a:rPr lang="en-US" sz="1050" b="1" dirty="0">
                  <a:latin typeface="Arial" panose="020B0604020202020204" pitchFamily="34" charset="0"/>
                  <a:cs typeface="Arial" panose="020B0604020202020204" pitchFamily="34" charset="0"/>
                </a:rPr>
                <a:t>oversight</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Small</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Working</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Takes action, </a:t>
              </a:r>
            </a:p>
            <a:p>
              <a:pPr algn="ctr"/>
              <a:r>
                <a:rPr lang="en-US" sz="1050" b="1" dirty="0">
                  <a:latin typeface="Arial" panose="020B0604020202020204" pitchFamily="34" charset="0"/>
                  <a:cs typeface="Arial" panose="020B0604020202020204" pitchFamily="34" charset="0"/>
                </a:rPr>
                <a:t>takes direction</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Diverse based </a:t>
              </a:r>
            </a:p>
            <a:p>
              <a:pPr algn="ctr"/>
              <a:r>
                <a:rPr lang="en-US" sz="1050" b="1" dirty="0">
                  <a:latin typeface="Arial" panose="020B0604020202020204" pitchFamily="34" charset="0"/>
                  <a:cs typeface="Arial" panose="020B0604020202020204" pitchFamily="34" charset="0"/>
                </a:rPr>
                <a:t>on need</a:t>
              </a:r>
            </a:p>
            <a:p>
              <a:pPr algn="ctr"/>
              <a:endParaRPr lang="en-US" sz="1050" b="1" dirty="0">
                <a:latin typeface="Arial" panose="020B0604020202020204" pitchFamily="34" charset="0"/>
                <a:cs typeface="Arial" panose="020B0604020202020204" pitchFamily="34" charset="0"/>
              </a:endParaRPr>
            </a:p>
            <a:p>
              <a:pPr algn="ctr"/>
              <a:r>
                <a:rPr lang="en-US" sz="1050" b="1" dirty="0">
                  <a:latin typeface="Arial" panose="020B0604020202020204" pitchFamily="34" charset="0"/>
                  <a:cs typeface="Arial" panose="020B0604020202020204" pitchFamily="34" charset="0"/>
                </a:rPr>
                <a:t>Ends with project</a:t>
              </a:r>
            </a:p>
          </p:txBody>
        </p:sp>
      </p:grpSp>
    </p:spTree>
    <p:extLst>
      <p:ext uri="{BB962C8B-B14F-4D97-AF65-F5344CB8AC3E}">
        <p14:creationId xmlns:p14="http://schemas.microsoft.com/office/powerpoint/2010/main" val="160648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7A009-C87F-EA4F-A31D-E1A3D1605B98}"/>
              </a:ext>
            </a:extLst>
          </p:cNvPr>
          <p:cNvSpPr>
            <a:spLocks noGrp="1"/>
          </p:cNvSpPr>
          <p:nvPr>
            <p:ph idx="1"/>
          </p:nvPr>
        </p:nvSpPr>
        <p:spPr>
          <a:xfrm>
            <a:off x="0" y="1640731"/>
            <a:ext cx="8320216" cy="2686503"/>
          </a:xfrm>
        </p:spPr>
        <p:txBody>
          <a:bodyPr/>
          <a:lstStyle/>
          <a:p>
            <a:pPr>
              <a:lnSpc>
                <a:spcPts val="5600"/>
              </a:lnSpc>
            </a:pPr>
            <a:r>
              <a:rPr lang="en-US" sz="5600" dirty="0"/>
              <a:t>Guide to Governance</a:t>
            </a:r>
          </a:p>
          <a:p>
            <a:r>
              <a:rPr lang="en-US" sz="2400" dirty="0"/>
              <a:t>C180</a:t>
            </a:r>
          </a:p>
          <a:p>
            <a:r>
              <a:rPr lang="en-US" sz="2400" dirty="0"/>
              <a:t>Kelle Marsalis, IOM, CCE</a:t>
            </a:r>
          </a:p>
          <a:p>
            <a:r>
              <a:rPr lang="en-US" sz="2400" dirty="0"/>
              <a:t>Plano (TX) Chamber</a:t>
            </a:r>
          </a:p>
          <a:p>
            <a:pPr>
              <a:lnSpc>
                <a:spcPct val="200000"/>
              </a:lnSpc>
            </a:pPr>
            <a:r>
              <a:rPr lang="en-US" dirty="0">
                <a:latin typeface="GT America Rg" pitchFamily="2" charset="77"/>
                <a:ea typeface="GT America Rg" pitchFamily="2" charset="77"/>
              </a:rPr>
              <a:t>Midwest Institute 2022</a:t>
            </a:r>
          </a:p>
        </p:txBody>
      </p:sp>
    </p:spTree>
    <p:extLst>
      <p:ext uri="{BB962C8B-B14F-4D97-AF65-F5344CB8AC3E}">
        <p14:creationId xmlns:p14="http://schemas.microsoft.com/office/powerpoint/2010/main" val="723135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DBC3-46DC-2ACC-A91D-22963AB4457D}"/>
              </a:ext>
            </a:extLst>
          </p:cNvPr>
          <p:cNvSpPr>
            <a:spLocks noGrp="1"/>
          </p:cNvSpPr>
          <p:nvPr>
            <p:ph type="title"/>
          </p:nvPr>
        </p:nvSpPr>
        <p:spPr>
          <a:xfrm>
            <a:off x="-1" y="0"/>
            <a:ext cx="8243047" cy="816265"/>
          </a:xfrm>
        </p:spPr>
        <p:txBody>
          <a:bodyPr/>
          <a:lstStyle/>
          <a:p>
            <a:r>
              <a:rPr lang="en-US" sz="5400" dirty="0"/>
              <a:t>Responsibilities of Committees</a:t>
            </a:r>
          </a:p>
        </p:txBody>
      </p:sp>
      <p:pic>
        <p:nvPicPr>
          <p:cNvPr id="10" name="Picture 9">
            <a:extLst>
              <a:ext uri="{FF2B5EF4-FFF2-40B4-BE49-F238E27FC236}">
                <a16:creationId xmlns:a16="http://schemas.microsoft.com/office/drawing/2014/main" id="{CD68F04C-29C1-4CE7-2628-984DB4BF6E69}"/>
              </a:ext>
            </a:extLst>
          </p:cNvPr>
          <p:cNvPicPr>
            <a:picLocks noChangeAspect="1"/>
          </p:cNvPicPr>
          <p:nvPr/>
        </p:nvPicPr>
        <p:blipFill rotWithShape="1">
          <a:blip r:embed="rId2"/>
          <a:srcRect t="13072"/>
          <a:stretch/>
        </p:blipFill>
        <p:spPr>
          <a:xfrm>
            <a:off x="883345" y="1116105"/>
            <a:ext cx="8345498" cy="4471147"/>
          </a:xfrm>
          <a:prstGeom prst="rect">
            <a:avLst/>
          </a:prstGeom>
        </p:spPr>
      </p:pic>
    </p:spTree>
    <p:extLst>
      <p:ext uri="{BB962C8B-B14F-4D97-AF65-F5344CB8AC3E}">
        <p14:creationId xmlns:p14="http://schemas.microsoft.com/office/powerpoint/2010/main" val="2560413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C56873-3047-4BEF-2EA0-B8912DF560DC}"/>
              </a:ext>
            </a:extLst>
          </p:cNvPr>
          <p:cNvPicPr>
            <a:picLocks noChangeAspect="1"/>
          </p:cNvPicPr>
          <p:nvPr/>
        </p:nvPicPr>
        <p:blipFill>
          <a:blip r:embed="rId2"/>
          <a:stretch>
            <a:fillRect/>
          </a:stretch>
        </p:blipFill>
        <p:spPr>
          <a:xfrm>
            <a:off x="188870" y="0"/>
            <a:ext cx="8403187" cy="5143500"/>
          </a:xfrm>
          <a:prstGeom prst="rect">
            <a:avLst/>
          </a:prstGeom>
        </p:spPr>
      </p:pic>
    </p:spTree>
    <p:extLst>
      <p:ext uri="{BB962C8B-B14F-4D97-AF65-F5344CB8AC3E}">
        <p14:creationId xmlns:p14="http://schemas.microsoft.com/office/powerpoint/2010/main" val="1645769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F582C-E1D4-C045-03C5-DD072E096E2B}"/>
              </a:ext>
            </a:extLst>
          </p:cNvPr>
          <p:cNvSpPr>
            <a:spLocks noGrp="1"/>
          </p:cNvSpPr>
          <p:nvPr>
            <p:ph type="title"/>
          </p:nvPr>
        </p:nvSpPr>
        <p:spPr>
          <a:xfrm>
            <a:off x="0" y="1"/>
            <a:ext cx="7826188" cy="817880"/>
          </a:xfrm>
        </p:spPr>
        <p:txBody>
          <a:bodyPr/>
          <a:lstStyle/>
          <a:p>
            <a:r>
              <a:rPr lang="en-US" sz="4400" dirty="0"/>
              <a:t>EFFECTIVE COMMITTEE MEETINGS</a:t>
            </a:r>
          </a:p>
        </p:txBody>
      </p:sp>
      <p:sp>
        <p:nvSpPr>
          <p:cNvPr id="11" name="TextBox 10">
            <a:extLst>
              <a:ext uri="{FF2B5EF4-FFF2-40B4-BE49-F238E27FC236}">
                <a16:creationId xmlns:a16="http://schemas.microsoft.com/office/drawing/2014/main" id="{FC784EB0-E3F4-CFAF-EDCD-96108A2CECED}"/>
              </a:ext>
            </a:extLst>
          </p:cNvPr>
          <p:cNvSpPr txBox="1"/>
          <p:nvPr/>
        </p:nvSpPr>
        <p:spPr>
          <a:xfrm>
            <a:off x="265577" y="1485900"/>
            <a:ext cx="1371600" cy="2492990"/>
          </a:xfrm>
          <a:prstGeom prst="rect">
            <a:avLst/>
          </a:prstGeom>
          <a:noFill/>
        </p:spPr>
        <p:txBody>
          <a:bodyPr wrap="square" rtlCol="0">
            <a:spAutoFit/>
          </a:bodyPr>
          <a:lstStyle/>
          <a:p>
            <a:pPr algn="ctr" defTabSz="685800"/>
            <a:r>
              <a:rPr lang="en-US" sz="1200" dirty="0">
                <a:solidFill>
                  <a:prstClr val="black"/>
                </a:solidFill>
                <a:latin typeface="Calibri" panose="020F0502020204030204"/>
              </a:rPr>
              <a:t>Create with Chair or standing</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Speakers</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Approval of items / Action items</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Desired outcomes should be clear</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Share ahead of time</a:t>
            </a:r>
          </a:p>
        </p:txBody>
      </p:sp>
      <p:sp>
        <p:nvSpPr>
          <p:cNvPr id="12" name="TextBox 11">
            <a:extLst>
              <a:ext uri="{FF2B5EF4-FFF2-40B4-BE49-F238E27FC236}">
                <a16:creationId xmlns:a16="http://schemas.microsoft.com/office/drawing/2014/main" id="{E7DF0C1A-7CA9-E387-093E-7905E57F5046}"/>
              </a:ext>
            </a:extLst>
          </p:cNvPr>
          <p:cNvSpPr txBox="1"/>
          <p:nvPr/>
        </p:nvSpPr>
        <p:spPr>
          <a:xfrm>
            <a:off x="265576" y="1082394"/>
            <a:ext cx="1371600" cy="300082"/>
          </a:xfrm>
          <a:prstGeom prst="rect">
            <a:avLst/>
          </a:prstGeom>
          <a:solidFill>
            <a:schemeClr val="accent1"/>
          </a:solidFill>
          <a:ln>
            <a:noFill/>
          </a:ln>
        </p:spPr>
        <p:txBody>
          <a:bodyPr wrap="square" rtlCol="0">
            <a:spAutoFit/>
          </a:bodyPr>
          <a:lstStyle/>
          <a:p>
            <a:pPr algn="ctr" defTabSz="685800">
              <a:defRPr/>
            </a:pPr>
            <a:r>
              <a:rPr lang="en-US" sz="1350" b="1" dirty="0">
                <a:solidFill>
                  <a:prstClr val="white"/>
                </a:solidFill>
                <a:latin typeface="Calibri"/>
              </a:rPr>
              <a:t>AGENDAS</a:t>
            </a:r>
          </a:p>
        </p:txBody>
      </p:sp>
      <p:sp>
        <p:nvSpPr>
          <p:cNvPr id="13" name="Rectangle 12">
            <a:extLst>
              <a:ext uri="{FF2B5EF4-FFF2-40B4-BE49-F238E27FC236}">
                <a16:creationId xmlns:a16="http://schemas.microsoft.com/office/drawing/2014/main" id="{AE46AACC-B166-B258-DF01-981D1738C69E}"/>
              </a:ext>
            </a:extLst>
          </p:cNvPr>
          <p:cNvSpPr/>
          <p:nvPr/>
        </p:nvSpPr>
        <p:spPr>
          <a:xfrm>
            <a:off x="265576" y="1082396"/>
            <a:ext cx="1371600" cy="316015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4" name="TextBox 13">
            <a:extLst>
              <a:ext uri="{FF2B5EF4-FFF2-40B4-BE49-F238E27FC236}">
                <a16:creationId xmlns:a16="http://schemas.microsoft.com/office/drawing/2014/main" id="{27F3394E-B6F9-8F8A-41B9-142A8E3016DF}"/>
              </a:ext>
            </a:extLst>
          </p:cNvPr>
          <p:cNvSpPr txBox="1"/>
          <p:nvPr/>
        </p:nvSpPr>
        <p:spPr>
          <a:xfrm>
            <a:off x="2355713" y="1082394"/>
            <a:ext cx="1371600" cy="261610"/>
          </a:xfrm>
          <a:prstGeom prst="rect">
            <a:avLst/>
          </a:prstGeom>
          <a:solidFill>
            <a:schemeClr val="accent1"/>
          </a:solidFill>
          <a:ln>
            <a:noFill/>
          </a:ln>
        </p:spPr>
        <p:txBody>
          <a:bodyPr wrap="square" rtlCol="0">
            <a:spAutoFit/>
          </a:bodyPr>
          <a:lstStyle/>
          <a:p>
            <a:pPr algn="ctr" defTabSz="685800">
              <a:defRPr/>
            </a:pPr>
            <a:r>
              <a:rPr lang="en-US" sz="1100" b="1" dirty="0">
                <a:solidFill>
                  <a:prstClr val="white"/>
                </a:solidFill>
                <a:latin typeface="Calibri"/>
              </a:rPr>
              <a:t>COMMITTEE WORK</a:t>
            </a:r>
          </a:p>
        </p:txBody>
      </p:sp>
      <p:sp>
        <p:nvSpPr>
          <p:cNvPr id="15" name="Rectangle 14">
            <a:extLst>
              <a:ext uri="{FF2B5EF4-FFF2-40B4-BE49-F238E27FC236}">
                <a16:creationId xmlns:a16="http://schemas.microsoft.com/office/drawing/2014/main" id="{28CF91EB-1ECD-C4B5-62B3-ACB920325008}"/>
              </a:ext>
            </a:extLst>
          </p:cNvPr>
          <p:cNvSpPr/>
          <p:nvPr/>
        </p:nvSpPr>
        <p:spPr>
          <a:xfrm>
            <a:off x="2355713" y="1082395"/>
            <a:ext cx="1371600" cy="31601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16" name="TextBox 15">
            <a:extLst>
              <a:ext uri="{FF2B5EF4-FFF2-40B4-BE49-F238E27FC236}">
                <a16:creationId xmlns:a16="http://schemas.microsoft.com/office/drawing/2014/main" id="{5DBAFDA6-3A78-43D9-6A41-4FB6A07C5B97}"/>
              </a:ext>
            </a:extLst>
          </p:cNvPr>
          <p:cNvSpPr txBox="1"/>
          <p:nvPr/>
        </p:nvSpPr>
        <p:spPr>
          <a:xfrm>
            <a:off x="4380376" y="1082394"/>
            <a:ext cx="1371600" cy="300082"/>
          </a:xfrm>
          <a:prstGeom prst="rect">
            <a:avLst/>
          </a:prstGeom>
          <a:solidFill>
            <a:schemeClr val="accent1"/>
          </a:solidFill>
          <a:ln>
            <a:noFill/>
          </a:ln>
        </p:spPr>
        <p:txBody>
          <a:bodyPr wrap="square" rtlCol="0">
            <a:spAutoFit/>
          </a:bodyPr>
          <a:lstStyle/>
          <a:p>
            <a:pPr algn="ctr" defTabSz="685800">
              <a:defRPr/>
            </a:pPr>
            <a:r>
              <a:rPr lang="en-US" sz="1350" b="1" dirty="0">
                <a:solidFill>
                  <a:prstClr val="white"/>
                </a:solidFill>
                <a:latin typeface="Calibri"/>
              </a:rPr>
              <a:t>Minutes</a:t>
            </a:r>
          </a:p>
        </p:txBody>
      </p:sp>
      <p:sp>
        <p:nvSpPr>
          <p:cNvPr id="17" name="Rectangle 16">
            <a:extLst>
              <a:ext uri="{FF2B5EF4-FFF2-40B4-BE49-F238E27FC236}">
                <a16:creationId xmlns:a16="http://schemas.microsoft.com/office/drawing/2014/main" id="{A27BCFEE-284F-6CC1-265B-8F6071BA469A}"/>
              </a:ext>
            </a:extLst>
          </p:cNvPr>
          <p:cNvSpPr/>
          <p:nvPr/>
        </p:nvSpPr>
        <p:spPr>
          <a:xfrm>
            <a:off x="4380376" y="1082395"/>
            <a:ext cx="1371600" cy="316015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a:endParaRPr>
          </a:p>
        </p:txBody>
      </p:sp>
      <p:sp>
        <p:nvSpPr>
          <p:cNvPr id="20" name="TextBox 19">
            <a:extLst>
              <a:ext uri="{FF2B5EF4-FFF2-40B4-BE49-F238E27FC236}">
                <a16:creationId xmlns:a16="http://schemas.microsoft.com/office/drawing/2014/main" id="{85432D97-2249-E118-B8F4-C541355811B4}"/>
              </a:ext>
            </a:extLst>
          </p:cNvPr>
          <p:cNvSpPr txBox="1"/>
          <p:nvPr/>
        </p:nvSpPr>
        <p:spPr>
          <a:xfrm>
            <a:off x="2355713" y="1485901"/>
            <a:ext cx="1371600" cy="2492990"/>
          </a:xfrm>
          <a:prstGeom prst="rect">
            <a:avLst/>
          </a:prstGeom>
          <a:noFill/>
        </p:spPr>
        <p:txBody>
          <a:bodyPr wrap="square" rtlCol="0">
            <a:spAutoFit/>
          </a:bodyPr>
          <a:lstStyle/>
          <a:p>
            <a:pPr algn="ctr" defTabSz="685800"/>
            <a:r>
              <a:rPr lang="en-US" sz="1200" dirty="0">
                <a:solidFill>
                  <a:prstClr val="black"/>
                </a:solidFill>
                <a:latin typeface="Calibri" panose="020F0502020204030204"/>
              </a:rPr>
              <a:t>Informational – background, white paper, bios</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Time for discussion</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Recap of recommendation</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Walk away having accomplished something</a:t>
            </a:r>
          </a:p>
        </p:txBody>
      </p:sp>
      <p:sp>
        <p:nvSpPr>
          <p:cNvPr id="21" name="TextBox 20">
            <a:extLst>
              <a:ext uri="{FF2B5EF4-FFF2-40B4-BE49-F238E27FC236}">
                <a16:creationId xmlns:a16="http://schemas.microsoft.com/office/drawing/2014/main" id="{7F22C6E0-DA38-72D6-93E9-9E3163A2449C}"/>
              </a:ext>
            </a:extLst>
          </p:cNvPr>
          <p:cNvSpPr txBox="1"/>
          <p:nvPr/>
        </p:nvSpPr>
        <p:spPr>
          <a:xfrm>
            <a:off x="4380376" y="1485900"/>
            <a:ext cx="1371600" cy="2677656"/>
          </a:xfrm>
          <a:prstGeom prst="rect">
            <a:avLst/>
          </a:prstGeom>
          <a:noFill/>
        </p:spPr>
        <p:txBody>
          <a:bodyPr wrap="square" rtlCol="0">
            <a:spAutoFit/>
          </a:bodyPr>
          <a:lstStyle/>
          <a:p>
            <a:pPr algn="ctr" defTabSz="685800"/>
            <a:r>
              <a:rPr lang="en-US" sz="1200" dirty="0">
                <a:solidFill>
                  <a:prstClr val="black"/>
                </a:solidFill>
                <a:latin typeface="Calibri" panose="020F0502020204030204"/>
              </a:rPr>
              <a:t>Don’t take minutes at committee level</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No need to record names if you do</a:t>
            </a:r>
          </a:p>
          <a:p>
            <a:pPr algn="ctr" defTabSz="685800"/>
            <a:endParaRPr lang="en-US" sz="1200" dirty="0">
              <a:solidFill>
                <a:prstClr val="black"/>
              </a:solidFill>
              <a:latin typeface="Calibri" panose="020F0502020204030204"/>
            </a:endParaRPr>
          </a:p>
          <a:p>
            <a:pPr algn="ctr" defTabSz="685800"/>
            <a:r>
              <a:rPr lang="en-US" sz="1200" dirty="0">
                <a:solidFill>
                  <a:prstClr val="black"/>
                </a:solidFill>
                <a:latin typeface="Calibri" panose="020F0502020204030204"/>
              </a:rPr>
              <a:t>Keep committee members accountable with reminders on actions &amp; deadlines</a:t>
            </a:r>
          </a:p>
          <a:p>
            <a:pPr algn="ctr" defTabSz="685800"/>
            <a:endParaRPr lang="en-US" sz="1200" dirty="0">
              <a:solidFill>
                <a:prstClr val="black"/>
              </a:solidFill>
              <a:latin typeface="Calibri" panose="020F0502020204030204"/>
            </a:endParaRPr>
          </a:p>
          <a:p>
            <a:pPr algn="ctr" defTabSz="685800"/>
            <a:endParaRPr lang="en-US" sz="1200" dirty="0">
              <a:solidFill>
                <a:prstClr val="black"/>
              </a:solidFill>
              <a:latin typeface="Calibri" panose="020F0502020204030204"/>
            </a:endParaRPr>
          </a:p>
        </p:txBody>
      </p:sp>
      <p:pic>
        <p:nvPicPr>
          <p:cNvPr id="2050" name="Picture 2" descr="Mastering Meaningful Meetings - Create Possibility">
            <a:extLst>
              <a:ext uri="{FF2B5EF4-FFF2-40B4-BE49-F238E27FC236}">
                <a16:creationId xmlns:a16="http://schemas.microsoft.com/office/drawing/2014/main" id="{C729CF6D-910E-B7A6-F6EF-CE031352E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33995">
            <a:off x="5934940" y="2112131"/>
            <a:ext cx="3209060" cy="124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84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FF54-83E3-AE5B-7481-CCB130F05189}"/>
              </a:ext>
            </a:extLst>
          </p:cNvPr>
          <p:cNvSpPr>
            <a:spLocks noGrp="1"/>
          </p:cNvSpPr>
          <p:nvPr>
            <p:ph type="ctrTitle"/>
          </p:nvPr>
        </p:nvSpPr>
        <p:spPr>
          <a:xfrm>
            <a:off x="0" y="1290160"/>
            <a:ext cx="8908676" cy="1379481"/>
          </a:xfrm>
        </p:spPr>
        <p:txBody>
          <a:bodyPr/>
          <a:lstStyle/>
          <a:p>
            <a:r>
              <a:rPr lang="en-US" sz="5400" dirty="0"/>
              <a:t>Case Study: </a:t>
            </a:r>
            <a:r>
              <a:rPr lang="en-US" sz="4800" dirty="0"/>
              <a:t>Dallas Regional Chamber</a:t>
            </a:r>
            <a:endParaRPr lang="en-US" sz="5400" dirty="0"/>
          </a:p>
        </p:txBody>
      </p:sp>
      <p:sp>
        <p:nvSpPr>
          <p:cNvPr id="3" name="Subtitle 2">
            <a:extLst>
              <a:ext uri="{FF2B5EF4-FFF2-40B4-BE49-F238E27FC236}">
                <a16:creationId xmlns:a16="http://schemas.microsoft.com/office/drawing/2014/main" id="{41EEC826-49B2-CFA6-F1E7-05FBAEB4DFC7}"/>
              </a:ext>
            </a:extLst>
          </p:cNvPr>
          <p:cNvSpPr>
            <a:spLocks noGrp="1"/>
          </p:cNvSpPr>
          <p:nvPr>
            <p:ph type="subTitle" idx="1"/>
          </p:nvPr>
        </p:nvSpPr>
        <p:spPr>
          <a:xfrm>
            <a:off x="-1" y="2702122"/>
            <a:ext cx="8774207" cy="315992"/>
          </a:xfrm>
        </p:spPr>
        <p:txBody>
          <a:bodyPr/>
          <a:lstStyle/>
          <a:p>
            <a:r>
              <a:rPr lang="en-US" dirty="0"/>
              <a:t>Building a more inclusive &amp; impactful Chamber through governance</a:t>
            </a:r>
          </a:p>
        </p:txBody>
      </p:sp>
    </p:spTree>
    <p:extLst>
      <p:ext uri="{BB962C8B-B14F-4D97-AF65-F5344CB8AC3E}">
        <p14:creationId xmlns:p14="http://schemas.microsoft.com/office/powerpoint/2010/main" val="3212985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AA7EBD-AEA8-4344-8B28-27DDF5723E8E}"/>
              </a:ext>
            </a:extLst>
          </p:cNvPr>
          <p:cNvPicPr>
            <a:picLocks noChangeAspect="1"/>
          </p:cNvPicPr>
          <p:nvPr/>
        </p:nvPicPr>
        <p:blipFill rotWithShape="1">
          <a:blip r:embed="rId2"/>
          <a:srcRect l="58125" t="2222" r="8750" b="3333"/>
          <a:stretch/>
        </p:blipFill>
        <p:spPr>
          <a:xfrm>
            <a:off x="808869" y="400050"/>
            <a:ext cx="3028950" cy="2428875"/>
          </a:xfrm>
          <a:prstGeom prst="rect">
            <a:avLst/>
          </a:prstGeom>
        </p:spPr>
      </p:pic>
      <p:pic>
        <p:nvPicPr>
          <p:cNvPr id="6" name="Picture 5">
            <a:extLst>
              <a:ext uri="{FF2B5EF4-FFF2-40B4-BE49-F238E27FC236}">
                <a16:creationId xmlns:a16="http://schemas.microsoft.com/office/drawing/2014/main" id="{D4B9D6D7-5459-4BB7-8E86-2D8F5A34CF6A}"/>
              </a:ext>
            </a:extLst>
          </p:cNvPr>
          <p:cNvPicPr>
            <a:picLocks noChangeAspect="1"/>
          </p:cNvPicPr>
          <p:nvPr/>
        </p:nvPicPr>
        <p:blipFill rotWithShape="1">
          <a:blip r:embed="rId3"/>
          <a:srcRect l="61250" r="11875" b="3333"/>
          <a:stretch/>
        </p:blipFill>
        <p:spPr>
          <a:xfrm>
            <a:off x="4114800" y="1600200"/>
            <a:ext cx="3257550" cy="3295429"/>
          </a:xfrm>
          <a:prstGeom prst="rect">
            <a:avLst/>
          </a:prstGeom>
        </p:spPr>
      </p:pic>
      <p:sp>
        <p:nvSpPr>
          <p:cNvPr id="7" name="TextBox 6">
            <a:extLst>
              <a:ext uri="{FF2B5EF4-FFF2-40B4-BE49-F238E27FC236}">
                <a16:creationId xmlns:a16="http://schemas.microsoft.com/office/drawing/2014/main" id="{3ABD9E0F-6941-4B64-BC3A-9D986586F392}"/>
              </a:ext>
            </a:extLst>
          </p:cNvPr>
          <p:cNvSpPr txBox="1"/>
          <p:nvPr/>
        </p:nvSpPr>
        <p:spPr>
          <a:xfrm>
            <a:off x="942975" y="3371850"/>
            <a:ext cx="2600325" cy="923330"/>
          </a:xfrm>
          <a:prstGeom prst="rect">
            <a:avLst/>
          </a:prstGeom>
          <a:noFill/>
        </p:spPr>
        <p:txBody>
          <a:bodyPr wrap="square" rtlCol="0">
            <a:spAutoFit/>
          </a:bodyPr>
          <a:lstStyle/>
          <a:p>
            <a:pPr algn="r" defTabSz="685800"/>
            <a:r>
              <a:rPr lang="en-US" b="1" dirty="0">
                <a:solidFill>
                  <a:srgbClr val="1F497D"/>
                </a:solidFill>
                <a:latin typeface="Arial Black" panose="020B0A04020102020204" pitchFamily="34" charset="0"/>
              </a:rPr>
              <a:t>CASE STUDY:</a:t>
            </a:r>
          </a:p>
          <a:p>
            <a:pPr algn="r" defTabSz="685800"/>
            <a:r>
              <a:rPr lang="en-US" b="1" dirty="0">
                <a:solidFill>
                  <a:srgbClr val="1F497D"/>
                </a:solidFill>
                <a:latin typeface="Arial Black" panose="020B0A04020102020204" pitchFamily="34" charset="0"/>
              </a:rPr>
              <a:t>DALLAS REGIONAL CHAMBER</a:t>
            </a:r>
          </a:p>
        </p:txBody>
      </p:sp>
    </p:spTree>
    <p:extLst>
      <p:ext uri="{BB962C8B-B14F-4D97-AF65-F5344CB8AC3E}">
        <p14:creationId xmlns:p14="http://schemas.microsoft.com/office/powerpoint/2010/main" val="1937115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CCD92-A061-461F-8385-A1F7CDC6DB15}"/>
              </a:ext>
            </a:extLst>
          </p:cNvPr>
          <p:cNvPicPr>
            <a:picLocks noChangeAspect="1"/>
          </p:cNvPicPr>
          <p:nvPr/>
        </p:nvPicPr>
        <p:blipFill rotWithShape="1">
          <a:blip r:embed="rId2"/>
          <a:srcRect l="59375" r="9375"/>
          <a:stretch/>
        </p:blipFill>
        <p:spPr>
          <a:xfrm>
            <a:off x="457200" y="360045"/>
            <a:ext cx="4914900" cy="4423410"/>
          </a:xfrm>
          <a:prstGeom prst="rect">
            <a:avLst/>
          </a:prstGeom>
        </p:spPr>
      </p:pic>
      <p:pic>
        <p:nvPicPr>
          <p:cNvPr id="3" name="Picture 2">
            <a:extLst>
              <a:ext uri="{FF2B5EF4-FFF2-40B4-BE49-F238E27FC236}">
                <a16:creationId xmlns:a16="http://schemas.microsoft.com/office/drawing/2014/main" id="{AE7427AD-8470-43BF-B5E4-8CB6976CEE26}"/>
              </a:ext>
            </a:extLst>
          </p:cNvPr>
          <p:cNvPicPr>
            <a:picLocks noChangeAspect="1"/>
          </p:cNvPicPr>
          <p:nvPr/>
        </p:nvPicPr>
        <p:blipFill rotWithShape="1">
          <a:blip r:embed="rId3"/>
          <a:srcRect l="60377" r="10063"/>
          <a:stretch/>
        </p:blipFill>
        <p:spPr>
          <a:xfrm>
            <a:off x="5486400" y="2171700"/>
            <a:ext cx="2686050" cy="2571750"/>
          </a:xfrm>
          <a:prstGeom prst="rect">
            <a:avLst/>
          </a:prstGeom>
        </p:spPr>
      </p:pic>
    </p:spTree>
    <p:extLst>
      <p:ext uri="{BB962C8B-B14F-4D97-AF65-F5344CB8AC3E}">
        <p14:creationId xmlns:p14="http://schemas.microsoft.com/office/powerpoint/2010/main" val="1793812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47669-4A9D-43C0-9AC8-7D6AD7F75B06}"/>
              </a:ext>
            </a:extLst>
          </p:cNvPr>
          <p:cNvPicPr>
            <a:picLocks noChangeAspect="1"/>
          </p:cNvPicPr>
          <p:nvPr/>
        </p:nvPicPr>
        <p:blipFill rotWithShape="1">
          <a:blip r:embed="rId2"/>
          <a:srcRect l="50625"/>
          <a:stretch/>
        </p:blipFill>
        <p:spPr>
          <a:xfrm>
            <a:off x="232410" y="85363"/>
            <a:ext cx="8679180" cy="4943837"/>
          </a:xfrm>
          <a:prstGeom prst="rect">
            <a:avLst/>
          </a:prstGeom>
        </p:spPr>
      </p:pic>
    </p:spTree>
    <p:extLst>
      <p:ext uri="{BB962C8B-B14F-4D97-AF65-F5344CB8AC3E}">
        <p14:creationId xmlns:p14="http://schemas.microsoft.com/office/powerpoint/2010/main" val="3366397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7D2B3A-2DAC-4E38-87B1-6E27CCF2CEF3}"/>
              </a:ext>
            </a:extLst>
          </p:cNvPr>
          <p:cNvPicPr>
            <a:picLocks noChangeAspect="1"/>
          </p:cNvPicPr>
          <p:nvPr/>
        </p:nvPicPr>
        <p:blipFill rotWithShape="1">
          <a:blip r:embed="rId2"/>
          <a:srcRect l="50625"/>
          <a:stretch/>
        </p:blipFill>
        <p:spPr>
          <a:xfrm>
            <a:off x="257175" y="113938"/>
            <a:ext cx="8629650" cy="4915624"/>
          </a:xfrm>
          <a:prstGeom prst="rect">
            <a:avLst/>
          </a:prstGeom>
        </p:spPr>
      </p:pic>
    </p:spTree>
    <p:extLst>
      <p:ext uri="{BB962C8B-B14F-4D97-AF65-F5344CB8AC3E}">
        <p14:creationId xmlns:p14="http://schemas.microsoft.com/office/powerpoint/2010/main" val="327690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05F64E-7934-4745-8762-76A076A91861}"/>
              </a:ext>
            </a:extLst>
          </p:cNvPr>
          <p:cNvPicPr>
            <a:picLocks noChangeAspect="1"/>
          </p:cNvPicPr>
          <p:nvPr/>
        </p:nvPicPr>
        <p:blipFill rotWithShape="1">
          <a:blip r:embed="rId2"/>
          <a:srcRect l="50109"/>
          <a:stretch/>
        </p:blipFill>
        <p:spPr>
          <a:xfrm>
            <a:off x="171450" y="171450"/>
            <a:ext cx="8743950" cy="4918472"/>
          </a:xfrm>
          <a:prstGeom prst="rect">
            <a:avLst/>
          </a:prstGeom>
        </p:spPr>
      </p:pic>
    </p:spTree>
    <p:extLst>
      <p:ext uri="{BB962C8B-B14F-4D97-AF65-F5344CB8AC3E}">
        <p14:creationId xmlns:p14="http://schemas.microsoft.com/office/powerpoint/2010/main" val="2257704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6FD928-524E-4292-A420-3C74EFD9E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294"/>
            <a:ext cx="8915400" cy="50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41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C9C6F0D-3C62-81F8-6172-3898ADE6EE66}"/>
              </a:ext>
            </a:extLst>
          </p:cNvPr>
          <p:cNvSpPr txBox="1">
            <a:spLocks/>
          </p:cNvSpPr>
          <p:nvPr/>
        </p:nvSpPr>
        <p:spPr>
          <a:xfrm>
            <a:off x="0" y="478571"/>
            <a:ext cx="8320216" cy="325631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DBF5FF"/>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5600"/>
              </a:lnSpc>
            </a:pPr>
            <a:r>
              <a:rPr lang="en-US" sz="5600" dirty="0"/>
              <a:t>Course Description</a:t>
            </a:r>
          </a:p>
          <a:p>
            <a:r>
              <a:rPr lang="en-US" sz="2400" dirty="0"/>
              <a:t>A sound governance structure is needed to ensure success at all levels of an organization. Create a great organization through strong relationships with volunteers. </a:t>
            </a:r>
          </a:p>
        </p:txBody>
      </p:sp>
    </p:spTree>
    <p:extLst>
      <p:ext uri="{BB962C8B-B14F-4D97-AF65-F5344CB8AC3E}">
        <p14:creationId xmlns:p14="http://schemas.microsoft.com/office/powerpoint/2010/main" val="3284349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8911B74-A1A7-4E82-A29F-2786F201B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294"/>
            <a:ext cx="8915400" cy="50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40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3DAAD92-364E-41CE-9D07-A4F575EEC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64294"/>
            <a:ext cx="8915400" cy="501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21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45E1E80-24B2-43F0-8393-321751F03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1" y="57150"/>
            <a:ext cx="90424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31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E04700D-06B1-4934-A31A-3C7E5AA3E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80367"/>
            <a:ext cx="8858250" cy="498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70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8422E-9FF1-890A-F25D-89BFCC2298B5}"/>
              </a:ext>
            </a:extLst>
          </p:cNvPr>
          <p:cNvSpPr>
            <a:spLocks noGrp="1"/>
          </p:cNvSpPr>
          <p:nvPr>
            <p:ph type="ctrTitle"/>
          </p:nvPr>
        </p:nvSpPr>
        <p:spPr/>
        <p:txBody>
          <a:bodyPr/>
          <a:lstStyle/>
          <a:p>
            <a:r>
              <a:rPr lang="en-US" dirty="0"/>
              <a:t>Establishing Priorities</a:t>
            </a:r>
          </a:p>
        </p:txBody>
      </p:sp>
      <p:sp>
        <p:nvSpPr>
          <p:cNvPr id="3" name="Subtitle 2">
            <a:extLst>
              <a:ext uri="{FF2B5EF4-FFF2-40B4-BE49-F238E27FC236}">
                <a16:creationId xmlns:a16="http://schemas.microsoft.com/office/drawing/2014/main" id="{E04C41C4-2122-9180-F667-A5904FEF1026}"/>
              </a:ext>
            </a:extLst>
          </p:cNvPr>
          <p:cNvSpPr>
            <a:spLocks noGrp="1"/>
          </p:cNvSpPr>
          <p:nvPr>
            <p:ph type="subTitle" idx="1"/>
          </p:nvPr>
        </p:nvSpPr>
        <p:spPr/>
        <p:txBody>
          <a:bodyPr/>
          <a:lstStyle/>
          <a:p>
            <a:r>
              <a:rPr lang="en-US" dirty="0"/>
              <a:t>How to attract and keep Board members engaged</a:t>
            </a:r>
          </a:p>
        </p:txBody>
      </p:sp>
    </p:spTree>
    <p:extLst>
      <p:ext uri="{BB962C8B-B14F-4D97-AF65-F5344CB8AC3E}">
        <p14:creationId xmlns:p14="http://schemas.microsoft.com/office/powerpoint/2010/main" val="1147894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Establishing Priorities	</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Strategic Plan</a:t>
            </a:r>
          </a:p>
          <a:p>
            <a:r>
              <a:rPr lang="en-US" sz="1400" dirty="0"/>
              <a:t>A multi-year strategy and program of work is key to driving impact for members and your constituency. The Board should help create this long-term plan, as well as use it as a guiding star throughout their terms. </a:t>
            </a:r>
          </a:p>
          <a:p>
            <a:endParaRPr lang="en-US" sz="1400" dirty="0"/>
          </a:p>
          <a:p>
            <a:r>
              <a:rPr lang="en-US" sz="1400" b="1" dirty="0"/>
              <a:t>Board Orientation</a:t>
            </a:r>
          </a:p>
          <a:p>
            <a:r>
              <a:rPr lang="en-US" sz="1400" dirty="0"/>
              <a:t>Spend some time here. Don’t assume because your new Board members have served before, that they know anything. And don’t let them bring bad habits with them. </a:t>
            </a:r>
          </a:p>
        </p:txBody>
      </p:sp>
    </p:spTree>
    <p:extLst>
      <p:ext uri="{BB962C8B-B14F-4D97-AF65-F5344CB8AC3E}">
        <p14:creationId xmlns:p14="http://schemas.microsoft.com/office/powerpoint/2010/main" val="1713929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229B5-8B61-1386-878E-A68CB573AC09}"/>
              </a:ext>
            </a:extLst>
          </p:cNvPr>
          <p:cNvPicPr>
            <a:picLocks noChangeAspect="1"/>
          </p:cNvPicPr>
          <p:nvPr/>
        </p:nvPicPr>
        <p:blipFill>
          <a:blip r:embed="rId2"/>
          <a:stretch>
            <a:fillRect/>
          </a:stretch>
        </p:blipFill>
        <p:spPr>
          <a:xfrm>
            <a:off x="1252012" y="74512"/>
            <a:ext cx="3407457" cy="427980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AC28340-B383-FFF4-933B-B6F087A4A115}"/>
              </a:ext>
            </a:extLst>
          </p:cNvPr>
          <p:cNvPicPr>
            <a:picLocks noChangeAspect="1"/>
          </p:cNvPicPr>
          <p:nvPr/>
        </p:nvPicPr>
        <p:blipFill>
          <a:blip r:embed="rId3"/>
          <a:stretch>
            <a:fillRect/>
          </a:stretch>
        </p:blipFill>
        <p:spPr>
          <a:xfrm>
            <a:off x="4372907" y="1752268"/>
            <a:ext cx="2866457" cy="2971284"/>
          </a:xfrm>
          <a:prstGeom prst="rect">
            <a:avLst/>
          </a:prstGeom>
          <a:ln>
            <a:solidFill>
              <a:schemeClr val="tx1"/>
            </a:solid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94627717-BBA4-F110-78C4-8EC88F06BC81}"/>
              </a:ext>
            </a:extLst>
          </p:cNvPr>
          <p:cNvSpPr>
            <a:spLocks noGrp="1"/>
          </p:cNvSpPr>
          <p:nvPr>
            <p:ph type="title"/>
          </p:nvPr>
        </p:nvSpPr>
        <p:spPr>
          <a:xfrm>
            <a:off x="4834218" y="408132"/>
            <a:ext cx="8290112" cy="816265"/>
          </a:xfrm>
        </p:spPr>
        <p:txBody>
          <a:bodyPr/>
          <a:lstStyle/>
          <a:p>
            <a:r>
              <a:rPr lang="en-US" dirty="0"/>
              <a:t>Strategic Plans</a:t>
            </a:r>
          </a:p>
        </p:txBody>
      </p:sp>
    </p:spTree>
    <p:extLst>
      <p:ext uri="{BB962C8B-B14F-4D97-AF65-F5344CB8AC3E}">
        <p14:creationId xmlns:p14="http://schemas.microsoft.com/office/powerpoint/2010/main" val="1925207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627717-BBA4-F110-78C4-8EC88F06BC81}"/>
              </a:ext>
            </a:extLst>
          </p:cNvPr>
          <p:cNvSpPr>
            <a:spLocks noGrp="1"/>
          </p:cNvSpPr>
          <p:nvPr>
            <p:ph type="title"/>
          </p:nvPr>
        </p:nvSpPr>
        <p:spPr>
          <a:xfrm>
            <a:off x="5658279" y="1453161"/>
            <a:ext cx="7369798" cy="816265"/>
          </a:xfrm>
        </p:spPr>
        <p:txBody>
          <a:bodyPr/>
          <a:lstStyle/>
          <a:p>
            <a:r>
              <a:rPr lang="en-US" dirty="0"/>
              <a:t>Strategic </a:t>
            </a:r>
            <a:br>
              <a:rPr lang="en-US" dirty="0"/>
            </a:br>
            <a:r>
              <a:rPr lang="en-US" dirty="0"/>
              <a:t>Plans</a:t>
            </a:r>
          </a:p>
        </p:txBody>
      </p:sp>
      <p:pic>
        <p:nvPicPr>
          <p:cNvPr id="6" name="Picture 5">
            <a:extLst>
              <a:ext uri="{FF2B5EF4-FFF2-40B4-BE49-F238E27FC236}">
                <a16:creationId xmlns:a16="http://schemas.microsoft.com/office/drawing/2014/main" id="{B3D268AD-AE0C-AD63-D3B6-D4DF8B1ED935}"/>
              </a:ext>
            </a:extLst>
          </p:cNvPr>
          <p:cNvPicPr>
            <a:picLocks noChangeAspect="1"/>
          </p:cNvPicPr>
          <p:nvPr/>
        </p:nvPicPr>
        <p:blipFill>
          <a:blip r:embed="rId2"/>
          <a:stretch>
            <a:fillRect/>
          </a:stretch>
        </p:blipFill>
        <p:spPr>
          <a:xfrm>
            <a:off x="362327" y="338033"/>
            <a:ext cx="4993634" cy="378708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9547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627717-BBA4-F110-78C4-8EC88F06BC81}"/>
              </a:ext>
            </a:extLst>
          </p:cNvPr>
          <p:cNvSpPr>
            <a:spLocks noGrp="1"/>
          </p:cNvSpPr>
          <p:nvPr>
            <p:ph type="title"/>
          </p:nvPr>
        </p:nvSpPr>
        <p:spPr>
          <a:xfrm>
            <a:off x="466349" y="87292"/>
            <a:ext cx="7369798" cy="816265"/>
          </a:xfrm>
        </p:spPr>
        <p:txBody>
          <a:bodyPr/>
          <a:lstStyle/>
          <a:p>
            <a:r>
              <a:rPr lang="en-US" dirty="0"/>
              <a:t>Strategic Plans</a:t>
            </a:r>
          </a:p>
        </p:txBody>
      </p:sp>
      <p:pic>
        <p:nvPicPr>
          <p:cNvPr id="8" name="Picture 7" descr="Graphical user interface, application, website&#10;&#10;Description automatically generated">
            <a:extLst>
              <a:ext uri="{FF2B5EF4-FFF2-40B4-BE49-F238E27FC236}">
                <a16:creationId xmlns:a16="http://schemas.microsoft.com/office/drawing/2014/main" id="{79BDFC86-1F62-9AF7-E104-D018018965B1}"/>
              </a:ext>
            </a:extLst>
          </p:cNvPr>
          <p:cNvPicPr>
            <a:picLocks noChangeAspect="1"/>
          </p:cNvPicPr>
          <p:nvPr/>
        </p:nvPicPr>
        <p:blipFill>
          <a:blip r:embed="rId2"/>
          <a:stretch>
            <a:fillRect/>
          </a:stretch>
        </p:blipFill>
        <p:spPr>
          <a:xfrm>
            <a:off x="3724835" y="1004651"/>
            <a:ext cx="5243191" cy="4051557"/>
          </a:xfrm>
          <a:prstGeom prst="rect">
            <a:avLst/>
          </a:prstGeom>
        </p:spPr>
      </p:pic>
    </p:spTree>
    <p:extLst>
      <p:ext uri="{BB962C8B-B14F-4D97-AF65-F5344CB8AC3E}">
        <p14:creationId xmlns:p14="http://schemas.microsoft.com/office/powerpoint/2010/main" val="731124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4627717-BBA4-F110-78C4-8EC88F06BC81}"/>
              </a:ext>
            </a:extLst>
          </p:cNvPr>
          <p:cNvSpPr>
            <a:spLocks noGrp="1"/>
          </p:cNvSpPr>
          <p:nvPr>
            <p:ph type="title"/>
          </p:nvPr>
        </p:nvSpPr>
        <p:spPr>
          <a:xfrm>
            <a:off x="466349" y="87292"/>
            <a:ext cx="7369798" cy="816265"/>
          </a:xfrm>
        </p:spPr>
        <p:txBody>
          <a:bodyPr/>
          <a:lstStyle/>
          <a:p>
            <a:r>
              <a:rPr lang="en-US" dirty="0"/>
              <a:t>Strategic Plans</a:t>
            </a:r>
          </a:p>
        </p:txBody>
      </p:sp>
      <p:pic>
        <p:nvPicPr>
          <p:cNvPr id="4" name="Picture 5">
            <a:extLst>
              <a:ext uri="{FF2B5EF4-FFF2-40B4-BE49-F238E27FC236}">
                <a16:creationId xmlns:a16="http://schemas.microsoft.com/office/drawing/2014/main" id="{44F3A30D-CE12-E800-CE65-21D23545A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03" y="1106906"/>
            <a:ext cx="5268404" cy="320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48A5C8F-9D54-A3A0-1AA4-8C0DA7E71E69}"/>
              </a:ext>
            </a:extLst>
          </p:cNvPr>
          <p:cNvPicPr>
            <a:picLocks noChangeAspect="1"/>
          </p:cNvPicPr>
          <p:nvPr/>
        </p:nvPicPr>
        <p:blipFill>
          <a:blip r:embed="rId3"/>
          <a:stretch>
            <a:fillRect/>
          </a:stretch>
        </p:blipFill>
        <p:spPr>
          <a:xfrm rot="21095617">
            <a:off x="5402859" y="2124635"/>
            <a:ext cx="2580491" cy="2716306"/>
          </a:xfrm>
          <a:prstGeom prst="rect">
            <a:avLst/>
          </a:prstGeom>
        </p:spPr>
      </p:pic>
      <p:pic>
        <p:nvPicPr>
          <p:cNvPr id="3" name="Picture 2">
            <a:extLst>
              <a:ext uri="{FF2B5EF4-FFF2-40B4-BE49-F238E27FC236}">
                <a16:creationId xmlns:a16="http://schemas.microsoft.com/office/drawing/2014/main" id="{EBD2C6B5-90A6-1047-86D1-DFC8DA7830D7}"/>
              </a:ext>
            </a:extLst>
          </p:cNvPr>
          <p:cNvPicPr>
            <a:picLocks noChangeAspect="1"/>
          </p:cNvPicPr>
          <p:nvPr/>
        </p:nvPicPr>
        <p:blipFill rotWithShape="1">
          <a:blip r:embed="rId4"/>
          <a:srcRect l="16592" t="7190" r="26775" b="7582"/>
          <a:stretch/>
        </p:blipFill>
        <p:spPr>
          <a:xfrm rot="972949">
            <a:off x="7358075" y="128526"/>
            <a:ext cx="1449432" cy="2829828"/>
          </a:xfrm>
          <a:prstGeom prst="rect">
            <a:avLst/>
          </a:prstGeom>
        </p:spPr>
      </p:pic>
    </p:spTree>
    <p:extLst>
      <p:ext uri="{BB962C8B-B14F-4D97-AF65-F5344CB8AC3E}">
        <p14:creationId xmlns:p14="http://schemas.microsoft.com/office/powerpoint/2010/main" val="29908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C9C6F0D-3C62-81F8-6172-3898ADE6EE66}"/>
              </a:ext>
            </a:extLst>
          </p:cNvPr>
          <p:cNvSpPr txBox="1">
            <a:spLocks/>
          </p:cNvSpPr>
          <p:nvPr/>
        </p:nvSpPr>
        <p:spPr>
          <a:xfrm>
            <a:off x="0" y="478571"/>
            <a:ext cx="8320216" cy="325631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DBF5FF"/>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5600"/>
              </a:lnSpc>
            </a:pPr>
            <a:r>
              <a:rPr lang="en-US" sz="5600" dirty="0"/>
              <a:t>Discussion Topics</a:t>
            </a:r>
          </a:p>
          <a:p>
            <a:pPr marL="342900" indent="-342900">
              <a:buFont typeface="Arial" panose="020B0604020202020204" pitchFamily="34" charset="0"/>
              <a:buChar char="•"/>
            </a:pPr>
            <a:r>
              <a:rPr lang="en-US" sz="2400" dirty="0"/>
              <a:t>Building a solid governance structure.</a:t>
            </a:r>
          </a:p>
          <a:p>
            <a:pPr marL="342900" indent="-342900">
              <a:buFont typeface="Arial" panose="020B0604020202020204" pitchFamily="34" charset="0"/>
              <a:buChar char="•"/>
            </a:pPr>
            <a:r>
              <a:rPr lang="en-US" sz="2400" dirty="0"/>
              <a:t>Enhancing volunteer support for governance.</a:t>
            </a:r>
          </a:p>
          <a:p>
            <a:pPr marL="342900" indent="-342900">
              <a:buFont typeface="Arial" panose="020B0604020202020204" pitchFamily="34" charset="0"/>
              <a:buChar char="•"/>
            </a:pPr>
            <a:r>
              <a:rPr lang="en-US" sz="2400" dirty="0"/>
              <a:t>Reviewing key governance documents.</a:t>
            </a:r>
          </a:p>
        </p:txBody>
      </p:sp>
    </p:spTree>
    <p:extLst>
      <p:ext uri="{BB962C8B-B14F-4D97-AF65-F5344CB8AC3E}">
        <p14:creationId xmlns:p14="http://schemas.microsoft.com/office/powerpoint/2010/main" val="16966240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229B5-8B61-1386-878E-A68CB573AC09}"/>
              </a:ext>
            </a:extLst>
          </p:cNvPr>
          <p:cNvPicPr>
            <a:picLocks noChangeAspect="1"/>
          </p:cNvPicPr>
          <p:nvPr/>
        </p:nvPicPr>
        <p:blipFill>
          <a:blip r:embed="rId2"/>
          <a:stretch>
            <a:fillRect/>
          </a:stretch>
        </p:blipFill>
        <p:spPr>
          <a:xfrm>
            <a:off x="1252012" y="74512"/>
            <a:ext cx="3407457" cy="4279805"/>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AC28340-B383-FFF4-933B-B6F087A4A115}"/>
              </a:ext>
            </a:extLst>
          </p:cNvPr>
          <p:cNvPicPr>
            <a:picLocks noChangeAspect="1"/>
          </p:cNvPicPr>
          <p:nvPr/>
        </p:nvPicPr>
        <p:blipFill>
          <a:blip r:embed="rId3"/>
          <a:stretch>
            <a:fillRect/>
          </a:stretch>
        </p:blipFill>
        <p:spPr>
          <a:xfrm>
            <a:off x="4372907" y="1752268"/>
            <a:ext cx="2866457" cy="297128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3285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HA Board Orientation Checklist - Montana Hospital Association">
            <a:extLst>
              <a:ext uri="{FF2B5EF4-FFF2-40B4-BE49-F238E27FC236}">
                <a16:creationId xmlns:a16="http://schemas.microsoft.com/office/drawing/2014/main" id="{B49F67B5-72D1-6155-F750-2E4440F16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11" y="0"/>
            <a:ext cx="39751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87E2A71D-A346-97B3-B8BE-0D98094CCEA2}"/>
              </a:ext>
            </a:extLst>
          </p:cNvPr>
          <p:cNvSpPr>
            <a:spLocks noGrp="1"/>
          </p:cNvSpPr>
          <p:nvPr>
            <p:ph type="title"/>
          </p:nvPr>
        </p:nvSpPr>
        <p:spPr>
          <a:xfrm>
            <a:off x="5865496" y="1347352"/>
            <a:ext cx="8290112" cy="816265"/>
          </a:xfrm>
        </p:spPr>
        <p:txBody>
          <a:bodyPr/>
          <a:lstStyle/>
          <a:p>
            <a:r>
              <a:rPr lang="en-US" dirty="0"/>
              <a:t>Board </a:t>
            </a:r>
            <a:br>
              <a:rPr lang="en-US" dirty="0"/>
            </a:br>
            <a:r>
              <a:rPr lang="en-US" dirty="0"/>
              <a:t>Orientation</a:t>
            </a:r>
          </a:p>
        </p:txBody>
      </p:sp>
    </p:spTree>
    <p:extLst>
      <p:ext uri="{BB962C8B-B14F-4D97-AF65-F5344CB8AC3E}">
        <p14:creationId xmlns:p14="http://schemas.microsoft.com/office/powerpoint/2010/main" val="1980875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elcoming New Board Members: Tips for Successful Onboarding">
            <a:extLst>
              <a:ext uri="{FF2B5EF4-FFF2-40B4-BE49-F238E27FC236}">
                <a16:creationId xmlns:a16="http://schemas.microsoft.com/office/drawing/2014/main" id="{BE407500-31DC-4324-A3C2-FC864C272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047750"/>
            <a:ext cx="700087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176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64D587F-73DE-9ECC-6F21-4F7621FCB59A}"/>
              </a:ext>
            </a:extLst>
          </p:cNvPr>
          <p:cNvPicPr>
            <a:picLocks noChangeAspect="1"/>
          </p:cNvPicPr>
          <p:nvPr/>
        </p:nvPicPr>
        <p:blipFill>
          <a:blip r:embed="rId2"/>
          <a:stretch>
            <a:fillRect/>
          </a:stretch>
        </p:blipFill>
        <p:spPr>
          <a:xfrm>
            <a:off x="2584738" y="0"/>
            <a:ext cx="3974523" cy="5143500"/>
          </a:xfrm>
          <a:prstGeom prst="rect">
            <a:avLst/>
          </a:prstGeom>
        </p:spPr>
      </p:pic>
    </p:spTree>
    <p:extLst>
      <p:ext uri="{BB962C8B-B14F-4D97-AF65-F5344CB8AC3E}">
        <p14:creationId xmlns:p14="http://schemas.microsoft.com/office/powerpoint/2010/main" val="109553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Establishing </a:t>
            </a:r>
            <a:br>
              <a:rPr lang="en-US" dirty="0"/>
            </a:br>
            <a:r>
              <a:rPr lang="en-US" dirty="0"/>
              <a:t>Priorities	</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1620371"/>
            <a:ext cx="4894729" cy="2706864"/>
          </a:xfrm>
        </p:spPr>
        <p:txBody>
          <a:bodyPr/>
          <a:lstStyle/>
          <a:p>
            <a:r>
              <a:rPr lang="en-US" sz="1400" b="1" dirty="0"/>
              <a:t>Annual Retreat</a:t>
            </a:r>
          </a:p>
          <a:p>
            <a:r>
              <a:rPr lang="en-US" sz="1400" dirty="0"/>
              <a:t>Annual planning meetings can be a great reset for Boards. Even high performing Boards go through some burn out or ‘lighter’ times. Get your board together annually to discuss challenges, opportunities, and re-emphasize your mission and purpose. </a:t>
            </a:r>
          </a:p>
        </p:txBody>
      </p:sp>
      <p:pic>
        <p:nvPicPr>
          <p:cNvPr id="5" name="Picture 4" descr="Table&#10;&#10;Description automatically generated">
            <a:extLst>
              <a:ext uri="{FF2B5EF4-FFF2-40B4-BE49-F238E27FC236}">
                <a16:creationId xmlns:a16="http://schemas.microsoft.com/office/drawing/2014/main" id="{F0706F19-6970-C6AD-8FF1-0672D207D23C}"/>
              </a:ext>
            </a:extLst>
          </p:cNvPr>
          <p:cNvPicPr>
            <a:picLocks noChangeAspect="1"/>
          </p:cNvPicPr>
          <p:nvPr/>
        </p:nvPicPr>
        <p:blipFill>
          <a:blip r:embed="rId2"/>
          <a:stretch>
            <a:fillRect/>
          </a:stretch>
        </p:blipFill>
        <p:spPr>
          <a:xfrm>
            <a:off x="5115548" y="0"/>
            <a:ext cx="4028452" cy="5143500"/>
          </a:xfrm>
          <a:prstGeom prst="rect">
            <a:avLst/>
          </a:prstGeom>
        </p:spPr>
      </p:pic>
    </p:spTree>
    <p:extLst>
      <p:ext uri="{BB962C8B-B14F-4D97-AF65-F5344CB8AC3E}">
        <p14:creationId xmlns:p14="http://schemas.microsoft.com/office/powerpoint/2010/main" val="4189796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Establishing Priorities	</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Dashboard</a:t>
            </a:r>
          </a:p>
          <a:p>
            <a:r>
              <a:rPr lang="en-US" sz="1400" dirty="0"/>
              <a:t>A dashboard can be effective as a tool to SHOW the health of the organization, being transparent on strategic goal status, or highlighting successes and areas for more support from the Board. </a:t>
            </a:r>
          </a:p>
          <a:p>
            <a:endParaRPr lang="en-US" sz="1400" dirty="0"/>
          </a:p>
        </p:txBody>
      </p:sp>
      <p:pic>
        <p:nvPicPr>
          <p:cNvPr id="5" name="Picture 2">
            <a:extLst>
              <a:ext uri="{FF2B5EF4-FFF2-40B4-BE49-F238E27FC236}">
                <a16:creationId xmlns:a16="http://schemas.microsoft.com/office/drawing/2014/main" id="{90B5FE0F-474E-8AA3-6CBD-F328899114BA}"/>
              </a:ext>
            </a:extLst>
          </p:cNvPr>
          <p:cNvPicPr>
            <a:picLocks noChangeAspect="1" noChangeArrowheads="1"/>
          </p:cNvPicPr>
          <p:nvPr/>
        </p:nvPicPr>
        <p:blipFill>
          <a:blip r:embed="rId2"/>
          <a:srcRect/>
          <a:stretch>
            <a:fillRect/>
          </a:stretch>
        </p:blipFill>
        <p:spPr bwMode="auto">
          <a:xfrm>
            <a:off x="5961080" y="2132587"/>
            <a:ext cx="2653531" cy="3234781"/>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Timeline&#10;&#10;Description automatically generated">
            <a:extLst>
              <a:ext uri="{FF2B5EF4-FFF2-40B4-BE49-F238E27FC236}">
                <a16:creationId xmlns:a16="http://schemas.microsoft.com/office/drawing/2014/main" id="{7480C63F-A3EC-2CA4-6C4C-420BC5EC895F}"/>
              </a:ext>
            </a:extLst>
          </p:cNvPr>
          <p:cNvPicPr>
            <a:picLocks noChangeAspect="1"/>
          </p:cNvPicPr>
          <p:nvPr/>
        </p:nvPicPr>
        <p:blipFill>
          <a:blip r:embed="rId3"/>
          <a:stretch>
            <a:fillRect/>
          </a:stretch>
        </p:blipFill>
        <p:spPr>
          <a:xfrm>
            <a:off x="171763" y="2681853"/>
            <a:ext cx="2890134" cy="2339864"/>
          </a:xfrm>
          <a:prstGeom prst="rect">
            <a:avLst/>
          </a:prstGeom>
        </p:spPr>
      </p:pic>
      <p:pic>
        <p:nvPicPr>
          <p:cNvPr id="4" name="Picture 3">
            <a:extLst>
              <a:ext uri="{FF2B5EF4-FFF2-40B4-BE49-F238E27FC236}">
                <a16:creationId xmlns:a16="http://schemas.microsoft.com/office/drawing/2014/main" id="{9CDAB3A4-31CD-CF35-2840-947AAFD3C526}"/>
              </a:ext>
            </a:extLst>
          </p:cNvPr>
          <p:cNvPicPr>
            <a:picLocks noChangeAspect="1"/>
          </p:cNvPicPr>
          <p:nvPr/>
        </p:nvPicPr>
        <p:blipFill>
          <a:blip r:embed="rId4"/>
          <a:stretch>
            <a:fillRect/>
          </a:stretch>
        </p:blipFill>
        <p:spPr>
          <a:xfrm rot="892827">
            <a:off x="2729753" y="2445361"/>
            <a:ext cx="3513005" cy="446235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5099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54BA62-D8D0-5C86-4B30-A7FBEA2E171A}"/>
              </a:ext>
            </a:extLst>
          </p:cNvPr>
          <p:cNvSpPr>
            <a:spLocks noGrp="1"/>
          </p:cNvSpPr>
          <p:nvPr>
            <p:ph type="body" sz="half" idx="2"/>
          </p:nvPr>
        </p:nvSpPr>
        <p:spPr/>
        <p:txBody>
          <a:bodyPr/>
          <a:lstStyle/>
          <a:p>
            <a:r>
              <a:rPr lang="en-US" dirty="0"/>
              <a:t>Keeping Board Members Engaged is Hard Work</a:t>
            </a:r>
          </a:p>
          <a:p>
            <a:pPr marL="457200" indent="-457200">
              <a:lnSpc>
                <a:spcPct val="150000"/>
              </a:lnSpc>
              <a:buAutoNum type="arabicPeriod"/>
            </a:pPr>
            <a:r>
              <a:rPr lang="en-US" sz="1600" dirty="0"/>
              <a:t>Brevity in meetings and asks</a:t>
            </a:r>
          </a:p>
          <a:p>
            <a:pPr marL="457200" indent="-457200">
              <a:lnSpc>
                <a:spcPct val="150000"/>
              </a:lnSpc>
              <a:buAutoNum type="arabicPeriod"/>
            </a:pPr>
            <a:r>
              <a:rPr lang="en-US" sz="1600" dirty="0"/>
              <a:t>Set the meter (what are you measuring)</a:t>
            </a:r>
          </a:p>
          <a:p>
            <a:pPr marL="457200" indent="-457200">
              <a:lnSpc>
                <a:spcPct val="150000"/>
              </a:lnSpc>
              <a:buAutoNum type="arabicPeriod"/>
            </a:pPr>
            <a:r>
              <a:rPr lang="en-US" sz="1600" dirty="0"/>
              <a:t>Teach roles and responsibilities and remind them</a:t>
            </a:r>
          </a:p>
          <a:p>
            <a:pPr marL="457200" indent="-457200">
              <a:lnSpc>
                <a:spcPct val="150000"/>
              </a:lnSpc>
              <a:buAutoNum type="arabicPeriod"/>
            </a:pPr>
            <a:r>
              <a:rPr lang="en-US" sz="1600" dirty="0"/>
              <a:t>Follow a GOOD strategic plan*</a:t>
            </a:r>
          </a:p>
          <a:p>
            <a:pPr marL="457200" indent="-457200">
              <a:lnSpc>
                <a:spcPct val="150000"/>
              </a:lnSpc>
              <a:buAutoNum type="arabicPeriod"/>
            </a:pPr>
            <a:r>
              <a:rPr lang="en-US" sz="1600" dirty="0"/>
              <a:t>Get the right people in the room with them</a:t>
            </a:r>
          </a:p>
          <a:p>
            <a:pPr marL="457200" indent="-457200">
              <a:lnSpc>
                <a:spcPct val="150000"/>
              </a:lnSpc>
              <a:buAutoNum type="arabicPeriod"/>
            </a:pPr>
            <a:r>
              <a:rPr lang="en-US" sz="1600" dirty="0"/>
              <a:t>Design your agenda carefully</a:t>
            </a:r>
          </a:p>
          <a:p>
            <a:pPr marL="457200" indent="-457200">
              <a:lnSpc>
                <a:spcPct val="150000"/>
              </a:lnSpc>
              <a:buAutoNum type="arabicPeriod"/>
            </a:pPr>
            <a:r>
              <a:rPr lang="en-US" sz="1600" dirty="0"/>
              <a:t>Know everyone’s strengths and keep them in their lanes</a:t>
            </a:r>
          </a:p>
        </p:txBody>
      </p:sp>
    </p:spTree>
    <p:extLst>
      <p:ext uri="{BB962C8B-B14F-4D97-AF65-F5344CB8AC3E}">
        <p14:creationId xmlns:p14="http://schemas.microsoft.com/office/powerpoint/2010/main" val="3153419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9792-279C-45D5-FE5E-FA2573D16FB4}"/>
              </a:ext>
            </a:extLst>
          </p:cNvPr>
          <p:cNvSpPr>
            <a:spLocks noGrp="1"/>
          </p:cNvSpPr>
          <p:nvPr>
            <p:ph type="ctrTitle"/>
          </p:nvPr>
        </p:nvSpPr>
        <p:spPr/>
        <p:txBody>
          <a:bodyPr/>
          <a:lstStyle/>
          <a:p>
            <a:r>
              <a:rPr lang="en-US" dirty="0"/>
              <a:t>Governance Documents</a:t>
            </a:r>
          </a:p>
        </p:txBody>
      </p:sp>
      <p:sp>
        <p:nvSpPr>
          <p:cNvPr id="3" name="Subtitle 2">
            <a:extLst>
              <a:ext uri="{FF2B5EF4-FFF2-40B4-BE49-F238E27FC236}">
                <a16:creationId xmlns:a16="http://schemas.microsoft.com/office/drawing/2014/main" id="{D6D9E3C4-F44B-D6FC-4762-E61393997BD5}"/>
              </a:ext>
            </a:extLst>
          </p:cNvPr>
          <p:cNvSpPr>
            <a:spLocks noGrp="1"/>
          </p:cNvSpPr>
          <p:nvPr>
            <p:ph type="subTitle" idx="1"/>
          </p:nvPr>
        </p:nvSpPr>
        <p:spPr/>
        <p:txBody>
          <a:bodyPr/>
          <a:lstStyle/>
          <a:p>
            <a:r>
              <a:rPr lang="en-US" dirty="0"/>
              <a:t>Must-haves</a:t>
            </a:r>
          </a:p>
        </p:txBody>
      </p:sp>
    </p:spTree>
    <p:extLst>
      <p:ext uri="{BB962C8B-B14F-4D97-AF65-F5344CB8AC3E}">
        <p14:creationId xmlns:p14="http://schemas.microsoft.com/office/powerpoint/2010/main" val="4171081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Governance Documents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Statement of Purpose, or Mission</a:t>
            </a:r>
          </a:p>
          <a:p>
            <a:r>
              <a:rPr lang="en-US" sz="1400" dirty="0"/>
              <a:t>The formal summary of the aims and values of an organization</a:t>
            </a:r>
          </a:p>
          <a:p>
            <a:endParaRPr lang="en-US" sz="1400" dirty="0"/>
          </a:p>
          <a:p>
            <a:r>
              <a:rPr lang="en-US" sz="1400" b="1" dirty="0"/>
              <a:t>Articles of Incorporation</a:t>
            </a:r>
          </a:p>
          <a:p>
            <a:r>
              <a:rPr lang="en-US" sz="1400" dirty="0"/>
              <a:t>Sometimes called a certificate of formation, articles are a set of documents filed with a government body to legally document its creation. </a:t>
            </a:r>
          </a:p>
          <a:p>
            <a:endParaRPr lang="en-US" sz="1400" b="1" dirty="0"/>
          </a:p>
          <a:p>
            <a:r>
              <a:rPr lang="en-US" sz="1400" b="1" dirty="0"/>
              <a:t>Bylaws</a:t>
            </a:r>
          </a:p>
          <a:p>
            <a:r>
              <a:rPr lang="en-US" sz="1400" dirty="0"/>
              <a:t>The governing rules by which an organization operates. Includes procedures for selecting board members, meeting requirements and defines membership. </a:t>
            </a:r>
          </a:p>
        </p:txBody>
      </p:sp>
    </p:spTree>
    <p:extLst>
      <p:ext uri="{BB962C8B-B14F-4D97-AF65-F5344CB8AC3E}">
        <p14:creationId xmlns:p14="http://schemas.microsoft.com/office/powerpoint/2010/main" val="523576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Governance Documents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Policy Manual</a:t>
            </a:r>
          </a:p>
          <a:p>
            <a:r>
              <a:rPr lang="en-US" sz="1400" dirty="0"/>
              <a:t>A policy manual is a coded document that outlines all the necessary rules and best practices that the employees and members must follow. THERE IS A DIFFERENT IN PROCEDURES.</a:t>
            </a:r>
          </a:p>
          <a:p>
            <a:endParaRPr lang="en-US" sz="1400" dirty="0"/>
          </a:p>
          <a:p>
            <a:r>
              <a:rPr lang="en-US" sz="1400" b="1" dirty="0"/>
              <a:t>Budget</a:t>
            </a:r>
          </a:p>
          <a:p>
            <a:r>
              <a:rPr lang="en-US" sz="1400" dirty="0"/>
              <a:t>Sometimes called a certificate of formation, articles are a set of documents filed with a government body to legally document its creation. </a:t>
            </a:r>
          </a:p>
          <a:p>
            <a:endParaRPr lang="en-US" sz="1400" b="1" dirty="0"/>
          </a:p>
          <a:p>
            <a:r>
              <a:rPr lang="en-US" sz="1400" b="1" dirty="0"/>
              <a:t>Bylaws</a:t>
            </a:r>
          </a:p>
          <a:p>
            <a:r>
              <a:rPr lang="en-US" sz="1400" dirty="0"/>
              <a:t>The governing rules by which an organization operates. Includes procedures for selecting board members, meeting requirements and defines membership. </a:t>
            </a:r>
          </a:p>
        </p:txBody>
      </p:sp>
    </p:spTree>
    <p:extLst>
      <p:ext uri="{BB962C8B-B14F-4D97-AF65-F5344CB8AC3E}">
        <p14:creationId xmlns:p14="http://schemas.microsoft.com/office/powerpoint/2010/main" val="1771511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579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329CE-DED4-2576-C660-88472AC92BE4}"/>
              </a:ext>
            </a:extLst>
          </p:cNvPr>
          <p:cNvSpPr>
            <a:spLocks noGrp="1"/>
          </p:cNvSpPr>
          <p:nvPr>
            <p:ph type="body" sz="half" idx="2"/>
          </p:nvPr>
        </p:nvSpPr>
        <p:spPr/>
        <p:txBody>
          <a:bodyPr/>
          <a:lstStyle/>
          <a:p>
            <a:r>
              <a:rPr lang="en-US" dirty="0"/>
              <a:t>POLICIES</a:t>
            </a:r>
          </a:p>
        </p:txBody>
      </p:sp>
    </p:spTree>
    <p:extLst>
      <p:ext uri="{BB962C8B-B14F-4D97-AF65-F5344CB8AC3E}">
        <p14:creationId xmlns:p14="http://schemas.microsoft.com/office/powerpoint/2010/main" val="137821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p:txBody>
          <a:bodyPr/>
          <a:lstStyle/>
          <a:p>
            <a:r>
              <a:rPr lang="en-US" sz="1400" b="1" dirty="0"/>
              <a:t>Policy</a:t>
            </a:r>
          </a:p>
          <a:p>
            <a:r>
              <a:rPr lang="en-US" sz="1400" dirty="0"/>
              <a:t>The formal guidance needed to coordinate and execute activity. POLICY PROVIDES THE OPERATIONAL FRAMEWORK WITHIN WHICH THE INSTITUTE FUNCTIONS.</a:t>
            </a:r>
          </a:p>
          <a:p>
            <a:endParaRPr lang="en-US" sz="1400" dirty="0"/>
          </a:p>
          <a:p>
            <a:r>
              <a:rPr lang="en-US" sz="1400" b="1" dirty="0"/>
              <a:t>Policy vs. Procedure</a:t>
            </a:r>
          </a:p>
          <a:p>
            <a:r>
              <a:rPr lang="en-US" sz="1400" dirty="0"/>
              <a:t>If policy is what the organization does, then procedure is how it does it. Boards will help set policy, but shouldn’t get into the weeds on procedure. That’s your job. </a:t>
            </a:r>
          </a:p>
          <a:p>
            <a:endParaRPr lang="en-US" sz="1400" b="1" dirty="0"/>
          </a:p>
          <a:p>
            <a:r>
              <a:rPr lang="en-US" sz="1400" b="1" dirty="0"/>
              <a:t>Policies are…</a:t>
            </a:r>
          </a:p>
          <a:p>
            <a:r>
              <a:rPr lang="en-US" sz="1400" dirty="0"/>
              <a:t>Widespread application (applicable to all)</a:t>
            </a:r>
          </a:p>
          <a:p>
            <a:r>
              <a:rPr lang="en-US" sz="1400" dirty="0"/>
              <a:t>Change less frequently</a:t>
            </a:r>
          </a:p>
          <a:p>
            <a:r>
              <a:rPr lang="en-US" sz="1400" dirty="0"/>
              <a:t>Answers major operational questions/issues</a:t>
            </a:r>
          </a:p>
        </p:txBody>
      </p:sp>
    </p:spTree>
    <p:extLst>
      <p:ext uri="{BB962C8B-B14F-4D97-AF65-F5344CB8AC3E}">
        <p14:creationId xmlns:p14="http://schemas.microsoft.com/office/powerpoint/2010/main" val="907662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821279"/>
            <a:ext cx="4501116" cy="3505956"/>
          </a:xfrm>
        </p:spPr>
        <p:txBody>
          <a:bodyPr/>
          <a:lstStyle/>
          <a:p>
            <a:r>
              <a:rPr lang="en-US" sz="1400" b="1" dirty="0"/>
              <a:t>Written Policies Should Include…</a:t>
            </a:r>
          </a:p>
          <a:p>
            <a:r>
              <a:rPr lang="en-US" sz="1400" dirty="0"/>
              <a:t>WHO, WHAT, WHEN, WHY, HOW, in a standardized language/format</a:t>
            </a:r>
          </a:p>
          <a:p>
            <a:endParaRPr lang="en-US" sz="1400" dirty="0"/>
          </a:p>
          <a:p>
            <a:r>
              <a:rPr lang="en-US" sz="1400" b="1" dirty="0"/>
              <a:t>Types of Policies</a:t>
            </a:r>
          </a:p>
          <a:p>
            <a:r>
              <a:rPr lang="en-US" sz="1400" dirty="0"/>
              <a:t>Governing</a:t>
            </a:r>
          </a:p>
          <a:p>
            <a:r>
              <a:rPr lang="en-US" sz="1400" dirty="0"/>
              <a:t>Operating</a:t>
            </a:r>
          </a:p>
          <a:p>
            <a:r>
              <a:rPr lang="en-US" sz="1400" dirty="0"/>
              <a:t>Personnel</a:t>
            </a:r>
          </a:p>
          <a:p>
            <a:r>
              <a:rPr lang="en-US" sz="1400" dirty="0"/>
              <a:t>Social Media</a:t>
            </a:r>
          </a:p>
        </p:txBody>
      </p:sp>
      <p:pic>
        <p:nvPicPr>
          <p:cNvPr id="5" name="Picture 4" descr="Text, letter&#10;&#10;Description automatically generated">
            <a:extLst>
              <a:ext uri="{FF2B5EF4-FFF2-40B4-BE49-F238E27FC236}">
                <a16:creationId xmlns:a16="http://schemas.microsoft.com/office/drawing/2014/main" id="{CCAA70FC-5037-E925-A2DF-7D12348796A9}"/>
              </a:ext>
            </a:extLst>
          </p:cNvPr>
          <p:cNvPicPr>
            <a:picLocks noChangeAspect="1"/>
          </p:cNvPicPr>
          <p:nvPr/>
        </p:nvPicPr>
        <p:blipFill rotWithShape="1">
          <a:blip r:embed="rId2"/>
          <a:srcRect b="50000"/>
          <a:stretch/>
        </p:blipFill>
        <p:spPr>
          <a:xfrm>
            <a:off x="4906138" y="1209680"/>
            <a:ext cx="3598921" cy="2571750"/>
          </a:xfrm>
          <a:prstGeom prst="rect">
            <a:avLst/>
          </a:prstGeom>
        </p:spPr>
      </p:pic>
    </p:spTree>
    <p:extLst>
      <p:ext uri="{BB962C8B-B14F-4D97-AF65-F5344CB8AC3E}">
        <p14:creationId xmlns:p14="http://schemas.microsoft.com/office/powerpoint/2010/main" val="1724874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821279"/>
            <a:ext cx="4501116" cy="3505956"/>
          </a:xfrm>
        </p:spPr>
        <p:txBody>
          <a:bodyPr/>
          <a:lstStyle/>
          <a:p>
            <a:r>
              <a:rPr lang="en-US" sz="1400" b="1" dirty="0"/>
              <a:t>Good Policies…</a:t>
            </a:r>
          </a:p>
          <a:p>
            <a:r>
              <a:rPr lang="en-US" sz="1400" dirty="0"/>
              <a:t>Are written in clear, concise, simple language</a:t>
            </a:r>
          </a:p>
          <a:p>
            <a:r>
              <a:rPr lang="en-US" sz="1400" dirty="0"/>
              <a:t>Address WHAT the rule is, rather than how to implement</a:t>
            </a:r>
          </a:p>
          <a:p>
            <a:r>
              <a:rPr lang="en-US" sz="1400" dirty="0"/>
              <a:t>Are readily available</a:t>
            </a:r>
          </a:p>
          <a:p>
            <a:r>
              <a:rPr lang="en-US" sz="1400" dirty="0"/>
              <a:t>Designate policy “experts” who are readily available</a:t>
            </a:r>
          </a:p>
          <a:p>
            <a:r>
              <a:rPr lang="en-US" sz="1400" dirty="0"/>
              <a:t>Represent a consistent and logical framework for action</a:t>
            </a:r>
          </a:p>
          <a:p>
            <a:r>
              <a:rPr lang="en-US" sz="1400" dirty="0"/>
              <a:t>Allow you to accomplish things, but also save you from trouble</a:t>
            </a:r>
          </a:p>
        </p:txBody>
      </p:sp>
      <p:pic>
        <p:nvPicPr>
          <p:cNvPr id="8194" name="Picture 2" descr="Government policy Images, Stock Photos &amp; Vectors | Shutterstock">
            <a:extLst>
              <a:ext uri="{FF2B5EF4-FFF2-40B4-BE49-F238E27FC236}">
                <a16:creationId xmlns:a16="http://schemas.microsoft.com/office/drawing/2014/main" id="{5159798D-3A15-4024-2331-56E0EB8222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12"/>
          <a:stretch/>
        </p:blipFill>
        <p:spPr bwMode="auto">
          <a:xfrm>
            <a:off x="5075535" y="1323310"/>
            <a:ext cx="3505200" cy="2362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721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Governing 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821279"/>
            <a:ext cx="4501116" cy="3505956"/>
          </a:xfrm>
        </p:spPr>
        <p:txBody>
          <a:bodyPr/>
          <a:lstStyle/>
          <a:p>
            <a:r>
              <a:rPr lang="en-US" sz="1800" b="1" dirty="0"/>
              <a:t>Roberts Rules of Order</a:t>
            </a:r>
          </a:p>
          <a:p>
            <a:r>
              <a:rPr lang="en-US" sz="1800" b="1" dirty="0"/>
              <a:t>Code of Conduct</a:t>
            </a:r>
          </a:p>
          <a:p>
            <a:r>
              <a:rPr lang="en-US" sz="1800" b="1" dirty="0"/>
              <a:t>Board/Volunteer Expectations</a:t>
            </a:r>
          </a:p>
          <a:p>
            <a:r>
              <a:rPr lang="en-US" sz="1800" b="1" dirty="0"/>
              <a:t>Financial Policies</a:t>
            </a:r>
          </a:p>
          <a:p>
            <a:r>
              <a:rPr lang="en-US" sz="1800" b="1" dirty="0"/>
              <a:t>Investment Policies</a:t>
            </a:r>
          </a:p>
        </p:txBody>
      </p:sp>
    </p:spTree>
    <p:extLst>
      <p:ext uri="{BB962C8B-B14F-4D97-AF65-F5344CB8AC3E}">
        <p14:creationId xmlns:p14="http://schemas.microsoft.com/office/powerpoint/2010/main" val="1059302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Operational 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821279"/>
            <a:ext cx="4501116" cy="3505956"/>
          </a:xfrm>
        </p:spPr>
        <p:txBody>
          <a:bodyPr/>
          <a:lstStyle/>
          <a:p>
            <a:r>
              <a:rPr lang="en-US" sz="1800" b="1" dirty="0"/>
              <a:t>Event refund policy</a:t>
            </a:r>
          </a:p>
          <a:p>
            <a:r>
              <a:rPr lang="en-US" sz="1800" b="1" dirty="0"/>
              <a:t>Photo policy</a:t>
            </a:r>
          </a:p>
          <a:p>
            <a:r>
              <a:rPr lang="en-US" sz="1800" b="1" dirty="0"/>
              <a:t>Membership policies for various types</a:t>
            </a:r>
          </a:p>
          <a:p>
            <a:r>
              <a:rPr lang="en-US" sz="1800" b="1" dirty="0"/>
              <a:t>Anti-harassment policy</a:t>
            </a:r>
          </a:p>
        </p:txBody>
      </p:sp>
    </p:spTree>
    <p:extLst>
      <p:ext uri="{BB962C8B-B14F-4D97-AF65-F5344CB8AC3E}">
        <p14:creationId xmlns:p14="http://schemas.microsoft.com/office/powerpoint/2010/main" val="3360456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0" y="0"/>
            <a:ext cx="8290112" cy="816265"/>
          </a:xfrm>
        </p:spPr>
        <p:txBody>
          <a:bodyPr/>
          <a:lstStyle/>
          <a:p>
            <a:r>
              <a:rPr lang="en-US" dirty="0"/>
              <a:t>Personnel Policies</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821279"/>
            <a:ext cx="4501116" cy="3505956"/>
          </a:xfrm>
        </p:spPr>
        <p:txBody>
          <a:bodyPr/>
          <a:lstStyle/>
          <a:p>
            <a:r>
              <a:rPr lang="en-US" sz="1800" b="1" dirty="0"/>
              <a:t>Employee Handbook</a:t>
            </a:r>
          </a:p>
          <a:p>
            <a:r>
              <a:rPr lang="en-US" sz="1800" b="1" dirty="0"/>
              <a:t>	</a:t>
            </a:r>
            <a:r>
              <a:rPr lang="en-US" sz="1800" dirty="0"/>
              <a:t>Nondiscrimination policy</a:t>
            </a:r>
          </a:p>
          <a:p>
            <a:r>
              <a:rPr lang="en-US" sz="1800" dirty="0"/>
              <a:t>	Gift policy</a:t>
            </a:r>
          </a:p>
          <a:p>
            <a:r>
              <a:rPr lang="en-US" sz="1800" dirty="0"/>
              <a:t>	Dress code</a:t>
            </a:r>
          </a:p>
          <a:p>
            <a:r>
              <a:rPr lang="en-US" sz="1800" dirty="0"/>
              <a:t>	Paid time off</a:t>
            </a:r>
          </a:p>
          <a:p>
            <a:r>
              <a:rPr lang="en-US" sz="1800" b="1" dirty="0"/>
              <a:t>Pay policies</a:t>
            </a:r>
          </a:p>
          <a:p>
            <a:r>
              <a:rPr lang="en-US" sz="1800" b="1" dirty="0"/>
              <a:t>Attendance policies</a:t>
            </a:r>
          </a:p>
          <a:p>
            <a:r>
              <a:rPr lang="en-US" sz="1800" b="1" dirty="0"/>
              <a:t>Management structure</a:t>
            </a:r>
          </a:p>
        </p:txBody>
      </p:sp>
    </p:spTree>
    <p:extLst>
      <p:ext uri="{BB962C8B-B14F-4D97-AF65-F5344CB8AC3E}">
        <p14:creationId xmlns:p14="http://schemas.microsoft.com/office/powerpoint/2010/main" val="10305478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329CE-DED4-2576-C660-88472AC92BE4}"/>
              </a:ext>
            </a:extLst>
          </p:cNvPr>
          <p:cNvSpPr>
            <a:spLocks noGrp="1"/>
          </p:cNvSpPr>
          <p:nvPr>
            <p:ph type="body" sz="half" idx="2"/>
          </p:nvPr>
        </p:nvSpPr>
        <p:spPr/>
        <p:txBody>
          <a:bodyPr/>
          <a:lstStyle/>
          <a:p>
            <a:r>
              <a:rPr lang="en-US" dirty="0"/>
              <a:t>IRS Form 990</a:t>
            </a:r>
          </a:p>
        </p:txBody>
      </p:sp>
    </p:spTree>
    <p:extLst>
      <p:ext uri="{BB962C8B-B14F-4D97-AF65-F5344CB8AC3E}">
        <p14:creationId xmlns:p14="http://schemas.microsoft.com/office/powerpoint/2010/main" val="2721285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8F0F8-FFFF-9CC0-7CAE-A27D2667823F}"/>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1FD89854-DF78-F16D-0142-8153EFDFF685}"/>
              </a:ext>
            </a:extLst>
          </p:cNvPr>
          <p:cNvPicPr>
            <a:picLocks noChangeAspect="1"/>
          </p:cNvPicPr>
          <p:nvPr/>
        </p:nvPicPr>
        <p:blipFill>
          <a:blip r:embed="rId2"/>
          <a:stretch>
            <a:fillRect/>
          </a:stretch>
        </p:blipFill>
        <p:spPr>
          <a:xfrm>
            <a:off x="221877" y="91290"/>
            <a:ext cx="6025754" cy="4880761"/>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C42C99C-45C9-2B62-3AA9-174640CD4129}"/>
                  </a:ext>
                </a:extLst>
              </p14:cNvPr>
              <p14:cNvContentPartPr/>
              <p14:nvPr/>
            </p14:nvContentPartPr>
            <p14:xfrm>
              <a:off x="1028382" y="3818573"/>
              <a:ext cx="1521720" cy="7560"/>
            </p14:xfrm>
          </p:contentPart>
        </mc:Choice>
        <mc:Fallback xmlns="">
          <p:pic>
            <p:nvPicPr>
              <p:cNvPr id="4" name="Ink 3">
                <a:extLst>
                  <a:ext uri="{FF2B5EF4-FFF2-40B4-BE49-F238E27FC236}">
                    <a16:creationId xmlns:a16="http://schemas.microsoft.com/office/drawing/2014/main" id="{4C42C99C-45C9-2B62-3AA9-174640CD4129}"/>
                  </a:ext>
                </a:extLst>
              </p:cNvPr>
              <p:cNvPicPr/>
              <p:nvPr/>
            </p:nvPicPr>
            <p:blipFill>
              <a:blip r:embed="rId4"/>
              <a:stretch>
                <a:fillRect/>
              </a:stretch>
            </p:blipFill>
            <p:spPr>
              <a:xfrm>
                <a:off x="974742" y="3710933"/>
                <a:ext cx="162936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45C9C5E-DFE7-8D7E-42B4-B3B4282DF6DF}"/>
                  </a:ext>
                </a:extLst>
              </p14:cNvPr>
              <p14:cNvContentPartPr/>
              <p14:nvPr/>
            </p14:nvContentPartPr>
            <p14:xfrm>
              <a:off x="867102" y="3159773"/>
              <a:ext cx="2044080" cy="360"/>
            </p14:xfrm>
          </p:contentPart>
        </mc:Choice>
        <mc:Fallback xmlns="">
          <p:pic>
            <p:nvPicPr>
              <p:cNvPr id="5" name="Ink 4">
                <a:extLst>
                  <a:ext uri="{FF2B5EF4-FFF2-40B4-BE49-F238E27FC236}">
                    <a16:creationId xmlns:a16="http://schemas.microsoft.com/office/drawing/2014/main" id="{845C9C5E-DFE7-8D7E-42B4-B3B4282DF6DF}"/>
                  </a:ext>
                </a:extLst>
              </p:cNvPr>
              <p:cNvPicPr/>
              <p:nvPr/>
            </p:nvPicPr>
            <p:blipFill>
              <a:blip r:embed="rId6"/>
              <a:stretch>
                <a:fillRect/>
              </a:stretch>
            </p:blipFill>
            <p:spPr>
              <a:xfrm>
                <a:off x="813102" y="3051773"/>
                <a:ext cx="2151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FECC643-E8F1-A348-8AD6-45056BFAF95E}"/>
                  </a:ext>
                </a:extLst>
              </p14:cNvPr>
              <p14:cNvContentPartPr/>
              <p14:nvPr/>
            </p14:nvContentPartPr>
            <p14:xfrm>
              <a:off x="873582" y="3253013"/>
              <a:ext cx="2602440" cy="48240"/>
            </p14:xfrm>
          </p:contentPart>
        </mc:Choice>
        <mc:Fallback xmlns="">
          <p:pic>
            <p:nvPicPr>
              <p:cNvPr id="6" name="Ink 5">
                <a:extLst>
                  <a:ext uri="{FF2B5EF4-FFF2-40B4-BE49-F238E27FC236}">
                    <a16:creationId xmlns:a16="http://schemas.microsoft.com/office/drawing/2014/main" id="{CFECC643-E8F1-A348-8AD6-45056BFAF95E}"/>
                  </a:ext>
                </a:extLst>
              </p:cNvPr>
              <p:cNvPicPr/>
              <p:nvPr/>
            </p:nvPicPr>
            <p:blipFill>
              <a:blip r:embed="rId8"/>
              <a:stretch>
                <a:fillRect/>
              </a:stretch>
            </p:blipFill>
            <p:spPr>
              <a:xfrm>
                <a:off x="819942" y="3145013"/>
                <a:ext cx="271008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4BA4B68-2208-AF31-8F66-91E412A5D1A9}"/>
                  </a:ext>
                </a:extLst>
              </p14:cNvPr>
              <p14:cNvContentPartPr/>
              <p14:nvPr/>
            </p14:nvContentPartPr>
            <p14:xfrm>
              <a:off x="3590142" y="2386853"/>
              <a:ext cx="813600" cy="7920"/>
            </p14:xfrm>
          </p:contentPart>
        </mc:Choice>
        <mc:Fallback xmlns="">
          <p:pic>
            <p:nvPicPr>
              <p:cNvPr id="7" name="Ink 6">
                <a:extLst>
                  <a:ext uri="{FF2B5EF4-FFF2-40B4-BE49-F238E27FC236}">
                    <a16:creationId xmlns:a16="http://schemas.microsoft.com/office/drawing/2014/main" id="{A4BA4B68-2208-AF31-8F66-91E412A5D1A9}"/>
                  </a:ext>
                </a:extLst>
              </p:cNvPr>
              <p:cNvPicPr/>
              <p:nvPr/>
            </p:nvPicPr>
            <p:blipFill>
              <a:blip r:embed="rId10"/>
              <a:stretch>
                <a:fillRect/>
              </a:stretch>
            </p:blipFill>
            <p:spPr>
              <a:xfrm>
                <a:off x="3536502" y="2278853"/>
                <a:ext cx="92124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84A2A920-ABCD-4BA1-837D-3CA7FE587CC8}"/>
                  </a:ext>
                </a:extLst>
              </p14:cNvPr>
              <p14:cNvContentPartPr/>
              <p14:nvPr/>
            </p14:nvContentPartPr>
            <p14:xfrm>
              <a:off x="1384782" y="2157893"/>
              <a:ext cx="1261440" cy="360"/>
            </p14:xfrm>
          </p:contentPart>
        </mc:Choice>
        <mc:Fallback xmlns="">
          <p:pic>
            <p:nvPicPr>
              <p:cNvPr id="8" name="Ink 7">
                <a:extLst>
                  <a:ext uri="{FF2B5EF4-FFF2-40B4-BE49-F238E27FC236}">
                    <a16:creationId xmlns:a16="http://schemas.microsoft.com/office/drawing/2014/main" id="{84A2A920-ABCD-4BA1-837D-3CA7FE587CC8}"/>
                  </a:ext>
                </a:extLst>
              </p:cNvPr>
              <p:cNvPicPr/>
              <p:nvPr/>
            </p:nvPicPr>
            <p:blipFill>
              <a:blip r:embed="rId12"/>
              <a:stretch>
                <a:fillRect/>
              </a:stretch>
            </p:blipFill>
            <p:spPr>
              <a:xfrm>
                <a:off x="1330782" y="2050253"/>
                <a:ext cx="1369080" cy="216000"/>
              </a:xfrm>
              <a:prstGeom prst="rect">
                <a:avLst/>
              </a:prstGeom>
            </p:spPr>
          </p:pic>
        </mc:Fallback>
      </mc:AlternateContent>
    </p:spTree>
    <p:extLst>
      <p:ext uri="{BB962C8B-B14F-4D97-AF65-F5344CB8AC3E}">
        <p14:creationId xmlns:p14="http://schemas.microsoft.com/office/powerpoint/2010/main" val="3756012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38F0F8-FFFF-9CC0-7CAE-A27D2667823F}"/>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D665223E-A5D2-4ACE-B38C-089B6B2C3939}"/>
              </a:ext>
            </a:extLst>
          </p:cNvPr>
          <p:cNvPicPr>
            <a:picLocks noChangeAspect="1"/>
          </p:cNvPicPr>
          <p:nvPr/>
        </p:nvPicPr>
        <p:blipFill rotWithShape="1">
          <a:blip r:embed="rId2"/>
          <a:srcRect r="9700"/>
          <a:stretch/>
        </p:blipFill>
        <p:spPr>
          <a:xfrm>
            <a:off x="90769" y="911038"/>
            <a:ext cx="6767231" cy="4050927"/>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0C0A3080-B608-1133-2DC6-9DB657C85263}"/>
                  </a:ext>
                </a:extLst>
              </p14:cNvPr>
              <p14:cNvContentPartPr/>
              <p14:nvPr/>
            </p14:nvContentPartPr>
            <p14:xfrm>
              <a:off x="1721022" y="4100093"/>
              <a:ext cx="4305600" cy="48600"/>
            </p14:xfrm>
          </p:contentPart>
        </mc:Choice>
        <mc:Fallback xmlns="">
          <p:pic>
            <p:nvPicPr>
              <p:cNvPr id="8" name="Ink 7">
                <a:extLst>
                  <a:ext uri="{FF2B5EF4-FFF2-40B4-BE49-F238E27FC236}">
                    <a16:creationId xmlns:a16="http://schemas.microsoft.com/office/drawing/2014/main" id="{0C0A3080-B608-1133-2DC6-9DB657C85263}"/>
                  </a:ext>
                </a:extLst>
              </p:cNvPr>
              <p:cNvPicPr/>
              <p:nvPr/>
            </p:nvPicPr>
            <p:blipFill>
              <a:blip r:embed="rId4"/>
              <a:stretch>
                <a:fillRect/>
              </a:stretch>
            </p:blipFill>
            <p:spPr>
              <a:xfrm>
                <a:off x="1667022" y="3992093"/>
                <a:ext cx="441324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8E340C30-B705-E7DA-8D2A-734DED03045C}"/>
                  </a:ext>
                </a:extLst>
              </p14:cNvPr>
              <p14:cNvContentPartPr/>
              <p14:nvPr/>
            </p14:nvContentPartPr>
            <p14:xfrm>
              <a:off x="965022" y="4570613"/>
              <a:ext cx="479880" cy="21960"/>
            </p14:xfrm>
          </p:contentPart>
        </mc:Choice>
        <mc:Fallback xmlns="">
          <p:pic>
            <p:nvPicPr>
              <p:cNvPr id="9" name="Ink 8">
                <a:extLst>
                  <a:ext uri="{FF2B5EF4-FFF2-40B4-BE49-F238E27FC236}">
                    <a16:creationId xmlns:a16="http://schemas.microsoft.com/office/drawing/2014/main" id="{8E340C30-B705-E7DA-8D2A-734DED03045C}"/>
                  </a:ext>
                </a:extLst>
              </p:cNvPr>
              <p:cNvPicPr/>
              <p:nvPr/>
            </p:nvPicPr>
            <p:blipFill>
              <a:blip r:embed="rId6"/>
              <a:stretch>
                <a:fillRect/>
              </a:stretch>
            </p:blipFill>
            <p:spPr>
              <a:xfrm>
                <a:off x="911022" y="4462613"/>
                <a:ext cx="58752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AB0B03C1-A0B3-BBEC-6A57-7D3F647A6D15}"/>
                  </a:ext>
                </a:extLst>
              </p14:cNvPr>
              <p14:cNvContentPartPr/>
              <p14:nvPr/>
            </p14:nvContentPartPr>
            <p14:xfrm>
              <a:off x="5159927" y="1431393"/>
              <a:ext cx="942840" cy="21960"/>
            </p14:xfrm>
          </p:contentPart>
        </mc:Choice>
        <mc:Fallback xmlns="">
          <p:pic>
            <p:nvPicPr>
              <p:cNvPr id="14" name="Ink 13">
                <a:extLst>
                  <a:ext uri="{FF2B5EF4-FFF2-40B4-BE49-F238E27FC236}">
                    <a16:creationId xmlns:a16="http://schemas.microsoft.com/office/drawing/2014/main" id="{AB0B03C1-A0B3-BBEC-6A57-7D3F647A6D15}"/>
                  </a:ext>
                </a:extLst>
              </p:cNvPr>
              <p:cNvPicPr/>
              <p:nvPr/>
            </p:nvPicPr>
            <p:blipFill>
              <a:blip r:embed="rId8"/>
              <a:stretch>
                <a:fillRect/>
              </a:stretch>
            </p:blipFill>
            <p:spPr>
              <a:xfrm>
                <a:off x="5106287" y="1323393"/>
                <a:ext cx="1050480" cy="237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5FAC829C-6B37-0E04-C363-B44D8F7F007A}"/>
                  </a:ext>
                </a:extLst>
              </p14:cNvPr>
              <p14:cNvContentPartPr/>
              <p14:nvPr/>
            </p14:nvContentPartPr>
            <p14:xfrm>
              <a:off x="5167127" y="2147433"/>
              <a:ext cx="961200" cy="360"/>
            </p14:xfrm>
          </p:contentPart>
        </mc:Choice>
        <mc:Fallback xmlns="">
          <p:pic>
            <p:nvPicPr>
              <p:cNvPr id="15" name="Ink 14">
                <a:extLst>
                  <a:ext uri="{FF2B5EF4-FFF2-40B4-BE49-F238E27FC236}">
                    <a16:creationId xmlns:a16="http://schemas.microsoft.com/office/drawing/2014/main" id="{5FAC829C-6B37-0E04-C363-B44D8F7F007A}"/>
                  </a:ext>
                </a:extLst>
              </p:cNvPr>
              <p:cNvPicPr/>
              <p:nvPr/>
            </p:nvPicPr>
            <p:blipFill>
              <a:blip r:embed="rId10"/>
              <a:stretch>
                <a:fillRect/>
              </a:stretch>
            </p:blipFill>
            <p:spPr>
              <a:xfrm>
                <a:off x="5113487" y="2039793"/>
                <a:ext cx="1068840" cy="216000"/>
              </a:xfrm>
              <a:prstGeom prst="rect">
                <a:avLst/>
              </a:prstGeom>
            </p:spPr>
          </p:pic>
        </mc:Fallback>
      </mc:AlternateContent>
    </p:spTree>
    <p:extLst>
      <p:ext uri="{BB962C8B-B14F-4D97-AF65-F5344CB8AC3E}">
        <p14:creationId xmlns:p14="http://schemas.microsoft.com/office/powerpoint/2010/main" val="22081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CA24A-9FC6-FCE7-0EF4-A2B0A1BCE13F}"/>
              </a:ext>
            </a:extLst>
          </p:cNvPr>
          <p:cNvSpPr>
            <a:spLocks noGrp="1"/>
          </p:cNvSpPr>
          <p:nvPr>
            <p:ph type="body" sz="half" idx="2"/>
          </p:nvPr>
        </p:nvSpPr>
        <p:spPr/>
        <p:txBody>
          <a:bodyPr/>
          <a:lstStyle/>
          <a:p>
            <a:r>
              <a:rPr lang="en-US" sz="5400" b="1" dirty="0"/>
              <a:t>Governance?</a:t>
            </a:r>
          </a:p>
          <a:p>
            <a:pPr>
              <a:lnSpc>
                <a:spcPct val="100000"/>
              </a:lnSpc>
            </a:pPr>
            <a:r>
              <a:rPr lang="en-US" sz="2400" dirty="0"/>
              <a:t>Governance literally means the action or manner of governing. </a:t>
            </a:r>
          </a:p>
          <a:p>
            <a:pPr>
              <a:lnSpc>
                <a:spcPct val="100000"/>
              </a:lnSpc>
            </a:pPr>
            <a:r>
              <a:rPr lang="en-US" sz="2400" dirty="0"/>
              <a:t>For us, governance encompasses the system by which an organization is controlled and operates, the mechanisms by which it, and its people are held accountable.</a:t>
            </a:r>
          </a:p>
          <a:p>
            <a:endParaRPr lang="en-US" dirty="0"/>
          </a:p>
        </p:txBody>
      </p:sp>
    </p:spTree>
    <p:extLst>
      <p:ext uri="{BB962C8B-B14F-4D97-AF65-F5344CB8AC3E}">
        <p14:creationId xmlns:p14="http://schemas.microsoft.com/office/powerpoint/2010/main" val="2352860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D7B50-8235-A366-C126-EC46ED615071}"/>
              </a:ext>
            </a:extLst>
          </p:cNvPr>
          <p:cNvPicPr>
            <a:picLocks noChangeAspect="1"/>
          </p:cNvPicPr>
          <p:nvPr/>
        </p:nvPicPr>
        <p:blipFill>
          <a:blip r:embed="rId2"/>
          <a:stretch>
            <a:fillRect/>
          </a:stretch>
        </p:blipFill>
        <p:spPr>
          <a:xfrm>
            <a:off x="54600" y="995031"/>
            <a:ext cx="6675841" cy="279015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D85C14D-CA60-B5FA-AAC0-C7624CA64E89}"/>
                  </a:ext>
                </a:extLst>
              </p14:cNvPr>
              <p14:cNvContentPartPr/>
              <p14:nvPr/>
            </p14:nvContentPartPr>
            <p14:xfrm>
              <a:off x="616393" y="1926753"/>
              <a:ext cx="5727600" cy="8280"/>
            </p14:xfrm>
          </p:contentPart>
        </mc:Choice>
        <mc:Fallback xmlns="">
          <p:pic>
            <p:nvPicPr>
              <p:cNvPr id="5" name="Ink 4">
                <a:extLst>
                  <a:ext uri="{FF2B5EF4-FFF2-40B4-BE49-F238E27FC236}">
                    <a16:creationId xmlns:a16="http://schemas.microsoft.com/office/drawing/2014/main" id="{BD85C14D-CA60-B5FA-AAC0-C7624CA64E89}"/>
                  </a:ext>
                </a:extLst>
              </p:cNvPr>
              <p:cNvPicPr/>
              <p:nvPr/>
            </p:nvPicPr>
            <p:blipFill>
              <a:blip r:embed="rId4"/>
              <a:stretch>
                <a:fillRect/>
              </a:stretch>
            </p:blipFill>
            <p:spPr>
              <a:xfrm>
                <a:off x="562753" y="1819113"/>
                <a:ext cx="583524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2E6F34CD-95F6-63B6-6AC6-76D8825FFC20}"/>
                  </a:ext>
                </a:extLst>
              </p14:cNvPr>
              <p14:cNvContentPartPr/>
              <p14:nvPr/>
            </p14:nvContentPartPr>
            <p14:xfrm>
              <a:off x="666073" y="2246793"/>
              <a:ext cx="3061800" cy="360"/>
            </p14:xfrm>
          </p:contentPart>
        </mc:Choice>
        <mc:Fallback xmlns="">
          <p:pic>
            <p:nvPicPr>
              <p:cNvPr id="6" name="Ink 5">
                <a:extLst>
                  <a:ext uri="{FF2B5EF4-FFF2-40B4-BE49-F238E27FC236}">
                    <a16:creationId xmlns:a16="http://schemas.microsoft.com/office/drawing/2014/main" id="{2E6F34CD-95F6-63B6-6AC6-76D8825FFC20}"/>
                  </a:ext>
                </a:extLst>
              </p:cNvPr>
              <p:cNvPicPr/>
              <p:nvPr/>
            </p:nvPicPr>
            <p:blipFill>
              <a:blip r:embed="rId6"/>
              <a:stretch>
                <a:fillRect/>
              </a:stretch>
            </p:blipFill>
            <p:spPr>
              <a:xfrm>
                <a:off x="612073" y="2138793"/>
                <a:ext cx="3169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88BC69E6-FC95-85F4-59DE-5D52FFA8935C}"/>
                  </a:ext>
                </a:extLst>
              </p14:cNvPr>
              <p14:cNvContentPartPr/>
              <p14:nvPr/>
            </p14:nvContentPartPr>
            <p14:xfrm>
              <a:off x="1963153" y="2579073"/>
              <a:ext cx="3848400" cy="16200"/>
            </p14:xfrm>
          </p:contentPart>
        </mc:Choice>
        <mc:Fallback xmlns="">
          <p:pic>
            <p:nvPicPr>
              <p:cNvPr id="11" name="Ink 10">
                <a:extLst>
                  <a:ext uri="{FF2B5EF4-FFF2-40B4-BE49-F238E27FC236}">
                    <a16:creationId xmlns:a16="http://schemas.microsoft.com/office/drawing/2014/main" id="{88BC69E6-FC95-85F4-59DE-5D52FFA8935C}"/>
                  </a:ext>
                </a:extLst>
              </p:cNvPr>
              <p:cNvPicPr/>
              <p:nvPr/>
            </p:nvPicPr>
            <p:blipFill>
              <a:blip r:embed="rId8"/>
              <a:stretch>
                <a:fillRect/>
              </a:stretch>
            </p:blipFill>
            <p:spPr>
              <a:xfrm>
                <a:off x="1909513" y="2471073"/>
                <a:ext cx="39560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5CAA8FF5-3E32-9C73-C713-2582865E20C9}"/>
                  </a:ext>
                </a:extLst>
              </p14:cNvPr>
              <p14:cNvContentPartPr/>
              <p14:nvPr/>
            </p14:nvContentPartPr>
            <p14:xfrm>
              <a:off x="2112193" y="2835033"/>
              <a:ext cx="1438920" cy="42840"/>
            </p14:xfrm>
          </p:contentPart>
        </mc:Choice>
        <mc:Fallback xmlns="">
          <p:pic>
            <p:nvPicPr>
              <p:cNvPr id="12" name="Ink 11">
                <a:extLst>
                  <a:ext uri="{FF2B5EF4-FFF2-40B4-BE49-F238E27FC236}">
                    <a16:creationId xmlns:a16="http://schemas.microsoft.com/office/drawing/2014/main" id="{5CAA8FF5-3E32-9C73-C713-2582865E20C9}"/>
                  </a:ext>
                </a:extLst>
              </p:cNvPr>
              <p:cNvPicPr/>
              <p:nvPr/>
            </p:nvPicPr>
            <p:blipFill>
              <a:blip r:embed="rId10"/>
              <a:stretch>
                <a:fillRect/>
              </a:stretch>
            </p:blipFill>
            <p:spPr>
              <a:xfrm>
                <a:off x="2058193" y="2727033"/>
                <a:ext cx="154656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89C86CF3-F4A3-5E4F-5562-D7E58F8EBF47}"/>
                  </a:ext>
                </a:extLst>
              </p14:cNvPr>
              <p14:cNvContentPartPr/>
              <p14:nvPr/>
            </p14:nvContentPartPr>
            <p14:xfrm>
              <a:off x="2104993" y="3032673"/>
              <a:ext cx="2594160" cy="8640"/>
            </p14:xfrm>
          </p:contentPart>
        </mc:Choice>
        <mc:Fallback xmlns="">
          <p:pic>
            <p:nvPicPr>
              <p:cNvPr id="13" name="Ink 12">
                <a:extLst>
                  <a:ext uri="{FF2B5EF4-FFF2-40B4-BE49-F238E27FC236}">
                    <a16:creationId xmlns:a16="http://schemas.microsoft.com/office/drawing/2014/main" id="{89C86CF3-F4A3-5E4F-5562-D7E58F8EBF47}"/>
                  </a:ext>
                </a:extLst>
              </p:cNvPr>
              <p:cNvPicPr/>
              <p:nvPr/>
            </p:nvPicPr>
            <p:blipFill>
              <a:blip r:embed="rId12"/>
              <a:stretch>
                <a:fillRect/>
              </a:stretch>
            </p:blipFill>
            <p:spPr>
              <a:xfrm>
                <a:off x="2050993" y="2924673"/>
                <a:ext cx="2701800" cy="224280"/>
              </a:xfrm>
              <a:prstGeom prst="rect">
                <a:avLst/>
              </a:prstGeom>
            </p:spPr>
          </p:pic>
        </mc:Fallback>
      </mc:AlternateContent>
    </p:spTree>
    <p:extLst>
      <p:ext uri="{BB962C8B-B14F-4D97-AF65-F5344CB8AC3E}">
        <p14:creationId xmlns:p14="http://schemas.microsoft.com/office/powerpoint/2010/main" val="3966467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8329CE-DED4-2576-C660-88472AC92BE4}"/>
              </a:ext>
            </a:extLst>
          </p:cNvPr>
          <p:cNvSpPr>
            <a:spLocks noGrp="1"/>
          </p:cNvSpPr>
          <p:nvPr>
            <p:ph type="body" sz="half" idx="2"/>
          </p:nvPr>
        </p:nvSpPr>
        <p:spPr/>
        <p:txBody>
          <a:bodyPr/>
          <a:lstStyle/>
          <a:p>
            <a:r>
              <a:rPr lang="en-US" dirty="0"/>
              <a:t>Conflict of Interest</a:t>
            </a:r>
          </a:p>
          <a:p>
            <a:r>
              <a:rPr lang="en-US" dirty="0"/>
              <a:t>Code of Conduct</a:t>
            </a:r>
          </a:p>
          <a:p>
            <a:r>
              <a:rPr lang="en-US" dirty="0"/>
              <a:t>Commitment Form</a:t>
            </a:r>
          </a:p>
        </p:txBody>
      </p:sp>
    </p:spTree>
    <p:extLst>
      <p:ext uri="{BB962C8B-B14F-4D97-AF65-F5344CB8AC3E}">
        <p14:creationId xmlns:p14="http://schemas.microsoft.com/office/powerpoint/2010/main" val="13498554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E3432-B509-775A-D1C2-1C0E7B4C955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2657D7B-AE8B-6F13-7BA0-3E7804ABEEED}"/>
              </a:ext>
            </a:extLst>
          </p:cNvPr>
          <p:cNvSpPr>
            <a:spLocks noGrp="1"/>
          </p:cNvSpPr>
          <p:nvPr>
            <p:ph idx="1"/>
          </p:nvPr>
        </p:nvSpPr>
        <p:spPr/>
        <p:txBody>
          <a:bodyPr/>
          <a:lstStyle/>
          <a:p>
            <a:r>
              <a:rPr lang="en-US" dirty="0">
                <a:hlinkClick r:id="rId2"/>
              </a:rPr>
              <a:t>www.nonprofitcenter.com</a:t>
            </a:r>
            <a:endParaRPr lang="en-US" dirty="0"/>
          </a:p>
          <a:p>
            <a:endParaRPr lang="en-US" dirty="0"/>
          </a:p>
          <a:p>
            <a:r>
              <a:rPr lang="en-US" dirty="0">
                <a:hlinkClick r:id="rId3"/>
              </a:rPr>
              <a:t>www.boardsource.com</a:t>
            </a:r>
            <a:endParaRPr lang="en-US" dirty="0"/>
          </a:p>
          <a:p>
            <a:endParaRPr lang="en-US" dirty="0"/>
          </a:p>
          <a:p>
            <a:r>
              <a:rPr lang="en-US" dirty="0">
                <a:hlinkClick r:id="rId4"/>
              </a:rPr>
              <a:t>www.councilofnonprofits.com</a:t>
            </a:r>
            <a:endParaRPr lang="en-US" dirty="0"/>
          </a:p>
          <a:p>
            <a:endParaRPr lang="en-US" dirty="0"/>
          </a:p>
          <a:p>
            <a:endParaRPr lang="en-US" dirty="0"/>
          </a:p>
        </p:txBody>
      </p:sp>
      <p:sp>
        <p:nvSpPr>
          <p:cNvPr id="4" name="Text Placeholder 3">
            <a:extLst>
              <a:ext uri="{FF2B5EF4-FFF2-40B4-BE49-F238E27FC236}">
                <a16:creationId xmlns:a16="http://schemas.microsoft.com/office/drawing/2014/main" id="{8A7C481A-232B-8E38-EDE4-1821B14499C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73634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D61F-3FBA-D355-7E4E-616B589E98ED}"/>
              </a:ext>
            </a:extLst>
          </p:cNvPr>
          <p:cNvSpPr>
            <a:spLocks noGrp="1"/>
          </p:cNvSpPr>
          <p:nvPr>
            <p:ph type="ctrTitle"/>
          </p:nvPr>
        </p:nvSpPr>
        <p:spPr>
          <a:xfrm>
            <a:off x="0" y="671595"/>
            <a:ext cx="7999141" cy="1379481"/>
          </a:xfrm>
        </p:spPr>
        <p:txBody>
          <a:bodyPr/>
          <a:lstStyle/>
          <a:p>
            <a:r>
              <a:rPr lang="en-US" dirty="0"/>
              <a:t>Discussion</a:t>
            </a:r>
          </a:p>
        </p:txBody>
      </p:sp>
      <p:sp>
        <p:nvSpPr>
          <p:cNvPr id="3" name="Subtitle 2">
            <a:extLst>
              <a:ext uri="{FF2B5EF4-FFF2-40B4-BE49-F238E27FC236}">
                <a16:creationId xmlns:a16="http://schemas.microsoft.com/office/drawing/2014/main" id="{E55812F1-363C-A7B2-9FB1-FE18D9347FF4}"/>
              </a:ext>
            </a:extLst>
          </p:cNvPr>
          <p:cNvSpPr>
            <a:spLocks noGrp="1"/>
          </p:cNvSpPr>
          <p:nvPr>
            <p:ph type="subTitle" idx="1"/>
          </p:nvPr>
        </p:nvSpPr>
        <p:spPr>
          <a:xfrm>
            <a:off x="0" y="2086949"/>
            <a:ext cx="8667482" cy="1379481"/>
          </a:xfrm>
        </p:spPr>
        <p:txBody>
          <a:bodyPr/>
          <a:lstStyle/>
          <a:p>
            <a:pPr marL="457200" indent="-457200">
              <a:buAutoNum type="arabicPeriod"/>
            </a:pPr>
            <a:r>
              <a:rPr lang="en-US" dirty="0"/>
              <a:t>When asked for the 1 thing you’d change, is it still what you’d change?</a:t>
            </a:r>
          </a:p>
          <a:p>
            <a:pPr marL="457200" indent="-457200">
              <a:buAutoNum type="arabicPeriod"/>
            </a:pPr>
            <a:r>
              <a:rPr lang="en-US" dirty="0"/>
              <a:t>How do you work toward diversity of thought on your board? </a:t>
            </a:r>
          </a:p>
          <a:p>
            <a:pPr marL="457200" indent="-457200">
              <a:buAutoNum type="arabicPeriod"/>
            </a:pPr>
            <a:endParaRPr lang="en-US" dirty="0"/>
          </a:p>
        </p:txBody>
      </p:sp>
    </p:spTree>
    <p:extLst>
      <p:ext uri="{BB962C8B-B14F-4D97-AF65-F5344CB8AC3E}">
        <p14:creationId xmlns:p14="http://schemas.microsoft.com/office/powerpoint/2010/main" val="2032550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613699-7347-4335-87B5-66D7F7905C47}"/>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82836947-EA41-49C3-B5A4-3514255CE8E3}"/>
              </a:ext>
            </a:extLst>
          </p:cNvPr>
          <p:cNvSpPr>
            <a:spLocks noGrp="1"/>
          </p:cNvSpPr>
          <p:nvPr>
            <p:ph type="subTitle" idx="1"/>
          </p:nvPr>
        </p:nvSpPr>
        <p:spPr/>
        <p:txBody>
          <a:bodyPr/>
          <a:lstStyle/>
          <a:p>
            <a:r>
              <a:rPr lang="en-US" dirty="0"/>
              <a:t>Kelle Marsalis, IOM, CCE</a:t>
            </a:r>
          </a:p>
          <a:p>
            <a:r>
              <a:rPr lang="en-US" dirty="0"/>
              <a:t>kellem@planochamber.org</a:t>
            </a:r>
          </a:p>
        </p:txBody>
      </p:sp>
    </p:spTree>
    <p:extLst>
      <p:ext uri="{BB962C8B-B14F-4D97-AF65-F5344CB8AC3E}">
        <p14:creationId xmlns:p14="http://schemas.microsoft.com/office/powerpoint/2010/main" val="188553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50A3F7-CDD8-F1E3-13C8-3F6B64C10B30}"/>
              </a:ext>
            </a:extLst>
          </p:cNvPr>
          <p:cNvSpPr/>
          <p:nvPr/>
        </p:nvSpPr>
        <p:spPr>
          <a:xfrm>
            <a:off x="2607606" y="1044917"/>
            <a:ext cx="1418665" cy="36979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B129BC-DE73-CE93-3826-D71E5E070D84}"/>
              </a:ext>
            </a:extLst>
          </p:cNvPr>
          <p:cNvSpPr>
            <a:spLocks noGrp="1"/>
          </p:cNvSpPr>
          <p:nvPr>
            <p:ph type="title"/>
          </p:nvPr>
        </p:nvSpPr>
        <p:spPr>
          <a:xfrm>
            <a:off x="0" y="0"/>
            <a:ext cx="8861612" cy="816265"/>
          </a:xfrm>
        </p:spPr>
        <p:txBody>
          <a:bodyPr/>
          <a:lstStyle/>
          <a:p>
            <a:r>
              <a:rPr lang="en-US" dirty="0"/>
              <a:t>Three functions of governance</a:t>
            </a:r>
          </a:p>
        </p:txBody>
      </p:sp>
      <p:sp>
        <p:nvSpPr>
          <p:cNvPr id="9" name="Rectangle 8">
            <a:extLst>
              <a:ext uri="{FF2B5EF4-FFF2-40B4-BE49-F238E27FC236}">
                <a16:creationId xmlns:a16="http://schemas.microsoft.com/office/drawing/2014/main" id="{CF5F4BF5-2C05-A8A1-196C-E7AA8D6C2ED0}"/>
              </a:ext>
            </a:extLst>
          </p:cNvPr>
          <p:cNvSpPr/>
          <p:nvPr/>
        </p:nvSpPr>
        <p:spPr>
          <a:xfrm>
            <a:off x="4701426" y="1061462"/>
            <a:ext cx="1418665" cy="36979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F4B657-06BF-2687-9303-CA454B2CF895}"/>
              </a:ext>
            </a:extLst>
          </p:cNvPr>
          <p:cNvSpPr/>
          <p:nvPr/>
        </p:nvSpPr>
        <p:spPr>
          <a:xfrm>
            <a:off x="6795246" y="1044918"/>
            <a:ext cx="1418665" cy="36979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0883FCB-1293-D357-0788-0C619F555E7A}"/>
              </a:ext>
            </a:extLst>
          </p:cNvPr>
          <p:cNvSpPr>
            <a:spLocks noGrp="1"/>
          </p:cNvSpPr>
          <p:nvPr>
            <p:ph idx="1"/>
          </p:nvPr>
        </p:nvSpPr>
        <p:spPr>
          <a:xfrm>
            <a:off x="4755214" y="1236902"/>
            <a:ext cx="1311088" cy="3505956"/>
          </a:xfrm>
        </p:spPr>
        <p:txBody>
          <a:bodyPr/>
          <a:lstStyle/>
          <a:p>
            <a:r>
              <a:rPr lang="en-US" sz="2400" b="1" dirty="0">
                <a:solidFill>
                  <a:schemeClr val="bg1">
                    <a:lumMod val="95000"/>
                  </a:schemeClr>
                </a:solidFill>
              </a:rPr>
              <a:t>Policy</a:t>
            </a:r>
          </a:p>
          <a:p>
            <a:r>
              <a:rPr lang="en-US" sz="1400" dirty="0">
                <a:solidFill>
                  <a:schemeClr val="bg1">
                    <a:lumMod val="95000"/>
                  </a:schemeClr>
                </a:solidFill>
              </a:rPr>
              <a:t>Creating policies (internal) and positions (external) to benefit members and advance the mission. </a:t>
            </a:r>
          </a:p>
        </p:txBody>
      </p:sp>
      <p:sp>
        <p:nvSpPr>
          <p:cNvPr id="11" name="Content Placeholder 3">
            <a:extLst>
              <a:ext uri="{FF2B5EF4-FFF2-40B4-BE49-F238E27FC236}">
                <a16:creationId xmlns:a16="http://schemas.microsoft.com/office/drawing/2014/main" id="{1B5795F8-3EA1-7333-153E-48AD4DF8E9CF}"/>
              </a:ext>
            </a:extLst>
          </p:cNvPr>
          <p:cNvSpPr txBox="1">
            <a:spLocks/>
          </p:cNvSpPr>
          <p:nvPr/>
        </p:nvSpPr>
        <p:spPr>
          <a:xfrm>
            <a:off x="6849034" y="1145544"/>
            <a:ext cx="1311088" cy="350595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004F91"/>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2" name="Content Placeholder 3">
            <a:extLst>
              <a:ext uri="{FF2B5EF4-FFF2-40B4-BE49-F238E27FC236}">
                <a16:creationId xmlns:a16="http://schemas.microsoft.com/office/drawing/2014/main" id="{BC0534C2-9385-C58D-080E-4679774B8D69}"/>
              </a:ext>
            </a:extLst>
          </p:cNvPr>
          <p:cNvSpPr txBox="1">
            <a:spLocks/>
          </p:cNvSpPr>
          <p:nvPr/>
        </p:nvSpPr>
        <p:spPr>
          <a:xfrm>
            <a:off x="2661394" y="1145544"/>
            <a:ext cx="1311088" cy="350595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004F91"/>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3" name="Content Placeholder 3">
            <a:extLst>
              <a:ext uri="{FF2B5EF4-FFF2-40B4-BE49-F238E27FC236}">
                <a16:creationId xmlns:a16="http://schemas.microsoft.com/office/drawing/2014/main" id="{1AB269AE-7B9C-7F9F-D7E2-DB6FA9EB955D}"/>
              </a:ext>
            </a:extLst>
          </p:cNvPr>
          <p:cNvSpPr txBox="1">
            <a:spLocks/>
          </p:cNvSpPr>
          <p:nvPr/>
        </p:nvSpPr>
        <p:spPr>
          <a:xfrm>
            <a:off x="2688289" y="1145544"/>
            <a:ext cx="1311088" cy="350595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004F91"/>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4" name="Content Placeholder 3">
            <a:extLst>
              <a:ext uri="{FF2B5EF4-FFF2-40B4-BE49-F238E27FC236}">
                <a16:creationId xmlns:a16="http://schemas.microsoft.com/office/drawing/2014/main" id="{B82C1699-796B-46EB-8804-D4B6EAA4E73D}"/>
              </a:ext>
            </a:extLst>
          </p:cNvPr>
          <p:cNvSpPr txBox="1">
            <a:spLocks/>
          </p:cNvSpPr>
          <p:nvPr/>
        </p:nvSpPr>
        <p:spPr>
          <a:xfrm>
            <a:off x="2553817" y="1191223"/>
            <a:ext cx="1364315" cy="350595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004F91"/>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b="1" dirty="0">
                <a:solidFill>
                  <a:schemeClr val="bg1">
                    <a:lumMod val="95000"/>
                  </a:schemeClr>
                </a:solidFill>
              </a:rPr>
              <a:t>Strategy</a:t>
            </a:r>
          </a:p>
          <a:p>
            <a:r>
              <a:rPr lang="en-US" sz="1400" dirty="0">
                <a:solidFill>
                  <a:schemeClr val="bg1">
                    <a:lumMod val="95000"/>
                  </a:schemeClr>
                </a:solidFill>
              </a:rPr>
              <a:t>Setting the strategic direction and vision. Advancing the organization’s multi-year strategic plan. </a:t>
            </a:r>
          </a:p>
        </p:txBody>
      </p:sp>
      <p:sp>
        <p:nvSpPr>
          <p:cNvPr id="15" name="Content Placeholder 3">
            <a:extLst>
              <a:ext uri="{FF2B5EF4-FFF2-40B4-BE49-F238E27FC236}">
                <a16:creationId xmlns:a16="http://schemas.microsoft.com/office/drawing/2014/main" id="{4DF94F0C-5A45-9F6C-36DC-DE290D6F7D8D}"/>
              </a:ext>
            </a:extLst>
          </p:cNvPr>
          <p:cNvSpPr txBox="1">
            <a:spLocks/>
          </p:cNvSpPr>
          <p:nvPr/>
        </p:nvSpPr>
        <p:spPr>
          <a:xfrm>
            <a:off x="6803089" y="1321008"/>
            <a:ext cx="1311088" cy="3505956"/>
          </a:xfrm>
          <a:prstGeom prst="rect">
            <a:avLst/>
          </a:prstGeom>
        </p:spPr>
        <p:txBody>
          <a:bodyPr lIns="274320" tIns="457200" rIns="0" bIns="0"/>
          <a:lstStyle>
            <a:lvl1pPr marL="0" indent="0" algn="l" defTabSz="685800" rtl="0" eaLnBrk="1" latinLnBrk="0" hangingPunct="1">
              <a:lnSpc>
                <a:spcPct val="100000"/>
              </a:lnSpc>
              <a:spcBef>
                <a:spcPts val="0"/>
              </a:spcBef>
              <a:spcAft>
                <a:spcPts val="300"/>
              </a:spcAft>
              <a:buFont typeface="Arial" panose="020B0604020202020204" pitchFamily="34" charset="0"/>
              <a:buNone/>
              <a:defRPr sz="1100" b="0" i="0" kern="1200">
                <a:solidFill>
                  <a:srgbClr val="004F91"/>
                </a:solidFill>
                <a:latin typeface="GT America Rg" pitchFamily="2" charset="77"/>
                <a:ea typeface="GT America Rg" pitchFamily="2" charset="77"/>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a:solidFill>
                  <a:schemeClr val="bg1">
                    <a:lumMod val="95000"/>
                  </a:schemeClr>
                </a:solidFill>
              </a:rPr>
              <a:t>Oversight</a:t>
            </a:r>
          </a:p>
          <a:p>
            <a:r>
              <a:rPr lang="en-US" sz="1400" dirty="0">
                <a:solidFill>
                  <a:schemeClr val="bg1">
                    <a:lumMod val="95000"/>
                  </a:schemeClr>
                </a:solidFill>
              </a:rPr>
              <a:t>Overseeing resource allocation, including the adoption of the annual budget, and evaluating performance of programs, products and services.</a:t>
            </a:r>
          </a:p>
        </p:txBody>
      </p:sp>
    </p:spTree>
    <p:extLst>
      <p:ext uri="{BB962C8B-B14F-4D97-AF65-F5344CB8AC3E}">
        <p14:creationId xmlns:p14="http://schemas.microsoft.com/office/powerpoint/2010/main" val="213721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BA4F7-1964-403E-B873-5FD95C79A3B5}"/>
              </a:ext>
            </a:extLst>
          </p:cNvPr>
          <p:cNvSpPr>
            <a:spLocks noGrp="1"/>
          </p:cNvSpPr>
          <p:nvPr>
            <p:ph type="title"/>
          </p:nvPr>
        </p:nvSpPr>
        <p:spPr>
          <a:xfrm>
            <a:off x="-1" y="0"/>
            <a:ext cx="8700247" cy="816265"/>
          </a:xfrm>
        </p:spPr>
        <p:txBody>
          <a:bodyPr/>
          <a:lstStyle/>
          <a:p>
            <a:r>
              <a:rPr lang="en-US" dirty="0"/>
              <a:t>WHO’S WHO IN GOVERNANCE</a:t>
            </a:r>
          </a:p>
        </p:txBody>
      </p:sp>
      <p:sp>
        <p:nvSpPr>
          <p:cNvPr id="3" name="Content Placeholder 2">
            <a:extLst>
              <a:ext uri="{FF2B5EF4-FFF2-40B4-BE49-F238E27FC236}">
                <a16:creationId xmlns:a16="http://schemas.microsoft.com/office/drawing/2014/main" id="{93FED4F2-CA64-4FE0-963C-F4E4440A5FC9}"/>
              </a:ext>
            </a:extLst>
          </p:cNvPr>
          <p:cNvSpPr>
            <a:spLocks noGrp="1"/>
          </p:cNvSpPr>
          <p:nvPr>
            <p:ph idx="1"/>
          </p:nvPr>
        </p:nvSpPr>
        <p:spPr>
          <a:xfrm>
            <a:off x="0" y="686808"/>
            <a:ext cx="8814547" cy="3575910"/>
          </a:xfrm>
        </p:spPr>
        <p:txBody>
          <a:bodyPr/>
          <a:lstStyle/>
          <a:p>
            <a:r>
              <a:rPr lang="en-US" sz="1050" dirty="0"/>
              <a:t>MEMBERS</a:t>
            </a:r>
          </a:p>
          <a:p>
            <a:r>
              <a:rPr lang="en-US" sz="1050" dirty="0"/>
              <a:t>The partnership of business and professional people working together for the betterment of the business community/industry and community at-large.</a:t>
            </a:r>
          </a:p>
          <a:p>
            <a:endParaRPr lang="en-US" sz="1050" dirty="0"/>
          </a:p>
          <a:p>
            <a:r>
              <a:rPr lang="en-US" sz="1050" dirty="0"/>
              <a:t>BOARD OF DIRECTORS</a:t>
            </a:r>
          </a:p>
          <a:p>
            <a:r>
              <a:rPr lang="en-US" sz="1050" dirty="0"/>
              <a:t>The individuals elected by the members to direct the affairs of the organization. </a:t>
            </a:r>
            <a:r>
              <a:rPr lang="en-US" sz="1050" b="1" dirty="0"/>
              <a:t>This is the Policy-Making Level</a:t>
            </a:r>
            <a:r>
              <a:rPr lang="en-US" sz="1050" dirty="0"/>
              <a:t>.</a:t>
            </a:r>
          </a:p>
          <a:p>
            <a:endParaRPr lang="en-US" sz="1050" dirty="0"/>
          </a:p>
          <a:p>
            <a:r>
              <a:rPr lang="en-US" sz="1050" dirty="0"/>
              <a:t>OFFICERS</a:t>
            </a:r>
          </a:p>
          <a:p>
            <a:r>
              <a:rPr lang="en-US" sz="1050" dirty="0"/>
              <a:t>The individuals elected by the Board – the Executive Committee. </a:t>
            </a:r>
            <a:r>
              <a:rPr lang="en-US" sz="1050" b="1" dirty="0"/>
              <a:t>This is the Direction Level</a:t>
            </a:r>
            <a:r>
              <a:rPr lang="en-US" sz="1050" dirty="0"/>
              <a:t>.</a:t>
            </a:r>
          </a:p>
          <a:p>
            <a:endParaRPr lang="en-US" sz="1050" dirty="0"/>
          </a:p>
          <a:p>
            <a:r>
              <a:rPr lang="en-US" sz="1050" dirty="0"/>
              <a:t>STAFF</a:t>
            </a:r>
          </a:p>
          <a:p>
            <a:r>
              <a:rPr lang="en-US" sz="1050" dirty="0"/>
              <a:t>The President/CEO (paid staff) is hired by the Board of Directors. This individual is responsible for the day-to-day management of the organization. He or she is also responsible for employing and managing the staff. </a:t>
            </a:r>
            <a:r>
              <a:rPr lang="en-US" sz="1050" b="1" dirty="0"/>
              <a:t>This is the Management Level</a:t>
            </a:r>
            <a:r>
              <a:rPr lang="en-US" sz="1050" dirty="0"/>
              <a:t>.</a:t>
            </a:r>
          </a:p>
          <a:p>
            <a:endParaRPr lang="en-US" sz="1050" dirty="0"/>
          </a:p>
          <a:p>
            <a:r>
              <a:rPr lang="en-US" sz="1050" dirty="0"/>
              <a:t>COMMITTEES</a:t>
            </a:r>
          </a:p>
          <a:p>
            <a:r>
              <a:rPr lang="en-US" sz="1050" dirty="0"/>
              <a:t>Committees are the membership of the organization working in small groups (task forces and committees) to achieve the organization’s objective. </a:t>
            </a:r>
          </a:p>
          <a:p>
            <a:r>
              <a:rPr lang="en-US" sz="1050" b="1" dirty="0"/>
              <a:t>This is the Planning and Action Level</a:t>
            </a:r>
            <a:r>
              <a:rPr lang="en-US" sz="1050" dirty="0"/>
              <a:t>.</a:t>
            </a:r>
          </a:p>
        </p:txBody>
      </p:sp>
    </p:spTree>
    <p:extLst>
      <p:ext uri="{BB962C8B-B14F-4D97-AF65-F5344CB8AC3E}">
        <p14:creationId xmlns:p14="http://schemas.microsoft.com/office/powerpoint/2010/main" val="1405395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CA24A-9FC6-FCE7-0EF4-A2B0A1BCE13F}"/>
              </a:ext>
            </a:extLst>
          </p:cNvPr>
          <p:cNvSpPr>
            <a:spLocks noGrp="1"/>
          </p:cNvSpPr>
          <p:nvPr>
            <p:ph type="body" sz="half" idx="2"/>
          </p:nvPr>
        </p:nvSpPr>
        <p:spPr/>
        <p:txBody>
          <a:bodyPr/>
          <a:lstStyle/>
          <a:p>
            <a:r>
              <a:rPr lang="en-US" sz="5400" b="1" dirty="0"/>
              <a:t>BOARD OF DIRECTORS</a:t>
            </a:r>
            <a:endParaRPr lang="en-US" dirty="0"/>
          </a:p>
        </p:txBody>
      </p:sp>
    </p:spTree>
    <p:extLst>
      <p:ext uri="{BB962C8B-B14F-4D97-AF65-F5344CB8AC3E}">
        <p14:creationId xmlns:p14="http://schemas.microsoft.com/office/powerpoint/2010/main" val="3124267236"/>
      </p:ext>
    </p:extLst>
  </p:cSld>
  <p:clrMapOvr>
    <a:masterClrMapping/>
  </p:clrMapOvr>
</p:sld>
</file>

<file path=ppt/theme/theme1.xml><?xml version="1.0" encoding="utf-8"?>
<a:theme xmlns:a="http://schemas.openxmlformats.org/drawingml/2006/main" name="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1704</TotalTime>
  <Words>1680</Words>
  <Application>Microsoft Office PowerPoint</Application>
  <PresentationFormat>On-screen Show (16:9)</PresentationFormat>
  <Paragraphs>289</Paragraphs>
  <Slides>64</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Arial</vt:lpstr>
      <vt:lpstr>Arial Black</vt:lpstr>
      <vt:lpstr>Calibri</vt:lpstr>
      <vt:lpstr>GT America Lt</vt:lpstr>
      <vt:lpstr>GT America Rg</vt:lpstr>
      <vt:lpstr>Helvetica Neue Medium</vt:lpstr>
      <vt:lpstr>Dark</vt:lpstr>
      <vt:lpstr>Light</vt:lpstr>
      <vt:lpstr>Red</vt:lpstr>
      <vt:lpstr>Office Theme</vt:lpstr>
      <vt:lpstr>PowerPoint Presentation</vt:lpstr>
      <vt:lpstr>PowerPoint Presentation</vt:lpstr>
      <vt:lpstr>PowerPoint Presentation</vt:lpstr>
      <vt:lpstr>PowerPoint Presentation</vt:lpstr>
      <vt:lpstr>PowerPoint Presentation</vt:lpstr>
      <vt:lpstr>PowerPoint Presentation</vt:lpstr>
      <vt:lpstr>Three functions of governance</vt:lpstr>
      <vt:lpstr>WHO’S WHO IN GOVERNANCE</vt:lpstr>
      <vt:lpstr>PowerPoint Presentation</vt:lpstr>
      <vt:lpstr>A Board’s Many Roles…</vt:lpstr>
      <vt:lpstr>A Board’s Many Roles…</vt:lpstr>
      <vt:lpstr>A Board’s Many Roles…</vt:lpstr>
      <vt:lpstr>Board Roles</vt:lpstr>
      <vt:lpstr>EFFECTIVE BOARD MEETINGS</vt:lpstr>
      <vt:lpstr>BOARD DIVERSIFICATION KNOW YOUR COMMUNITY MAKE-UP KNOW BOARD STRENGTHS AND GAPS HAVE CLEAR SUCCESSION PLAN  </vt:lpstr>
      <vt:lpstr>BOARD ELECTION DRIVEN BY BYLAWS SPECIFIC PROCESS TRANSPARENCY  </vt:lpstr>
      <vt:lpstr>PowerPoint Presentation</vt:lpstr>
      <vt:lpstr>PowerPoint Presentation</vt:lpstr>
      <vt:lpstr>COMMITTEE VS. TASK FORCE</vt:lpstr>
      <vt:lpstr>Responsibilities of Committees</vt:lpstr>
      <vt:lpstr>PowerPoint Presentation</vt:lpstr>
      <vt:lpstr>EFFECTIVE COMMITTEE MEETINGS</vt:lpstr>
      <vt:lpstr>Case Study: Dallas Regional Chamber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Establishing Priorities</vt:lpstr>
      <vt:lpstr>Establishing Priorities </vt:lpstr>
      <vt:lpstr>Strategic Plans</vt:lpstr>
      <vt:lpstr>Strategic  Plans</vt:lpstr>
      <vt:lpstr>Strategic Plans</vt:lpstr>
      <vt:lpstr>Strategic Plans</vt:lpstr>
      <vt:lpstr>PowerPoint Presentation</vt:lpstr>
      <vt:lpstr>Board  Orientation</vt:lpstr>
      <vt:lpstr>PowerPoint Presentation</vt:lpstr>
      <vt:lpstr>PowerPoint Presentation</vt:lpstr>
      <vt:lpstr>Establishing  Priorities </vt:lpstr>
      <vt:lpstr>Establishing Priorities </vt:lpstr>
      <vt:lpstr>PowerPoint Presentation</vt:lpstr>
      <vt:lpstr>Governance Documents</vt:lpstr>
      <vt:lpstr>Governance Documents</vt:lpstr>
      <vt:lpstr>Governance Documents</vt:lpstr>
      <vt:lpstr>PowerPoint Presentation</vt:lpstr>
      <vt:lpstr>Policies</vt:lpstr>
      <vt:lpstr>Policies</vt:lpstr>
      <vt:lpstr>Policies</vt:lpstr>
      <vt:lpstr>Governing Policies</vt:lpstr>
      <vt:lpstr>Operational Policies</vt:lpstr>
      <vt:lpstr>Personnel Policies</vt:lpstr>
      <vt:lpstr>PowerPoint Presentation</vt:lpstr>
      <vt:lpstr>PowerPoint Presentation</vt:lpstr>
      <vt:lpstr>PowerPoint Presentation</vt:lpstr>
      <vt:lpstr>PowerPoint Presentation</vt:lpstr>
      <vt:lpstr>PowerPoint Presentation</vt:lpstr>
      <vt:lpstr>Resources</vt:lpstr>
      <vt:lpstr>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Trayan, Eileen</dc:creator>
  <cp:lastModifiedBy>MacRae, Karyn</cp:lastModifiedBy>
  <cp:revision>82</cp:revision>
  <dcterms:created xsi:type="dcterms:W3CDTF">2021-11-03T15:24:50Z</dcterms:created>
  <dcterms:modified xsi:type="dcterms:W3CDTF">2022-05-27T14:55:22Z</dcterms:modified>
</cp:coreProperties>
</file>