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54" r:id="rId1"/>
    <p:sldMasterId id="2147483665" r:id="rId2"/>
    <p:sldMasterId id="2147483674" r:id="rId3"/>
  </p:sldMasterIdLst>
  <p:notesMasterIdLst>
    <p:notesMasterId r:id="rId65"/>
  </p:notesMasterIdLst>
  <p:sldIdLst>
    <p:sldId id="263" r:id="rId4"/>
    <p:sldId id="259" r:id="rId5"/>
    <p:sldId id="388" r:id="rId6"/>
    <p:sldId id="260" r:id="rId7"/>
    <p:sldId id="261" r:id="rId8"/>
    <p:sldId id="262" r:id="rId9"/>
    <p:sldId id="394" r:id="rId10"/>
    <p:sldId id="264" r:id="rId11"/>
    <p:sldId id="395" r:id="rId12"/>
    <p:sldId id="396" r:id="rId13"/>
    <p:sldId id="267" r:id="rId14"/>
    <p:sldId id="268" r:id="rId15"/>
    <p:sldId id="269" r:id="rId16"/>
    <p:sldId id="270" r:id="rId17"/>
    <p:sldId id="450" r:id="rId18"/>
    <p:sldId id="271" r:id="rId19"/>
    <p:sldId id="272" r:id="rId20"/>
    <p:sldId id="273" r:id="rId21"/>
    <p:sldId id="274" r:id="rId22"/>
    <p:sldId id="451" r:id="rId23"/>
    <p:sldId id="381" r:id="rId24"/>
    <p:sldId id="382" r:id="rId25"/>
    <p:sldId id="444" r:id="rId26"/>
    <p:sldId id="445" r:id="rId27"/>
    <p:sldId id="446" r:id="rId28"/>
    <p:sldId id="447" r:id="rId29"/>
    <p:sldId id="448" r:id="rId30"/>
    <p:sldId id="383" r:id="rId31"/>
    <p:sldId id="384" r:id="rId32"/>
    <p:sldId id="385" r:id="rId33"/>
    <p:sldId id="386" r:id="rId34"/>
    <p:sldId id="387" r:id="rId35"/>
    <p:sldId id="449" r:id="rId36"/>
    <p:sldId id="389" r:id="rId37"/>
    <p:sldId id="390" r:id="rId38"/>
    <p:sldId id="452" r:id="rId39"/>
    <p:sldId id="402" r:id="rId40"/>
    <p:sldId id="403" r:id="rId41"/>
    <p:sldId id="404" r:id="rId42"/>
    <p:sldId id="405" r:id="rId43"/>
    <p:sldId id="406" r:id="rId44"/>
    <p:sldId id="407" r:id="rId45"/>
    <p:sldId id="408" r:id="rId46"/>
    <p:sldId id="409" r:id="rId47"/>
    <p:sldId id="410" r:id="rId48"/>
    <p:sldId id="411" r:id="rId49"/>
    <p:sldId id="454" r:id="rId50"/>
    <p:sldId id="423" r:id="rId51"/>
    <p:sldId id="424" r:id="rId52"/>
    <p:sldId id="425" r:id="rId53"/>
    <p:sldId id="426" r:id="rId54"/>
    <p:sldId id="427" r:id="rId55"/>
    <p:sldId id="429" r:id="rId56"/>
    <p:sldId id="428" r:id="rId57"/>
    <p:sldId id="455" r:id="rId58"/>
    <p:sldId id="431" r:id="rId59"/>
    <p:sldId id="432" r:id="rId60"/>
    <p:sldId id="433" r:id="rId61"/>
    <p:sldId id="434" r:id="rId62"/>
    <p:sldId id="435" r:id="rId63"/>
    <p:sldId id="436" r:id="rId64"/>
  </p:sldIdLst>
  <p:sldSz cx="14630400" cy="8229600"/>
  <p:notesSz cx="6858000" cy="9144000"/>
  <p:defaultTextStyle>
    <a:defPPr>
      <a:defRPr lang="en-US"/>
    </a:defPPr>
    <a:lvl1pPr marL="0" algn="l" defTabSz="731520" rtl="0" eaLnBrk="1" latinLnBrk="0" hangingPunct="1">
      <a:defRPr sz="2880" kern="1200">
        <a:solidFill>
          <a:schemeClr val="tx1"/>
        </a:solidFill>
        <a:latin typeface="+mn-lt"/>
        <a:ea typeface="+mn-ea"/>
        <a:cs typeface="+mn-cs"/>
      </a:defRPr>
    </a:lvl1pPr>
    <a:lvl2pPr marL="731520" algn="l" defTabSz="731520" rtl="0" eaLnBrk="1" latinLnBrk="0" hangingPunct="1">
      <a:defRPr sz="2880" kern="1200">
        <a:solidFill>
          <a:schemeClr val="tx1"/>
        </a:solidFill>
        <a:latin typeface="+mn-lt"/>
        <a:ea typeface="+mn-ea"/>
        <a:cs typeface="+mn-cs"/>
      </a:defRPr>
    </a:lvl2pPr>
    <a:lvl3pPr marL="1463040" algn="l" defTabSz="731520" rtl="0" eaLnBrk="1" latinLnBrk="0" hangingPunct="1">
      <a:defRPr sz="2880" kern="1200">
        <a:solidFill>
          <a:schemeClr val="tx1"/>
        </a:solidFill>
        <a:latin typeface="+mn-lt"/>
        <a:ea typeface="+mn-ea"/>
        <a:cs typeface="+mn-cs"/>
      </a:defRPr>
    </a:lvl3pPr>
    <a:lvl4pPr marL="2194560" algn="l" defTabSz="731520" rtl="0" eaLnBrk="1" latinLnBrk="0" hangingPunct="1">
      <a:defRPr sz="2880" kern="1200">
        <a:solidFill>
          <a:schemeClr val="tx1"/>
        </a:solidFill>
        <a:latin typeface="+mn-lt"/>
        <a:ea typeface="+mn-ea"/>
        <a:cs typeface="+mn-cs"/>
      </a:defRPr>
    </a:lvl4pPr>
    <a:lvl5pPr marL="2926080" algn="l" defTabSz="731520" rtl="0" eaLnBrk="1" latinLnBrk="0" hangingPunct="1">
      <a:defRPr sz="2880" kern="1200">
        <a:solidFill>
          <a:schemeClr val="tx1"/>
        </a:solidFill>
        <a:latin typeface="+mn-lt"/>
        <a:ea typeface="+mn-ea"/>
        <a:cs typeface="+mn-cs"/>
      </a:defRPr>
    </a:lvl5pPr>
    <a:lvl6pPr marL="3657600" algn="l" defTabSz="731520" rtl="0" eaLnBrk="1" latinLnBrk="0" hangingPunct="1">
      <a:defRPr sz="2880" kern="1200">
        <a:solidFill>
          <a:schemeClr val="tx1"/>
        </a:solidFill>
        <a:latin typeface="+mn-lt"/>
        <a:ea typeface="+mn-ea"/>
        <a:cs typeface="+mn-cs"/>
      </a:defRPr>
    </a:lvl6pPr>
    <a:lvl7pPr marL="4389120" algn="l" defTabSz="731520" rtl="0" eaLnBrk="1" latinLnBrk="0" hangingPunct="1">
      <a:defRPr sz="2880" kern="1200">
        <a:solidFill>
          <a:schemeClr val="tx1"/>
        </a:solidFill>
        <a:latin typeface="+mn-lt"/>
        <a:ea typeface="+mn-ea"/>
        <a:cs typeface="+mn-cs"/>
      </a:defRPr>
    </a:lvl7pPr>
    <a:lvl8pPr marL="5120640" algn="l" defTabSz="731520" rtl="0" eaLnBrk="1" latinLnBrk="0" hangingPunct="1">
      <a:defRPr sz="2880" kern="1200">
        <a:solidFill>
          <a:schemeClr val="tx1"/>
        </a:solidFill>
        <a:latin typeface="+mn-lt"/>
        <a:ea typeface="+mn-ea"/>
        <a:cs typeface="+mn-cs"/>
      </a:defRPr>
    </a:lvl8pPr>
    <a:lvl9pPr marL="5852160" algn="l" defTabSz="73152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46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5C"/>
    <a:srgbClr val="004F91"/>
    <a:srgbClr val="DBF5FF"/>
    <a:srgbClr val="003B5C"/>
    <a:srgbClr val="D55F55"/>
    <a:srgbClr val="E7B246"/>
    <a:srgbClr val="DD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94314" autoAdjust="0"/>
  </p:normalViewPr>
  <p:slideViewPr>
    <p:cSldViewPr snapToGrid="0" snapToObjects="1">
      <p:cViewPr varScale="1">
        <p:scale>
          <a:sx n="52" d="100"/>
          <a:sy n="52" d="100"/>
        </p:scale>
        <p:origin x="1132" y="60"/>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280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EAAE59AB-C2B9-CC45-A032-2A630D4C97E5}" type="datetimeFigureOut">
              <a:rPr lang="en-US" smtClean="0"/>
              <a:pPr/>
              <a:t>5/26/2022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83ADB96A-47EA-9647-B8D2-8903D91E391A}" type="slidenum">
              <a:rPr lang="en-US" smtClean="0"/>
              <a:pPr/>
              <a:t>‹#›</a:t>
            </a:fld>
            <a:endParaRPr lang="en-US" dirty="0"/>
          </a:p>
        </p:txBody>
      </p:sp>
    </p:spTree>
    <p:extLst>
      <p:ext uri="{BB962C8B-B14F-4D97-AF65-F5344CB8AC3E}">
        <p14:creationId xmlns:p14="http://schemas.microsoft.com/office/powerpoint/2010/main" val="289228446"/>
      </p:ext>
    </p:extLst>
  </p:cSld>
  <p:clrMap bg1="lt1" tx1="dk1" bg2="lt2" tx2="dk2" accent1="accent1" accent2="accent2" accent3="accent3" accent4="accent4" accent5="accent5" accent6="accent6" hlink="hlink" folHlink="folHlink"/>
  <p:notesStyle>
    <a:lvl1pPr marL="0" algn="l" defTabSz="1463040" rtl="0" eaLnBrk="1" latinLnBrk="0" hangingPunct="1">
      <a:defRPr sz="1920" b="0" i="0" kern="1200">
        <a:solidFill>
          <a:schemeClr val="tx1"/>
        </a:solidFill>
        <a:latin typeface="Arial" panose="020B0604020202020204" pitchFamily="34" charset="0"/>
        <a:ea typeface="+mn-ea"/>
        <a:cs typeface="+mn-cs"/>
      </a:defRPr>
    </a:lvl1pPr>
    <a:lvl2pPr marL="731520" algn="l" defTabSz="1463040" rtl="0" eaLnBrk="1" latinLnBrk="0" hangingPunct="1">
      <a:defRPr sz="1920" b="0" i="0" kern="1200">
        <a:solidFill>
          <a:schemeClr val="tx1"/>
        </a:solidFill>
        <a:latin typeface="Arial" panose="020B0604020202020204" pitchFamily="34" charset="0"/>
        <a:ea typeface="+mn-ea"/>
        <a:cs typeface="+mn-cs"/>
      </a:defRPr>
    </a:lvl2pPr>
    <a:lvl3pPr marL="1463040" algn="l" defTabSz="1463040" rtl="0" eaLnBrk="1" latinLnBrk="0" hangingPunct="1">
      <a:defRPr sz="1920" b="0" i="0" kern="1200">
        <a:solidFill>
          <a:schemeClr val="tx1"/>
        </a:solidFill>
        <a:latin typeface="Arial" panose="020B0604020202020204" pitchFamily="34" charset="0"/>
        <a:ea typeface="+mn-ea"/>
        <a:cs typeface="+mn-cs"/>
      </a:defRPr>
    </a:lvl3pPr>
    <a:lvl4pPr marL="2194560" algn="l" defTabSz="1463040" rtl="0" eaLnBrk="1" latinLnBrk="0" hangingPunct="1">
      <a:defRPr sz="1920" b="0" i="0" kern="1200">
        <a:solidFill>
          <a:schemeClr val="tx1"/>
        </a:solidFill>
        <a:latin typeface="Arial" panose="020B0604020202020204" pitchFamily="34" charset="0"/>
        <a:ea typeface="+mn-ea"/>
        <a:cs typeface="+mn-cs"/>
      </a:defRPr>
    </a:lvl4pPr>
    <a:lvl5pPr marL="2926080" algn="l" defTabSz="1463040" rtl="0" eaLnBrk="1" latinLnBrk="0" hangingPunct="1">
      <a:defRPr sz="1920" b="0" i="0" kern="1200">
        <a:solidFill>
          <a:schemeClr val="tx1"/>
        </a:solidFill>
        <a:latin typeface="Arial" panose="020B0604020202020204" pitchFamily="34" charset="0"/>
        <a:ea typeface="+mn-ea"/>
        <a:cs typeface="+mn-cs"/>
      </a:defRPr>
    </a:lvl5pPr>
    <a:lvl6pPr marL="3657600" algn="l" defTabSz="1463040" rtl="0" eaLnBrk="1" latinLnBrk="0" hangingPunct="1">
      <a:defRPr sz="1920" kern="1200">
        <a:solidFill>
          <a:schemeClr val="tx1"/>
        </a:solidFill>
        <a:latin typeface="+mn-lt"/>
        <a:ea typeface="+mn-ea"/>
        <a:cs typeface="+mn-cs"/>
      </a:defRPr>
    </a:lvl6pPr>
    <a:lvl7pPr marL="4389120" algn="l" defTabSz="1463040" rtl="0" eaLnBrk="1" latinLnBrk="0" hangingPunct="1">
      <a:defRPr sz="1920" kern="1200">
        <a:solidFill>
          <a:schemeClr val="tx1"/>
        </a:solidFill>
        <a:latin typeface="+mn-lt"/>
        <a:ea typeface="+mn-ea"/>
        <a:cs typeface="+mn-cs"/>
      </a:defRPr>
    </a:lvl7pPr>
    <a:lvl8pPr marL="5120640" algn="l" defTabSz="1463040" rtl="0" eaLnBrk="1" latinLnBrk="0" hangingPunct="1">
      <a:defRPr sz="1920" kern="1200">
        <a:solidFill>
          <a:schemeClr val="tx1"/>
        </a:solidFill>
        <a:latin typeface="+mn-lt"/>
        <a:ea typeface="+mn-ea"/>
        <a:cs typeface="+mn-cs"/>
      </a:defRPr>
    </a:lvl8pPr>
    <a:lvl9pPr marL="5852160" algn="l" defTabSz="146304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Titile</a:t>
            </a:r>
            <a:r>
              <a:rPr lang="en-US" dirty="0"/>
              <a: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DB96A-47EA-9647-B8D2-8903D91E39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771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a:ln/>
        </p:spPr>
      </p:sp>
      <p:sp>
        <p:nvSpPr>
          <p:cNvPr id="107523"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284662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a:ln/>
        </p:spPr>
      </p:sp>
      <p:sp>
        <p:nvSpPr>
          <p:cNvPr id="109571"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64862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152893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a:ln/>
        </p:spPr>
      </p:sp>
      <p:sp>
        <p:nvSpPr>
          <p:cNvPr id="115715"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547521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a:p>
        </p:txBody>
      </p:sp>
    </p:spTree>
    <p:extLst>
      <p:ext uri="{BB962C8B-B14F-4D97-AF65-F5344CB8AC3E}">
        <p14:creationId xmlns:p14="http://schemas.microsoft.com/office/powerpoint/2010/main" val="212790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406400" y="696913"/>
            <a:ext cx="6196013" cy="3486150"/>
          </a:xfrm>
          <a:ln/>
        </p:spPr>
      </p:sp>
      <p:sp>
        <p:nvSpPr>
          <p:cNvPr id="11267"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0930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406400" y="696913"/>
            <a:ext cx="6196013" cy="3486150"/>
          </a:xfrm>
          <a:ln/>
        </p:spPr>
      </p:sp>
      <p:sp>
        <p:nvSpPr>
          <p:cNvPr id="13315"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00553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xfrm>
            <a:off x="406400" y="696913"/>
            <a:ext cx="6196013" cy="3486150"/>
          </a:xfrm>
          <a:ln/>
        </p:spPr>
      </p:sp>
      <p:sp>
        <p:nvSpPr>
          <p:cNvPr id="15363"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a:latin typeface="Arial" panose="020B0604020202020204" pitchFamily="34" charset="0"/>
                <a:ea typeface="ＭＳ Ｐゴシック" panose="020B0600070205080204" pitchFamily="34" charset="-128"/>
              </a:rPr>
              <a:t>These are the learning objectives.</a:t>
            </a:r>
          </a:p>
          <a:p>
            <a:r>
              <a:rPr lang="en-US" altLang="en-US" dirty="0">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dirty="0">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33344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406400" y="696913"/>
            <a:ext cx="6196013" cy="3486150"/>
          </a:xfrm>
          <a:ln/>
        </p:spPr>
      </p:sp>
      <p:sp>
        <p:nvSpPr>
          <p:cNvPr id="17411"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7390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406400" y="696913"/>
            <a:ext cx="6196013" cy="3486150"/>
          </a:xfrm>
          <a:ln/>
        </p:spPr>
      </p:sp>
      <p:sp>
        <p:nvSpPr>
          <p:cNvPr id="19459"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4534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A3D44F7-D5E9-450C-8139-F81796C606C6}" type="slidenum">
              <a:rPr kumimoji="0" lang="en-US" altLang="en-US" sz="1200" b="0" i="0" u="none" strike="noStrike" kern="1200" cap="none" spc="0" normalizeH="0" baseline="0" noProof="0" smtClean="0">
                <a:ln>
                  <a:noFill/>
                </a:ln>
                <a:solidFill>
                  <a:prstClr val="black"/>
                </a:solidFill>
                <a:effectLst/>
                <a:uLnTx/>
                <a:uFillTx/>
                <a:latin typeface="Arial" charset="0"/>
                <a:ea typeface="ＭＳ Ｐゴシック" pitchFamily="9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charset="0"/>
              <a:ea typeface="ＭＳ Ｐゴシック" pitchFamily="93" charset="-128"/>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57563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406400" y="696913"/>
            <a:ext cx="6196013" cy="3486150"/>
          </a:xfrm>
          <a:ln/>
        </p:spPr>
      </p:sp>
      <p:sp>
        <p:nvSpPr>
          <p:cNvPr id="21507"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4217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61C9DE05-5290-4BC9-A858-DCCDD9096219}" type="slidenum">
              <a:rPr lang="en-US" altLang="en-US" sz="1200" smtClean="0"/>
              <a:pPr/>
              <a:t>23</a:t>
            </a:fld>
            <a:endParaRPr lang="en-US" alt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77231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DCE3EE85-5355-4813-A7FF-A887AF780764}" type="slidenum">
              <a:rPr lang="en-US" altLang="en-US" sz="1200" smtClean="0"/>
              <a:pPr/>
              <a:t>24</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235702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4C976DF0-C994-44B7-B8C0-C922C3F995C2}" type="slidenum">
              <a:rPr lang="en-US" altLang="en-US" sz="1200" smtClean="0"/>
              <a:pPr/>
              <a:t>25</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302132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fld id="{2C7C0C4F-5A99-4658-ABD0-EEB97ED884CF}" type="slidenum">
              <a:rPr lang="en-US" altLang="en-US" sz="1200" smtClean="0"/>
              <a:pPr/>
              <a:t>26</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p:spPr>
        <p:txBody>
          <a:bodyPr/>
          <a:lstStyle/>
          <a:p>
            <a:pPr eaLnBrk="1" hangingPunct="1"/>
            <a:endParaRPr lang="en-US" altLang="en-US"/>
          </a:p>
        </p:txBody>
      </p:sp>
    </p:spTree>
    <p:extLst>
      <p:ext uri="{BB962C8B-B14F-4D97-AF65-F5344CB8AC3E}">
        <p14:creationId xmlns:p14="http://schemas.microsoft.com/office/powerpoint/2010/main" val="318409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57200" y="719138"/>
            <a:ext cx="6399213" cy="3600450"/>
          </a:xfrm>
          <a:ln/>
        </p:spPr>
      </p:sp>
      <p:sp>
        <p:nvSpPr>
          <p:cNvPr id="48131" name="Rectangle 3"/>
          <p:cNvSpPr>
            <a:spLocks noGrp="1" noChangeArrowheads="1"/>
          </p:cNvSpPr>
          <p:nvPr>
            <p:ph type="body" idx="1"/>
          </p:nvPr>
        </p:nvSpPr>
        <p:spPr>
          <a:xfrm>
            <a:off x="974725" y="4560888"/>
            <a:ext cx="536575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Continue – Other financial area questions – most of these questions pertain to all types of non-profit organizations – add questions that help you to monitor your organization.</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99764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06400" y="696913"/>
            <a:ext cx="6196013" cy="3486150"/>
          </a:xfrm>
          <a:ln/>
        </p:spPr>
      </p:sp>
      <p:sp>
        <p:nvSpPr>
          <p:cNvPr id="103427"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80844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06400" y="696913"/>
            <a:ext cx="6196013" cy="3486150"/>
          </a:xfrm>
          <a:ln/>
        </p:spPr>
      </p:sp>
      <p:sp>
        <p:nvSpPr>
          <p:cNvPr id="105475"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a:latin typeface="Arial" panose="020B0604020202020204" pitchFamily="34" charset="0"/>
                <a:ea typeface="ＭＳ Ｐゴシック" panose="020B0600070205080204" pitchFamily="34" charset="-128"/>
              </a:rPr>
              <a:t>These are the learning objectives.</a:t>
            </a:r>
          </a:p>
          <a:p>
            <a:r>
              <a:rPr lang="en-US" altLang="en-US">
                <a:latin typeface="Arial" panose="020B0604020202020204" pitchFamily="34" charset="0"/>
                <a:ea typeface="ＭＳ Ｐゴシック" panose="020B0600070205080204" pitchFamily="34" charset="-128"/>
              </a:rPr>
              <a:t>The first four objectives stress the importance of learning how to watch over the financial reports of the organization and gaining the necessary confidence to learn how to ask important questions and interpret financial reports.</a:t>
            </a:r>
          </a:p>
          <a:p>
            <a:r>
              <a:rPr lang="en-US" altLang="en-US">
                <a:latin typeface="Arial" panose="020B0604020202020204" pitchFamily="34" charset="0"/>
                <a:ea typeface="ＭＳ Ｐゴシック" panose="020B0600070205080204" pitchFamily="34" charset="-128"/>
              </a:rPr>
              <a:t>The remaining three learning objectives provide the foundation for safeguarding the organization and its assets to help ensure financial health and meet best practices for accountability and transparency.</a:t>
            </a:r>
          </a:p>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283394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DBF5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3FAF5-2DC1-4E9D-BF59-F50E4C523101}"/>
              </a:ext>
            </a:extLst>
          </p:cNvPr>
          <p:cNvPicPr>
            <a:picLocks noChangeAspect="1"/>
          </p:cNvPicPr>
          <p:nvPr userDrawn="1"/>
        </p:nvPicPr>
        <p:blipFill>
          <a:blip r:embed="rId2"/>
          <a:srcRect/>
          <a:stretch/>
        </p:blipFill>
        <p:spPr>
          <a:xfrm>
            <a:off x="-12701" y="-2"/>
            <a:ext cx="14643101" cy="2745581"/>
          </a:xfrm>
          <a:prstGeom prst="rect">
            <a:avLst/>
          </a:prstGeom>
        </p:spPr>
      </p:pic>
      <p:pic>
        <p:nvPicPr>
          <p:cNvPr id="6" name="Picture 5">
            <a:extLst>
              <a:ext uri="{FF2B5EF4-FFF2-40B4-BE49-F238E27FC236}">
                <a16:creationId xmlns:a16="http://schemas.microsoft.com/office/drawing/2014/main" id="{8879B58A-A998-40D6-A3AE-F2AFB26179DD}"/>
              </a:ext>
            </a:extLst>
          </p:cNvPr>
          <p:cNvPicPr>
            <a:picLocks noChangeAspect="1"/>
          </p:cNvPicPr>
          <p:nvPr userDrawn="1"/>
        </p:nvPicPr>
        <p:blipFill>
          <a:blip r:embed="rId3"/>
          <a:srcRect/>
          <a:stretch/>
        </p:blipFill>
        <p:spPr>
          <a:xfrm>
            <a:off x="1269221" y="2851239"/>
            <a:ext cx="12091959" cy="4451487"/>
          </a:xfrm>
          <a:prstGeom prst="rect">
            <a:avLst/>
          </a:prstGeom>
        </p:spPr>
      </p:pic>
    </p:spTree>
    <p:extLst>
      <p:ext uri="{BB962C8B-B14F-4D97-AF65-F5344CB8AC3E}">
        <p14:creationId xmlns:p14="http://schemas.microsoft.com/office/powerpoint/2010/main" val="26159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003B83-980D-409F-850A-3D8D48F704E3}"/>
              </a:ext>
            </a:extLst>
          </p:cNvPr>
          <p:cNvPicPr>
            <a:picLocks noChangeAspect="1"/>
          </p:cNvPicPr>
          <p:nvPr userDrawn="1"/>
        </p:nvPicPr>
        <p:blipFill>
          <a:blip r:embed="rId2"/>
          <a:srcRect/>
          <a:stretch/>
        </p:blipFill>
        <p:spPr>
          <a:xfrm>
            <a:off x="0" y="6616611"/>
            <a:ext cx="4381500" cy="1612989"/>
          </a:xfrm>
          <a:prstGeom prst="rect">
            <a:avLst/>
          </a:prstGeom>
        </p:spPr>
      </p:pic>
      <p:sp>
        <p:nvSpPr>
          <p:cNvPr id="8" name="Content Placeholder 2">
            <a:extLst>
              <a:ext uri="{FF2B5EF4-FFF2-40B4-BE49-F238E27FC236}">
                <a16:creationId xmlns:a16="http://schemas.microsoft.com/office/drawing/2014/main" id="{33295CE6-4E7D-4D74-B25D-67740D887AAD}"/>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4F91"/>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9" name="Title 1">
            <a:extLst>
              <a:ext uri="{FF2B5EF4-FFF2-40B4-BE49-F238E27FC236}">
                <a16:creationId xmlns:a16="http://schemas.microsoft.com/office/drawing/2014/main" id="{BF36126B-FA96-421F-8991-691741CA5472}"/>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solidFill>
                  <a:srgbClr val="004F91"/>
                </a:solidFill>
              </a:rPr>
              <a:t>Headline</a:t>
            </a:r>
          </a:p>
        </p:txBody>
      </p:sp>
    </p:spTree>
    <p:extLst>
      <p:ext uri="{BB962C8B-B14F-4D97-AF65-F5344CB8AC3E}">
        <p14:creationId xmlns:p14="http://schemas.microsoft.com/office/powerpoint/2010/main" val="245540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DCDB5A-1909-447F-AFA6-E69F7066F352}"/>
              </a:ext>
            </a:extLst>
          </p:cNvPr>
          <p:cNvPicPr>
            <a:picLocks noChangeAspect="1"/>
          </p:cNvPicPr>
          <p:nvPr userDrawn="1"/>
        </p:nvPicPr>
        <p:blipFill>
          <a:blip r:embed="rId2"/>
          <a:srcRect/>
          <a:stretch/>
        </p:blipFill>
        <p:spPr>
          <a:xfrm>
            <a:off x="0" y="6616611"/>
            <a:ext cx="4381500" cy="1612989"/>
          </a:xfrm>
          <a:prstGeom prst="rect">
            <a:avLst/>
          </a:prstGeom>
        </p:spPr>
      </p:pic>
      <p:sp>
        <p:nvSpPr>
          <p:cNvPr id="9" name="Title 1">
            <a:extLst>
              <a:ext uri="{FF2B5EF4-FFF2-40B4-BE49-F238E27FC236}">
                <a16:creationId xmlns:a16="http://schemas.microsoft.com/office/drawing/2014/main" id="{CE7802A0-9898-4DAC-B7F4-72CAF35CB51A}"/>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004F91"/>
                </a:solidFill>
                <a:latin typeface="Gt america lt"/>
              </a:defRPr>
            </a:lvl1pPr>
          </a:lstStyle>
          <a:p>
            <a:r>
              <a:rPr lang="en-US" dirty="0"/>
              <a:t>Headline Here</a:t>
            </a:r>
          </a:p>
        </p:txBody>
      </p:sp>
      <p:sp>
        <p:nvSpPr>
          <p:cNvPr id="10" name="Content Placeholder 2">
            <a:extLst>
              <a:ext uri="{FF2B5EF4-FFF2-40B4-BE49-F238E27FC236}">
                <a16:creationId xmlns:a16="http://schemas.microsoft.com/office/drawing/2014/main" id="{B4EDEDD4-FFD9-4755-9A7B-5DEB8F627AA9}"/>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BF64A625-8D10-47D5-ADA5-84ECDB04025C}"/>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004F91"/>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1EC616E6-9101-4AA6-ADE1-85D737FE8E2C}"/>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9E283455-CCC6-41FA-94BC-7BA3C4907437}"/>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4F91"/>
                </a:solidFill>
              </a:rPr>
              <a:t>Subtitle</a:t>
            </a:r>
          </a:p>
        </p:txBody>
      </p:sp>
      <p:sp>
        <p:nvSpPr>
          <p:cNvPr id="14" name="Content Placeholder 2">
            <a:extLst>
              <a:ext uri="{FF2B5EF4-FFF2-40B4-BE49-F238E27FC236}">
                <a16:creationId xmlns:a16="http://schemas.microsoft.com/office/drawing/2014/main" id="{DDD10FB6-3645-4FC4-AECC-25B3F245113E}"/>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004F91"/>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AE8EFBA3-6752-4D16-AC52-9665C0E1202F}"/>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4F91"/>
                </a:solidFill>
              </a:rPr>
              <a:t>Subtitle</a:t>
            </a:r>
          </a:p>
        </p:txBody>
      </p:sp>
    </p:spTree>
    <p:extLst>
      <p:ext uri="{BB962C8B-B14F-4D97-AF65-F5344CB8AC3E}">
        <p14:creationId xmlns:p14="http://schemas.microsoft.com/office/powerpoint/2010/main" val="81157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96EF29-6EB1-421F-9CCB-2E3B99DF7B5A}"/>
              </a:ext>
            </a:extLst>
          </p:cNvPr>
          <p:cNvSpPr/>
          <p:nvPr userDrawn="1"/>
        </p:nvSpPr>
        <p:spPr>
          <a:xfrm>
            <a:off x="0" y="-7554"/>
            <a:ext cx="6809014" cy="8229599"/>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200A4E4-F105-4889-B9BA-031CE61BBEEF}"/>
              </a:ext>
            </a:extLst>
          </p:cNvPr>
          <p:cNvPicPr>
            <a:picLocks noChangeAspect="1"/>
          </p:cNvPicPr>
          <p:nvPr userDrawn="1"/>
        </p:nvPicPr>
        <p:blipFill>
          <a:blip r:embed="rId2"/>
          <a:srcRect/>
          <a:stretch/>
        </p:blipFill>
        <p:spPr>
          <a:xfrm>
            <a:off x="0" y="6616611"/>
            <a:ext cx="4381500" cy="1612989"/>
          </a:xfrm>
          <a:prstGeom prst="rect">
            <a:avLst/>
          </a:prstGeom>
        </p:spPr>
      </p:pic>
      <p:sp>
        <p:nvSpPr>
          <p:cNvPr id="14" name="Content Placeholder 2">
            <a:extLst>
              <a:ext uri="{FF2B5EF4-FFF2-40B4-BE49-F238E27FC236}">
                <a16:creationId xmlns:a16="http://schemas.microsoft.com/office/drawing/2014/main" id="{366C3762-D86F-4D4A-9350-14FF01E0E543}"/>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4F91"/>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5" name="Title 1">
            <a:extLst>
              <a:ext uri="{FF2B5EF4-FFF2-40B4-BE49-F238E27FC236}">
                <a16:creationId xmlns:a16="http://schemas.microsoft.com/office/drawing/2014/main" id="{124D01E3-DC88-43BF-83C3-3DE9EB2CA96D}"/>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4F91"/>
                </a:solidFill>
                <a:latin typeface="Gt america lt"/>
              </a:defRPr>
            </a:lvl1pPr>
          </a:lstStyle>
          <a:p>
            <a:r>
              <a:rPr lang="en-US" dirty="0"/>
              <a:t>Headline Here</a:t>
            </a:r>
          </a:p>
        </p:txBody>
      </p:sp>
      <p:sp>
        <p:nvSpPr>
          <p:cNvPr id="12" name="Picture Placeholder 2">
            <a:extLst>
              <a:ext uri="{FF2B5EF4-FFF2-40B4-BE49-F238E27FC236}">
                <a16:creationId xmlns:a16="http://schemas.microsoft.com/office/drawing/2014/main" id="{EC3F8096-C22F-4CDC-A8CC-1A2C5B38C8BC}"/>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Tree>
    <p:extLst>
      <p:ext uri="{BB962C8B-B14F-4D97-AF65-F5344CB8AC3E}">
        <p14:creationId xmlns:p14="http://schemas.microsoft.com/office/powerpoint/2010/main" val="205271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35AA6-F942-4F71-A537-B971B4A1719D}"/>
              </a:ext>
            </a:extLst>
          </p:cNvPr>
          <p:cNvSpPr/>
          <p:nvPr userDrawn="1"/>
        </p:nvSpPr>
        <p:spPr>
          <a:xfrm>
            <a:off x="9512301" y="0"/>
            <a:ext cx="5118099" cy="8229600"/>
          </a:xfrm>
          <a:prstGeom prst="rect">
            <a:avLst/>
          </a:prstGeom>
          <a:solidFill>
            <a:srgbClr val="004F9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BE3D2C8B-8D37-4DF1-8466-7EF4A192F8FE}"/>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Content Placeholder 2">
            <a:extLst>
              <a:ext uri="{FF2B5EF4-FFF2-40B4-BE49-F238E27FC236}">
                <a16:creationId xmlns:a16="http://schemas.microsoft.com/office/drawing/2014/main" id="{28F2660C-37F6-408A-A714-DFAD5E42528D}"/>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mn-lt"/>
              </a:defRPr>
            </a:lvl1pPr>
            <a:lvl2pPr>
              <a:defRPr sz="1100" b="0" i="0">
                <a:solidFill>
                  <a:srgbClr val="004F91"/>
                </a:solidFill>
                <a:latin typeface="+mn-lt"/>
              </a:defRPr>
            </a:lvl2pPr>
            <a:lvl3pPr>
              <a:defRPr sz="1100" b="0" i="0">
                <a:solidFill>
                  <a:srgbClr val="004F91"/>
                </a:solidFill>
                <a:latin typeface="+mn-lt"/>
              </a:defRPr>
            </a:lvl3pPr>
            <a:lvl4pPr>
              <a:defRPr sz="1100" b="0" i="0">
                <a:solidFill>
                  <a:srgbClr val="004F91"/>
                </a:solidFill>
                <a:latin typeface="+mn-lt"/>
              </a:defRPr>
            </a:lvl4pPr>
            <a:lvl5pPr>
              <a:defRPr sz="1100" b="0" i="0">
                <a:solidFill>
                  <a:srgbClr val="004F9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5C9DD935-F6D7-4570-9F8B-A936021EC579}"/>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4F91"/>
                </a:solidFill>
              </a:rPr>
              <a:t>Headline Here</a:t>
            </a:r>
          </a:p>
        </p:txBody>
      </p:sp>
      <p:sp>
        <p:nvSpPr>
          <p:cNvPr id="9" name="Text Placeholder 2">
            <a:extLst>
              <a:ext uri="{FF2B5EF4-FFF2-40B4-BE49-F238E27FC236}">
                <a16:creationId xmlns:a16="http://schemas.microsoft.com/office/drawing/2014/main" id="{BFE3C06D-FCD3-4E91-BB12-646525F8B936}"/>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2804600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rgbClr val="DBF5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8E3C1FB-8065-4A59-B20D-728A0B6AD6B6}"/>
              </a:ext>
            </a:extLst>
          </p:cNvPr>
          <p:cNvPicPr>
            <a:picLocks noChangeAspect="1"/>
          </p:cNvPicPr>
          <p:nvPr userDrawn="1"/>
        </p:nvPicPr>
        <p:blipFill>
          <a:blip r:embed="rId2"/>
          <a:srcRect/>
          <a:stretch/>
        </p:blipFill>
        <p:spPr>
          <a:xfrm>
            <a:off x="0" y="6616611"/>
            <a:ext cx="4381500" cy="1612989"/>
          </a:xfrm>
          <a:prstGeom prst="rect">
            <a:avLst/>
          </a:prstGeom>
        </p:spPr>
      </p:pic>
      <p:pic>
        <p:nvPicPr>
          <p:cNvPr id="9" name="Generic-USCC-PPT_Session-pattern-insightfulblue.png" descr="Generic-USCC-PPT_Session-pattern-insightfulblue.png">
            <a:extLst>
              <a:ext uri="{FF2B5EF4-FFF2-40B4-BE49-F238E27FC236}">
                <a16:creationId xmlns:a16="http://schemas.microsoft.com/office/drawing/2014/main" id="{AC38473C-9AAA-4EB9-83EF-500ABA8DEE1B}"/>
              </a:ext>
            </a:extLst>
          </p:cNvPr>
          <p:cNvPicPr>
            <a:picLocks noChangeAspect="1"/>
          </p:cNvPicPr>
          <p:nvPr userDrawn="1"/>
        </p:nvPicPr>
        <p:blipFill rotWithShape="1">
          <a:blip r:embed="rId3"/>
          <a:srcRect l="74991"/>
          <a:stretch/>
        </p:blipFill>
        <p:spPr>
          <a:xfrm>
            <a:off x="10972255" y="-1"/>
            <a:ext cx="3658146" cy="8229601"/>
          </a:xfrm>
          <a:prstGeom prst="rect">
            <a:avLst/>
          </a:prstGeom>
          <a:ln w="12700">
            <a:miter lim="400000"/>
          </a:ln>
        </p:spPr>
      </p:pic>
      <p:sp>
        <p:nvSpPr>
          <p:cNvPr id="10" name="Content Placeholder 2">
            <a:extLst>
              <a:ext uri="{FF2B5EF4-FFF2-40B4-BE49-F238E27FC236}">
                <a16:creationId xmlns:a16="http://schemas.microsoft.com/office/drawing/2014/main" id="{B94F2DE0-C2B8-4A95-8428-EEBB02502145}"/>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281296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BFE1-F027-3640-8A84-CBD7472D9C02}"/>
              </a:ext>
            </a:extLst>
          </p:cNvPr>
          <p:cNvSpPr>
            <a:spLocks noGrp="1"/>
          </p:cNvSpPr>
          <p:nvPr>
            <p:ph type="title"/>
          </p:nvPr>
        </p:nvSpPr>
        <p:spPr>
          <a:xfrm>
            <a:off x="1041201" y="1620456"/>
            <a:ext cx="12617450" cy="1192193"/>
          </a:xfrm>
        </p:spPr>
        <p:txBody>
          <a:bodyPr>
            <a:normAutofit/>
          </a:bodyPr>
          <a:lstStyle>
            <a:lvl1pPr>
              <a:defRPr sz="4000" b="0" i="0">
                <a:solidFill>
                  <a:schemeClr val="tx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1041201"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2A5063-B645-C844-9592-9C244FDF6946}"/>
              </a:ext>
            </a:extLst>
          </p:cNvPr>
          <p:cNvSpPr>
            <a:spLocks noGrp="1"/>
          </p:cNvSpPr>
          <p:nvPr>
            <p:ph sz="half" idx="2"/>
          </p:nvPr>
        </p:nvSpPr>
        <p:spPr>
          <a:xfrm>
            <a:off x="7426126"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3E9BD63-BDE2-894E-A1AF-EB271FA06575}"/>
              </a:ext>
            </a:extLst>
          </p:cNvPr>
          <p:cNvSpPr>
            <a:spLocks noGrp="1"/>
          </p:cNvSpPr>
          <p:nvPr>
            <p:ph type="sldNum" sz="quarter" idx="12"/>
          </p:nvPr>
        </p:nvSpPr>
        <p:spPr>
          <a:xfrm>
            <a:off x="381105" y="7544356"/>
            <a:ext cx="3290887" cy="438150"/>
          </a:xfrm>
        </p:spPr>
        <p:txBody>
          <a:bodyPr/>
          <a:lstStyle>
            <a:lvl1pPr algn="l">
              <a:defRPr b="0" i="0">
                <a:latin typeface="Arial" panose="020B0604020202020204" pitchFamily="34" charset="0"/>
              </a:defRPr>
            </a:lvl1pPr>
          </a:lstStyle>
          <a:p>
            <a:fld id="{58B2F7BC-0E1E-5A47-AD03-0CFA547DEFEF}" type="slidenum">
              <a:rPr lang="en-US" smtClean="0"/>
              <a:pPr/>
              <a:t>‹#›</a:t>
            </a:fld>
            <a:endParaRPr lang="en-US" dirty="0"/>
          </a:p>
        </p:txBody>
      </p:sp>
      <p:pic>
        <p:nvPicPr>
          <p:cNvPr id="16" name="Picture 15">
            <a:extLst>
              <a:ext uri="{FF2B5EF4-FFF2-40B4-BE49-F238E27FC236}">
                <a16:creationId xmlns:a16="http://schemas.microsoft.com/office/drawing/2014/main" id="{9414DE84-B2EB-C440-A732-77A7AAD5AA50}"/>
              </a:ext>
            </a:extLst>
          </p:cNvPr>
          <p:cNvPicPr>
            <a:picLocks noChangeAspect="1"/>
          </p:cNvPicPr>
          <p:nvPr userDrawn="1"/>
        </p:nvPicPr>
        <p:blipFill rotWithShape="1">
          <a:blip r:embed="rId2"/>
          <a:srcRect b="80773"/>
          <a:stretch/>
        </p:blipFill>
        <p:spPr>
          <a:xfrm>
            <a:off x="2" y="-81023"/>
            <a:ext cx="14630399" cy="1649890"/>
          </a:xfrm>
          <a:prstGeom prst="rect">
            <a:avLst/>
          </a:prstGeom>
        </p:spPr>
      </p:pic>
      <p:pic>
        <p:nvPicPr>
          <p:cNvPr id="17" name="Picture 16" descr="Institute_IOM_name_REVERSE.png">
            <a:extLst>
              <a:ext uri="{FF2B5EF4-FFF2-40B4-BE49-F238E27FC236}">
                <a16:creationId xmlns:a16="http://schemas.microsoft.com/office/drawing/2014/main" id="{03A7845E-DC3A-8E45-8D2F-EA1A54788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487" y="381825"/>
            <a:ext cx="2325742" cy="783409"/>
          </a:xfrm>
          <a:prstGeom prst="rect">
            <a:avLst/>
          </a:prstGeom>
        </p:spPr>
      </p:pic>
      <p:pic>
        <p:nvPicPr>
          <p:cNvPr id="18" name="Picture 17" descr="USCC_FOUNDATION_R_4C_reverse_R.png">
            <a:extLst>
              <a:ext uri="{FF2B5EF4-FFF2-40B4-BE49-F238E27FC236}">
                <a16:creationId xmlns:a16="http://schemas.microsoft.com/office/drawing/2014/main" id="{D5633A9E-233C-3D48-883B-CFFB92D287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01" y="404387"/>
            <a:ext cx="5062306" cy="738282"/>
          </a:xfrm>
          <a:prstGeom prst="rect">
            <a:avLst/>
          </a:prstGeom>
        </p:spPr>
      </p:pic>
      <p:sp>
        <p:nvSpPr>
          <p:cNvPr id="21" name="TextBox 20">
            <a:extLst>
              <a:ext uri="{FF2B5EF4-FFF2-40B4-BE49-F238E27FC236}">
                <a16:creationId xmlns:a16="http://schemas.microsoft.com/office/drawing/2014/main" id="{FA7E9FDB-3360-6943-B711-74666C81CBFB}"/>
              </a:ext>
            </a:extLst>
          </p:cNvPr>
          <p:cNvSpPr txBox="1"/>
          <p:nvPr userDrawn="1"/>
        </p:nvSpPr>
        <p:spPr>
          <a:xfrm>
            <a:off x="8109343" y="7547987"/>
            <a:ext cx="5688934" cy="430887"/>
          </a:xfrm>
          <a:prstGeom prst="rect">
            <a:avLst/>
          </a:prstGeom>
          <a:noFill/>
        </p:spPr>
        <p:txBody>
          <a:bodyPr wrap="square" rtlCol="0" anchor="ctr">
            <a:spAutoFit/>
          </a:bodyPr>
          <a:lstStyle/>
          <a:p>
            <a:pPr algn="r"/>
            <a:r>
              <a:rPr lang="en-US" sz="2200" b="0" i="0" dirty="0">
                <a:solidFill>
                  <a:srgbClr val="D55F55"/>
                </a:solidFill>
                <a:latin typeface="+mj-lt"/>
              </a:rPr>
              <a:t>#</a:t>
            </a:r>
            <a:r>
              <a:rPr lang="en-US" sz="2200" b="0" i="0" dirty="0" err="1">
                <a:solidFill>
                  <a:srgbClr val="D55F55"/>
                </a:solidFill>
                <a:latin typeface="+mj-lt"/>
              </a:rPr>
              <a:t>IOMeducates</a:t>
            </a:r>
            <a:endParaRPr lang="en-US" sz="2200" b="0" i="0" dirty="0">
              <a:solidFill>
                <a:srgbClr val="D55F55"/>
              </a:solidFill>
              <a:latin typeface="+mj-lt"/>
            </a:endParaRPr>
          </a:p>
        </p:txBody>
      </p:sp>
    </p:spTree>
    <p:extLst>
      <p:ext uri="{BB962C8B-B14F-4D97-AF65-F5344CB8AC3E}">
        <p14:creationId xmlns:p14="http://schemas.microsoft.com/office/powerpoint/2010/main" val="249801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Opening">
    <p:spTree>
      <p:nvGrpSpPr>
        <p:cNvPr id="1" name=""/>
        <p:cNvGrpSpPr/>
        <p:nvPr/>
      </p:nvGrpSpPr>
      <p:grpSpPr>
        <a:xfrm>
          <a:off x="0" y="0"/>
          <a:ext cx="0" cy="0"/>
          <a:chOff x="0" y="0"/>
          <a:chExt cx="0" cy="0"/>
        </a:xfrm>
      </p:grpSpPr>
      <p:pic>
        <p:nvPicPr>
          <p:cNvPr id="7" name="Picture 6" descr="A picture containing person, playing, person, player&#10;&#10;Description automatically generated">
            <a:extLst>
              <a:ext uri="{FF2B5EF4-FFF2-40B4-BE49-F238E27FC236}">
                <a16:creationId xmlns:a16="http://schemas.microsoft.com/office/drawing/2014/main" id="{9853828A-137E-7640-BB10-3187A3E2C795}"/>
              </a:ext>
            </a:extLst>
          </p:cNvPr>
          <p:cNvPicPr>
            <a:picLocks noChangeAspect="1"/>
          </p:cNvPicPr>
          <p:nvPr userDrawn="1"/>
        </p:nvPicPr>
        <p:blipFill>
          <a:blip r:embed="rId2"/>
          <a:stretch>
            <a:fillRect/>
          </a:stretch>
        </p:blipFill>
        <p:spPr>
          <a:xfrm>
            <a:off x="0" y="0"/>
            <a:ext cx="14630400" cy="8229600"/>
          </a:xfrm>
          <a:prstGeom prst="rect">
            <a:avLst/>
          </a:prstGeom>
        </p:spPr>
      </p:pic>
      <p:sp>
        <p:nvSpPr>
          <p:cNvPr id="2" name="Title 1">
            <a:extLst>
              <a:ext uri="{FF2B5EF4-FFF2-40B4-BE49-F238E27FC236}">
                <a16:creationId xmlns:a16="http://schemas.microsoft.com/office/drawing/2014/main" id="{F0FDBD0D-E9FF-8D4F-9791-DE06CAEE7739}"/>
              </a:ext>
            </a:extLst>
          </p:cNvPr>
          <p:cNvSpPr>
            <a:spLocks noGrp="1"/>
          </p:cNvSpPr>
          <p:nvPr>
            <p:ph type="ctrTitle"/>
          </p:nvPr>
        </p:nvSpPr>
        <p:spPr>
          <a:xfrm>
            <a:off x="804672" y="1346835"/>
            <a:ext cx="13069824" cy="2433010"/>
          </a:xfrm>
        </p:spPr>
        <p:txBody>
          <a:bodyPr anchor="b"/>
          <a:lstStyle>
            <a:lvl1pPr algn="ctr">
              <a:defRPr sz="72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CF6F78A-056A-E14A-9DDA-43AC9DFFED30}"/>
              </a:ext>
            </a:extLst>
          </p:cNvPr>
          <p:cNvSpPr>
            <a:spLocks noGrp="1"/>
          </p:cNvSpPr>
          <p:nvPr>
            <p:ph type="subTitle" idx="1"/>
          </p:nvPr>
        </p:nvSpPr>
        <p:spPr>
          <a:xfrm>
            <a:off x="804672" y="3913632"/>
            <a:ext cx="13069824" cy="1865376"/>
          </a:xfrm>
        </p:spPr>
        <p:txBody>
          <a:bodyPr/>
          <a:lstStyle>
            <a:lvl1pPr marL="0" indent="0" algn="ctr">
              <a:buNone/>
              <a:defRPr sz="2880" b="1" i="0">
                <a:solidFill>
                  <a:schemeClr val="bg1"/>
                </a:solidFill>
                <a:latin typeface="Arial" panose="020B0604020202020204" pitchFamily="34" charset="0"/>
                <a:cs typeface="Arial" panose="020B0604020202020204" pitchFamily="34" charset="0"/>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dirty="0"/>
              <a:t>Click to edit Master subtitle style</a:t>
            </a:r>
          </a:p>
        </p:txBody>
      </p:sp>
      <p:sp>
        <p:nvSpPr>
          <p:cNvPr id="4" name="Date Placeholder 3">
            <a:extLst>
              <a:ext uri="{FF2B5EF4-FFF2-40B4-BE49-F238E27FC236}">
                <a16:creationId xmlns:a16="http://schemas.microsoft.com/office/drawing/2014/main" id="{296DC8BA-76F0-5E4C-8D41-5D5AE2A3880F}"/>
              </a:ext>
            </a:extLst>
          </p:cNvPr>
          <p:cNvSpPr>
            <a:spLocks noGrp="1"/>
          </p:cNvSpPr>
          <p:nvPr>
            <p:ph type="dt" sz="half" idx="10"/>
          </p:nvPr>
        </p:nvSpPr>
        <p:spPr>
          <a:xfrm>
            <a:off x="1042416" y="9986011"/>
            <a:ext cx="3291840" cy="438150"/>
          </a:xfrm>
        </p:spPr>
        <p:txBody>
          <a:bodyPr/>
          <a:lstStyle/>
          <a:p>
            <a:fld id="{B7D2056D-E659-1246-A021-BB9B9801BBAF}" type="datetimeFigureOut">
              <a:rPr lang="en-US" smtClean="0"/>
              <a:t>5/26/2022</a:t>
            </a:fld>
            <a:endParaRPr lang="en-US"/>
          </a:p>
        </p:txBody>
      </p:sp>
      <p:sp>
        <p:nvSpPr>
          <p:cNvPr id="5" name="Footer Placeholder 4">
            <a:extLst>
              <a:ext uri="{FF2B5EF4-FFF2-40B4-BE49-F238E27FC236}">
                <a16:creationId xmlns:a16="http://schemas.microsoft.com/office/drawing/2014/main" id="{027E1A3D-CC45-5F41-8BDB-33C735267BE6}"/>
              </a:ext>
            </a:extLst>
          </p:cNvPr>
          <p:cNvSpPr>
            <a:spLocks noGrp="1"/>
          </p:cNvSpPr>
          <p:nvPr>
            <p:ph type="ftr" sz="quarter" idx="11"/>
          </p:nvPr>
        </p:nvSpPr>
        <p:spPr>
          <a:xfrm>
            <a:off x="4882896" y="9986011"/>
            <a:ext cx="4937760" cy="438150"/>
          </a:xfrm>
        </p:spPr>
        <p:txBody>
          <a:bodyPr/>
          <a:lstStyle/>
          <a:p>
            <a:endParaRPr lang="en-US"/>
          </a:p>
        </p:txBody>
      </p:sp>
      <p:sp>
        <p:nvSpPr>
          <p:cNvPr id="6" name="Slide Number Placeholder 5">
            <a:extLst>
              <a:ext uri="{FF2B5EF4-FFF2-40B4-BE49-F238E27FC236}">
                <a16:creationId xmlns:a16="http://schemas.microsoft.com/office/drawing/2014/main" id="{F59DF814-C7C6-7D4F-8E87-BB707B3E79DD}"/>
              </a:ext>
            </a:extLst>
          </p:cNvPr>
          <p:cNvSpPr>
            <a:spLocks noGrp="1"/>
          </p:cNvSpPr>
          <p:nvPr>
            <p:ph type="sldNum" sz="quarter" idx="12"/>
          </p:nvPr>
        </p:nvSpPr>
        <p:spPr>
          <a:xfrm>
            <a:off x="10369296" y="9986011"/>
            <a:ext cx="3291840" cy="438150"/>
          </a:xfrm>
        </p:spPr>
        <p:txBody>
          <a:bodyPr/>
          <a:lstStyle/>
          <a:p>
            <a:fld id="{B4C9C0D5-DD38-8E49-8CBC-9FEBD21D8142}" type="slidenum">
              <a:rPr lang="en-US" smtClean="0"/>
              <a:t>‹#›</a:t>
            </a:fld>
            <a:endParaRPr lang="en-US"/>
          </a:p>
        </p:txBody>
      </p:sp>
      <p:pic>
        <p:nvPicPr>
          <p:cNvPr id="10" name="Picture 9" descr="Graphical user interface, application&#10;&#10;Description automatically generated">
            <a:extLst>
              <a:ext uri="{FF2B5EF4-FFF2-40B4-BE49-F238E27FC236}">
                <a16:creationId xmlns:a16="http://schemas.microsoft.com/office/drawing/2014/main" id="{2E81901B-5348-894A-A18C-31E8F53C8134}"/>
              </a:ext>
            </a:extLst>
          </p:cNvPr>
          <p:cNvPicPr>
            <a:picLocks noChangeAspect="1"/>
          </p:cNvPicPr>
          <p:nvPr userDrawn="1"/>
        </p:nvPicPr>
        <p:blipFill>
          <a:blip r:embed="rId3"/>
          <a:stretch>
            <a:fillRect/>
          </a:stretch>
        </p:blipFill>
        <p:spPr>
          <a:xfrm>
            <a:off x="3029712" y="6419850"/>
            <a:ext cx="8619744" cy="1267150"/>
          </a:xfrm>
          <a:prstGeom prst="rect">
            <a:avLst/>
          </a:prstGeom>
        </p:spPr>
      </p:pic>
    </p:spTree>
    <p:extLst>
      <p:ext uri="{BB962C8B-B14F-4D97-AF65-F5344CB8AC3E}">
        <p14:creationId xmlns:p14="http://schemas.microsoft.com/office/powerpoint/2010/main" val="2920170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BFE1-F027-3640-8A84-CBD7472D9C02}"/>
              </a:ext>
            </a:extLst>
          </p:cNvPr>
          <p:cNvSpPr>
            <a:spLocks noGrp="1"/>
          </p:cNvSpPr>
          <p:nvPr>
            <p:ph type="title"/>
          </p:nvPr>
        </p:nvSpPr>
        <p:spPr>
          <a:xfrm>
            <a:off x="1041201" y="1620456"/>
            <a:ext cx="12617450" cy="1192193"/>
          </a:xfrm>
        </p:spPr>
        <p:txBody>
          <a:bodyPr>
            <a:normAutofit/>
          </a:bodyPr>
          <a:lstStyle>
            <a:lvl1pPr>
              <a:defRPr sz="4000" b="0" i="0">
                <a:solidFill>
                  <a:schemeClr val="tx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1041201"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2A5063-B645-C844-9592-9C244FDF6946}"/>
              </a:ext>
            </a:extLst>
          </p:cNvPr>
          <p:cNvSpPr>
            <a:spLocks noGrp="1"/>
          </p:cNvSpPr>
          <p:nvPr>
            <p:ph sz="half" idx="2"/>
          </p:nvPr>
        </p:nvSpPr>
        <p:spPr>
          <a:xfrm>
            <a:off x="7426126"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3E9BD63-BDE2-894E-A1AF-EB271FA06575}"/>
              </a:ext>
            </a:extLst>
          </p:cNvPr>
          <p:cNvSpPr>
            <a:spLocks noGrp="1"/>
          </p:cNvSpPr>
          <p:nvPr>
            <p:ph type="sldNum" sz="quarter" idx="12"/>
          </p:nvPr>
        </p:nvSpPr>
        <p:spPr>
          <a:xfrm>
            <a:off x="381105" y="7544356"/>
            <a:ext cx="3290887" cy="438150"/>
          </a:xfrm>
        </p:spPr>
        <p:txBody>
          <a:bodyPr/>
          <a:lstStyle>
            <a:lvl1pPr algn="l">
              <a:defRPr b="0" i="0">
                <a:latin typeface="Arial" panose="020B0604020202020204" pitchFamily="34" charset="0"/>
              </a:defRPr>
            </a:lvl1pPr>
          </a:lstStyle>
          <a:p>
            <a:fld id="{58B2F7BC-0E1E-5A47-AD03-0CFA547DEFEF}" type="slidenum">
              <a:rPr lang="en-US" smtClean="0"/>
              <a:pPr/>
              <a:t>‹#›</a:t>
            </a:fld>
            <a:endParaRPr lang="en-US" dirty="0"/>
          </a:p>
        </p:txBody>
      </p:sp>
      <p:pic>
        <p:nvPicPr>
          <p:cNvPr id="16" name="Picture 15">
            <a:extLst>
              <a:ext uri="{FF2B5EF4-FFF2-40B4-BE49-F238E27FC236}">
                <a16:creationId xmlns:a16="http://schemas.microsoft.com/office/drawing/2014/main" id="{9414DE84-B2EB-C440-A732-77A7AAD5AA50}"/>
              </a:ext>
            </a:extLst>
          </p:cNvPr>
          <p:cNvPicPr>
            <a:picLocks noChangeAspect="1"/>
          </p:cNvPicPr>
          <p:nvPr userDrawn="1"/>
        </p:nvPicPr>
        <p:blipFill rotWithShape="1">
          <a:blip r:embed="rId2"/>
          <a:srcRect b="80773"/>
          <a:stretch/>
        </p:blipFill>
        <p:spPr>
          <a:xfrm>
            <a:off x="2" y="-81023"/>
            <a:ext cx="14630399" cy="1649890"/>
          </a:xfrm>
          <a:prstGeom prst="rect">
            <a:avLst/>
          </a:prstGeom>
        </p:spPr>
      </p:pic>
      <p:pic>
        <p:nvPicPr>
          <p:cNvPr id="17" name="Picture 16" descr="Institute_IOM_name_REVERSE.png">
            <a:extLst>
              <a:ext uri="{FF2B5EF4-FFF2-40B4-BE49-F238E27FC236}">
                <a16:creationId xmlns:a16="http://schemas.microsoft.com/office/drawing/2014/main" id="{03A7845E-DC3A-8E45-8D2F-EA1A54788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487" y="381825"/>
            <a:ext cx="2325742" cy="783409"/>
          </a:xfrm>
          <a:prstGeom prst="rect">
            <a:avLst/>
          </a:prstGeom>
        </p:spPr>
      </p:pic>
      <p:pic>
        <p:nvPicPr>
          <p:cNvPr id="18" name="Picture 17" descr="USCC_FOUNDATION_R_4C_reverse_R.png">
            <a:extLst>
              <a:ext uri="{FF2B5EF4-FFF2-40B4-BE49-F238E27FC236}">
                <a16:creationId xmlns:a16="http://schemas.microsoft.com/office/drawing/2014/main" id="{D5633A9E-233C-3D48-883B-CFFB92D287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01" y="404387"/>
            <a:ext cx="5062306" cy="738282"/>
          </a:xfrm>
          <a:prstGeom prst="rect">
            <a:avLst/>
          </a:prstGeom>
        </p:spPr>
      </p:pic>
      <p:sp>
        <p:nvSpPr>
          <p:cNvPr id="21" name="TextBox 20">
            <a:extLst>
              <a:ext uri="{FF2B5EF4-FFF2-40B4-BE49-F238E27FC236}">
                <a16:creationId xmlns:a16="http://schemas.microsoft.com/office/drawing/2014/main" id="{FA7E9FDB-3360-6943-B711-74666C81CBFB}"/>
              </a:ext>
            </a:extLst>
          </p:cNvPr>
          <p:cNvSpPr txBox="1"/>
          <p:nvPr userDrawn="1"/>
        </p:nvSpPr>
        <p:spPr>
          <a:xfrm>
            <a:off x="8109343" y="7547987"/>
            <a:ext cx="5688934" cy="430887"/>
          </a:xfrm>
          <a:prstGeom prst="rect">
            <a:avLst/>
          </a:prstGeom>
          <a:noFill/>
        </p:spPr>
        <p:txBody>
          <a:bodyPr wrap="square" rtlCol="0" anchor="ctr">
            <a:spAutoFit/>
          </a:bodyPr>
          <a:lstStyle/>
          <a:p>
            <a:pPr algn="r"/>
            <a:r>
              <a:rPr lang="en-US" sz="2200" b="0" i="0" dirty="0">
                <a:solidFill>
                  <a:srgbClr val="D55F55"/>
                </a:solidFill>
                <a:latin typeface="+mj-lt"/>
              </a:rPr>
              <a:t>#</a:t>
            </a:r>
            <a:r>
              <a:rPr lang="en-US" sz="2200" b="0" i="0" dirty="0" err="1">
                <a:solidFill>
                  <a:srgbClr val="D55F55"/>
                </a:solidFill>
                <a:latin typeface="+mj-lt"/>
              </a:rPr>
              <a:t>IOMeducates</a:t>
            </a:r>
            <a:endParaRPr lang="en-US" sz="2200" b="0" i="0" dirty="0">
              <a:solidFill>
                <a:srgbClr val="D55F55"/>
              </a:solidFill>
              <a:latin typeface="+mj-lt"/>
            </a:endParaRPr>
          </a:p>
        </p:txBody>
      </p:sp>
    </p:spTree>
    <p:extLst>
      <p:ext uri="{BB962C8B-B14F-4D97-AF65-F5344CB8AC3E}">
        <p14:creationId xmlns:p14="http://schemas.microsoft.com/office/powerpoint/2010/main" val="211528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31520" y="7627622"/>
            <a:ext cx="3413760" cy="438150"/>
          </a:xfrm>
          <a:prstGeom prst="rect">
            <a:avLst/>
          </a:prstGeom>
        </p:spPr>
        <p:txBody>
          <a:bodyPr/>
          <a:lstStyle/>
          <a:p>
            <a:fld id="{2915822C-1931-D54B-B74F-EB4A531A4ACE}" type="datetimeFigureOut">
              <a:rPr lang="en-US" smtClean="0"/>
              <a:pPr/>
              <a:t>5/26/2022</a:t>
            </a:fld>
            <a:endParaRPr lang="en-US"/>
          </a:p>
        </p:txBody>
      </p:sp>
      <p:sp>
        <p:nvSpPr>
          <p:cNvPr id="4" name="Footer Placeholder 3"/>
          <p:cNvSpPr>
            <a:spLocks noGrp="1"/>
          </p:cNvSpPr>
          <p:nvPr>
            <p:ph type="ftr" sz="quarter" idx="11"/>
          </p:nvPr>
        </p:nvSpPr>
        <p:spPr>
          <a:xfrm>
            <a:off x="4998720" y="7627622"/>
            <a:ext cx="4632960" cy="438150"/>
          </a:xfrm>
          <a:prstGeom prst="rect">
            <a:avLst/>
          </a:prstGeom>
        </p:spPr>
        <p:txBody>
          <a:bodyPr/>
          <a:lstStyle/>
          <a:p>
            <a:endParaRPr lang="en-US"/>
          </a:p>
        </p:txBody>
      </p:sp>
      <p:sp>
        <p:nvSpPr>
          <p:cNvPr id="5" name="Slide Number Placeholder 4"/>
          <p:cNvSpPr>
            <a:spLocks noGrp="1"/>
          </p:cNvSpPr>
          <p:nvPr>
            <p:ph type="sldNum" sz="quarter" idx="12"/>
          </p:nvPr>
        </p:nvSpPr>
        <p:spPr>
          <a:xfrm>
            <a:off x="10485120" y="7627622"/>
            <a:ext cx="3413760" cy="438150"/>
          </a:xfrm>
          <a:prstGeom prst="rect">
            <a:avLst/>
          </a:prstGeom>
        </p:spPr>
        <p:txBody>
          <a:bodyPr/>
          <a:lstStyle/>
          <a:p>
            <a:fld id="{64A54FB1-7E59-3644-912E-9B95CBBCBB4E}" type="slidenum">
              <a:rPr lang="en-US" smtClean="0"/>
              <a:pPr/>
              <a:t>‹#›</a:t>
            </a:fld>
            <a:endParaRPr lang="en-US"/>
          </a:p>
        </p:txBody>
      </p:sp>
    </p:spTree>
    <p:extLst>
      <p:ext uri="{BB962C8B-B14F-4D97-AF65-F5344CB8AC3E}">
        <p14:creationId xmlns:p14="http://schemas.microsoft.com/office/powerpoint/2010/main" val="145780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BFE1-F027-3640-8A84-CBD7472D9C02}"/>
              </a:ext>
            </a:extLst>
          </p:cNvPr>
          <p:cNvSpPr>
            <a:spLocks noGrp="1"/>
          </p:cNvSpPr>
          <p:nvPr>
            <p:ph type="title"/>
          </p:nvPr>
        </p:nvSpPr>
        <p:spPr>
          <a:xfrm>
            <a:off x="1041201" y="1620456"/>
            <a:ext cx="12617450" cy="1192193"/>
          </a:xfrm>
        </p:spPr>
        <p:txBody>
          <a:bodyPr>
            <a:normAutofit/>
          </a:bodyPr>
          <a:lstStyle>
            <a:lvl1pPr>
              <a:defRPr sz="4000" b="0" i="0">
                <a:solidFill>
                  <a:schemeClr val="tx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1041201"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2A5063-B645-C844-9592-9C244FDF6946}"/>
              </a:ext>
            </a:extLst>
          </p:cNvPr>
          <p:cNvSpPr>
            <a:spLocks noGrp="1"/>
          </p:cNvSpPr>
          <p:nvPr>
            <p:ph sz="half" idx="2"/>
          </p:nvPr>
        </p:nvSpPr>
        <p:spPr>
          <a:xfrm>
            <a:off x="7426126"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3E9BD63-BDE2-894E-A1AF-EB271FA06575}"/>
              </a:ext>
            </a:extLst>
          </p:cNvPr>
          <p:cNvSpPr>
            <a:spLocks noGrp="1"/>
          </p:cNvSpPr>
          <p:nvPr>
            <p:ph type="sldNum" sz="quarter" idx="12"/>
          </p:nvPr>
        </p:nvSpPr>
        <p:spPr>
          <a:xfrm>
            <a:off x="381105" y="7544356"/>
            <a:ext cx="3290887" cy="438150"/>
          </a:xfrm>
        </p:spPr>
        <p:txBody>
          <a:bodyPr/>
          <a:lstStyle>
            <a:lvl1pPr algn="l">
              <a:defRPr b="0" i="0">
                <a:latin typeface="Arial" panose="020B0604020202020204" pitchFamily="34" charset="0"/>
              </a:defRPr>
            </a:lvl1pPr>
          </a:lstStyle>
          <a:p>
            <a:fld id="{58B2F7BC-0E1E-5A47-AD03-0CFA547DEFEF}" type="slidenum">
              <a:rPr lang="en-US" smtClean="0"/>
              <a:pPr/>
              <a:t>‹#›</a:t>
            </a:fld>
            <a:endParaRPr lang="en-US" dirty="0"/>
          </a:p>
        </p:txBody>
      </p:sp>
      <p:pic>
        <p:nvPicPr>
          <p:cNvPr id="16" name="Picture 15">
            <a:extLst>
              <a:ext uri="{FF2B5EF4-FFF2-40B4-BE49-F238E27FC236}">
                <a16:creationId xmlns:a16="http://schemas.microsoft.com/office/drawing/2014/main" id="{9414DE84-B2EB-C440-A732-77A7AAD5AA50}"/>
              </a:ext>
            </a:extLst>
          </p:cNvPr>
          <p:cNvPicPr>
            <a:picLocks noChangeAspect="1"/>
          </p:cNvPicPr>
          <p:nvPr userDrawn="1"/>
        </p:nvPicPr>
        <p:blipFill rotWithShape="1">
          <a:blip r:embed="rId2"/>
          <a:srcRect b="80773"/>
          <a:stretch/>
        </p:blipFill>
        <p:spPr>
          <a:xfrm>
            <a:off x="2" y="-81023"/>
            <a:ext cx="14630399" cy="1649890"/>
          </a:xfrm>
          <a:prstGeom prst="rect">
            <a:avLst/>
          </a:prstGeom>
        </p:spPr>
      </p:pic>
      <p:pic>
        <p:nvPicPr>
          <p:cNvPr id="17" name="Picture 16" descr="Institute_IOM_name_REVERSE.png">
            <a:extLst>
              <a:ext uri="{FF2B5EF4-FFF2-40B4-BE49-F238E27FC236}">
                <a16:creationId xmlns:a16="http://schemas.microsoft.com/office/drawing/2014/main" id="{03A7845E-DC3A-8E45-8D2F-EA1A54788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487" y="381825"/>
            <a:ext cx="2325742" cy="783409"/>
          </a:xfrm>
          <a:prstGeom prst="rect">
            <a:avLst/>
          </a:prstGeom>
        </p:spPr>
      </p:pic>
      <p:pic>
        <p:nvPicPr>
          <p:cNvPr id="18" name="Picture 17" descr="USCC_FOUNDATION_R_4C_reverse_R.png">
            <a:extLst>
              <a:ext uri="{FF2B5EF4-FFF2-40B4-BE49-F238E27FC236}">
                <a16:creationId xmlns:a16="http://schemas.microsoft.com/office/drawing/2014/main" id="{D5633A9E-233C-3D48-883B-CFFB92D287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01" y="404387"/>
            <a:ext cx="5062306" cy="738282"/>
          </a:xfrm>
          <a:prstGeom prst="rect">
            <a:avLst/>
          </a:prstGeom>
        </p:spPr>
      </p:pic>
      <p:sp>
        <p:nvSpPr>
          <p:cNvPr id="21" name="TextBox 20">
            <a:extLst>
              <a:ext uri="{FF2B5EF4-FFF2-40B4-BE49-F238E27FC236}">
                <a16:creationId xmlns:a16="http://schemas.microsoft.com/office/drawing/2014/main" id="{FA7E9FDB-3360-6943-B711-74666C81CBFB}"/>
              </a:ext>
            </a:extLst>
          </p:cNvPr>
          <p:cNvSpPr txBox="1"/>
          <p:nvPr userDrawn="1"/>
        </p:nvSpPr>
        <p:spPr>
          <a:xfrm>
            <a:off x="8109343" y="7547987"/>
            <a:ext cx="5688934" cy="430887"/>
          </a:xfrm>
          <a:prstGeom prst="rect">
            <a:avLst/>
          </a:prstGeom>
          <a:noFill/>
        </p:spPr>
        <p:txBody>
          <a:bodyPr wrap="square" rtlCol="0" anchor="ctr">
            <a:spAutoFit/>
          </a:bodyPr>
          <a:lstStyle/>
          <a:p>
            <a:pPr algn="r"/>
            <a:r>
              <a:rPr lang="en-US" sz="2200" b="0" i="0" dirty="0">
                <a:solidFill>
                  <a:srgbClr val="D55F55"/>
                </a:solidFill>
                <a:latin typeface="+mj-lt"/>
              </a:rPr>
              <a:t>#</a:t>
            </a:r>
            <a:r>
              <a:rPr lang="en-US" sz="2200" b="0" i="0" dirty="0" err="1">
                <a:solidFill>
                  <a:srgbClr val="D55F55"/>
                </a:solidFill>
                <a:latin typeface="+mj-lt"/>
              </a:rPr>
              <a:t>IOMeducates</a:t>
            </a:r>
            <a:endParaRPr lang="en-US" sz="2200" b="0" i="0" dirty="0">
              <a:solidFill>
                <a:srgbClr val="D55F55"/>
              </a:solidFill>
              <a:latin typeface="+mj-lt"/>
            </a:endParaRPr>
          </a:p>
        </p:txBody>
      </p:sp>
    </p:spTree>
    <p:extLst>
      <p:ext uri="{BB962C8B-B14F-4D97-AF65-F5344CB8AC3E}">
        <p14:creationId xmlns:p14="http://schemas.microsoft.com/office/powerpoint/2010/main" val="268594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4012A9F-5FA7-40E8-8D78-62A150AE7F10}"/>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a:solidFill>
                  <a:schemeClr val="tx2"/>
                </a:solidFill>
                <a:latin typeface="Gt america lt"/>
              </a:defRPr>
            </a:lvl1pPr>
          </a:lstStyle>
          <a:p>
            <a:r>
              <a:rPr lang="en-US" dirty="0"/>
              <a:t>Presentation Title</a:t>
            </a:r>
          </a:p>
        </p:txBody>
      </p:sp>
      <p:pic>
        <p:nvPicPr>
          <p:cNvPr id="10" name="Picture 9">
            <a:extLst>
              <a:ext uri="{FF2B5EF4-FFF2-40B4-BE49-F238E27FC236}">
                <a16:creationId xmlns:a16="http://schemas.microsoft.com/office/drawing/2014/main" id="{83E9C53D-82AB-4CB6-89DF-DF9B5D4E3B74}"/>
              </a:ext>
            </a:extLst>
          </p:cNvPr>
          <p:cNvPicPr>
            <a:picLocks noChangeAspect="1"/>
          </p:cNvPicPr>
          <p:nvPr userDrawn="1"/>
        </p:nvPicPr>
        <p:blipFill>
          <a:blip r:embed="rId2"/>
          <a:srcRect/>
          <a:stretch/>
        </p:blipFill>
        <p:spPr>
          <a:xfrm>
            <a:off x="0" y="-1"/>
            <a:ext cx="14630400" cy="2743200"/>
          </a:xfrm>
          <a:prstGeom prst="rect">
            <a:avLst/>
          </a:prstGeom>
        </p:spPr>
      </p:pic>
      <p:sp>
        <p:nvSpPr>
          <p:cNvPr id="12" name="Subtitle 2">
            <a:extLst>
              <a:ext uri="{FF2B5EF4-FFF2-40B4-BE49-F238E27FC236}">
                <a16:creationId xmlns:a16="http://schemas.microsoft.com/office/drawing/2014/main" id="{033F2953-F43E-4929-A5FC-057FFE494683}"/>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003B5C"/>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3" name="Picture 12">
            <a:extLst>
              <a:ext uri="{FF2B5EF4-FFF2-40B4-BE49-F238E27FC236}">
                <a16:creationId xmlns:a16="http://schemas.microsoft.com/office/drawing/2014/main" id="{2FA1CC9C-760E-4A2A-BC74-0A00C12E400B}"/>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116046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BFE1-F027-3640-8A84-CBD7472D9C02}"/>
              </a:ext>
            </a:extLst>
          </p:cNvPr>
          <p:cNvSpPr>
            <a:spLocks noGrp="1"/>
          </p:cNvSpPr>
          <p:nvPr>
            <p:ph type="title"/>
          </p:nvPr>
        </p:nvSpPr>
        <p:spPr>
          <a:xfrm>
            <a:off x="1041201" y="1620456"/>
            <a:ext cx="12617450" cy="1192193"/>
          </a:xfrm>
        </p:spPr>
        <p:txBody>
          <a:bodyPr>
            <a:normAutofit/>
          </a:bodyPr>
          <a:lstStyle>
            <a:lvl1pPr>
              <a:defRPr sz="4000" b="0" i="0">
                <a:solidFill>
                  <a:schemeClr val="tx2"/>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1041201"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32A5063-B645-C844-9592-9C244FDF6946}"/>
              </a:ext>
            </a:extLst>
          </p:cNvPr>
          <p:cNvSpPr>
            <a:spLocks noGrp="1"/>
          </p:cNvSpPr>
          <p:nvPr>
            <p:ph sz="half" idx="2"/>
          </p:nvPr>
        </p:nvSpPr>
        <p:spPr>
          <a:xfrm>
            <a:off x="7426126" y="3128301"/>
            <a:ext cx="6232525" cy="4059580"/>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3E9BD63-BDE2-894E-A1AF-EB271FA06575}"/>
              </a:ext>
            </a:extLst>
          </p:cNvPr>
          <p:cNvSpPr>
            <a:spLocks noGrp="1"/>
          </p:cNvSpPr>
          <p:nvPr>
            <p:ph type="sldNum" sz="quarter" idx="12"/>
          </p:nvPr>
        </p:nvSpPr>
        <p:spPr>
          <a:xfrm>
            <a:off x="381105" y="7544356"/>
            <a:ext cx="3290887" cy="438150"/>
          </a:xfrm>
        </p:spPr>
        <p:txBody>
          <a:bodyPr/>
          <a:lstStyle>
            <a:lvl1pPr algn="l">
              <a:defRPr b="0" i="0">
                <a:latin typeface="Arial" panose="020B0604020202020204" pitchFamily="34" charset="0"/>
              </a:defRPr>
            </a:lvl1pPr>
          </a:lstStyle>
          <a:p>
            <a:fld id="{58B2F7BC-0E1E-5A47-AD03-0CFA547DEFEF}" type="slidenum">
              <a:rPr lang="en-US" smtClean="0"/>
              <a:pPr/>
              <a:t>‹#›</a:t>
            </a:fld>
            <a:endParaRPr lang="en-US" dirty="0"/>
          </a:p>
        </p:txBody>
      </p:sp>
      <p:pic>
        <p:nvPicPr>
          <p:cNvPr id="16" name="Picture 15">
            <a:extLst>
              <a:ext uri="{FF2B5EF4-FFF2-40B4-BE49-F238E27FC236}">
                <a16:creationId xmlns:a16="http://schemas.microsoft.com/office/drawing/2014/main" id="{9414DE84-B2EB-C440-A732-77A7AAD5AA50}"/>
              </a:ext>
            </a:extLst>
          </p:cNvPr>
          <p:cNvPicPr>
            <a:picLocks noChangeAspect="1"/>
          </p:cNvPicPr>
          <p:nvPr userDrawn="1"/>
        </p:nvPicPr>
        <p:blipFill rotWithShape="1">
          <a:blip r:embed="rId2"/>
          <a:srcRect b="80773"/>
          <a:stretch/>
        </p:blipFill>
        <p:spPr>
          <a:xfrm>
            <a:off x="2" y="-81023"/>
            <a:ext cx="14630399" cy="1649890"/>
          </a:xfrm>
          <a:prstGeom prst="rect">
            <a:avLst/>
          </a:prstGeom>
        </p:spPr>
      </p:pic>
      <p:pic>
        <p:nvPicPr>
          <p:cNvPr id="17" name="Picture 16" descr="Institute_IOM_name_REVERSE.png">
            <a:extLst>
              <a:ext uri="{FF2B5EF4-FFF2-40B4-BE49-F238E27FC236}">
                <a16:creationId xmlns:a16="http://schemas.microsoft.com/office/drawing/2014/main" id="{03A7845E-DC3A-8E45-8D2F-EA1A54788C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487" y="381825"/>
            <a:ext cx="2325742" cy="783409"/>
          </a:xfrm>
          <a:prstGeom prst="rect">
            <a:avLst/>
          </a:prstGeom>
        </p:spPr>
      </p:pic>
      <p:pic>
        <p:nvPicPr>
          <p:cNvPr id="18" name="Picture 17" descr="USCC_FOUNDATION_R_4C_reverse_R.png">
            <a:extLst>
              <a:ext uri="{FF2B5EF4-FFF2-40B4-BE49-F238E27FC236}">
                <a16:creationId xmlns:a16="http://schemas.microsoft.com/office/drawing/2014/main" id="{D5633A9E-233C-3D48-883B-CFFB92D287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7201" y="404387"/>
            <a:ext cx="5062306" cy="738282"/>
          </a:xfrm>
          <a:prstGeom prst="rect">
            <a:avLst/>
          </a:prstGeom>
        </p:spPr>
      </p:pic>
      <p:sp>
        <p:nvSpPr>
          <p:cNvPr id="21" name="TextBox 20">
            <a:extLst>
              <a:ext uri="{FF2B5EF4-FFF2-40B4-BE49-F238E27FC236}">
                <a16:creationId xmlns:a16="http://schemas.microsoft.com/office/drawing/2014/main" id="{FA7E9FDB-3360-6943-B711-74666C81CBFB}"/>
              </a:ext>
            </a:extLst>
          </p:cNvPr>
          <p:cNvSpPr txBox="1"/>
          <p:nvPr userDrawn="1"/>
        </p:nvSpPr>
        <p:spPr>
          <a:xfrm>
            <a:off x="8109343" y="7547987"/>
            <a:ext cx="5688934" cy="430887"/>
          </a:xfrm>
          <a:prstGeom prst="rect">
            <a:avLst/>
          </a:prstGeom>
          <a:noFill/>
        </p:spPr>
        <p:txBody>
          <a:bodyPr wrap="square" rtlCol="0" anchor="ctr">
            <a:spAutoFit/>
          </a:bodyPr>
          <a:lstStyle/>
          <a:p>
            <a:pPr algn="r"/>
            <a:r>
              <a:rPr lang="en-US" sz="2200" b="0" i="0" dirty="0">
                <a:solidFill>
                  <a:srgbClr val="D55F55"/>
                </a:solidFill>
                <a:latin typeface="+mj-lt"/>
              </a:rPr>
              <a:t>#</a:t>
            </a:r>
            <a:r>
              <a:rPr lang="en-US" sz="2200" b="0" i="0" dirty="0" err="1">
                <a:solidFill>
                  <a:srgbClr val="D55F55"/>
                </a:solidFill>
                <a:latin typeface="+mj-lt"/>
              </a:rPr>
              <a:t>IOMeducates</a:t>
            </a:r>
            <a:endParaRPr lang="en-US" sz="2200" b="0" i="0" dirty="0">
              <a:solidFill>
                <a:srgbClr val="D55F55"/>
              </a:solidFill>
              <a:latin typeface="+mj-lt"/>
            </a:endParaRPr>
          </a:p>
        </p:txBody>
      </p:sp>
    </p:spTree>
    <p:extLst>
      <p:ext uri="{BB962C8B-B14F-4D97-AF65-F5344CB8AC3E}">
        <p14:creationId xmlns:p14="http://schemas.microsoft.com/office/powerpoint/2010/main" val="74910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1F5C"/>
        </a:solidFill>
        <a:effectLst/>
      </p:bgPr>
    </p:bg>
    <p:spTree>
      <p:nvGrpSpPr>
        <p:cNvPr id="1" name=""/>
        <p:cNvGrpSpPr/>
        <p:nvPr/>
      </p:nvGrpSpPr>
      <p:grpSpPr>
        <a:xfrm>
          <a:off x="0" y="0"/>
          <a:ext cx="0" cy="0"/>
          <a:chOff x="0" y="0"/>
          <a:chExt cx="0" cy="0"/>
        </a:xfrm>
      </p:grpSpPr>
      <p:pic>
        <p:nvPicPr>
          <p:cNvPr id="7" name="Picture 6" descr="A picture containing text, candelabrum, light, crosswalk&#10;&#10;Description automatically generated">
            <a:extLst>
              <a:ext uri="{FF2B5EF4-FFF2-40B4-BE49-F238E27FC236}">
                <a16:creationId xmlns:a16="http://schemas.microsoft.com/office/drawing/2014/main" id="{CE5412C1-6DC2-4196-9D83-5A7AF59F757C}"/>
              </a:ext>
            </a:extLst>
          </p:cNvPr>
          <p:cNvPicPr>
            <a:picLocks noChangeAspect="1"/>
          </p:cNvPicPr>
          <p:nvPr userDrawn="1"/>
        </p:nvPicPr>
        <p:blipFill>
          <a:blip r:embed="rId2"/>
          <a:stretch>
            <a:fillRect/>
          </a:stretch>
        </p:blipFill>
        <p:spPr>
          <a:xfrm>
            <a:off x="-1" y="0"/>
            <a:ext cx="14630401" cy="2743200"/>
          </a:xfrm>
          <a:prstGeom prst="rect">
            <a:avLst/>
          </a:prstGeom>
        </p:spPr>
      </p:pic>
      <p:pic>
        <p:nvPicPr>
          <p:cNvPr id="8" name="Picture 7">
            <a:extLst>
              <a:ext uri="{FF2B5EF4-FFF2-40B4-BE49-F238E27FC236}">
                <a16:creationId xmlns:a16="http://schemas.microsoft.com/office/drawing/2014/main" id="{5FFE13CD-0A3A-45BC-9F0A-2AE1F3DAE2A8}"/>
              </a:ext>
            </a:extLst>
          </p:cNvPr>
          <p:cNvPicPr>
            <a:picLocks noChangeAspect="1"/>
          </p:cNvPicPr>
          <p:nvPr userDrawn="1"/>
        </p:nvPicPr>
        <p:blipFill>
          <a:blip r:embed="rId3"/>
          <a:srcRect/>
          <a:stretch/>
        </p:blipFill>
        <p:spPr>
          <a:xfrm>
            <a:off x="1269221" y="2957343"/>
            <a:ext cx="12091959" cy="4451488"/>
          </a:xfrm>
          <a:prstGeom prst="rect">
            <a:avLst/>
          </a:prstGeom>
        </p:spPr>
      </p:pic>
    </p:spTree>
    <p:extLst>
      <p:ext uri="{BB962C8B-B14F-4D97-AF65-F5344CB8AC3E}">
        <p14:creationId xmlns:p14="http://schemas.microsoft.com/office/powerpoint/2010/main" val="251212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1F5C"/>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4A13D0-BA78-4097-98A6-6642EB9477FE}"/>
              </a:ext>
            </a:extLst>
          </p:cNvPr>
          <p:cNvPicPr>
            <a:picLocks noChangeAspect="1"/>
          </p:cNvPicPr>
          <p:nvPr userDrawn="1"/>
        </p:nvPicPr>
        <p:blipFill>
          <a:blip r:embed="rId2"/>
          <a:srcRect/>
          <a:stretch/>
        </p:blipFill>
        <p:spPr>
          <a:xfrm>
            <a:off x="0" y="6662068"/>
            <a:ext cx="4258022" cy="1567532"/>
          </a:xfrm>
          <a:prstGeom prst="rect">
            <a:avLst/>
          </a:prstGeom>
        </p:spPr>
      </p:pic>
      <p:pic>
        <p:nvPicPr>
          <p:cNvPr id="10" name="Picture 9" descr="A picture containing text, candelabrum, light, crosswalk&#10;&#10;Description automatically generated">
            <a:extLst>
              <a:ext uri="{FF2B5EF4-FFF2-40B4-BE49-F238E27FC236}">
                <a16:creationId xmlns:a16="http://schemas.microsoft.com/office/drawing/2014/main" id="{F5747ADD-089B-4EA7-9132-EF9FE3C5A85D}"/>
              </a:ext>
            </a:extLst>
          </p:cNvPr>
          <p:cNvPicPr>
            <a:picLocks noChangeAspect="1"/>
          </p:cNvPicPr>
          <p:nvPr userDrawn="1"/>
        </p:nvPicPr>
        <p:blipFill>
          <a:blip r:embed="rId3"/>
          <a:stretch>
            <a:fillRect/>
          </a:stretch>
        </p:blipFill>
        <p:spPr>
          <a:xfrm>
            <a:off x="-1" y="0"/>
            <a:ext cx="14630401" cy="2743200"/>
          </a:xfrm>
          <a:prstGeom prst="rect">
            <a:avLst/>
          </a:prstGeom>
        </p:spPr>
      </p:pic>
      <p:sp>
        <p:nvSpPr>
          <p:cNvPr id="13" name="Title 1">
            <a:extLst>
              <a:ext uri="{FF2B5EF4-FFF2-40B4-BE49-F238E27FC236}">
                <a16:creationId xmlns:a16="http://schemas.microsoft.com/office/drawing/2014/main" id="{D32DBC5A-5262-45FD-9826-67A26F946F9E}"/>
              </a:ext>
            </a:extLst>
          </p:cNvPr>
          <p:cNvSpPr>
            <a:spLocks noGrp="1"/>
          </p:cNvSpPr>
          <p:nvPr>
            <p:ph type="title" hasCustomPrompt="1"/>
          </p:nvPr>
        </p:nvSpPr>
        <p:spPr>
          <a:xfrm>
            <a:off x="114100" y="2801670"/>
            <a:ext cx="12617450" cy="1187183"/>
          </a:xfrm>
          <a:prstGeom prst="rect">
            <a:avLst/>
          </a:prstGeom>
        </p:spPr>
        <p:txBody>
          <a:bodyPr anchor="b">
            <a:normAutofit/>
          </a:bodyPr>
          <a:lstStyle>
            <a:lvl1pPr>
              <a:defRPr sz="5600" b="0" i="0" baseline="0">
                <a:solidFill>
                  <a:srgbClr val="DBF5FF"/>
                </a:solidFill>
                <a:latin typeface="Gt america lt"/>
              </a:defRPr>
            </a:lvl1pPr>
          </a:lstStyle>
          <a:p>
            <a:r>
              <a:rPr lang="en-US" dirty="0"/>
              <a:t>Presentation Title</a:t>
            </a:r>
          </a:p>
        </p:txBody>
      </p:sp>
      <p:sp>
        <p:nvSpPr>
          <p:cNvPr id="14" name="Subtitle 2">
            <a:extLst>
              <a:ext uri="{FF2B5EF4-FFF2-40B4-BE49-F238E27FC236}">
                <a16:creationId xmlns:a16="http://schemas.microsoft.com/office/drawing/2014/main" id="{04C85E38-7C57-44DF-BF85-83D77D4557F8}"/>
              </a:ext>
            </a:extLst>
          </p:cNvPr>
          <p:cNvSpPr>
            <a:spLocks noGrp="1"/>
          </p:cNvSpPr>
          <p:nvPr>
            <p:ph type="subTitle" idx="1" hasCustomPrompt="1"/>
          </p:nvPr>
        </p:nvSpPr>
        <p:spPr>
          <a:xfrm>
            <a:off x="114100" y="4189598"/>
            <a:ext cx="12617450" cy="992981"/>
          </a:xfrm>
          <a:prstGeom prst="rect">
            <a:avLst/>
          </a:prstGeom>
        </p:spPr>
        <p:txBody>
          <a:bodyPr>
            <a:normAutofit/>
          </a:bodyPr>
          <a:lstStyle>
            <a:lvl1pPr marL="0" indent="0" algn="l">
              <a:buNone/>
              <a:defRPr sz="2400" b="0" i="0">
                <a:solidFill>
                  <a:srgbClr val="DBF5FF"/>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427105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1F5C"/>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1CEB24-4C16-4024-9007-C3DE9A1CC894}"/>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8" name="Title 1">
            <a:extLst>
              <a:ext uri="{FF2B5EF4-FFF2-40B4-BE49-F238E27FC236}">
                <a16:creationId xmlns:a16="http://schemas.microsoft.com/office/drawing/2014/main" id="{59BED562-55D0-43EB-B507-00B4965B45BD}"/>
              </a:ext>
            </a:extLst>
          </p:cNvPr>
          <p:cNvSpPr txBox="1">
            <a:spLocks/>
          </p:cNvSpPr>
          <p:nvPr userDrawn="1"/>
        </p:nvSpPr>
        <p:spPr>
          <a:xfrm>
            <a:off x="0" y="0"/>
            <a:ext cx="127315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solidFill>
                  <a:srgbClr val="DBF5FF"/>
                </a:solidFill>
              </a:rPr>
              <a:t>Headline</a:t>
            </a:r>
          </a:p>
        </p:txBody>
      </p:sp>
      <p:pic>
        <p:nvPicPr>
          <p:cNvPr id="9" name="Picture 8">
            <a:extLst>
              <a:ext uri="{FF2B5EF4-FFF2-40B4-BE49-F238E27FC236}">
                <a16:creationId xmlns:a16="http://schemas.microsoft.com/office/drawing/2014/main" id="{A977CAF7-00C4-439D-8290-F8E7F2B438F8}"/>
              </a:ext>
            </a:extLst>
          </p:cNvPr>
          <p:cNvPicPr>
            <a:picLocks noChangeAspect="1"/>
          </p:cNvPicPr>
          <p:nvPr userDrawn="1"/>
        </p:nvPicPr>
        <p:blipFill>
          <a:blip r:embed="rId2"/>
          <a:srcRect/>
          <a:stretch/>
        </p:blipFill>
        <p:spPr>
          <a:xfrm>
            <a:off x="0" y="6662068"/>
            <a:ext cx="4258022" cy="1567532"/>
          </a:xfrm>
          <a:prstGeom prst="rect">
            <a:avLst/>
          </a:prstGeom>
        </p:spPr>
      </p:pic>
    </p:spTree>
    <p:extLst>
      <p:ext uri="{BB962C8B-B14F-4D97-AF65-F5344CB8AC3E}">
        <p14:creationId xmlns:p14="http://schemas.microsoft.com/office/powerpoint/2010/main" val="3276725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001F5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E4ED4B-55A2-4B37-BB8C-CF2D9FF59E83}"/>
              </a:ext>
            </a:extLst>
          </p:cNvPr>
          <p:cNvPicPr>
            <a:picLocks noChangeAspect="1"/>
          </p:cNvPicPr>
          <p:nvPr userDrawn="1"/>
        </p:nvPicPr>
        <p:blipFill>
          <a:blip r:embed="rId2"/>
          <a:srcRect/>
          <a:stretch/>
        </p:blipFill>
        <p:spPr>
          <a:xfrm>
            <a:off x="0" y="6662068"/>
            <a:ext cx="4258022" cy="1567532"/>
          </a:xfrm>
          <a:prstGeom prst="rect">
            <a:avLst/>
          </a:prstGeom>
        </p:spPr>
      </p:pic>
      <p:sp>
        <p:nvSpPr>
          <p:cNvPr id="9" name="Title 1">
            <a:extLst>
              <a:ext uri="{FF2B5EF4-FFF2-40B4-BE49-F238E27FC236}">
                <a16:creationId xmlns:a16="http://schemas.microsoft.com/office/drawing/2014/main" id="{504C8579-6427-41DA-BC88-A1AB3EF1B1A1}"/>
              </a:ext>
            </a:extLst>
          </p:cNvPr>
          <p:cNvSpPr>
            <a:spLocks noGrp="1"/>
          </p:cNvSpPr>
          <p:nvPr>
            <p:ph type="title" hasCustomPrompt="1"/>
          </p:nvPr>
        </p:nvSpPr>
        <p:spPr>
          <a:xfrm>
            <a:off x="152400" y="159955"/>
            <a:ext cx="12617450" cy="1192193"/>
          </a:xfrm>
          <a:prstGeom prst="rect">
            <a:avLst/>
          </a:prstGeom>
        </p:spPr>
        <p:txBody>
          <a:bodyPr anchor="b">
            <a:normAutofit/>
          </a:bodyPr>
          <a:lstStyle>
            <a:lvl1pPr>
              <a:defRPr sz="5600" b="0" i="0">
                <a:solidFill>
                  <a:srgbClr val="DBF5FF"/>
                </a:solidFill>
                <a:latin typeface="Gt america lt"/>
              </a:defRPr>
            </a:lvl1pPr>
          </a:lstStyle>
          <a:p>
            <a:r>
              <a:rPr lang="en-US" dirty="0"/>
              <a:t>Headline Here</a:t>
            </a:r>
          </a:p>
        </p:txBody>
      </p:sp>
      <p:sp>
        <p:nvSpPr>
          <p:cNvPr id="10" name="Content Placeholder 2">
            <a:extLst>
              <a:ext uri="{FF2B5EF4-FFF2-40B4-BE49-F238E27FC236}">
                <a16:creationId xmlns:a16="http://schemas.microsoft.com/office/drawing/2014/main" id="{6407A70D-D8E3-4CB5-8ED8-07BAE7138BDF}"/>
              </a:ext>
            </a:extLst>
          </p:cNvPr>
          <p:cNvSpPr>
            <a:spLocks noGrp="1"/>
          </p:cNvSpPr>
          <p:nvPr>
            <p:ph sz="half" idx="1" hasCustomPrompt="1"/>
          </p:nvPr>
        </p:nvSpPr>
        <p:spPr>
          <a:xfrm>
            <a:off x="3944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1" name="Subtitle 2">
            <a:extLst>
              <a:ext uri="{FF2B5EF4-FFF2-40B4-BE49-F238E27FC236}">
                <a16:creationId xmlns:a16="http://schemas.microsoft.com/office/drawing/2014/main" id="{0AFFFFB1-5867-4FE7-9E4C-41F316F2E916}"/>
              </a:ext>
            </a:extLst>
          </p:cNvPr>
          <p:cNvSpPr>
            <a:spLocks noGrp="1"/>
          </p:cNvSpPr>
          <p:nvPr>
            <p:ph type="subTitle" idx="13" hasCustomPrompt="1"/>
          </p:nvPr>
        </p:nvSpPr>
        <p:spPr>
          <a:xfrm>
            <a:off x="394496" y="1603822"/>
            <a:ext cx="4558504" cy="1069681"/>
          </a:xfrm>
          <a:prstGeom prst="rect">
            <a:avLst/>
          </a:prstGeom>
        </p:spPr>
        <p:txBody>
          <a:bodyPr anchor="b">
            <a:normAutofit/>
          </a:bodyPr>
          <a:lstStyle>
            <a:lvl1pPr marL="0" indent="0" algn="l">
              <a:buNone/>
              <a:defRPr sz="2400" b="0" i="0">
                <a:solidFill>
                  <a:srgbClr val="DBF5FF"/>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6CB0690-8912-4980-AFA2-5672E4156BA0}"/>
              </a:ext>
            </a:extLst>
          </p:cNvPr>
          <p:cNvSpPr>
            <a:spLocks noGrp="1"/>
          </p:cNvSpPr>
          <p:nvPr>
            <p:ph sz="half" idx="14" hasCustomPrompt="1"/>
          </p:nvPr>
        </p:nvSpPr>
        <p:spPr>
          <a:xfrm>
            <a:off x="51696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C3AF861B-D1BC-4609-ACF3-BAAA6FEE687D}"/>
              </a:ext>
            </a:extLst>
          </p:cNvPr>
          <p:cNvSpPr txBox="1">
            <a:spLocks/>
          </p:cNvSpPr>
          <p:nvPr userDrawn="1"/>
        </p:nvSpPr>
        <p:spPr>
          <a:xfrm>
            <a:off x="51696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DBF5FF"/>
                </a:solidFill>
              </a:rPr>
              <a:t>Subtitle</a:t>
            </a:r>
          </a:p>
        </p:txBody>
      </p:sp>
      <p:sp>
        <p:nvSpPr>
          <p:cNvPr id="14" name="Content Placeholder 2">
            <a:extLst>
              <a:ext uri="{FF2B5EF4-FFF2-40B4-BE49-F238E27FC236}">
                <a16:creationId xmlns:a16="http://schemas.microsoft.com/office/drawing/2014/main" id="{7BCB001A-68FD-4445-8305-C98DE01DDA88}"/>
              </a:ext>
            </a:extLst>
          </p:cNvPr>
          <p:cNvSpPr>
            <a:spLocks noGrp="1"/>
          </p:cNvSpPr>
          <p:nvPr>
            <p:ph sz="half" idx="15" hasCustomPrompt="1"/>
          </p:nvPr>
        </p:nvSpPr>
        <p:spPr>
          <a:xfrm>
            <a:off x="9944896" y="2842551"/>
            <a:ext cx="4558504" cy="2669249"/>
          </a:xfrm>
          <a:prstGeom prst="rect">
            <a:avLst/>
          </a:prstGeom>
        </p:spPr>
        <p:txBody>
          <a:bodyPr>
            <a:normAutofit/>
          </a:bodyPr>
          <a:lstStyle>
            <a:lvl1pPr>
              <a:lnSpc>
                <a:spcPct val="100000"/>
              </a:lnSpc>
              <a:spcBef>
                <a:spcPts val="0"/>
              </a:spcBef>
              <a:defRPr sz="1100" b="0" i="0">
                <a:solidFill>
                  <a:srgbClr val="DBF5FF"/>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9F387240-9377-4F1B-9C0A-0089DB8C6BC9}"/>
              </a:ext>
            </a:extLst>
          </p:cNvPr>
          <p:cNvSpPr txBox="1">
            <a:spLocks/>
          </p:cNvSpPr>
          <p:nvPr userDrawn="1"/>
        </p:nvSpPr>
        <p:spPr>
          <a:xfrm>
            <a:off x="9944896" y="16038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DBF5FF"/>
                </a:solidFill>
              </a:rPr>
              <a:t>Subtitle</a:t>
            </a:r>
          </a:p>
        </p:txBody>
      </p:sp>
    </p:spTree>
    <p:extLst>
      <p:ext uri="{BB962C8B-B14F-4D97-AF65-F5344CB8AC3E}">
        <p14:creationId xmlns:p14="http://schemas.microsoft.com/office/powerpoint/2010/main" val="244028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416754A-BBB7-40E6-B99F-FAD036AE0B32}"/>
              </a:ext>
            </a:extLst>
          </p:cNvPr>
          <p:cNvSpPr/>
          <p:nvPr userDrawn="1"/>
        </p:nvSpPr>
        <p:spPr>
          <a:xfrm>
            <a:off x="0" y="-7554"/>
            <a:ext cx="6809014" cy="8229599"/>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a:extLst>
              <a:ext uri="{FF2B5EF4-FFF2-40B4-BE49-F238E27FC236}">
                <a16:creationId xmlns:a16="http://schemas.microsoft.com/office/drawing/2014/main" id="{6DB4B3DB-48F6-4022-BB06-4640C355017F}"/>
              </a:ext>
            </a:extLst>
          </p:cNvPr>
          <p:cNvPicPr>
            <a:picLocks noChangeAspect="1"/>
          </p:cNvPicPr>
          <p:nvPr userDrawn="1"/>
        </p:nvPicPr>
        <p:blipFill>
          <a:blip r:embed="rId2"/>
          <a:srcRect/>
          <a:stretch/>
        </p:blipFill>
        <p:spPr>
          <a:xfrm>
            <a:off x="0" y="6662068"/>
            <a:ext cx="4258022" cy="1567532"/>
          </a:xfrm>
          <a:prstGeom prst="rect">
            <a:avLst/>
          </a:prstGeom>
        </p:spPr>
      </p:pic>
      <p:sp>
        <p:nvSpPr>
          <p:cNvPr id="13" name="Content Placeholder 2">
            <a:extLst>
              <a:ext uri="{FF2B5EF4-FFF2-40B4-BE49-F238E27FC236}">
                <a16:creationId xmlns:a16="http://schemas.microsoft.com/office/drawing/2014/main" id="{9BF43C02-F0B0-40F9-891E-49873EC601CD}"/>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AA4D5A9-4F55-450A-AB47-C3419302A54A}"/>
              </a:ext>
            </a:extLst>
          </p:cNvPr>
          <p:cNvSpPr>
            <a:spLocks noGrp="1"/>
          </p:cNvSpPr>
          <p:nvPr>
            <p:ph type="title" hasCustomPrompt="1"/>
          </p:nvPr>
        </p:nvSpPr>
        <p:spPr>
          <a:xfrm>
            <a:off x="0" y="7555"/>
            <a:ext cx="5181600" cy="1192193"/>
          </a:xfrm>
          <a:prstGeom prst="rect">
            <a:avLst/>
          </a:prstGeom>
        </p:spPr>
        <p:txBody>
          <a:bodyPr anchor="b">
            <a:normAutofit/>
          </a:bodyPr>
          <a:lstStyle>
            <a:lvl1pPr>
              <a:defRPr sz="5600" b="0" i="0">
                <a:solidFill>
                  <a:srgbClr val="DBF5FF"/>
                </a:solidFill>
                <a:latin typeface="Gt america lt"/>
              </a:defRPr>
            </a:lvl1pPr>
          </a:lstStyle>
          <a:p>
            <a:r>
              <a:rPr lang="en-US" dirty="0"/>
              <a:t>Headline Here</a:t>
            </a:r>
          </a:p>
        </p:txBody>
      </p:sp>
      <p:sp>
        <p:nvSpPr>
          <p:cNvPr id="15" name="Picture Placeholder 2">
            <a:extLst>
              <a:ext uri="{FF2B5EF4-FFF2-40B4-BE49-F238E27FC236}">
                <a16:creationId xmlns:a16="http://schemas.microsoft.com/office/drawing/2014/main" id="{C32CC748-1A9C-4B13-A0D0-D134EA3995F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spTree>
    <p:extLst>
      <p:ext uri="{BB962C8B-B14F-4D97-AF65-F5344CB8AC3E}">
        <p14:creationId xmlns:p14="http://schemas.microsoft.com/office/powerpoint/2010/main" val="3126052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DBF5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8F05DD-A119-41D2-99BA-542C4FB0A74A}"/>
              </a:ext>
            </a:extLst>
          </p:cNvPr>
          <p:cNvPicPr>
            <a:picLocks noChangeAspect="1"/>
          </p:cNvPicPr>
          <p:nvPr userDrawn="1"/>
        </p:nvPicPr>
        <p:blipFill>
          <a:blip r:embed="rId2"/>
          <a:srcRect/>
          <a:stretch/>
        </p:blipFill>
        <p:spPr>
          <a:xfrm>
            <a:off x="0" y="6616611"/>
            <a:ext cx="4381500" cy="1612989"/>
          </a:xfrm>
          <a:prstGeom prst="rect">
            <a:avLst/>
          </a:prstGeom>
        </p:spPr>
      </p:pic>
      <p:sp>
        <p:nvSpPr>
          <p:cNvPr id="7" name="Rectangle 6">
            <a:extLst>
              <a:ext uri="{FF2B5EF4-FFF2-40B4-BE49-F238E27FC236}">
                <a16:creationId xmlns:a16="http://schemas.microsoft.com/office/drawing/2014/main" id="{D94BA083-692E-4FA7-8DC4-7A41B949B20C}"/>
              </a:ext>
            </a:extLst>
          </p:cNvPr>
          <p:cNvSpPr/>
          <p:nvPr userDrawn="1"/>
        </p:nvSpPr>
        <p:spPr>
          <a:xfrm>
            <a:off x="9512301" y="0"/>
            <a:ext cx="5118099" cy="8229600"/>
          </a:xfrm>
          <a:prstGeom prst="rect">
            <a:avLst/>
          </a:prstGeom>
          <a:solidFill>
            <a:srgbClr val="001F5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Content Placeholder 2">
            <a:extLst>
              <a:ext uri="{FF2B5EF4-FFF2-40B4-BE49-F238E27FC236}">
                <a16:creationId xmlns:a16="http://schemas.microsoft.com/office/drawing/2014/main" id="{BFE53A32-F373-4748-A917-58157E313F11}"/>
              </a:ext>
            </a:extLst>
          </p:cNvPr>
          <p:cNvSpPr>
            <a:spLocks noGrp="1"/>
          </p:cNvSpPr>
          <p:nvPr>
            <p:ph sz="half" idx="1"/>
          </p:nvPr>
        </p:nvSpPr>
        <p:spPr>
          <a:xfrm>
            <a:off x="0" y="1203848"/>
            <a:ext cx="8216900" cy="5323952"/>
          </a:xfrm>
          <a:prstGeom prst="rect">
            <a:avLst/>
          </a:prstGeom>
        </p:spPr>
        <p:txBody>
          <a:bodyPr/>
          <a:lstStyle>
            <a:lvl1pPr>
              <a:defRPr sz="2400" b="0" i="0">
                <a:solidFill>
                  <a:srgbClr val="004F91"/>
                </a:solidFill>
                <a:latin typeface="+mn-lt"/>
              </a:defRPr>
            </a:lvl1pPr>
            <a:lvl2pPr>
              <a:defRPr sz="1100" b="0" i="0">
                <a:solidFill>
                  <a:srgbClr val="004F91"/>
                </a:solidFill>
                <a:latin typeface="+mn-lt"/>
              </a:defRPr>
            </a:lvl2pPr>
            <a:lvl3pPr>
              <a:defRPr sz="1100" b="0" i="0">
                <a:solidFill>
                  <a:srgbClr val="004F91"/>
                </a:solidFill>
                <a:latin typeface="+mn-lt"/>
              </a:defRPr>
            </a:lvl3pPr>
            <a:lvl4pPr>
              <a:defRPr sz="1100" b="0" i="0">
                <a:solidFill>
                  <a:srgbClr val="004F91"/>
                </a:solidFill>
                <a:latin typeface="+mn-lt"/>
              </a:defRPr>
            </a:lvl4pPr>
            <a:lvl5pPr>
              <a:defRPr sz="1100" b="0" i="0">
                <a:solidFill>
                  <a:srgbClr val="004F9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16880716-CFC4-4A75-AEBB-758F324506A7}"/>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4F91"/>
                </a:solidFill>
              </a:rPr>
              <a:t>Headline Here</a:t>
            </a:r>
          </a:p>
        </p:txBody>
      </p:sp>
      <p:sp>
        <p:nvSpPr>
          <p:cNvPr id="11" name="Text Placeholder 2">
            <a:extLst>
              <a:ext uri="{FF2B5EF4-FFF2-40B4-BE49-F238E27FC236}">
                <a16:creationId xmlns:a16="http://schemas.microsoft.com/office/drawing/2014/main" id="{C2813B71-BB78-4E86-8ABB-E81104BBDE83}"/>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1137077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1F5C"/>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28257-CF10-4D68-AB68-4476546E0333}"/>
              </a:ext>
            </a:extLst>
          </p:cNvPr>
          <p:cNvPicPr>
            <a:picLocks noChangeAspect="1"/>
          </p:cNvPicPr>
          <p:nvPr userDrawn="1"/>
        </p:nvPicPr>
        <p:blipFill>
          <a:blip r:embed="rId2"/>
          <a:srcRect/>
          <a:stretch/>
        </p:blipFill>
        <p:spPr>
          <a:xfrm>
            <a:off x="0" y="6662068"/>
            <a:ext cx="4258022" cy="1567532"/>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C866E31B-7D82-4FDC-8BE3-4F94899132C6}"/>
              </a:ext>
            </a:extLst>
          </p:cNvPr>
          <p:cNvPicPr>
            <a:picLocks noChangeAspect="1"/>
          </p:cNvPicPr>
          <p:nvPr userDrawn="1"/>
        </p:nvPicPr>
        <p:blipFill rotWithShape="1">
          <a:blip r:embed="rId3"/>
          <a:srcRect l="75000"/>
          <a:stretch/>
        </p:blipFill>
        <p:spPr>
          <a:xfrm>
            <a:off x="10960100" y="-1"/>
            <a:ext cx="3670300" cy="8258175"/>
          </a:xfrm>
          <a:prstGeom prst="rect">
            <a:avLst/>
          </a:prstGeom>
        </p:spPr>
      </p:pic>
      <p:sp>
        <p:nvSpPr>
          <p:cNvPr id="7" name="Content Placeholder 2">
            <a:extLst>
              <a:ext uri="{FF2B5EF4-FFF2-40B4-BE49-F238E27FC236}">
                <a16:creationId xmlns:a16="http://schemas.microsoft.com/office/drawing/2014/main" id="{5A6ED32A-D721-4A9C-94B8-D43447342839}"/>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DBF5FF"/>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Tree>
    <p:extLst>
      <p:ext uri="{BB962C8B-B14F-4D97-AF65-F5344CB8AC3E}">
        <p14:creationId xmlns:p14="http://schemas.microsoft.com/office/powerpoint/2010/main" val="156597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DBF5FF"/>
        </a:soli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2496AF6-78F6-4295-9C2B-5DAA7A08F1F5}"/>
              </a:ext>
            </a:extLst>
          </p:cNvPr>
          <p:cNvSpPr>
            <a:spLocks noGrp="1"/>
          </p:cNvSpPr>
          <p:nvPr>
            <p:ph idx="10" hasCustomPrompt="1"/>
          </p:nvPr>
        </p:nvSpPr>
        <p:spPr>
          <a:xfrm>
            <a:off x="0" y="1187183"/>
            <a:ext cx="12731550" cy="5670818"/>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2" name="Title 1">
            <a:extLst>
              <a:ext uri="{FF2B5EF4-FFF2-40B4-BE49-F238E27FC236}">
                <a16:creationId xmlns:a16="http://schemas.microsoft.com/office/drawing/2014/main" id="{1D1B6A3D-2FF9-442B-8C7F-B733F1D9FA4A}"/>
              </a:ext>
            </a:extLst>
          </p:cNvPr>
          <p:cNvSpPr txBox="1">
            <a:spLocks/>
          </p:cNvSpPr>
          <p:nvPr userDrawn="1"/>
        </p:nvSpPr>
        <p:spPr>
          <a:xfrm>
            <a:off x="114100" y="0"/>
            <a:ext cx="12617450" cy="1187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chemeClr val="tx2"/>
                </a:solidFill>
                <a:latin typeface="Gt america lt"/>
                <a:ea typeface="+mj-ea"/>
                <a:cs typeface="+mj-cs"/>
              </a:defRPr>
            </a:lvl1pPr>
          </a:lstStyle>
          <a:p>
            <a:r>
              <a:rPr lang="en-US" dirty="0"/>
              <a:t>Headline</a:t>
            </a:r>
          </a:p>
        </p:txBody>
      </p:sp>
      <p:pic>
        <p:nvPicPr>
          <p:cNvPr id="15" name="Picture 14">
            <a:extLst>
              <a:ext uri="{FF2B5EF4-FFF2-40B4-BE49-F238E27FC236}">
                <a16:creationId xmlns:a16="http://schemas.microsoft.com/office/drawing/2014/main" id="{8D290201-B2AE-45F1-81EE-7506B7E08D66}"/>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320942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DBF5F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AB9BBBA-B7C5-4633-A2DF-16C19FF512C4}"/>
              </a:ext>
            </a:extLst>
          </p:cNvPr>
          <p:cNvSpPr>
            <a:spLocks noGrp="1"/>
          </p:cNvSpPr>
          <p:nvPr>
            <p:ph type="title" hasCustomPrompt="1"/>
          </p:nvPr>
        </p:nvSpPr>
        <p:spPr>
          <a:xfrm>
            <a:off x="0" y="7555"/>
            <a:ext cx="12617450" cy="1192193"/>
          </a:xfrm>
          <a:prstGeom prst="rect">
            <a:avLst/>
          </a:prstGeom>
        </p:spPr>
        <p:txBody>
          <a:bodyPr anchor="b">
            <a:normAutofit/>
          </a:bodyPr>
          <a:lstStyle>
            <a:lvl1pPr>
              <a:defRPr sz="5600" b="0" i="0">
                <a:solidFill>
                  <a:srgbClr val="003B5C"/>
                </a:solidFill>
                <a:latin typeface="Gt america lt"/>
              </a:defRPr>
            </a:lvl1pPr>
          </a:lstStyle>
          <a:p>
            <a:r>
              <a:rPr lang="en-US" dirty="0"/>
              <a:t>Headline Here</a:t>
            </a:r>
          </a:p>
        </p:txBody>
      </p:sp>
      <p:sp>
        <p:nvSpPr>
          <p:cNvPr id="4" name="Content Placeholder 2">
            <a:extLst>
              <a:ext uri="{FF2B5EF4-FFF2-40B4-BE49-F238E27FC236}">
                <a16:creationId xmlns:a16="http://schemas.microsoft.com/office/drawing/2014/main" id="{18AE47FF-543A-4B88-B5B0-3463BBFC88B9}"/>
              </a:ext>
            </a:extLst>
          </p:cNvPr>
          <p:cNvSpPr>
            <a:spLocks noGrp="1"/>
          </p:cNvSpPr>
          <p:nvPr>
            <p:ph sz="half" idx="1" hasCustomPrompt="1"/>
          </p:nvPr>
        </p:nvSpPr>
        <p:spPr>
          <a:xfrm>
            <a:off x="2420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7" name="Subtitle 2">
            <a:extLst>
              <a:ext uri="{FF2B5EF4-FFF2-40B4-BE49-F238E27FC236}">
                <a16:creationId xmlns:a16="http://schemas.microsoft.com/office/drawing/2014/main" id="{8D15040D-EC0F-4E5E-96AE-0D18747FDBAE}"/>
              </a:ext>
            </a:extLst>
          </p:cNvPr>
          <p:cNvSpPr>
            <a:spLocks noGrp="1"/>
          </p:cNvSpPr>
          <p:nvPr>
            <p:ph type="subTitle" idx="13" hasCustomPrompt="1"/>
          </p:nvPr>
        </p:nvSpPr>
        <p:spPr>
          <a:xfrm>
            <a:off x="242096" y="1451422"/>
            <a:ext cx="4558504" cy="1069681"/>
          </a:xfrm>
          <a:prstGeom prst="rect">
            <a:avLst/>
          </a:prstGeom>
        </p:spPr>
        <p:txBody>
          <a:bodyPr anchor="b">
            <a:normAutofit/>
          </a:bodyPr>
          <a:lstStyle>
            <a:lvl1pPr marL="0" indent="0" algn="l">
              <a:buNone/>
              <a:defRPr sz="2400" b="0" i="0">
                <a:solidFill>
                  <a:srgbClr val="003B5C"/>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12" name="Content Placeholder 2">
            <a:extLst>
              <a:ext uri="{FF2B5EF4-FFF2-40B4-BE49-F238E27FC236}">
                <a16:creationId xmlns:a16="http://schemas.microsoft.com/office/drawing/2014/main" id="{AF3D5786-7468-41DC-AE8B-F5019C09FFB9}"/>
              </a:ext>
            </a:extLst>
          </p:cNvPr>
          <p:cNvSpPr>
            <a:spLocks noGrp="1"/>
          </p:cNvSpPr>
          <p:nvPr>
            <p:ph sz="half" idx="14" hasCustomPrompt="1"/>
          </p:nvPr>
        </p:nvSpPr>
        <p:spPr>
          <a:xfrm>
            <a:off x="50172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3" name="Subtitle 2">
            <a:extLst>
              <a:ext uri="{FF2B5EF4-FFF2-40B4-BE49-F238E27FC236}">
                <a16:creationId xmlns:a16="http://schemas.microsoft.com/office/drawing/2014/main" id="{8684710F-6534-4AEF-96EC-CC66BCF69602}"/>
              </a:ext>
            </a:extLst>
          </p:cNvPr>
          <p:cNvSpPr txBox="1">
            <a:spLocks/>
          </p:cNvSpPr>
          <p:nvPr userDrawn="1"/>
        </p:nvSpPr>
        <p:spPr>
          <a:xfrm>
            <a:off x="50172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Subtitle</a:t>
            </a:r>
            <a:endParaRPr lang="en-US" dirty="0"/>
          </a:p>
        </p:txBody>
      </p:sp>
      <p:sp>
        <p:nvSpPr>
          <p:cNvPr id="14" name="Content Placeholder 2">
            <a:extLst>
              <a:ext uri="{FF2B5EF4-FFF2-40B4-BE49-F238E27FC236}">
                <a16:creationId xmlns:a16="http://schemas.microsoft.com/office/drawing/2014/main" id="{CA54D7FE-F473-4891-9979-DE2F8ABB270A}"/>
              </a:ext>
            </a:extLst>
          </p:cNvPr>
          <p:cNvSpPr>
            <a:spLocks noGrp="1"/>
          </p:cNvSpPr>
          <p:nvPr>
            <p:ph sz="half" idx="15" hasCustomPrompt="1"/>
          </p:nvPr>
        </p:nvSpPr>
        <p:spPr>
          <a:xfrm>
            <a:off x="9792496" y="2690151"/>
            <a:ext cx="4558504" cy="2669249"/>
          </a:xfrm>
          <a:prstGeom prst="rect">
            <a:avLst/>
          </a:prstGeom>
        </p:spPr>
        <p:txBody>
          <a:bodyPr>
            <a:normAutofit/>
          </a:bodyPr>
          <a:lstStyle>
            <a:lvl1pPr>
              <a:lnSpc>
                <a:spcPct val="100000"/>
              </a:lnSpc>
              <a:spcBef>
                <a:spcPts val="0"/>
              </a:spcBef>
              <a:defRPr sz="1100" b="0" i="0">
                <a:solidFill>
                  <a:srgbClr val="003B5C"/>
                </a:solidFill>
                <a:latin typeface="Gt america lt"/>
              </a:defRPr>
            </a:lvl1pPr>
            <a:lvl2pPr>
              <a:defRPr b="0" i="0">
                <a:latin typeface="Gt america lt"/>
              </a:defRPr>
            </a:lvl2pPr>
            <a:lvl3pPr>
              <a:defRPr sz="1100" b="0" i="0">
                <a:latin typeface="Gt america lt"/>
              </a:defRPr>
            </a:lvl3pPr>
            <a:lvl4pPr>
              <a:defRPr sz="1100" b="0" i="0">
                <a:latin typeface="Gt america lt"/>
              </a:defRPr>
            </a:lvl4pPr>
            <a:lvl5pPr>
              <a:defRPr sz="1100" b="0" i="0">
                <a:latin typeface="Gt america lt"/>
              </a:defRPr>
            </a:lvl5pPr>
          </a:lstStyle>
          <a:p>
            <a:pPr lvl="0"/>
            <a:r>
              <a:rPr lang="en-US" dirty="0"/>
              <a:t>Bullet point</a:t>
            </a:r>
          </a:p>
          <a:p>
            <a:pPr lvl="0"/>
            <a:r>
              <a:rPr lang="en-US" dirty="0"/>
              <a:t>Bullet point</a:t>
            </a:r>
          </a:p>
          <a:p>
            <a:pPr lvl="0"/>
            <a:r>
              <a:rPr lang="en-US" dirty="0"/>
              <a:t>Bullet point</a:t>
            </a:r>
          </a:p>
          <a:p>
            <a:pPr lvl="0"/>
            <a:endParaRPr lang="en-US" dirty="0"/>
          </a:p>
        </p:txBody>
      </p:sp>
      <p:sp>
        <p:nvSpPr>
          <p:cNvPr id="15" name="Subtitle 2">
            <a:extLst>
              <a:ext uri="{FF2B5EF4-FFF2-40B4-BE49-F238E27FC236}">
                <a16:creationId xmlns:a16="http://schemas.microsoft.com/office/drawing/2014/main" id="{6CCAC457-51FE-4FDA-8D19-473041877A0D}"/>
              </a:ext>
            </a:extLst>
          </p:cNvPr>
          <p:cNvSpPr txBox="1">
            <a:spLocks/>
          </p:cNvSpPr>
          <p:nvPr userDrawn="1"/>
        </p:nvSpPr>
        <p:spPr>
          <a:xfrm>
            <a:off x="9792496" y="1451422"/>
            <a:ext cx="4558504" cy="1069681"/>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003B5C"/>
                </a:solidFill>
                <a:latin typeface="Gt america 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Subtitle</a:t>
            </a:r>
            <a:endParaRPr lang="en-US" dirty="0"/>
          </a:p>
        </p:txBody>
      </p:sp>
      <p:pic>
        <p:nvPicPr>
          <p:cNvPr id="16" name="Picture 15">
            <a:extLst>
              <a:ext uri="{FF2B5EF4-FFF2-40B4-BE49-F238E27FC236}">
                <a16:creationId xmlns:a16="http://schemas.microsoft.com/office/drawing/2014/main" id="{C8DE3236-6321-4AD4-813F-026D5D3C464D}"/>
              </a:ext>
            </a:extLst>
          </p:cNvPr>
          <p:cNvPicPr>
            <a:picLocks noChangeAspect="1"/>
          </p:cNvPicPr>
          <p:nvPr userDrawn="1"/>
        </p:nvPicPr>
        <p:blipFill>
          <a:blip r:embed="rId2"/>
          <a:srcRect/>
          <a:stretch/>
        </p:blipFill>
        <p:spPr>
          <a:xfrm>
            <a:off x="0" y="6616611"/>
            <a:ext cx="4381500" cy="1612989"/>
          </a:xfrm>
          <a:prstGeom prst="rect">
            <a:avLst/>
          </a:prstGeom>
        </p:spPr>
      </p:pic>
    </p:spTree>
    <p:extLst>
      <p:ext uri="{BB962C8B-B14F-4D97-AF65-F5344CB8AC3E}">
        <p14:creationId xmlns:p14="http://schemas.microsoft.com/office/powerpoint/2010/main" val="4947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234D80-F162-4444-90AC-C027D214E383}"/>
              </a:ext>
            </a:extLst>
          </p:cNvPr>
          <p:cNvSpPr/>
          <p:nvPr userDrawn="1"/>
        </p:nvSpPr>
        <p:spPr>
          <a:xfrm>
            <a:off x="5443" y="-7554"/>
            <a:ext cx="6809014" cy="8229599"/>
          </a:xfrm>
          <a:prstGeom prst="rect">
            <a:avLst/>
          </a:prstGeom>
          <a:solidFill>
            <a:srgbClr val="DBF5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9" name="Picture Placeholder 2">
            <a:extLst>
              <a:ext uri="{FF2B5EF4-FFF2-40B4-BE49-F238E27FC236}">
                <a16:creationId xmlns:a16="http://schemas.microsoft.com/office/drawing/2014/main" id="{2921C1C2-4E46-4F17-A971-951C9AA8442F}"/>
              </a:ext>
            </a:extLst>
          </p:cNvPr>
          <p:cNvSpPr>
            <a:spLocks noGrp="1"/>
          </p:cNvSpPr>
          <p:nvPr>
            <p:ph type="pic" sz="quarter" idx="24"/>
          </p:nvPr>
        </p:nvSpPr>
        <p:spPr>
          <a:xfrm>
            <a:off x="6814457" y="0"/>
            <a:ext cx="7815943" cy="8229600"/>
          </a:xfrm>
          <a:prstGeom prst="rect">
            <a:avLst/>
          </a:prstGeom>
        </p:spPr>
        <p:txBody>
          <a:bodyPr lIns="0" tIns="0" rIns="0" bIns="0"/>
          <a:lstStyle>
            <a:lvl1pPr marL="0" indent="0">
              <a:buNone/>
              <a:defRPr sz="1350" b="0" i="0">
                <a:solidFill>
                  <a:srgbClr val="DBF5FF"/>
                </a:solidFill>
                <a:latin typeface="GT America Lt" pitchFamily="2" charset="77"/>
                <a:ea typeface="GT America Lt" pitchFamily="2" charset="77"/>
              </a:defRPr>
            </a:lvl1pPr>
          </a:lstStyle>
          <a:p>
            <a:endParaRPr lang="en-US" dirty="0"/>
          </a:p>
        </p:txBody>
      </p:sp>
      <p:pic>
        <p:nvPicPr>
          <p:cNvPr id="10" name="Picture 9">
            <a:extLst>
              <a:ext uri="{FF2B5EF4-FFF2-40B4-BE49-F238E27FC236}">
                <a16:creationId xmlns:a16="http://schemas.microsoft.com/office/drawing/2014/main" id="{CBFB50A0-3AD9-4670-80E0-716B369FA0A6}"/>
              </a:ext>
            </a:extLst>
          </p:cNvPr>
          <p:cNvPicPr>
            <a:picLocks noChangeAspect="1"/>
          </p:cNvPicPr>
          <p:nvPr userDrawn="1"/>
        </p:nvPicPr>
        <p:blipFill>
          <a:blip r:embed="rId2"/>
          <a:srcRect/>
          <a:stretch/>
        </p:blipFill>
        <p:spPr>
          <a:xfrm>
            <a:off x="0" y="6616611"/>
            <a:ext cx="4381500" cy="1612989"/>
          </a:xfrm>
          <a:prstGeom prst="rect">
            <a:avLst/>
          </a:prstGeom>
        </p:spPr>
      </p:pic>
      <p:sp>
        <p:nvSpPr>
          <p:cNvPr id="11" name="Content Placeholder 2">
            <a:extLst>
              <a:ext uri="{FF2B5EF4-FFF2-40B4-BE49-F238E27FC236}">
                <a16:creationId xmlns:a16="http://schemas.microsoft.com/office/drawing/2014/main" id="{11C5DE34-BE08-4832-A3A6-4C716B357549}"/>
              </a:ext>
            </a:extLst>
          </p:cNvPr>
          <p:cNvSpPr>
            <a:spLocks noGrp="1"/>
          </p:cNvSpPr>
          <p:nvPr>
            <p:ph idx="10" hasCustomPrompt="1"/>
          </p:nvPr>
        </p:nvSpPr>
        <p:spPr>
          <a:xfrm>
            <a:off x="0" y="1187183"/>
            <a:ext cx="5156200" cy="5670818"/>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sp>
        <p:nvSpPr>
          <p:cNvPr id="14" name="Title 1">
            <a:extLst>
              <a:ext uri="{FF2B5EF4-FFF2-40B4-BE49-F238E27FC236}">
                <a16:creationId xmlns:a16="http://schemas.microsoft.com/office/drawing/2014/main" id="{CC62DE93-D353-456B-9076-0DF48A66BA0C}"/>
              </a:ext>
            </a:extLst>
          </p:cNvPr>
          <p:cNvSpPr>
            <a:spLocks noGrp="1"/>
          </p:cNvSpPr>
          <p:nvPr>
            <p:ph type="title" hasCustomPrompt="1"/>
          </p:nvPr>
        </p:nvSpPr>
        <p:spPr>
          <a:xfrm>
            <a:off x="0" y="7555"/>
            <a:ext cx="5156200" cy="1192193"/>
          </a:xfrm>
          <a:prstGeom prst="rect">
            <a:avLst/>
          </a:prstGeom>
        </p:spPr>
        <p:txBody>
          <a:bodyPr anchor="b">
            <a:normAutofit/>
          </a:bodyPr>
          <a:lstStyle>
            <a:lvl1pPr>
              <a:defRPr sz="5600" b="0" i="0">
                <a:solidFill>
                  <a:srgbClr val="003B5C"/>
                </a:solidFill>
                <a:latin typeface="Gt america lt"/>
              </a:defRPr>
            </a:lvl1pPr>
          </a:lstStyle>
          <a:p>
            <a:r>
              <a:rPr lang="en-US" dirty="0"/>
              <a:t>Headline Here</a:t>
            </a:r>
          </a:p>
        </p:txBody>
      </p:sp>
    </p:spTree>
    <p:extLst>
      <p:ext uri="{BB962C8B-B14F-4D97-AF65-F5344CB8AC3E}">
        <p14:creationId xmlns:p14="http://schemas.microsoft.com/office/powerpoint/2010/main" val="328992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DBF5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CB4B63-C028-BF4E-BDA4-CD7FD21632A3}"/>
              </a:ext>
            </a:extLst>
          </p:cNvPr>
          <p:cNvSpPr>
            <a:spLocks noGrp="1"/>
          </p:cNvSpPr>
          <p:nvPr>
            <p:ph sz="half" idx="1"/>
          </p:nvPr>
        </p:nvSpPr>
        <p:spPr>
          <a:xfrm>
            <a:off x="0" y="1203848"/>
            <a:ext cx="8216900" cy="5323952"/>
          </a:xfrm>
          <a:prstGeom prst="rect">
            <a:avLst/>
          </a:prstGeom>
        </p:spPr>
        <p:txBody>
          <a:bodyPr/>
          <a:lstStyle>
            <a:lvl1pPr>
              <a:defRPr sz="2400" b="0" i="0">
                <a:solidFill>
                  <a:srgbClr val="003B5C"/>
                </a:solidFill>
                <a:latin typeface="+mn-lt"/>
              </a:defRPr>
            </a:lvl1pPr>
            <a:lvl2pPr>
              <a:defRPr sz="1100" b="0" i="0">
                <a:solidFill>
                  <a:srgbClr val="003B5C"/>
                </a:solidFill>
                <a:latin typeface="+mn-lt"/>
              </a:defRPr>
            </a:lvl2pPr>
            <a:lvl3pPr>
              <a:defRPr sz="1100" b="0" i="0">
                <a:solidFill>
                  <a:srgbClr val="003B5C"/>
                </a:solidFill>
                <a:latin typeface="+mn-lt"/>
              </a:defRPr>
            </a:lvl3pPr>
            <a:lvl4pPr>
              <a:defRPr sz="1100" b="0" i="0">
                <a:solidFill>
                  <a:srgbClr val="003B5C"/>
                </a:solidFill>
                <a:latin typeface="+mn-lt"/>
              </a:defRPr>
            </a:lvl4pPr>
            <a:lvl5pPr>
              <a:defRPr sz="1100" b="0" i="0">
                <a:solidFill>
                  <a:srgbClr val="003B5C"/>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81C73271-B753-425C-886A-4C621228A48E}"/>
              </a:ext>
            </a:extLst>
          </p:cNvPr>
          <p:cNvSpPr/>
          <p:nvPr userDrawn="1"/>
        </p:nvSpPr>
        <p:spPr>
          <a:xfrm>
            <a:off x="9512301" y="0"/>
            <a:ext cx="5118100" cy="8229600"/>
          </a:xfrm>
          <a:prstGeom prst="rect">
            <a:avLst/>
          </a:prstGeom>
          <a:solidFill>
            <a:srgbClr val="EB1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 name="Title 1">
            <a:extLst>
              <a:ext uri="{FF2B5EF4-FFF2-40B4-BE49-F238E27FC236}">
                <a16:creationId xmlns:a16="http://schemas.microsoft.com/office/drawing/2014/main" id="{BF4AC3BB-0D3E-4884-BBE9-AF1C4F90D163}"/>
              </a:ext>
            </a:extLst>
          </p:cNvPr>
          <p:cNvSpPr txBox="1">
            <a:spLocks/>
          </p:cNvSpPr>
          <p:nvPr userDrawn="1"/>
        </p:nvSpPr>
        <p:spPr>
          <a:xfrm>
            <a:off x="0" y="7555"/>
            <a:ext cx="9347200" cy="119219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600" b="0" i="0" kern="1200">
                <a:solidFill>
                  <a:srgbClr val="003B5C"/>
                </a:solidFill>
                <a:latin typeface="Gt america lt"/>
                <a:ea typeface="+mj-ea"/>
                <a:cs typeface="+mj-cs"/>
              </a:defRPr>
            </a:lvl1pPr>
          </a:lstStyle>
          <a:p>
            <a:r>
              <a:rPr lang="en-US" dirty="0">
                <a:solidFill>
                  <a:srgbClr val="003B5C"/>
                </a:solidFill>
              </a:rPr>
              <a:t>Headline Here</a:t>
            </a:r>
          </a:p>
        </p:txBody>
      </p:sp>
      <p:pic>
        <p:nvPicPr>
          <p:cNvPr id="12" name="Picture 11">
            <a:extLst>
              <a:ext uri="{FF2B5EF4-FFF2-40B4-BE49-F238E27FC236}">
                <a16:creationId xmlns:a16="http://schemas.microsoft.com/office/drawing/2014/main" id="{A52742A1-38E7-41BC-8606-E45EE30A21AA}"/>
              </a:ext>
            </a:extLst>
          </p:cNvPr>
          <p:cNvPicPr>
            <a:picLocks noChangeAspect="1"/>
          </p:cNvPicPr>
          <p:nvPr userDrawn="1"/>
        </p:nvPicPr>
        <p:blipFill>
          <a:blip r:embed="rId2"/>
          <a:srcRect/>
          <a:stretch/>
        </p:blipFill>
        <p:spPr>
          <a:xfrm>
            <a:off x="0" y="6616611"/>
            <a:ext cx="4381500" cy="1612989"/>
          </a:xfrm>
          <a:prstGeom prst="rect">
            <a:avLst/>
          </a:prstGeom>
        </p:spPr>
      </p:pic>
      <p:sp>
        <p:nvSpPr>
          <p:cNvPr id="13" name="Text Placeholder 2">
            <a:extLst>
              <a:ext uri="{FF2B5EF4-FFF2-40B4-BE49-F238E27FC236}">
                <a16:creationId xmlns:a16="http://schemas.microsoft.com/office/drawing/2014/main" id="{B47B0E80-C246-4276-8C9C-E4880DAAC719}"/>
              </a:ext>
            </a:extLst>
          </p:cNvPr>
          <p:cNvSpPr>
            <a:spLocks noGrp="1"/>
          </p:cNvSpPr>
          <p:nvPr>
            <p:ph type="body" sz="quarter" idx="10" hasCustomPrompt="1"/>
          </p:nvPr>
        </p:nvSpPr>
        <p:spPr>
          <a:xfrm>
            <a:off x="9512301" y="0"/>
            <a:ext cx="4533899" cy="8229600"/>
          </a:xfrm>
          <a:prstGeom prst="rect">
            <a:avLst/>
          </a:prstGeom>
        </p:spPr>
        <p:txBody>
          <a:bodyPr lIns="365760" tIns="0" rIns="0" bIns="0" anchor="ctr" anchorCtr="0"/>
          <a:lstStyle>
            <a:lvl1pPr marL="0" indent="0">
              <a:lnSpc>
                <a:spcPts val="4200"/>
              </a:lnSpc>
              <a:spcBef>
                <a:spcPts val="0"/>
              </a:spcBef>
              <a:buNone/>
              <a:defRPr sz="4000" b="0" i="0">
                <a:solidFill>
                  <a:srgbClr val="DBF5FF"/>
                </a:solidFill>
                <a:latin typeface="GT America Lt" pitchFamily="2" charset="77"/>
                <a:ea typeface="GT America Lt" pitchFamily="2" charset="77"/>
              </a:defRPr>
            </a:lvl1pPr>
            <a:lvl2pPr marL="342900" indent="0">
              <a:buNone/>
              <a:defRPr b="0" i="0">
                <a:solidFill>
                  <a:srgbClr val="DBF5FF"/>
                </a:solidFill>
                <a:latin typeface="GT America Lt" pitchFamily="2" charset="77"/>
                <a:ea typeface="GT America Lt" pitchFamily="2" charset="77"/>
              </a:defRPr>
            </a:lvl2pPr>
            <a:lvl3pPr marL="685800" indent="0">
              <a:buNone/>
              <a:defRPr b="0" i="0">
                <a:solidFill>
                  <a:srgbClr val="DBF5FF"/>
                </a:solidFill>
                <a:latin typeface="GT America Lt" pitchFamily="2" charset="77"/>
                <a:ea typeface="GT America Lt" pitchFamily="2" charset="77"/>
              </a:defRPr>
            </a:lvl3pPr>
            <a:lvl4pPr marL="1028700" indent="0">
              <a:buNone/>
              <a:defRPr b="0" i="0">
                <a:solidFill>
                  <a:srgbClr val="DBF5FF"/>
                </a:solidFill>
                <a:latin typeface="GT America Lt" pitchFamily="2" charset="77"/>
                <a:ea typeface="GT America Lt" pitchFamily="2" charset="77"/>
              </a:defRPr>
            </a:lvl4pPr>
            <a:lvl5pPr marL="1371600" indent="0">
              <a:buNone/>
              <a:defRPr b="0" i="0">
                <a:solidFill>
                  <a:srgbClr val="DBF5FF"/>
                </a:solidFill>
                <a:latin typeface="GT America Lt" pitchFamily="2" charset="77"/>
                <a:ea typeface="GT America Lt" pitchFamily="2" charset="77"/>
              </a:defRPr>
            </a:lvl5pPr>
          </a:lstStyle>
          <a:p>
            <a:pPr lvl="0"/>
            <a:r>
              <a:rPr lang="en-US" dirty="0"/>
              <a:t>Pullquote text here</a:t>
            </a:r>
          </a:p>
        </p:txBody>
      </p:sp>
    </p:spTree>
    <p:extLst>
      <p:ext uri="{BB962C8B-B14F-4D97-AF65-F5344CB8AC3E}">
        <p14:creationId xmlns:p14="http://schemas.microsoft.com/office/powerpoint/2010/main" val="421905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DBF5FF"/>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EA554B-9679-4518-AD53-1F2431B02C53}"/>
              </a:ext>
            </a:extLst>
          </p:cNvPr>
          <p:cNvPicPr>
            <a:picLocks noChangeAspect="1"/>
          </p:cNvPicPr>
          <p:nvPr userDrawn="1"/>
        </p:nvPicPr>
        <p:blipFill>
          <a:blip r:embed="rId2"/>
          <a:srcRect/>
          <a:stretch/>
        </p:blipFill>
        <p:spPr>
          <a:xfrm>
            <a:off x="10972798" y="-1"/>
            <a:ext cx="3657602" cy="8229601"/>
          </a:xfrm>
          <a:prstGeom prst="rect">
            <a:avLst/>
          </a:prstGeom>
        </p:spPr>
      </p:pic>
      <p:sp>
        <p:nvSpPr>
          <p:cNvPr id="13" name="Content Placeholder 2">
            <a:extLst>
              <a:ext uri="{FF2B5EF4-FFF2-40B4-BE49-F238E27FC236}">
                <a16:creationId xmlns:a16="http://schemas.microsoft.com/office/drawing/2014/main" id="{5CC7FDBD-B205-4DF7-AB63-5DB2CD07A85B}"/>
              </a:ext>
            </a:extLst>
          </p:cNvPr>
          <p:cNvSpPr>
            <a:spLocks noGrp="1"/>
          </p:cNvSpPr>
          <p:nvPr>
            <p:ph idx="10" hasCustomPrompt="1"/>
          </p:nvPr>
        </p:nvSpPr>
        <p:spPr>
          <a:xfrm>
            <a:off x="0" y="-1"/>
            <a:ext cx="9271000" cy="6858002"/>
          </a:xfrm>
          <a:prstGeom prst="rect">
            <a:avLst/>
          </a:prstGeom>
        </p:spPr>
        <p:txBody>
          <a:bodyPr>
            <a:normAutofit/>
          </a:bodyPr>
          <a:lstStyle>
            <a:lvl1pPr marL="0" indent="0">
              <a:buNone/>
              <a:defRPr sz="1100" b="0" i="0" baseline="0">
                <a:solidFill>
                  <a:srgbClr val="001F5C"/>
                </a:solidFill>
                <a:latin typeface="Gt america 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dirty="0"/>
              <a:t>For subtitle, use 24pt. For body copy, use 11pt. For source info, use 8pt.</a:t>
            </a:r>
          </a:p>
        </p:txBody>
      </p:sp>
      <p:pic>
        <p:nvPicPr>
          <p:cNvPr id="16" name="Picture 15">
            <a:extLst>
              <a:ext uri="{FF2B5EF4-FFF2-40B4-BE49-F238E27FC236}">
                <a16:creationId xmlns:a16="http://schemas.microsoft.com/office/drawing/2014/main" id="{8B2BFC59-8366-4710-B72B-3B9EB6216080}"/>
              </a:ext>
            </a:extLst>
          </p:cNvPr>
          <p:cNvPicPr>
            <a:picLocks noChangeAspect="1"/>
          </p:cNvPicPr>
          <p:nvPr userDrawn="1"/>
        </p:nvPicPr>
        <p:blipFill>
          <a:blip r:embed="rId3"/>
          <a:srcRect/>
          <a:stretch/>
        </p:blipFill>
        <p:spPr>
          <a:xfrm>
            <a:off x="0" y="6616611"/>
            <a:ext cx="4381500" cy="1612989"/>
          </a:xfrm>
          <a:prstGeom prst="rect">
            <a:avLst/>
          </a:prstGeom>
        </p:spPr>
      </p:pic>
    </p:spTree>
    <p:extLst>
      <p:ext uri="{BB962C8B-B14F-4D97-AF65-F5344CB8AC3E}">
        <p14:creationId xmlns:p14="http://schemas.microsoft.com/office/powerpoint/2010/main" val="2716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DBF5FF"/>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7780CB7B-4A1E-43E3-B2DF-1C0865B4E1E7}"/>
              </a:ext>
            </a:extLst>
          </p:cNvPr>
          <p:cNvPicPr>
            <a:picLocks noChangeAspect="1"/>
          </p:cNvPicPr>
          <p:nvPr userDrawn="1"/>
        </p:nvPicPr>
        <p:blipFill>
          <a:blip r:embed="rId2"/>
          <a:stretch>
            <a:fillRect/>
          </a:stretch>
        </p:blipFill>
        <p:spPr>
          <a:xfrm>
            <a:off x="0" y="5486400"/>
            <a:ext cx="14630400" cy="2743200"/>
          </a:xfrm>
          <a:prstGeom prst="rect">
            <a:avLst/>
          </a:prstGeom>
        </p:spPr>
      </p:pic>
      <p:pic>
        <p:nvPicPr>
          <p:cNvPr id="9" name="Picture 8">
            <a:extLst>
              <a:ext uri="{FF2B5EF4-FFF2-40B4-BE49-F238E27FC236}">
                <a16:creationId xmlns:a16="http://schemas.microsoft.com/office/drawing/2014/main" id="{8CF1376F-F179-4D78-A57E-CFD410C21EC0}"/>
              </a:ext>
            </a:extLst>
          </p:cNvPr>
          <p:cNvPicPr>
            <a:picLocks noChangeAspect="1"/>
          </p:cNvPicPr>
          <p:nvPr userDrawn="1"/>
        </p:nvPicPr>
        <p:blipFill>
          <a:blip r:embed="rId3"/>
          <a:srcRect/>
          <a:stretch/>
        </p:blipFill>
        <p:spPr>
          <a:xfrm>
            <a:off x="1269221" y="685574"/>
            <a:ext cx="12091959" cy="4451487"/>
          </a:xfrm>
          <a:prstGeom prst="rect">
            <a:avLst/>
          </a:prstGeom>
        </p:spPr>
      </p:pic>
    </p:spTree>
    <p:extLst>
      <p:ext uri="{BB962C8B-B14F-4D97-AF65-F5344CB8AC3E}">
        <p14:creationId xmlns:p14="http://schemas.microsoft.com/office/powerpoint/2010/main" val="325309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DBF5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9F516-0712-4F89-A079-E301F8701612}"/>
              </a:ext>
            </a:extLst>
          </p:cNvPr>
          <p:cNvPicPr>
            <a:picLocks noChangeAspect="1"/>
          </p:cNvPicPr>
          <p:nvPr userDrawn="1"/>
        </p:nvPicPr>
        <p:blipFill>
          <a:blip r:embed="rId2"/>
          <a:srcRect/>
          <a:stretch/>
        </p:blipFill>
        <p:spPr>
          <a:xfrm>
            <a:off x="0" y="0"/>
            <a:ext cx="4381500" cy="1612989"/>
          </a:xfrm>
          <a:prstGeom prst="rect">
            <a:avLst/>
          </a:prstGeom>
        </p:spPr>
      </p:pic>
      <p:sp>
        <p:nvSpPr>
          <p:cNvPr id="9" name="Title 1">
            <a:extLst>
              <a:ext uri="{FF2B5EF4-FFF2-40B4-BE49-F238E27FC236}">
                <a16:creationId xmlns:a16="http://schemas.microsoft.com/office/drawing/2014/main" id="{B6B9EF34-AB18-482D-8674-1BD103B017E3}"/>
              </a:ext>
            </a:extLst>
          </p:cNvPr>
          <p:cNvSpPr>
            <a:spLocks noGrp="1"/>
          </p:cNvSpPr>
          <p:nvPr>
            <p:ph type="title" hasCustomPrompt="1"/>
          </p:nvPr>
        </p:nvSpPr>
        <p:spPr>
          <a:xfrm>
            <a:off x="114100" y="2705100"/>
            <a:ext cx="12617450" cy="1283753"/>
          </a:xfrm>
          <a:prstGeom prst="rect">
            <a:avLst/>
          </a:prstGeom>
        </p:spPr>
        <p:txBody>
          <a:bodyPr anchor="b">
            <a:normAutofit/>
          </a:bodyPr>
          <a:lstStyle>
            <a:lvl1pPr>
              <a:defRPr sz="5600" b="0" i="0" baseline="0">
                <a:solidFill>
                  <a:srgbClr val="004F91"/>
                </a:solidFill>
                <a:latin typeface="Gt america lt"/>
              </a:defRPr>
            </a:lvl1pPr>
          </a:lstStyle>
          <a:p>
            <a:r>
              <a:rPr lang="en-US" dirty="0"/>
              <a:t>Presentation Title</a:t>
            </a:r>
          </a:p>
        </p:txBody>
      </p:sp>
      <p:sp>
        <p:nvSpPr>
          <p:cNvPr id="10" name="Subtitle 2">
            <a:extLst>
              <a:ext uri="{FF2B5EF4-FFF2-40B4-BE49-F238E27FC236}">
                <a16:creationId xmlns:a16="http://schemas.microsoft.com/office/drawing/2014/main" id="{F8C4FFAA-497E-4F19-A56E-8C6AA9C79B5E}"/>
              </a:ext>
            </a:extLst>
          </p:cNvPr>
          <p:cNvSpPr>
            <a:spLocks noGrp="1"/>
          </p:cNvSpPr>
          <p:nvPr>
            <p:ph type="subTitle" idx="1" hasCustomPrompt="1"/>
          </p:nvPr>
        </p:nvSpPr>
        <p:spPr>
          <a:xfrm>
            <a:off x="114100" y="4240748"/>
            <a:ext cx="12617450" cy="724952"/>
          </a:xfrm>
          <a:prstGeom prst="rect">
            <a:avLst/>
          </a:prstGeom>
        </p:spPr>
        <p:txBody>
          <a:bodyPr>
            <a:normAutofit/>
          </a:bodyPr>
          <a:lstStyle>
            <a:lvl1pPr marL="0" indent="0" algn="l">
              <a:buNone/>
              <a:defRPr sz="2400" b="0" i="0">
                <a:solidFill>
                  <a:srgbClr val="004F91"/>
                </a:solidFill>
                <a:latin typeface="Gt america 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11" name="Picture 10" descr="Background pattern&#10;&#10;Description automatically generated">
            <a:extLst>
              <a:ext uri="{FF2B5EF4-FFF2-40B4-BE49-F238E27FC236}">
                <a16:creationId xmlns:a16="http://schemas.microsoft.com/office/drawing/2014/main" id="{9D206926-1B5C-41EE-BD79-9C8F9CDFF46D}"/>
              </a:ext>
            </a:extLst>
          </p:cNvPr>
          <p:cNvPicPr>
            <a:picLocks noChangeAspect="1"/>
          </p:cNvPicPr>
          <p:nvPr userDrawn="1"/>
        </p:nvPicPr>
        <p:blipFill>
          <a:blip r:embed="rId3"/>
          <a:stretch>
            <a:fillRect/>
          </a:stretch>
        </p:blipFill>
        <p:spPr>
          <a:xfrm>
            <a:off x="0" y="5486400"/>
            <a:ext cx="14630400" cy="2743200"/>
          </a:xfrm>
          <a:prstGeom prst="rect">
            <a:avLst/>
          </a:prstGeom>
        </p:spPr>
      </p:pic>
    </p:spTree>
    <p:extLst>
      <p:ext uri="{BB962C8B-B14F-4D97-AF65-F5344CB8AC3E}">
        <p14:creationId xmlns:p14="http://schemas.microsoft.com/office/powerpoint/2010/main" val="258978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3554389"/>
      </p:ext>
    </p:extLst>
  </p:cSld>
  <p:clrMap bg1="lt1" tx1="dk1" bg2="lt2" tx2="dk2" accent1="accent1" accent2="accent2" accent3="accent3" accent4="accent4" accent5="accent5" accent6="accent6" hlink="hlink" folHlink="folHlink"/>
  <p:sldLayoutIdLst>
    <p:sldLayoutId id="2147483664" r:id="rId1"/>
    <p:sldLayoutId id="2147483655" r:id="rId2"/>
    <p:sldLayoutId id="2147483663" r:id="rId3"/>
    <p:sldLayoutId id="2147483661" r:id="rId4"/>
    <p:sldLayoutId id="2147483656" r:id="rId5"/>
    <p:sldLayoutId id="2147483658" r:id="rId6"/>
    <p:sldLayoutId id="214748365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BF5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821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 id="2147483682" r:id="rId8"/>
    <p:sldLayoutId id="2147483683" r:id="rId9"/>
    <p:sldLayoutId id="2147483684" r:id="rId10"/>
    <p:sldLayoutId id="2147483685" r:id="rId11"/>
    <p:sldLayoutId id="2147483694" r:id="rId12"/>
    <p:sldLayoutId id="214748369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F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0844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gellman@fiscalstrategies4nonprofits.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www.se4nonprofits.com/" TargetMode="External"/><Relationship Id="rId4" Type="http://schemas.openxmlformats.org/officeDocument/2006/relationships/hyperlink" Target="http://www.fs4nonprofit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a:extLst>
              <a:ext uri="{FF2B5EF4-FFF2-40B4-BE49-F238E27FC236}">
                <a16:creationId xmlns:a16="http://schemas.microsoft.com/office/drawing/2014/main" id="{C5018EB9-BA6B-F34B-9FAA-820CFB6B8338}"/>
              </a:ext>
            </a:extLst>
          </p:cNvPr>
          <p:cNvSpPr>
            <a:spLocks noGrp="1"/>
          </p:cNvSpPr>
          <p:nvPr>
            <p:ph type="subTitle" idx="1"/>
          </p:nvPr>
        </p:nvSpPr>
        <p:spPr>
          <a:xfrm>
            <a:off x="5079805" y="501805"/>
            <a:ext cx="9310423" cy="4861931"/>
          </a:xfrm>
        </p:spPr>
        <p:txBody>
          <a:bodyPr>
            <a:normAutofit lnSpcReduction="10000"/>
          </a:bodyPr>
          <a:lstStyle/>
          <a:p>
            <a:pPr algn="ctr">
              <a:lnSpc>
                <a:spcPct val="80000"/>
              </a:lnSpc>
            </a:pPr>
            <a:r>
              <a:rPr lang="en-US" altLang="en-US" sz="2400" dirty="0">
                <a:latin typeface="Arial" charset="0"/>
              </a:rPr>
              <a:t> </a:t>
            </a:r>
            <a:r>
              <a:rPr lang="en-US" altLang="en-US" sz="3200" b="1" dirty="0">
                <a:latin typeface="Arial" charset="0"/>
              </a:rPr>
              <a:t>2022</a:t>
            </a:r>
          </a:p>
          <a:p>
            <a:pPr algn="ctr">
              <a:lnSpc>
                <a:spcPct val="80000"/>
              </a:lnSpc>
            </a:pPr>
            <a:r>
              <a:rPr lang="en-US" altLang="en-US" sz="3200" b="1" dirty="0"/>
              <a:t>Midwest, Southeast and Northeast Institutes</a:t>
            </a:r>
          </a:p>
          <a:p>
            <a:pPr algn="ctr">
              <a:lnSpc>
                <a:spcPct val="80000"/>
              </a:lnSpc>
            </a:pPr>
            <a:endParaRPr lang="en-US" altLang="en-US" sz="1050" dirty="0"/>
          </a:p>
          <a:p>
            <a:pPr algn="ctr">
              <a:lnSpc>
                <a:spcPct val="80000"/>
              </a:lnSpc>
            </a:pPr>
            <a:r>
              <a:rPr lang="en-US" altLang="en-US" sz="3200" b="1" dirty="0"/>
              <a:t>Speaker:   </a:t>
            </a:r>
            <a:r>
              <a:rPr lang="en-US" altLang="en-US" sz="3200" b="1" u="sng" dirty="0"/>
              <a:t>A. Michael Gellman, CPA, CGMA</a:t>
            </a:r>
          </a:p>
          <a:p>
            <a:pPr algn="ctr">
              <a:lnSpc>
                <a:spcPct val="80000"/>
              </a:lnSpc>
            </a:pPr>
            <a:endParaRPr lang="en-US" altLang="en-US" sz="3200" b="1" u="sng" dirty="0"/>
          </a:p>
          <a:p>
            <a:pPr algn="ctr">
              <a:lnSpc>
                <a:spcPct val="80000"/>
              </a:lnSpc>
            </a:pPr>
            <a:r>
              <a:rPr lang="en-US" altLang="en-US" sz="3200" b="1" u="sng" dirty="0"/>
              <a:t>Fiscal Strategies 4 Nonprofits, LLC</a:t>
            </a:r>
          </a:p>
          <a:p>
            <a:pPr algn="ctr">
              <a:lnSpc>
                <a:spcPct val="80000"/>
              </a:lnSpc>
            </a:pPr>
            <a:endParaRPr lang="en-US" altLang="en-US" sz="1050" b="1" u="sng" dirty="0"/>
          </a:p>
          <a:p>
            <a:pPr algn="ctr">
              <a:lnSpc>
                <a:spcPct val="80000"/>
              </a:lnSpc>
            </a:pPr>
            <a:r>
              <a:rPr lang="en-US" altLang="en-US" b="1" dirty="0">
                <a:latin typeface="Arial" charset="0"/>
              </a:rPr>
              <a:t> </a:t>
            </a:r>
            <a:r>
              <a:rPr lang="en-US" altLang="en-US" sz="3200" b="1" u="sng" dirty="0"/>
              <a:t>Sustainability Education 4 Nonprofits</a:t>
            </a:r>
          </a:p>
          <a:p>
            <a:pPr algn="ctr">
              <a:lnSpc>
                <a:spcPct val="80000"/>
              </a:lnSpc>
            </a:pPr>
            <a:endParaRPr lang="en-US" altLang="en-US" sz="1050" b="1" u="sng" dirty="0"/>
          </a:p>
          <a:p>
            <a:pPr algn="ctr">
              <a:lnSpc>
                <a:spcPct val="80000"/>
              </a:lnSpc>
            </a:pPr>
            <a:r>
              <a:rPr lang="en-US" altLang="en-US" b="1" dirty="0">
                <a:latin typeface="Arial" charset="0"/>
              </a:rPr>
              <a:t> </a:t>
            </a:r>
            <a:r>
              <a:rPr lang="en-US" altLang="en-US" b="1" u="sng" dirty="0">
                <a:hlinkClick r:id="rId3"/>
              </a:rPr>
              <a:t>mgellman@fiscalstrategies4nonprofits.com</a:t>
            </a:r>
            <a:r>
              <a:rPr lang="en-US" altLang="en-US" b="1" u="sng" dirty="0"/>
              <a:t> </a:t>
            </a:r>
          </a:p>
          <a:p>
            <a:pPr algn="ctr">
              <a:lnSpc>
                <a:spcPct val="80000"/>
              </a:lnSpc>
            </a:pPr>
            <a:endParaRPr lang="en-US" altLang="en-US" sz="800" b="1" u="sng" dirty="0"/>
          </a:p>
          <a:p>
            <a:pPr algn="ctr">
              <a:lnSpc>
                <a:spcPct val="80000"/>
              </a:lnSpc>
            </a:pPr>
            <a:r>
              <a:rPr lang="en-US" altLang="en-US" b="1" u="sng" dirty="0">
                <a:hlinkClick r:id="rId4"/>
              </a:rPr>
              <a:t>www.fs4nonprofits.com</a:t>
            </a:r>
            <a:r>
              <a:rPr lang="en-US" altLang="en-US" b="1" u="sng" dirty="0"/>
              <a:t> </a:t>
            </a:r>
            <a:r>
              <a:rPr lang="en-US" altLang="en-US" b="1" dirty="0"/>
              <a:t>     </a:t>
            </a:r>
            <a:r>
              <a:rPr lang="en-US" altLang="en-US" b="1" u="sng" dirty="0"/>
              <a:t> </a:t>
            </a:r>
            <a:r>
              <a:rPr lang="en-US" altLang="en-US" b="1" u="sng" dirty="0">
                <a:hlinkClick r:id="rId5"/>
              </a:rPr>
              <a:t>www.se4nonprofits.com</a:t>
            </a:r>
            <a:r>
              <a:rPr lang="en-US" altLang="en-US" b="1" u="sng" dirty="0"/>
              <a:t> </a:t>
            </a:r>
          </a:p>
          <a:p>
            <a:pPr algn="ctr">
              <a:lnSpc>
                <a:spcPct val="80000"/>
              </a:lnSpc>
            </a:pPr>
            <a:endParaRPr lang="en-US" altLang="en-US" sz="1920" b="1" u="sng" dirty="0"/>
          </a:p>
          <a:p>
            <a:pPr lvl="3"/>
            <a:endParaRPr lang="en-US" altLang="en-US" sz="1400" u="sng" dirty="0"/>
          </a:p>
          <a:p>
            <a:pPr lvl="3"/>
            <a:endParaRPr lang="en-US" altLang="en-US" sz="700" u="sng" dirty="0"/>
          </a:p>
          <a:p>
            <a:pPr algn="ctr"/>
            <a:endParaRPr lang="en-US" altLang="en-US" i="1" dirty="0"/>
          </a:p>
          <a:p>
            <a:endParaRPr lang="en-US" dirty="0"/>
          </a:p>
        </p:txBody>
      </p:sp>
      <p:sp>
        <p:nvSpPr>
          <p:cNvPr id="2" name="Rectangle: Rounded Corners 1">
            <a:extLst>
              <a:ext uri="{FF2B5EF4-FFF2-40B4-BE49-F238E27FC236}">
                <a16:creationId xmlns:a16="http://schemas.microsoft.com/office/drawing/2014/main" id="{5659DC4D-A3A9-28BE-4FFF-1DE9E8DBA707}"/>
              </a:ext>
            </a:extLst>
          </p:cNvPr>
          <p:cNvSpPr/>
          <p:nvPr/>
        </p:nvSpPr>
        <p:spPr>
          <a:xfrm>
            <a:off x="691375" y="1884557"/>
            <a:ext cx="4204010" cy="26762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Gt america lt"/>
              </a:rPr>
              <a:t>EXECUTIVE FINANCE</a:t>
            </a:r>
          </a:p>
        </p:txBody>
      </p:sp>
    </p:spTree>
    <p:extLst>
      <p:ext uri="{BB962C8B-B14F-4D97-AF65-F5344CB8AC3E}">
        <p14:creationId xmlns:p14="http://schemas.microsoft.com/office/powerpoint/2010/main" val="17198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idx="10"/>
          </p:nvPr>
        </p:nvSpPr>
        <p:spPr>
          <a:xfrm>
            <a:off x="825189" y="1438503"/>
            <a:ext cx="9668107" cy="5631367"/>
          </a:xfrm>
        </p:spPr>
        <p:txBody>
          <a:bodyPr>
            <a:noAutofit/>
          </a:bodyPr>
          <a:lstStyle/>
          <a:p>
            <a:pPr eaLnBrk="1" hangingPunct="1">
              <a:lnSpc>
                <a:spcPct val="80000"/>
              </a:lnSpc>
            </a:pPr>
            <a:r>
              <a:rPr lang="en-US" altLang="en-US" sz="3200" b="1" dirty="0"/>
              <a:t>Qualified sponsorship activities: continued</a:t>
            </a:r>
          </a:p>
          <a:p>
            <a:pPr eaLnBrk="1" hangingPunct="1">
              <a:lnSpc>
                <a:spcPct val="80000"/>
              </a:lnSpc>
            </a:pPr>
            <a:endParaRPr lang="en-US" altLang="en-US" sz="3200" b="1" dirty="0"/>
          </a:p>
          <a:p>
            <a:pPr lvl="1" eaLnBrk="1" hangingPunct="1">
              <a:lnSpc>
                <a:spcPct val="80000"/>
              </a:lnSpc>
            </a:pPr>
            <a:r>
              <a:rPr lang="en-US" altLang="en-US" sz="3200" dirty="0">
                <a:latin typeface="Gt america lt"/>
              </a:rPr>
              <a:t>Providing facilities, services or other benefits to a sponsor does not affect the sponsorship payment:</a:t>
            </a:r>
          </a:p>
          <a:p>
            <a:pPr lvl="2" eaLnBrk="1" hangingPunct="1">
              <a:lnSpc>
                <a:spcPct val="80000"/>
              </a:lnSpc>
            </a:pPr>
            <a:r>
              <a:rPr lang="en-US" altLang="en-US" sz="3200" dirty="0">
                <a:latin typeface="Gt america lt"/>
              </a:rPr>
              <a:t>The goods and services are treated as a separate transaction.</a:t>
            </a:r>
          </a:p>
          <a:p>
            <a:pPr lvl="2" eaLnBrk="1" hangingPunct="1">
              <a:lnSpc>
                <a:spcPct val="80000"/>
              </a:lnSpc>
            </a:pPr>
            <a:r>
              <a:rPr lang="en-US" altLang="en-US" sz="3200" dirty="0">
                <a:latin typeface="Gt america lt"/>
              </a:rPr>
              <a:t>Will not be treated as unrelated if:</a:t>
            </a:r>
          </a:p>
          <a:p>
            <a:pPr lvl="2" eaLnBrk="1" hangingPunct="1">
              <a:lnSpc>
                <a:spcPct val="80000"/>
              </a:lnSpc>
            </a:pPr>
            <a:r>
              <a:rPr lang="en-US" altLang="en-US" sz="3200" dirty="0">
                <a:latin typeface="Gt america lt"/>
              </a:rPr>
              <a:t>There is not a substantial benefit </a:t>
            </a:r>
          </a:p>
          <a:p>
            <a:pPr lvl="2" eaLnBrk="1" hangingPunct="1">
              <a:lnSpc>
                <a:spcPct val="80000"/>
              </a:lnSpc>
            </a:pPr>
            <a:r>
              <a:rPr lang="en-US" altLang="en-US" sz="3200" dirty="0">
                <a:latin typeface="Gt america lt"/>
              </a:rPr>
              <a:t>The provision of the goods and services is a related business activity</a:t>
            </a:r>
          </a:p>
          <a:p>
            <a:pPr lvl="2" eaLnBrk="1" hangingPunct="1">
              <a:lnSpc>
                <a:spcPct val="80000"/>
              </a:lnSpc>
            </a:pPr>
            <a:r>
              <a:rPr lang="en-US" altLang="en-US" sz="3200" dirty="0">
                <a:latin typeface="Gt america lt"/>
              </a:rPr>
              <a:t>Also applies to the sponsor’s receipt of an intangible asset</a:t>
            </a:r>
          </a:p>
          <a:p>
            <a:pPr lvl="3" eaLnBrk="1" hangingPunct="1">
              <a:lnSpc>
                <a:spcPct val="80000"/>
              </a:lnSpc>
            </a:pPr>
            <a:r>
              <a:rPr lang="en-US" altLang="en-US" sz="3200" dirty="0">
                <a:latin typeface="Gt america lt"/>
              </a:rPr>
              <a:t>Use of the logo</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10</a:t>
            </a:fld>
            <a:endParaRPr lang="en-US" altLang="en-US" sz="1680" dirty="0"/>
          </a:p>
        </p:txBody>
      </p:sp>
      <p:sp>
        <p:nvSpPr>
          <p:cNvPr id="5" name="Rectangle 2">
            <a:extLst>
              <a:ext uri="{FF2B5EF4-FFF2-40B4-BE49-F238E27FC236}">
                <a16:creationId xmlns:a16="http://schemas.microsoft.com/office/drawing/2014/main" id="{CFCC2BF2-67CF-C0F9-2FDD-67735E53E4E7}"/>
              </a:ext>
            </a:extLst>
          </p:cNvPr>
          <p:cNvSpPr txBox="1">
            <a:spLocks noChangeArrowheads="1"/>
          </p:cNvSpPr>
          <p:nvPr/>
        </p:nvSpPr>
        <p:spPr>
          <a:xfrm>
            <a:off x="702527" y="274320"/>
            <a:ext cx="9400478" cy="1371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Unrelated Business Income Tax – UBIT</a:t>
            </a:r>
            <a:br>
              <a:rPr lang="en-US" altLang="en-US" sz="3600" b="1">
                <a:latin typeface="Gt america lt"/>
              </a:rPr>
            </a:br>
            <a:r>
              <a:rPr lang="en-US" altLang="en-US" sz="3600" b="1">
                <a:latin typeface="Gt america lt"/>
              </a:rPr>
              <a:t>Excluded Activities</a:t>
            </a:r>
            <a:endParaRPr lang="en-US" altLang="en-US" sz="3600" b="1" dirty="0">
              <a:latin typeface="Gt america lt"/>
            </a:endParaRPr>
          </a:p>
        </p:txBody>
      </p:sp>
    </p:spTree>
    <p:extLst>
      <p:ext uri="{BB962C8B-B14F-4D97-AF65-F5344CB8AC3E}">
        <p14:creationId xmlns:p14="http://schemas.microsoft.com/office/powerpoint/2010/main" val="1920156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fade">
                                      <p:cBhvr>
                                        <p:cTn id="7" dur="1000"/>
                                        <p:tgtEl>
                                          <p:spTgt spid="82947">
                                            <p:txEl>
                                              <p:pRg st="0" end="0"/>
                                            </p:txEl>
                                          </p:spTgt>
                                        </p:tgtEl>
                                      </p:cBhvr>
                                    </p:animEffect>
                                    <p:anim calcmode="lin" valueType="num">
                                      <p:cBhvr>
                                        <p:cTn id="8"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294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Effect transition="in" filter="fade">
                                      <p:cBhvr>
                                        <p:cTn id="12" dur="1000"/>
                                        <p:tgtEl>
                                          <p:spTgt spid="82947">
                                            <p:txEl>
                                              <p:pRg st="2" end="2"/>
                                            </p:txEl>
                                          </p:spTgt>
                                        </p:tgtEl>
                                      </p:cBhvr>
                                    </p:animEffect>
                                    <p:anim calcmode="lin" valueType="num">
                                      <p:cBhvr>
                                        <p:cTn id="13" dur="10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294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Effect transition="in" filter="fade">
                                      <p:cBhvr>
                                        <p:cTn id="17" dur="1000"/>
                                        <p:tgtEl>
                                          <p:spTgt spid="82947">
                                            <p:txEl>
                                              <p:pRg st="3" end="3"/>
                                            </p:txEl>
                                          </p:spTgt>
                                        </p:tgtEl>
                                      </p:cBhvr>
                                    </p:animEffect>
                                    <p:anim calcmode="lin" valueType="num">
                                      <p:cBhvr>
                                        <p:cTn id="18" dur="10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294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2947">
                                            <p:txEl>
                                              <p:pRg st="4" end="4"/>
                                            </p:txEl>
                                          </p:spTgt>
                                        </p:tgtEl>
                                        <p:attrNameLst>
                                          <p:attrName>style.visibility</p:attrName>
                                        </p:attrNameLst>
                                      </p:cBhvr>
                                      <p:to>
                                        <p:strVal val="visible"/>
                                      </p:to>
                                    </p:set>
                                    <p:animEffect transition="in" filter="fade">
                                      <p:cBhvr>
                                        <p:cTn id="22" dur="1000"/>
                                        <p:tgtEl>
                                          <p:spTgt spid="82947">
                                            <p:txEl>
                                              <p:pRg st="4" end="4"/>
                                            </p:txEl>
                                          </p:spTgt>
                                        </p:tgtEl>
                                      </p:cBhvr>
                                    </p:animEffect>
                                    <p:anim calcmode="lin" valueType="num">
                                      <p:cBhvr>
                                        <p:cTn id="23" dur="10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2947">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animEffect transition="in" filter="fade">
                                      <p:cBhvr>
                                        <p:cTn id="27" dur="1000"/>
                                        <p:tgtEl>
                                          <p:spTgt spid="82947">
                                            <p:txEl>
                                              <p:pRg st="5" end="5"/>
                                            </p:txEl>
                                          </p:spTgt>
                                        </p:tgtEl>
                                      </p:cBhvr>
                                    </p:animEffect>
                                    <p:anim calcmode="lin" valueType="num">
                                      <p:cBhvr>
                                        <p:cTn id="28" dur="10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2947">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2947">
                                            <p:txEl>
                                              <p:pRg st="6" end="6"/>
                                            </p:txEl>
                                          </p:spTgt>
                                        </p:tgtEl>
                                        <p:attrNameLst>
                                          <p:attrName>style.visibility</p:attrName>
                                        </p:attrNameLst>
                                      </p:cBhvr>
                                      <p:to>
                                        <p:strVal val="visible"/>
                                      </p:to>
                                    </p:set>
                                    <p:animEffect transition="in" filter="fade">
                                      <p:cBhvr>
                                        <p:cTn id="32" dur="1000"/>
                                        <p:tgtEl>
                                          <p:spTgt spid="82947">
                                            <p:txEl>
                                              <p:pRg st="6" end="6"/>
                                            </p:txEl>
                                          </p:spTgt>
                                        </p:tgtEl>
                                      </p:cBhvr>
                                    </p:animEffect>
                                    <p:anim calcmode="lin" valueType="num">
                                      <p:cBhvr>
                                        <p:cTn id="33" dur="10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2947">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2947">
                                            <p:txEl>
                                              <p:pRg st="7" end="7"/>
                                            </p:txEl>
                                          </p:spTgt>
                                        </p:tgtEl>
                                        <p:attrNameLst>
                                          <p:attrName>style.visibility</p:attrName>
                                        </p:attrNameLst>
                                      </p:cBhvr>
                                      <p:to>
                                        <p:strVal val="visible"/>
                                      </p:to>
                                    </p:set>
                                    <p:animEffect transition="in" filter="fade">
                                      <p:cBhvr>
                                        <p:cTn id="37" dur="1000"/>
                                        <p:tgtEl>
                                          <p:spTgt spid="82947">
                                            <p:txEl>
                                              <p:pRg st="7" end="7"/>
                                            </p:txEl>
                                          </p:spTgt>
                                        </p:tgtEl>
                                      </p:cBhvr>
                                    </p:animEffect>
                                    <p:anim calcmode="lin" valueType="num">
                                      <p:cBhvr>
                                        <p:cTn id="38" dur="1000" fill="hold"/>
                                        <p:tgtEl>
                                          <p:spTgt spid="8294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82947">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2947">
                                            <p:txEl>
                                              <p:pRg st="8" end="8"/>
                                            </p:txEl>
                                          </p:spTgt>
                                        </p:tgtEl>
                                        <p:attrNameLst>
                                          <p:attrName>style.visibility</p:attrName>
                                        </p:attrNameLst>
                                      </p:cBhvr>
                                      <p:to>
                                        <p:strVal val="visible"/>
                                      </p:to>
                                    </p:set>
                                    <p:animEffect transition="in" filter="fade">
                                      <p:cBhvr>
                                        <p:cTn id="42" dur="1000"/>
                                        <p:tgtEl>
                                          <p:spTgt spid="82947">
                                            <p:txEl>
                                              <p:pRg st="8" end="8"/>
                                            </p:txEl>
                                          </p:spTgt>
                                        </p:tgtEl>
                                      </p:cBhvr>
                                    </p:animEffect>
                                    <p:anim calcmode="lin" valueType="num">
                                      <p:cBhvr>
                                        <p:cTn id="43" dur="1000" fill="hold"/>
                                        <p:tgtEl>
                                          <p:spTgt spid="82947">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829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1" name="Rectangle 3"/>
          <p:cNvSpPr>
            <a:spLocks noGrp="1" noChangeArrowheads="1"/>
          </p:cNvSpPr>
          <p:nvPr>
            <p:ph idx="10"/>
          </p:nvPr>
        </p:nvSpPr>
        <p:spPr>
          <a:xfrm>
            <a:off x="397456" y="1335916"/>
            <a:ext cx="10470995" cy="5954752"/>
          </a:xfrm>
        </p:spPr>
        <p:txBody>
          <a:bodyPr>
            <a:normAutofit/>
          </a:bodyPr>
          <a:lstStyle/>
          <a:p>
            <a:pPr eaLnBrk="1" hangingPunct="1">
              <a:lnSpc>
                <a:spcPct val="80000"/>
              </a:lnSpc>
            </a:pPr>
            <a:r>
              <a:rPr lang="en-US" altLang="en-US" sz="2800" dirty="0"/>
              <a:t>Advertising:</a:t>
            </a:r>
          </a:p>
          <a:p>
            <a:pPr lvl="1" eaLnBrk="1" hangingPunct="1">
              <a:lnSpc>
                <a:spcPct val="80000"/>
              </a:lnSpc>
            </a:pPr>
            <a:r>
              <a:rPr lang="en-US" altLang="en-US" dirty="0">
                <a:latin typeface="Gt america lt"/>
              </a:rPr>
              <a:t>Messages contain:</a:t>
            </a:r>
          </a:p>
          <a:p>
            <a:pPr lvl="2" eaLnBrk="1" hangingPunct="1">
              <a:lnSpc>
                <a:spcPct val="80000"/>
              </a:lnSpc>
            </a:pPr>
            <a:r>
              <a:rPr lang="en-US" altLang="en-US" sz="2400" dirty="0">
                <a:latin typeface="Gt america lt"/>
              </a:rPr>
              <a:t>Qualitative or comparative language</a:t>
            </a:r>
          </a:p>
          <a:p>
            <a:pPr lvl="2" eaLnBrk="1" hangingPunct="1">
              <a:lnSpc>
                <a:spcPct val="80000"/>
              </a:lnSpc>
            </a:pPr>
            <a:r>
              <a:rPr lang="en-US" altLang="en-US" sz="2400" dirty="0">
                <a:latin typeface="Gt america lt"/>
              </a:rPr>
              <a:t>Endorsements</a:t>
            </a:r>
          </a:p>
          <a:p>
            <a:pPr lvl="2" eaLnBrk="1" hangingPunct="1">
              <a:lnSpc>
                <a:spcPct val="80000"/>
              </a:lnSpc>
            </a:pPr>
            <a:r>
              <a:rPr lang="en-US" altLang="en-US" sz="2400" dirty="0">
                <a:latin typeface="Gt america lt"/>
              </a:rPr>
              <a:t>Inducements to purchase or use sponsor’s products or services</a:t>
            </a:r>
          </a:p>
          <a:p>
            <a:pPr lvl="2" eaLnBrk="1" hangingPunct="1">
              <a:lnSpc>
                <a:spcPct val="80000"/>
              </a:lnSpc>
            </a:pPr>
            <a:r>
              <a:rPr lang="en-US" altLang="en-US" sz="2400" dirty="0">
                <a:latin typeface="Gt america lt"/>
              </a:rPr>
              <a:t>Placement of logo, business name, etc. in the organization’s printed periodical</a:t>
            </a:r>
          </a:p>
          <a:p>
            <a:pPr eaLnBrk="1" hangingPunct="1">
              <a:lnSpc>
                <a:spcPct val="80000"/>
              </a:lnSpc>
            </a:pPr>
            <a:r>
              <a:rPr lang="en-US" altLang="en-US" sz="2800" dirty="0"/>
              <a:t>Sponsorship acknowledgment includes;</a:t>
            </a:r>
          </a:p>
          <a:p>
            <a:pPr lvl="1" eaLnBrk="1" hangingPunct="1">
              <a:lnSpc>
                <a:spcPct val="80000"/>
              </a:lnSpc>
            </a:pPr>
            <a:r>
              <a:rPr lang="en-US" altLang="en-US" dirty="0">
                <a:latin typeface="Gt america lt"/>
              </a:rPr>
              <a:t>Use of logos or slogans that are an established part of the sponsor’s identity</a:t>
            </a:r>
          </a:p>
          <a:p>
            <a:pPr lvl="1" eaLnBrk="1" hangingPunct="1">
              <a:lnSpc>
                <a:spcPct val="80000"/>
              </a:lnSpc>
            </a:pPr>
            <a:r>
              <a:rPr lang="en-US" altLang="en-US" dirty="0">
                <a:latin typeface="Gt america lt"/>
              </a:rPr>
              <a:t>Distribution or display of products at a sponsored event</a:t>
            </a:r>
          </a:p>
          <a:p>
            <a:pPr eaLnBrk="1" hangingPunct="1">
              <a:lnSpc>
                <a:spcPct val="80000"/>
              </a:lnSpc>
            </a:pPr>
            <a:r>
              <a:rPr lang="en-US" altLang="en-US" sz="2800" dirty="0"/>
              <a:t>Contingent payments:</a:t>
            </a:r>
          </a:p>
          <a:p>
            <a:pPr lvl="1" eaLnBrk="1" hangingPunct="1">
              <a:lnSpc>
                <a:spcPct val="80000"/>
              </a:lnSpc>
            </a:pPr>
            <a:r>
              <a:rPr lang="en-US" altLang="en-US" dirty="0">
                <a:latin typeface="Gt america lt"/>
              </a:rPr>
              <a:t>Not considered a qualified sponsorship payment if based upon:</a:t>
            </a:r>
          </a:p>
          <a:p>
            <a:pPr lvl="1" eaLnBrk="1" hangingPunct="1">
              <a:lnSpc>
                <a:spcPct val="80000"/>
              </a:lnSpc>
            </a:pPr>
            <a:r>
              <a:rPr lang="en-US" altLang="en-US" dirty="0">
                <a:latin typeface="Gt america lt"/>
              </a:rPr>
              <a:t>Attendance at an event</a:t>
            </a:r>
          </a:p>
          <a:p>
            <a:pPr lvl="1" eaLnBrk="1" hangingPunct="1">
              <a:lnSpc>
                <a:spcPct val="80000"/>
              </a:lnSpc>
            </a:pPr>
            <a:r>
              <a:rPr lang="en-US" altLang="en-US" dirty="0">
                <a:latin typeface="Gt america lt"/>
              </a:rPr>
              <a:t>Broadcast ratings</a:t>
            </a:r>
          </a:p>
          <a:p>
            <a:pPr lvl="1" eaLnBrk="1" hangingPunct="1">
              <a:lnSpc>
                <a:spcPct val="80000"/>
              </a:lnSpc>
            </a:pPr>
            <a:r>
              <a:rPr lang="en-US" altLang="en-US" dirty="0">
                <a:latin typeface="Gt america lt"/>
              </a:rPr>
              <a:t>Other factors tied to the degree of public exposure</a:t>
            </a:r>
            <a:endParaRPr lang="en-US" altLang="en-US" sz="1920" dirty="0">
              <a:latin typeface="Gt america lt"/>
            </a:endParaRPr>
          </a:p>
        </p:txBody>
      </p:sp>
      <p:sp>
        <p:nvSpPr>
          <p:cNvPr id="12290" name="Rectangle 2"/>
          <p:cNvSpPr>
            <a:spLocks noGrp="1" noChangeArrowheads="1"/>
          </p:cNvSpPr>
          <p:nvPr>
            <p:ph type="title" idx="4294967295"/>
          </p:nvPr>
        </p:nvSpPr>
        <p:spPr>
          <a:xfrm>
            <a:off x="122663" y="80288"/>
            <a:ext cx="10745788" cy="1371600"/>
          </a:xfrm>
          <a:prstGeom prst="rect">
            <a:avLst/>
          </a:prstGeom>
        </p:spPr>
        <p:txBody>
          <a:bodyPr>
            <a:normAutofit/>
          </a:bodyPr>
          <a:lstStyle/>
          <a:p>
            <a:pPr algn="ctr" eaLnBrk="1" hangingPunct="1"/>
            <a:r>
              <a:rPr lang="en-US" altLang="en-US" sz="3600" b="1" dirty="0">
                <a:latin typeface="Gt america lt"/>
              </a:rPr>
              <a:t>Unrelated Business Income Tax – UBIT</a:t>
            </a:r>
            <a:br>
              <a:rPr lang="en-US" altLang="en-US" sz="3600" b="1" dirty="0">
                <a:latin typeface="Gt america lt"/>
              </a:rPr>
            </a:br>
            <a:r>
              <a:rPr lang="en-US" altLang="en-US" sz="3600" b="1" dirty="0">
                <a:latin typeface="Gt america lt"/>
              </a:rPr>
              <a:t>Sponsorship Vs. Advertising</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11</a:t>
            </a:fld>
            <a:endParaRPr lang="en-US" altLang="en-US" sz="1680" dirty="0"/>
          </a:p>
        </p:txBody>
      </p:sp>
    </p:spTree>
    <p:extLst>
      <p:ext uri="{BB962C8B-B14F-4D97-AF65-F5344CB8AC3E}">
        <p14:creationId xmlns:p14="http://schemas.microsoft.com/office/powerpoint/2010/main" val="9229871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anim calcmode="lin" valueType="num">
                                      <p:cBhvr>
                                        <p:cTn id="8"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39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fade">
                                      <p:cBhvr>
                                        <p:cTn id="12" dur="1000"/>
                                        <p:tgtEl>
                                          <p:spTgt spid="83971">
                                            <p:txEl>
                                              <p:pRg st="1" end="1"/>
                                            </p:txEl>
                                          </p:spTgt>
                                        </p:tgtEl>
                                      </p:cBhvr>
                                    </p:animEffect>
                                    <p:anim calcmode="lin" valueType="num">
                                      <p:cBhvr>
                                        <p:cTn id="13" dur="10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39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fade">
                                      <p:cBhvr>
                                        <p:cTn id="17" dur="1000"/>
                                        <p:tgtEl>
                                          <p:spTgt spid="83971">
                                            <p:txEl>
                                              <p:pRg st="2" end="2"/>
                                            </p:txEl>
                                          </p:spTgt>
                                        </p:tgtEl>
                                      </p:cBhvr>
                                    </p:animEffect>
                                    <p:anim calcmode="lin" valueType="num">
                                      <p:cBhvr>
                                        <p:cTn id="18" dur="10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397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3971">
                                            <p:txEl>
                                              <p:pRg st="3" end="3"/>
                                            </p:txEl>
                                          </p:spTgt>
                                        </p:tgtEl>
                                        <p:attrNameLst>
                                          <p:attrName>style.visibility</p:attrName>
                                        </p:attrNameLst>
                                      </p:cBhvr>
                                      <p:to>
                                        <p:strVal val="visible"/>
                                      </p:to>
                                    </p:set>
                                    <p:animEffect transition="in" filter="fade">
                                      <p:cBhvr>
                                        <p:cTn id="22" dur="1000"/>
                                        <p:tgtEl>
                                          <p:spTgt spid="83971">
                                            <p:txEl>
                                              <p:pRg st="3" end="3"/>
                                            </p:txEl>
                                          </p:spTgt>
                                        </p:tgtEl>
                                      </p:cBhvr>
                                    </p:animEffect>
                                    <p:anim calcmode="lin" valueType="num">
                                      <p:cBhvr>
                                        <p:cTn id="23" dur="10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397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971">
                                            <p:txEl>
                                              <p:pRg st="4" end="4"/>
                                            </p:txEl>
                                          </p:spTgt>
                                        </p:tgtEl>
                                        <p:attrNameLst>
                                          <p:attrName>style.visibility</p:attrName>
                                        </p:attrNameLst>
                                      </p:cBhvr>
                                      <p:to>
                                        <p:strVal val="visible"/>
                                      </p:to>
                                    </p:set>
                                    <p:animEffect transition="in" filter="fade">
                                      <p:cBhvr>
                                        <p:cTn id="27" dur="1000"/>
                                        <p:tgtEl>
                                          <p:spTgt spid="83971">
                                            <p:txEl>
                                              <p:pRg st="4" end="4"/>
                                            </p:txEl>
                                          </p:spTgt>
                                        </p:tgtEl>
                                      </p:cBhvr>
                                    </p:animEffect>
                                    <p:anim calcmode="lin" valueType="num">
                                      <p:cBhvr>
                                        <p:cTn id="28" dur="10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397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3971">
                                            <p:txEl>
                                              <p:pRg st="5" end="5"/>
                                            </p:txEl>
                                          </p:spTgt>
                                        </p:tgtEl>
                                        <p:attrNameLst>
                                          <p:attrName>style.visibility</p:attrName>
                                        </p:attrNameLst>
                                      </p:cBhvr>
                                      <p:to>
                                        <p:strVal val="visible"/>
                                      </p:to>
                                    </p:set>
                                    <p:animEffect transition="in" filter="fade">
                                      <p:cBhvr>
                                        <p:cTn id="32" dur="1000"/>
                                        <p:tgtEl>
                                          <p:spTgt spid="83971">
                                            <p:txEl>
                                              <p:pRg st="5" end="5"/>
                                            </p:txEl>
                                          </p:spTgt>
                                        </p:tgtEl>
                                      </p:cBhvr>
                                    </p:animEffect>
                                    <p:anim calcmode="lin" valueType="num">
                                      <p:cBhvr>
                                        <p:cTn id="33" dur="1000" fill="hold"/>
                                        <p:tgtEl>
                                          <p:spTgt spid="8397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39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3971">
                                            <p:txEl>
                                              <p:pRg st="6" end="6"/>
                                            </p:txEl>
                                          </p:spTgt>
                                        </p:tgtEl>
                                        <p:attrNameLst>
                                          <p:attrName>style.visibility</p:attrName>
                                        </p:attrNameLst>
                                      </p:cBhvr>
                                      <p:to>
                                        <p:strVal val="visible"/>
                                      </p:to>
                                    </p:set>
                                    <p:animEffect transition="in" filter="fade">
                                      <p:cBhvr>
                                        <p:cTn id="39" dur="1000"/>
                                        <p:tgtEl>
                                          <p:spTgt spid="83971">
                                            <p:txEl>
                                              <p:pRg st="6" end="6"/>
                                            </p:txEl>
                                          </p:spTgt>
                                        </p:tgtEl>
                                      </p:cBhvr>
                                    </p:animEffect>
                                    <p:anim calcmode="lin" valueType="num">
                                      <p:cBhvr>
                                        <p:cTn id="40" dur="10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397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3971">
                                            <p:txEl>
                                              <p:pRg st="7" end="7"/>
                                            </p:txEl>
                                          </p:spTgt>
                                        </p:tgtEl>
                                        <p:attrNameLst>
                                          <p:attrName>style.visibility</p:attrName>
                                        </p:attrNameLst>
                                      </p:cBhvr>
                                      <p:to>
                                        <p:strVal val="visible"/>
                                      </p:to>
                                    </p:set>
                                    <p:animEffect transition="in" filter="fade">
                                      <p:cBhvr>
                                        <p:cTn id="44" dur="1000"/>
                                        <p:tgtEl>
                                          <p:spTgt spid="83971">
                                            <p:txEl>
                                              <p:pRg st="7" end="7"/>
                                            </p:txEl>
                                          </p:spTgt>
                                        </p:tgtEl>
                                      </p:cBhvr>
                                    </p:animEffect>
                                    <p:anim calcmode="lin" valueType="num">
                                      <p:cBhvr>
                                        <p:cTn id="45" dur="10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3971">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3971">
                                            <p:txEl>
                                              <p:pRg st="8" end="8"/>
                                            </p:txEl>
                                          </p:spTgt>
                                        </p:tgtEl>
                                        <p:attrNameLst>
                                          <p:attrName>style.visibility</p:attrName>
                                        </p:attrNameLst>
                                      </p:cBhvr>
                                      <p:to>
                                        <p:strVal val="visible"/>
                                      </p:to>
                                    </p:set>
                                    <p:animEffect transition="in" filter="fade">
                                      <p:cBhvr>
                                        <p:cTn id="49" dur="1000"/>
                                        <p:tgtEl>
                                          <p:spTgt spid="83971">
                                            <p:txEl>
                                              <p:pRg st="8" end="8"/>
                                            </p:txEl>
                                          </p:spTgt>
                                        </p:tgtEl>
                                      </p:cBhvr>
                                    </p:animEffect>
                                    <p:anim calcmode="lin" valueType="num">
                                      <p:cBhvr>
                                        <p:cTn id="50" dur="1000" fill="hold"/>
                                        <p:tgtEl>
                                          <p:spTgt spid="8397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397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3971">
                                            <p:txEl>
                                              <p:pRg st="9" end="9"/>
                                            </p:txEl>
                                          </p:spTgt>
                                        </p:tgtEl>
                                        <p:attrNameLst>
                                          <p:attrName>style.visibility</p:attrName>
                                        </p:attrNameLst>
                                      </p:cBhvr>
                                      <p:to>
                                        <p:strVal val="visible"/>
                                      </p:to>
                                    </p:set>
                                    <p:animEffect transition="in" filter="fade">
                                      <p:cBhvr>
                                        <p:cTn id="56" dur="1000"/>
                                        <p:tgtEl>
                                          <p:spTgt spid="83971">
                                            <p:txEl>
                                              <p:pRg st="9" end="9"/>
                                            </p:txEl>
                                          </p:spTgt>
                                        </p:tgtEl>
                                      </p:cBhvr>
                                    </p:animEffect>
                                    <p:anim calcmode="lin" valueType="num">
                                      <p:cBhvr>
                                        <p:cTn id="57" dur="1000" fill="hold"/>
                                        <p:tgtEl>
                                          <p:spTgt spid="83971">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83971">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83971">
                                            <p:txEl>
                                              <p:pRg st="10" end="10"/>
                                            </p:txEl>
                                          </p:spTgt>
                                        </p:tgtEl>
                                        <p:attrNameLst>
                                          <p:attrName>style.visibility</p:attrName>
                                        </p:attrNameLst>
                                      </p:cBhvr>
                                      <p:to>
                                        <p:strVal val="visible"/>
                                      </p:to>
                                    </p:set>
                                    <p:animEffect transition="in" filter="fade">
                                      <p:cBhvr>
                                        <p:cTn id="61" dur="1000"/>
                                        <p:tgtEl>
                                          <p:spTgt spid="83971">
                                            <p:txEl>
                                              <p:pRg st="10" end="10"/>
                                            </p:txEl>
                                          </p:spTgt>
                                        </p:tgtEl>
                                      </p:cBhvr>
                                    </p:animEffect>
                                    <p:anim calcmode="lin" valueType="num">
                                      <p:cBhvr>
                                        <p:cTn id="62" dur="1000" fill="hold"/>
                                        <p:tgtEl>
                                          <p:spTgt spid="83971">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83971">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83971">
                                            <p:txEl>
                                              <p:pRg st="11" end="11"/>
                                            </p:txEl>
                                          </p:spTgt>
                                        </p:tgtEl>
                                        <p:attrNameLst>
                                          <p:attrName>style.visibility</p:attrName>
                                        </p:attrNameLst>
                                      </p:cBhvr>
                                      <p:to>
                                        <p:strVal val="visible"/>
                                      </p:to>
                                    </p:set>
                                    <p:animEffect transition="in" filter="fade">
                                      <p:cBhvr>
                                        <p:cTn id="66" dur="1000"/>
                                        <p:tgtEl>
                                          <p:spTgt spid="83971">
                                            <p:txEl>
                                              <p:pRg st="11" end="11"/>
                                            </p:txEl>
                                          </p:spTgt>
                                        </p:tgtEl>
                                      </p:cBhvr>
                                    </p:animEffect>
                                    <p:anim calcmode="lin" valueType="num">
                                      <p:cBhvr>
                                        <p:cTn id="67" dur="1000" fill="hold"/>
                                        <p:tgtEl>
                                          <p:spTgt spid="83971">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83971">
                                            <p:txEl>
                                              <p:pRg st="11" end="11"/>
                                            </p:tx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3971">
                                            <p:txEl>
                                              <p:pRg st="12" end="12"/>
                                            </p:txEl>
                                          </p:spTgt>
                                        </p:tgtEl>
                                        <p:attrNameLst>
                                          <p:attrName>style.visibility</p:attrName>
                                        </p:attrNameLst>
                                      </p:cBhvr>
                                      <p:to>
                                        <p:strVal val="visible"/>
                                      </p:to>
                                    </p:set>
                                    <p:animEffect transition="in" filter="fade">
                                      <p:cBhvr>
                                        <p:cTn id="71" dur="1000"/>
                                        <p:tgtEl>
                                          <p:spTgt spid="83971">
                                            <p:txEl>
                                              <p:pRg st="12" end="12"/>
                                            </p:txEl>
                                          </p:spTgt>
                                        </p:tgtEl>
                                      </p:cBhvr>
                                    </p:animEffect>
                                    <p:anim calcmode="lin" valueType="num">
                                      <p:cBhvr>
                                        <p:cTn id="72" dur="1000" fill="hold"/>
                                        <p:tgtEl>
                                          <p:spTgt spid="83971">
                                            <p:txEl>
                                              <p:pRg st="12" end="12"/>
                                            </p:txEl>
                                          </p:spTgt>
                                        </p:tgtEl>
                                        <p:attrNameLst>
                                          <p:attrName>ppt_x</p:attrName>
                                        </p:attrNameLst>
                                      </p:cBhvr>
                                      <p:tavLst>
                                        <p:tav tm="0">
                                          <p:val>
                                            <p:strVal val="#ppt_x"/>
                                          </p:val>
                                        </p:tav>
                                        <p:tav tm="100000">
                                          <p:val>
                                            <p:strVal val="#ppt_x"/>
                                          </p:val>
                                        </p:tav>
                                      </p:tavLst>
                                    </p:anim>
                                    <p:anim calcmode="lin" valueType="num">
                                      <p:cBhvr>
                                        <p:cTn id="73" dur="1000" fill="hold"/>
                                        <p:tgtEl>
                                          <p:spTgt spid="83971">
                                            <p:txEl>
                                              <p:pRg st="12" end="12"/>
                                            </p:txEl>
                                          </p:spTgt>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83971">
                                            <p:txEl>
                                              <p:pRg st="13" end="13"/>
                                            </p:txEl>
                                          </p:spTgt>
                                        </p:tgtEl>
                                        <p:attrNameLst>
                                          <p:attrName>style.visibility</p:attrName>
                                        </p:attrNameLst>
                                      </p:cBhvr>
                                      <p:to>
                                        <p:strVal val="visible"/>
                                      </p:to>
                                    </p:set>
                                    <p:animEffect transition="in" filter="fade">
                                      <p:cBhvr>
                                        <p:cTn id="76" dur="1000"/>
                                        <p:tgtEl>
                                          <p:spTgt spid="83971">
                                            <p:txEl>
                                              <p:pRg st="13" end="13"/>
                                            </p:txEl>
                                          </p:spTgt>
                                        </p:tgtEl>
                                      </p:cBhvr>
                                    </p:animEffect>
                                    <p:anim calcmode="lin" valueType="num">
                                      <p:cBhvr>
                                        <p:cTn id="77" dur="1000" fill="hold"/>
                                        <p:tgtEl>
                                          <p:spTgt spid="83971">
                                            <p:txEl>
                                              <p:pRg st="13" end="13"/>
                                            </p:txEl>
                                          </p:spTgt>
                                        </p:tgtEl>
                                        <p:attrNameLst>
                                          <p:attrName>ppt_x</p:attrName>
                                        </p:attrNameLst>
                                      </p:cBhvr>
                                      <p:tavLst>
                                        <p:tav tm="0">
                                          <p:val>
                                            <p:strVal val="#ppt_x"/>
                                          </p:val>
                                        </p:tav>
                                        <p:tav tm="100000">
                                          <p:val>
                                            <p:strVal val="#ppt_x"/>
                                          </p:val>
                                        </p:tav>
                                      </p:tavLst>
                                    </p:anim>
                                    <p:anim calcmode="lin" valueType="num">
                                      <p:cBhvr>
                                        <p:cTn id="78" dur="1000" fill="hold"/>
                                        <p:tgtEl>
                                          <p:spTgt spid="8397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idx="10"/>
          </p:nvPr>
        </p:nvSpPr>
        <p:spPr>
          <a:xfrm>
            <a:off x="695960" y="2263696"/>
            <a:ext cx="9271000" cy="3992138"/>
          </a:xfrm>
        </p:spPr>
        <p:txBody>
          <a:bodyPr/>
          <a:lstStyle/>
          <a:p>
            <a:pPr eaLnBrk="1" hangingPunct="1"/>
            <a:endParaRPr lang="en-US" altLang="en-US" dirty="0"/>
          </a:p>
          <a:p>
            <a:pPr algn="ctr" eaLnBrk="1" hangingPunct="1"/>
            <a:r>
              <a:rPr lang="en-US" altLang="en-US" sz="3600" dirty="0"/>
              <a:t>The IRS noted that the law relating to the conduct of unrelated business does not change due to the use of the Internet.  However, this is evolving State by State “Quickly”. </a:t>
            </a:r>
          </a:p>
        </p:txBody>
      </p:sp>
      <p:sp>
        <p:nvSpPr>
          <p:cNvPr id="13314" name="Rectangle 2"/>
          <p:cNvSpPr>
            <a:spLocks noGrp="1" noChangeArrowheads="1"/>
          </p:cNvSpPr>
          <p:nvPr>
            <p:ph type="title" idx="4294967295"/>
          </p:nvPr>
        </p:nvSpPr>
        <p:spPr>
          <a:xfrm>
            <a:off x="608918" y="274320"/>
            <a:ext cx="9445083" cy="1371600"/>
          </a:xfrm>
          <a:prstGeom prst="rect">
            <a:avLst/>
          </a:prstGeom>
        </p:spPr>
        <p:txBody>
          <a:bodyPr>
            <a:normAutofit/>
          </a:bodyPr>
          <a:lstStyle/>
          <a:p>
            <a:pPr algn="ctr" eaLnBrk="1" hangingPunct="1"/>
            <a:r>
              <a:rPr lang="en-US" altLang="en-US" sz="3600" b="1" dirty="0">
                <a:latin typeface="Gt america lt"/>
              </a:rPr>
              <a:t>Unrelated Business Income Tax – UBIT</a:t>
            </a:r>
            <a:br>
              <a:rPr lang="en-US" altLang="en-US" sz="3600" b="1" dirty="0">
                <a:latin typeface="Gt america lt"/>
              </a:rPr>
            </a:br>
            <a:r>
              <a:rPr lang="en-US" altLang="en-US" sz="3600" b="1" dirty="0">
                <a:latin typeface="Gt america lt"/>
              </a:rPr>
              <a:t>Internet</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12</a:t>
            </a:fld>
            <a:endParaRPr lang="en-US" altLang="en-US" sz="1680" dirty="0"/>
          </a:p>
        </p:txBody>
      </p:sp>
    </p:spTree>
    <p:extLst>
      <p:ext uri="{BB962C8B-B14F-4D97-AF65-F5344CB8AC3E}">
        <p14:creationId xmlns:p14="http://schemas.microsoft.com/office/powerpoint/2010/main" val="40725719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4995">
                                            <p:txEl>
                                              <p:pRg st="1" end="1"/>
                                            </p:txEl>
                                          </p:spTgt>
                                        </p:tgtEl>
                                        <p:attrNameLst>
                                          <p:attrName>style.visibility</p:attrName>
                                        </p:attrNameLst>
                                      </p:cBhvr>
                                      <p:to>
                                        <p:strVal val="visible"/>
                                      </p:to>
                                    </p:set>
                                    <p:animEffect transition="in" filter="fade">
                                      <p:cBhvr>
                                        <p:cTn id="7" dur="1000"/>
                                        <p:tgtEl>
                                          <p:spTgt spid="84995">
                                            <p:txEl>
                                              <p:pRg st="1" end="1"/>
                                            </p:txEl>
                                          </p:spTgt>
                                        </p:tgtEl>
                                      </p:cBhvr>
                                    </p:animEffect>
                                    <p:anim calcmode="lin" valueType="num">
                                      <p:cBhvr>
                                        <p:cTn id="8" dur="10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49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idx="10"/>
          </p:nvPr>
        </p:nvSpPr>
        <p:spPr>
          <a:xfrm>
            <a:off x="501805" y="2040672"/>
            <a:ext cx="10091854" cy="4705815"/>
          </a:xfrm>
        </p:spPr>
        <p:txBody>
          <a:bodyPr/>
          <a:lstStyle/>
          <a:p>
            <a:pPr eaLnBrk="1" hangingPunct="1">
              <a:lnSpc>
                <a:spcPct val="90000"/>
              </a:lnSpc>
            </a:pPr>
            <a:r>
              <a:rPr lang="en-US" altLang="en-US" sz="2800" dirty="0"/>
              <a:t>Advertising (internet)</a:t>
            </a:r>
          </a:p>
          <a:p>
            <a:pPr lvl="1" eaLnBrk="1" hangingPunct="1">
              <a:lnSpc>
                <a:spcPct val="90000"/>
              </a:lnSpc>
            </a:pPr>
            <a:r>
              <a:rPr lang="en-US" altLang="en-US" sz="2800" dirty="0">
                <a:latin typeface="Gt america lt"/>
              </a:rPr>
              <a:t>IRS includes the display of a “banner, graphic, or statement of sponsorship”</a:t>
            </a:r>
          </a:p>
          <a:p>
            <a:pPr lvl="1" eaLnBrk="1" hangingPunct="1">
              <a:lnSpc>
                <a:spcPct val="90000"/>
              </a:lnSpc>
            </a:pPr>
            <a:r>
              <a:rPr lang="en-US" altLang="en-US" sz="2800" dirty="0">
                <a:latin typeface="Gt america lt"/>
              </a:rPr>
              <a:t>Issue appears to be the use of a banner as opposed to a “less obtrusive” sponsorship statement</a:t>
            </a:r>
          </a:p>
          <a:p>
            <a:pPr lvl="1" eaLnBrk="1" hangingPunct="1">
              <a:lnSpc>
                <a:spcPct val="90000"/>
              </a:lnSpc>
            </a:pPr>
            <a:r>
              <a:rPr lang="en-US" altLang="en-US" sz="2800" dirty="0">
                <a:latin typeface="Gt america lt"/>
              </a:rPr>
              <a:t>Banner ads are perceived to be more appropriate to commercial sites</a:t>
            </a:r>
          </a:p>
          <a:p>
            <a:pPr eaLnBrk="1" hangingPunct="1">
              <a:lnSpc>
                <a:spcPct val="90000"/>
              </a:lnSpc>
            </a:pPr>
            <a:r>
              <a:rPr lang="en-US" altLang="en-US" sz="2800" dirty="0"/>
              <a:t>Sponsorship (internet)</a:t>
            </a:r>
          </a:p>
          <a:p>
            <a:pPr lvl="1" eaLnBrk="1" hangingPunct="1">
              <a:lnSpc>
                <a:spcPct val="90000"/>
              </a:lnSpc>
            </a:pPr>
            <a:r>
              <a:rPr lang="en-US" altLang="en-US" sz="2800" dirty="0">
                <a:latin typeface="Gt america lt"/>
              </a:rPr>
              <a:t>Can create a link to the sponsor’s website </a:t>
            </a:r>
          </a:p>
          <a:p>
            <a:pPr lvl="1" eaLnBrk="1" hangingPunct="1">
              <a:lnSpc>
                <a:spcPct val="90000"/>
              </a:lnSpc>
            </a:pPr>
            <a:r>
              <a:rPr lang="en-US" altLang="en-US" sz="2800" dirty="0">
                <a:latin typeface="Gt america lt"/>
              </a:rPr>
              <a:t>Endorsements by the organization will create advertising</a:t>
            </a:r>
          </a:p>
        </p:txBody>
      </p:sp>
      <p:sp>
        <p:nvSpPr>
          <p:cNvPr id="4" name="Slide Number Placeholder 4"/>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13</a:t>
            </a:fld>
            <a:endParaRPr lang="en-US" altLang="en-US" sz="1680" dirty="0"/>
          </a:p>
        </p:txBody>
      </p:sp>
      <p:sp>
        <p:nvSpPr>
          <p:cNvPr id="5" name="Rectangle 2">
            <a:extLst>
              <a:ext uri="{FF2B5EF4-FFF2-40B4-BE49-F238E27FC236}">
                <a16:creationId xmlns:a16="http://schemas.microsoft.com/office/drawing/2014/main" id="{AF0E88F3-04D1-1EA0-718F-30297960091A}"/>
              </a:ext>
            </a:extLst>
          </p:cNvPr>
          <p:cNvSpPr txBox="1">
            <a:spLocks noChangeArrowheads="1"/>
          </p:cNvSpPr>
          <p:nvPr/>
        </p:nvSpPr>
        <p:spPr>
          <a:xfrm>
            <a:off x="608918" y="274320"/>
            <a:ext cx="9445083" cy="1371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Unrelated Business Income Tax – UBIT</a:t>
            </a:r>
            <a:br>
              <a:rPr lang="en-US" altLang="en-US" sz="3600" b="1">
                <a:latin typeface="Gt america lt"/>
              </a:rPr>
            </a:br>
            <a:r>
              <a:rPr lang="en-US" altLang="en-US" sz="3600" b="1">
                <a:latin typeface="Gt america lt"/>
              </a:rPr>
              <a:t>Internet</a:t>
            </a:r>
            <a:endParaRPr lang="en-US" altLang="en-US" sz="3600" b="1" dirty="0">
              <a:latin typeface="Gt america lt"/>
            </a:endParaRPr>
          </a:p>
        </p:txBody>
      </p:sp>
    </p:spTree>
    <p:extLst>
      <p:ext uri="{BB962C8B-B14F-4D97-AF65-F5344CB8AC3E}">
        <p14:creationId xmlns:p14="http://schemas.microsoft.com/office/powerpoint/2010/main" val="2569021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1000"/>
                                        <p:tgtEl>
                                          <p:spTgt spid="86019">
                                            <p:txEl>
                                              <p:pRg st="0" end="0"/>
                                            </p:txEl>
                                          </p:spTgt>
                                        </p:tgtEl>
                                      </p:cBhvr>
                                    </p:animEffect>
                                    <p:anim calcmode="lin" valueType="num">
                                      <p:cBhvr>
                                        <p:cTn id="8" dur="10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601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fade">
                                      <p:cBhvr>
                                        <p:cTn id="12" dur="1000"/>
                                        <p:tgtEl>
                                          <p:spTgt spid="86019">
                                            <p:txEl>
                                              <p:pRg st="1" end="1"/>
                                            </p:txEl>
                                          </p:spTgt>
                                        </p:tgtEl>
                                      </p:cBhvr>
                                    </p:animEffect>
                                    <p:anim calcmode="lin" valueType="num">
                                      <p:cBhvr>
                                        <p:cTn id="13" dur="10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6019">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fade">
                                      <p:cBhvr>
                                        <p:cTn id="17" dur="1000"/>
                                        <p:tgtEl>
                                          <p:spTgt spid="86019">
                                            <p:txEl>
                                              <p:pRg st="2" end="2"/>
                                            </p:txEl>
                                          </p:spTgt>
                                        </p:tgtEl>
                                      </p:cBhvr>
                                    </p:animEffect>
                                    <p:anim calcmode="lin" valueType="num">
                                      <p:cBhvr>
                                        <p:cTn id="18" dur="10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6019">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fade">
                                      <p:cBhvr>
                                        <p:cTn id="22" dur="1000"/>
                                        <p:tgtEl>
                                          <p:spTgt spid="86019">
                                            <p:txEl>
                                              <p:pRg st="3" end="3"/>
                                            </p:txEl>
                                          </p:spTgt>
                                        </p:tgtEl>
                                      </p:cBhvr>
                                    </p:animEffect>
                                    <p:anim calcmode="lin" valueType="num">
                                      <p:cBhvr>
                                        <p:cTn id="23" dur="10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60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6019">
                                            <p:txEl>
                                              <p:pRg st="4" end="4"/>
                                            </p:txEl>
                                          </p:spTgt>
                                        </p:tgtEl>
                                        <p:attrNameLst>
                                          <p:attrName>style.visibility</p:attrName>
                                        </p:attrNameLst>
                                      </p:cBhvr>
                                      <p:to>
                                        <p:strVal val="visible"/>
                                      </p:to>
                                    </p:set>
                                    <p:animEffect transition="in" filter="fade">
                                      <p:cBhvr>
                                        <p:cTn id="29" dur="1000"/>
                                        <p:tgtEl>
                                          <p:spTgt spid="86019">
                                            <p:txEl>
                                              <p:pRg st="4" end="4"/>
                                            </p:txEl>
                                          </p:spTgt>
                                        </p:tgtEl>
                                      </p:cBhvr>
                                    </p:animEffect>
                                    <p:anim calcmode="lin" valueType="num">
                                      <p:cBhvr>
                                        <p:cTn id="30" dur="10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6019">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6019">
                                            <p:txEl>
                                              <p:pRg st="5" end="5"/>
                                            </p:txEl>
                                          </p:spTgt>
                                        </p:tgtEl>
                                        <p:attrNameLst>
                                          <p:attrName>style.visibility</p:attrName>
                                        </p:attrNameLst>
                                      </p:cBhvr>
                                      <p:to>
                                        <p:strVal val="visible"/>
                                      </p:to>
                                    </p:set>
                                    <p:animEffect transition="in" filter="fade">
                                      <p:cBhvr>
                                        <p:cTn id="34" dur="1000"/>
                                        <p:tgtEl>
                                          <p:spTgt spid="86019">
                                            <p:txEl>
                                              <p:pRg st="5" end="5"/>
                                            </p:txEl>
                                          </p:spTgt>
                                        </p:tgtEl>
                                      </p:cBhvr>
                                    </p:animEffect>
                                    <p:anim calcmode="lin" valueType="num">
                                      <p:cBhvr>
                                        <p:cTn id="35" dur="10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6019">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6019">
                                            <p:txEl>
                                              <p:pRg st="6" end="6"/>
                                            </p:txEl>
                                          </p:spTgt>
                                        </p:tgtEl>
                                        <p:attrNameLst>
                                          <p:attrName>style.visibility</p:attrName>
                                        </p:attrNameLst>
                                      </p:cBhvr>
                                      <p:to>
                                        <p:strVal val="visible"/>
                                      </p:to>
                                    </p:set>
                                    <p:animEffect transition="in" filter="fade">
                                      <p:cBhvr>
                                        <p:cTn id="39" dur="1000"/>
                                        <p:tgtEl>
                                          <p:spTgt spid="86019">
                                            <p:txEl>
                                              <p:pRg st="6" end="6"/>
                                            </p:txEl>
                                          </p:spTgt>
                                        </p:tgtEl>
                                      </p:cBhvr>
                                    </p:animEffect>
                                    <p:anim calcmode="lin" valueType="num">
                                      <p:cBhvr>
                                        <p:cTn id="40" dur="10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60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idx="10"/>
          </p:nvPr>
        </p:nvSpPr>
        <p:spPr>
          <a:xfrm>
            <a:off x="133813" y="1583472"/>
            <a:ext cx="10705172" cy="5062655"/>
          </a:xfrm>
        </p:spPr>
        <p:txBody>
          <a:bodyPr>
            <a:noAutofit/>
          </a:bodyPr>
          <a:lstStyle/>
          <a:p>
            <a:pPr eaLnBrk="1" hangingPunct="1">
              <a:lnSpc>
                <a:spcPct val="80000"/>
              </a:lnSpc>
            </a:pPr>
            <a:r>
              <a:rPr lang="en-US" altLang="en-US" sz="2800" dirty="0"/>
              <a:t>Trade Shows (internet)</a:t>
            </a:r>
          </a:p>
          <a:p>
            <a:pPr lvl="1" eaLnBrk="1" hangingPunct="1">
              <a:lnSpc>
                <a:spcPct val="80000"/>
              </a:lnSpc>
            </a:pPr>
            <a:r>
              <a:rPr lang="en-US" altLang="en-US" sz="2800" dirty="0">
                <a:latin typeface="Gt america lt"/>
              </a:rPr>
              <a:t>To qualify for the trade show exemption:</a:t>
            </a:r>
          </a:p>
          <a:p>
            <a:pPr lvl="1" eaLnBrk="1" hangingPunct="1">
              <a:lnSpc>
                <a:spcPct val="80000"/>
              </a:lnSpc>
            </a:pPr>
            <a:r>
              <a:rPr lang="en-US" altLang="en-US" sz="2800" dirty="0">
                <a:latin typeface="Gt america lt"/>
              </a:rPr>
              <a:t>Should coincide with an actual event</a:t>
            </a:r>
          </a:p>
          <a:p>
            <a:pPr lvl="1" eaLnBrk="1" hangingPunct="1">
              <a:lnSpc>
                <a:spcPct val="80000"/>
              </a:lnSpc>
            </a:pPr>
            <a:r>
              <a:rPr lang="en-US" altLang="en-US" sz="2800" dirty="0">
                <a:latin typeface="Gt america lt"/>
              </a:rPr>
              <a:t>Should consider a special section of the website available to members and interested public</a:t>
            </a:r>
          </a:p>
          <a:p>
            <a:pPr lvl="1" eaLnBrk="1" hangingPunct="1">
              <a:lnSpc>
                <a:spcPct val="80000"/>
              </a:lnSpc>
            </a:pPr>
            <a:r>
              <a:rPr lang="en-US" altLang="en-US" sz="2800" dirty="0">
                <a:latin typeface="Gt america lt"/>
              </a:rPr>
              <a:t>Should have access to the same information available to the participants attending the meeting in person</a:t>
            </a:r>
          </a:p>
          <a:p>
            <a:pPr eaLnBrk="1" hangingPunct="1">
              <a:lnSpc>
                <a:spcPct val="80000"/>
              </a:lnSpc>
            </a:pPr>
            <a:r>
              <a:rPr lang="en-US" altLang="en-US" sz="2800" dirty="0"/>
              <a:t>The exemption may not be available if:</a:t>
            </a:r>
          </a:p>
          <a:p>
            <a:pPr lvl="1" eaLnBrk="1" hangingPunct="1">
              <a:lnSpc>
                <a:spcPct val="80000"/>
              </a:lnSpc>
            </a:pPr>
            <a:r>
              <a:rPr lang="en-US" altLang="en-US" sz="2800" dirty="0">
                <a:latin typeface="Gt america lt"/>
              </a:rPr>
              <a:t>The show is available on an ongoing basis over a long period of time</a:t>
            </a:r>
          </a:p>
          <a:p>
            <a:pPr lvl="1" eaLnBrk="1" hangingPunct="1">
              <a:lnSpc>
                <a:spcPct val="80000"/>
              </a:lnSpc>
            </a:pPr>
            <a:r>
              <a:rPr lang="en-US" altLang="en-US" sz="2800" dirty="0">
                <a:latin typeface="Gt america lt"/>
              </a:rPr>
              <a:t>No longer a specific event</a:t>
            </a:r>
          </a:p>
          <a:p>
            <a:pPr lvl="1" eaLnBrk="1" hangingPunct="1">
              <a:lnSpc>
                <a:spcPct val="80000"/>
              </a:lnSpc>
            </a:pPr>
            <a:r>
              <a:rPr lang="en-US" altLang="en-US" sz="2800" dirty="0">
                <a:latin typeface="Gt america lt"/>
              </a:rPr>
              <a:t>The display consists of a listing of links to industry suppliers’ website</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14</a:t>
            </a:fld>
            <a:endParaRPr lang="en-US" altLang="en-US" sz="1680" dirty="0"/>
          </a:p>
        </p:txBody>
      </p:sp>
      <p:sp>
        <p:nvSpPr>
          <p:cNvPr id="5" name="Rectangle 2">
            <a:extLst>
              <a:ext uri="{FF2B5EF4-FFF2-40B4-BE49-F238E27FC236}">
                <a16:creationId xmlns:a16="http://schemas.microsoft.com/office/drawing/2014/main" id="{CFC3C8A6-FBF0-5E89-C50D-2C3B57088116}"/>
              </a:ext>
            </a:extLst>
          </p:cNvPr>
          <p:cNvSpPr txBox="1">
            <a:spLocks noChangeArrowheads="1"/>
          </p:cNvSpPr>
          <p:nvPr/>
        </p:nvSpPr>
        <p:spPr>
          <a:xfrm>
            <a:off x="608918" y="274320"/>
            <a:ext cx="9445083" cy="1371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Unrelated Business Income Tax – UBIT</a:t>
            </a:r>
            <a:br>
              <a:rPr lang="en-US" altLang="en-US" sz="3600" b="1">
                <a:latin typeface="Gt america lt"/>
              </a:rPr>
            </a:br>
            <a:r>
              <a:rPr lang="en-US" altLang="en-US" sz="3600" b="1">
                <a:latin typeface="Gt america lt"/>
              </a:rPr>
              <a:t>Internet</a:t>
            </a:r>
            <a:endParaRPr lang="en-US" altLang="en-US" sz="3600" b="1" dirty="0">
              <a:latin typeface="Gt america lt"/>
            </a:endParaRPr>
          </a:p>
        </p:txBody>
      </p:sp>
    </p:spTree>
    <p:extLst>
      <p:ext uri="{BB962C8B-B14F-4D97-AF65-F5344CB8AC3E}">
        <p14:creationId xmlns:p14="http://schemas.microsoft.com/office/powerpoint/2010/main" val="2556130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7043">
                                            <p:txEl>
                                              <p:pRg st="1" end="1"/>
                                            </p:txEl>
                                          </p:spTgt>
                                        </p:tgtEl>
                                        <p:attrNameLst>
                                          <p:attrName>style.visibility</p:attrName>
                                        </p:attrNameLst>
                                      </p:cBhvr>
                                      <p:to>
                                        <p:strVal val="visible"/>
                                      </p:to>
                                    </p:set>
                                    <p:animEffect transition="in" filter="fade">
                                      <p:cBhvr>
                                        <p:cTn id="12" dur="1000"/>
                                        <p:tgtEl>
                                          <p:spTgt spid="87043">
                                            <p:txEl>
                                              <p:pRg st="1" end="1"/>
                                            </p:txEl>
                                          </p:spTgt>
                                        </p:tgtEl>
                                      </p:cBhvr>
                                    </p:animEffect>
                                    <p:anim calcmode="lin" valueType="num">
                                      <p:cBhvr>
                                        <p:cTn id="13" dur="1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704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7043">
                                            <p:txEl>
                                              <p:pRg st="2" end="2"/>
                                            </p:txEl>
                                          </p:spTgt>
                                        </p:tgtEl>
                                        <p:attrNameLst>
                                          <p:attrName>style.visibility</p:attrName>
                                        </p:attrNameLst>
                                      </p:cBhvr>
                                      <p:to>
                                        <p:strVal val="visible"/>
                                      </p:to>
                                    </p:set>
                                    <p:animEffect transition="in" filter="fade">
                                      <p:cBhvr>
                                        <p:cTn id="17" dur="1000"/>
                                        <p:tgtEl>
                                          <p:spTgt spid="87043">
                                            <p:txEl>
                                              <p:pRg st="2" end="2"/>
                                            </p:txEl>
                                          </p:spTgt>
                                        </p:tgtEl>
                                      </p:cBhvr>
                                    </p:animEffect>
                                    <p:anim calcmode="lin" valueType="num">
                                      <p:cBhvr>
                                        <p:cTn id="18" dur="1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704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7043">
                                            <p:txEl>
                                              <p:pRg st="3" end="3"/>
                                            </p:txEl>
                                          </p:spTgt>
                                        </p:tgtEl>
                                        <p:attrNameLst>
                                          <p:attrName>style.visibility</p:attrName>
                                        </p:attrNameLst>
                                      </p:cBhvr>
                                      <p:to>
                                        <p:strVal val="visible"/>
                                      </p:to>
                                    </p:set>
                                    <p:animEffect transition="in" filter="fade">
                                      <p:cBhvr>
                                        <p:cTn id="22" dur="1000"/>
                                        <p:tgtEl>
                                          <p:spTgt spid="87043">
                                            <p:txEl>
                                              <p:pRg st="3" end="3"/>
                                            </p:txEl>
                                          </p:spTgt>
                                        </p:tgtEl>
                                      </p:cBhvr>
                                    </p:animEffect>
                                    <p:anim calcmode="lin" valueType="num">
                                      <p:cBhvr>
                                        <p:cTn id="23" dur="1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704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7043">
                                            <p:txEl>
                                              <p:pRg st="4" end="4"/>
                                            </p:txEl>
                                          </p:spTgt>
                                        </p:tgtEl>
                                        <p:attrNameLst>
                                          <p:attrName>style.visibility</p:attrName>
                                        </p:attrNameLst>
                                      </p:cBhvr>
                                      <p:to>
                                        <p:strVal val="visible"/>
                                      </p:to>
                                    </p:set>
                                    <p:animEffect transition="in" filter="fade">
                                      <p:cBhvr>
                                        <p:cTn id="27" dur="1000"/>
                                        <p:tgtEl>
                                          <p:spTgt spid="87043">
                                            <p:txEl>
                                              <p:pRg st="4" end="4"/>
                                            </p:txEl>
                                          </p:spTgt>
                                        </p:tgtEl>
                                      </p:cBhvr>
                                    </p:animEffect>
                                    <p:anim calcmode="lin" valueType="num">
                                      <p:cBhvr>
                                        <p:cTn id="28" dur="10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70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7043">
                                            <p:txEl>
                                              <p:pRg st="5" end="5"/>
                                            </p:txEl>
                                          </p:spTgt>
                                        </p:tgtEl>
                                        <p:attrNameLst>
                                          <p:attrName>style.visibility</p:attrName>
                                        </p:attrNameLst>
                                      </p:cBhvr>
                                      <p:to>
                                        <p:strVal val="visible"/>
                                      </p:to>
                                    </p:set>
                                    <p:animEffect transition="in" filter="fade">
                                      <p:cBhvr>
                                        <p:cTn id="34" dur="1000"/>
                                        <p:tgtEl>
                                          <p:spTgt spid="87043">
                                            <p:txEl>
                                              <p:pRg st="5" end="5"/>
                                            </p:txEl>
                                          </p:spTgt>
                                        </p:tgtEl>
                                      </p:cBhvr>
                                    </p:animEffect>
                                    <p:anim calcmode="lin" valueType="num">
                                      <p:cBhvr>
                                        <p:cTn id="35" dur="10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704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7043">
                                            <p:txEl>
                                              <p:pRg st="6" end="6"/>
                                            </p:txEl>
                                          </p:spTgt>
                                        </p:tgtEl>
                                        <p:attrNameLst>
                                          <p:attrName>style.visibility</p:attrName>
                                        </p:attrNameLst>
                                      </p:cBhvr>
                                      <p:to>
                                        <p:strVal val="visible"/>
                                      </p:to>
                                    </p:set>
                                    <p:animEffect transition="in" filter="fade">
                                      <p:cBhvr>
                                        <p:cTn id="39" dur="1000"/>
                                        <p:tgtEl>
                                          <p:spTgt spid="87043">
                                            <p:txEl>
                                              <p:pRg st="6" end="6"/>
                                            </p:txEl>
                                          </p:spTgt>
                                        </p:tgtEl>
                                      </p:cBhvr>
                                    </p:animEffect>
                                    <p:anim calcmode="lin" valueType="num">
                                      <p:cBhvr>
                                        <p:cTn id="40" dur="10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704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7043">
                                            <p:txEl>
                                              <p:pRg st="7" end="7"/>
                                            </p:txEl>
                                          </p:spTgt>
                                        </p:tgtEl>
                                        <p:attrNameLst>
                                          <p:attrName>style.visibility</p:attrName>
                                        </p:attrNameLst>
                                      </p:cBhvr>
                                      <p:to>
                                        <p:strVal val="visible"/>
                                      </p:to>
                                    </p:set>
                                    <p:animEffect transition="in" filter="fade">
                                      <p:cBhvr>
                                        <p:cTn id="44" dur="1000"/>
                                        <p:tgtEl>
                                          <p:spTgt spid="87043">
                                            <p:txEl>
                                              <p:pRg st="7" end="7"/>
                                            </p:txEl>
                                          </p:spTgt>
                                        </p:tgtEl>
                                      </p:cBhvr>
                                    </p:animEffect>
                                    <p:anim calcmode="lin" valueType="num">
                                      <p:cBhvr>
                                        <p:cTn id="45" dur="10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704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7043">
                                            <p:txEl>
                                              <p:pRg st="8" end="8"/>
                                            </p:txEl>
                                          </p:spTgt>
                                        </p:tgtEl>
                                        <p:attrNameLst>
                                          <p:attrName>style.visibility</p:attrName>
                                        </p:attrNameLst>
                                      </p:cBhvr>
                                      <p:to>
                                        <p:strVal val="visible"/>
                                      </p:to>
                                    </p:set>
                                    <p:animEffect transition="in" filter="fade">
                                      <p:cBhvr>
                                        <p:cTn id="49" dur="1000"/>
                                        <p:tgtEl>
                                          <p:spTgt spid="87043">
                                            <p:txEl>
                                              <p:pRg st="8" end="8"/>
                                            </p:txEl>
                                          </p:spTgt>
                                        </p:tgtEl>
                                      </p:cBhvr>
                                    </p:animEffect>
                                    <p:anim calcmode="lin" valueType="num">
                                      <p:cBhvr>
                                        <p:cTn id="50" dur="1000" fill="hold"/>
                                        <p:tgtEl>
                                          <p:spTgt spid="8704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70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idx="4294967295"/>
          </p:nvPr>
        </p:nvSpPr>
        <p:spPr>
          <a:xfrm>
            <a:off x="189571" y="2477351"/>
            <a:ext cx="10459844" cy="3254375"/>
          </a:xfrm>
        </p:spPr>
        <p:txBody>
          <a:bodyPr>
            <a:noAutofit/>
          </a:bodyPr>
          <a:lstStyle/>
          <a:p>
            <a:pPr algn="ctr"/>
            <a:r>
              <a:rPr lang="en-US" sz="5760" dirty="0">
                <a:latin typeface="Gt america lt"/>
              </a:rPr>
              <a:t>Different Types</a:t>
            </a:r>
            <a:br>
              <a:rPr lang="en-US" sz="5760" dirty="0">
                <a:latin typeface="Gt america lt"/>
              </a:rPr>
            </a:br>
            <a:r>
              <a:rPr lang="en-US" sz="5760" dirty="0">
                <a:latin typeface="Gt america lt"/>
              </a:rPr>
              <a:t>of</a:t>
            </a:r>
            <a:br>
              <a:rPr lang="en-US" sz="5760" dirty="0">
                <a:latin typeface="Gt america lt"/>
              </a:rPr>
            </a:br>
            <a:r>
              <a:rPr lang="en-US" sz="5760" dirty="0">
                <a:latin typeface="Gt america lt"/>
              </a:rPr>
              <a:t>Financial and Accounting Services</a:t>
            </a:r>
          </a:p>
        </p:txBody>
      </p:sp>
      <p:sp>
        <p:nvSpPr>
          <p:cNvPr id="3" name="Slide Number Placeholder 4">
            <a:extLst>
              <a:ext uri="{FF2B5EF4-FFF2-40B4-BE49-F238E27FC236}">
                <a16:creationId xmlns:a16="http://schemas.microsoft.com/office/drawing/2014/main" id="{A603420E-FBB7-B155-E164-3613FDD2A9C6}"/>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15</a:t>
            </a:fld>
            <a:endParaRPr lang="en-US" altLang="en-US" sz="1680" dirty="0"/>
          </a:p>
        </p:txBody>
      </p:sp>
    </p:spTree>
    <p:extLst>
      <p:ext uri="{BB962C8B-B14F-4D97-AF65-F5344CB8AC3E}">
        <p14:creationId xmlns:p14="http://schemas.microsoft.com/office/powerpoint/2010/main" val="24845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0"/>
          </p:nvPr>
        </p:nvSpPr>
        <p:spPr>
          <a:xfrm>
            <a:off x="613317" y="2441031"/>
            <a:ext cx="5519854" cy="4003289"/>
          </a:xfrm>
        </p:spPr>
        <p:txBody>
          <a:bodyPr/>
          <a:lstStyle/>
          <a:p>
            <a:pPr eaLnBrk="1" hangingPunct="1"/>
            <a:r>
              <a:rPr lang="en-US" altLang="en-US" sz="3600" dirty="0">
                <a:solidFill>
                  <a:srgbClr val="002060"/>
                </a:solidFill>
              </a:rPr>
              <a:t>Accounting Services: – </a:t>
            </a:r>
            <a:r>
              <a:rPr lang="en-US" altLang="en-US" sz="3600" b="1" u="sng" dirty="0">
                <a:solidFill>
                  <a:srgbClr val="002060"/>
                </a:solidFill>
              </a:rPr>
              <a:t>Reporting</a:t>
            </a:r>
          </a:p>
          <a:p>
            <a:pPr marL="457200" lvl="1" indent="0" eaLnBrk="1" hangingPunct="1">
              <a:buNone/>
            </a:pPr>
            <a:endParaRPr lang="en-US" altLang="en-US" sz="900" dirty="0">
              <a:latin typeface="Gt america lt"/>
            </a:endParaRPr>
          </a:p>
          <a:p>
            <a:pPr lvl="1" eaLnBrk="1" hangingPunct="1"/>
            <a:r>
              <a:rPr lang="en-US" altLang="en-US" sz="3600" dirty="0">
                <a:latin typeface="Gt america lt"/>
              </a:rPr>
              <a:t>Audit</a:t>
            </a:r>
          </a:p>
          <a:p>
            <a:pPr lvl="1" eaLnBrk="1" hangingPunct="1"/>
            <a:r>
              <a:rPr lang="en-US" altLang="en-US" sz="3600" dirty="0">
                <a:latin typeface="Gt america lt"/>
              </a:rPr>
              <a:t>Review</a:t>
            </a:r>
          </a:p>
          <a:p>
            <a:pPr lvl="1" eaLnBrk="1" hangingPunct="1"/>
            <a:r>
              <a:rPr lang="en-US" altLang="en-US" sz="3600" dirty="0">
                <a:latin typeface="Gt america lt"/>
              </a:rPr>
              <a:t>Compilation</a:t>
            </a:r>
          </a:p>
        </p:txBody>
      </p:sp>
      <p:sp>
        <p:nvSpPr>
          <p:cNvPr id="26626" name="Rectangle 2"/>
          <p:cNvSpPr>
            <a:spLocks noGrp="1" noChangeArrowheads="1"/>
          </p:cNvSpPr>
          <p:nvPr>
            <p:ph type="title" idx="4294967295"/>
          </p:nvPr>
        </p:nvSpPr>
        <p:spPr>
          <a:xfrm>
            <a:off x="441906" y="466725"/>
            <a:ext cx="8869362" cy="1004888"/>
          </a:xfrm>
        </p:spPr>
        <p:txBody>
          <a:bodyPr/>
          <a:lstStyle/>
          <a:p>
            <a:pPr eaLnBrk="1" hangingPunct="1"/>
            <a:r>
              <a:rPr lang="en-US" altLang="en-US" sz="3840" b="1" dirty="0">
                <a:latin typeface="Gt america lt"/>
              </a:rPr>
              <a:t>Accounting Services </a:t>
            </a:r>
            <a:r>
              <a:rPr lang="en-US" altLang="en-US" sz="3840" b="1" dirty="0">
                <a:latin typeface="Gt america lt"/>
                <a:sym typeface="Wingdings" pitchFamily="2" charset="2"/>
              </a:rPr>
              <a:t>– Types &gt;</a:t>
            </a:r>
            <a:endParaRPr lang="en-US" altLang="en-US" sz="3840" b="1" dirty="0">
              <a:latin typeface="Gt america lt"/>
            </a:endParaRPr>
          </a:p>
        </p:txBody>
      </p:sp>
      <p:sp>
        <p:nvSpPr>
          <p:cNvPr id="26628" name="Rectangle 4"/>
          <p:cNvSpPr>
            <a:spLocks noGrp="1" noChangeArrowheads="1"/>
          </p:cNvSpPr>
          <p:nvPr>
            <p:ph type="body" sz="half" idx="4294967295"/>
          </p:nvPr>
        </p:nvSpPr>
        <p:spPr>
          <a:xfrm>
            <a:off x="5862832" y="2441031"/>
            <a:ext cx="4845050" cy="3813175"/>
          </a:xfrm>
        </p:spPr>
        <p:txBody>
          <a:bodyPr/>
          <a:lstStyle/>
          <a:p>
            <a:pPr marL="0" indent="0" eaLnBrk="1" hangingPunct="1">
              <a:buNone/>
            </a:pPr>
            <a:r>
              <a:rPr lang="en-US" altLang="en-US" sz="3600" dirty="0">
                <a:solidFill>
                  <a:srgbClr val="002060"/>
                </a:solidFill>
                <a:latin typeface="Gt america lt"/>
              </a:rPr>
              <a:t>Accounting Services: – </a:t>
            </a:r>
            <a:r>
              <a:rPr lang="en-US" altLang="en-US" sz="3600" b="1" u="sng" dirty="0">
                <a:solidFill>
                  <a:srgbClr val="002060"/>
                </a:solidFill>
                <a:latin typeface="Gt america lt"/>
              </a:rPr>
              <a:t>Other</a:t>
            </a:r>
          </a:p>
          <a:p>
            <a:pPr marL="457200" lvl="1" indent="0" eaLnBrk="1" hangingPunct="1">
              <a:buNone/>
            </a:pPr>
            <a:endParaRPr lang="en-US" altLang="en-US" sz="900" dirty="0">
              <a:latin typeface="Gt america lt"/>
            </a:endParaRPr>
          </a:p>
          <a:p>
            <a:pPr lvl="1" eaLnBrk="1" hangingPunct="1"/>
            <a:r>
              <a:rPr lang="en-US" altLang="en-US" sz="3600" dirty="0">
                <a:latin typeface="Gt america lt"/>
              </a:rPr>
              <a:t>Consulting</a:t>
            </a:r>
          </a:p>
          <a:p>
            <a:pPr lvl="1" eaLnBrk="1" hangingPunct="1"/>
            <a:r>
              <a:rPr lang="en-US" altLang="en-US" sz="3600" dirty="0">
                <a:latin typeface="Gt america lt"/>
              </a:rPr>
              <a:t>Accounting</a:t>
            </a:r>
          </a:p>
          <a:p>
            <a:pPr lvl="1" eaLnBrk="1" hangingPunct="1"/>
            <a:r>
              <a:rPr lang="en-US" altLang="en-US" sz="3600" dirty="0">
                <a:latin typeface="Gt america lt"/>
              </a:rPr>
              <a:t>Bookkeeping</a:t>
            </a:r>
          </a:p>
          <a:p>
            <a:pPr lvl="1" eaLnBrk="1" hangingPunct="1"/>
            <a:r>
              <a:rPr lang="en-US" altLang="en-US" sz="3600" dirty="0">
                <a:latin typeface="Gt america lt"/>
              </a:rPr>
              <a:t>Tax</a:t>
            </a:r>
          </a:p>
          <a:p>
            <a:pPr eaLnBrk="1" hangingPunct="1"/>
            <a:endParaRPr lang="en-US" altLang="en-US" dirty="0"/>
          </a:p>
        </p:txBody>
      </p:sp>
      <p:sp>
        <p:nvSpPr>
          <p:cNvPr id="5" name="Slide Number Placeholder 4"/>
          <p:cNvSpPr>
            <a:spLocks noGrp="1"/>
          </p:cNvSpPr>
          <p:nvPr>
            <p:ph type="sldNum" sz="quarter" idx="4294967295"/>
          </p:nvPr>
        </p:nvSpPr>
        <p:spPr>
          <a:xfrm>
            <a:off x="11887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fld id="{B4C9C0D5-DD38-8E49-8CBC-9FEBD21D8142}" type="slidenum">
              <a:rPr lang="en-US" smtClean="0"/>
              <a:pPr>
                <a:spcBef>
                  <a:spcPct val="0"/>
                </a:spcBef>
                <a:buClrTx/>
                <a:buSzTx/>
                <a:buFontTx/>
                <a:buNone/>
              </a:pPr>
              <a:t>16</a:t>
            </a:fld>
            <a:endParaRPr lang="en-US" altLang="en-US" sz="1680" dirty="0"/>
          </a:p>
        </p:txBody>
      </p:sp>
      <p:sp>
        <p:nvSpPr>
          <p:cNvPr id="6" name="Slide Number Placeholder 4">
            <a:extLst>
              <a:ext uri="{FF2B5EF4-FFF2-40B4-BE49-F238E27FC236}">
                <a16:creationId xmlns:a16="http://schemas.microsoft.com/office/drawing/2014/main" id="{ACC6A815-2166-698D-EF1E-875A0712326E}"/>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16</a:t>
            </a:fld>
            <a:endParaRPr lang="en-US" altLang="en-US" sz="1680" dirty="0"/>
          </a:p>
        </p:txBody>
      </p:sp>
    </p:spTree>
    <p:extLst>
      <p:ext uri="{BB962C8B-B14F-4D97-AF65-F5344CB8AC3E}">
        <p14:creationId xmlns:p14="http://schemas.microsoft.com/office/powerpoint/2010/main" val="6155326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ox(in)">
                                      <p:cBhvr>
                                        <p:cTn id="7" dur="500"/>
                                        <p:tgtEl>
                                          <p:spTgt spid="7577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5779">
                                            <p:txEl>
                                              <p:pRg st="2" end="2"/>
                                            </p:txEl>
                                          </p:spTgt>
                                        </p:tgtEl>
                                        <p:attrNameLst>
                                          <p:attrName>style.visibility</p:attrName>
                                        </p:attrNameLst>
                                      </p:cBhvr>
                                      <p:to>
                                        <p:strVal val="visible"/>
                                      </p:to>
                                    </p:set>
                                    <p:animEffect transition="in" filter="box(in)">
                                      <p:cBhvr>
                                        <p:cTn id="10" dur="500"/>
                                        <p:tgtEl>
                                          <p:spTgt spid="75779">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5779">
                                            <p:txEl>
                                              <p:pRg st="3" end="3"/>
                                            </p:txEl>
                                          </p:spTgt>
                                        </p:tgtEl>
                                        <p:attrNameLst>
                                          <p:attrName>style.visibility</p:attrName>
                                        </p:attrNameLst>
                                      </p:cBhvr>
                                      <p:to>
                                        <p:strVal val="visible"/>
                                      </p:to>
                                    </p:set>
                                    <p:animEffect transition="in" filter="box(in)">
                                      <p:cBhvr>
                                        <p:cTn id="13" dur="500"/>
                                        <p:tgtEl>
                                          <p:spTgt spid="75779">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5779">
                                            <p:txEl>
                                              <p:pRg st="4" end="4"/>
                                            </p:txEl>
                                          </p:spTgt>
                                        </p:tgtEl>
                                        <p:attrNameLst>
                                          <p:attrName>style.visibility</p:attrName>
                                        </p:attrNameLst>
                                      </p:cBhvr>
                                      <p:to>
                                        <p:strVal val="visible"/>
                                      </p:to>
                                    </p:set>
                                    <p:animEffect transition="in" filter="box(in)">
                                      <p:cBhvr>
                                        <p:cTn id="16" dur="500"/>
                                        <p:tgtEl>
                                          <p:spTgt spid="75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0"/>
          </p:nvPr>
        </p:nvSpPr>
        <p:spPr>
          <a:xfrm>
            <a:off x="825191" y="1811685"/>
            <a:ext cx="9271000" cy="4360128"/>
          </a:xfrm>
        </p:spPr>
        <p:txBody>
          <a:bodyPr>
            <a:normAutofit lnSpcReduction="10000"/>
          </a:bodyPr>
          <a:lstStyle/>
          <a:p>
            <a:pPr eaLnBrk="1" hangingPunct="1"/>
            <a:r>
              <a:rPr lang="en-US" altLang="en-US" sz="4000" dirty="0"/>
              <a:t>Finding an Auditor</a:t>
            </a:r>
          </a:p>
          <a:p>
            <a:pPr marL="457200" lvl="1" indent="0" eaLnBrk="1" hangingPunct="1">
              <a:buNone/>
            </a:pPr>
            <a:endParaRPr lang="en-US" altLang="en-US" sz="900" dirty="0">
              <a:latin typeface="Gt america lt"/>
            </a:endParaRPr>
          </a:p>
          <a:p>
            <a:pPr lvl="1" eaLnBrk="1" hangingPunct="1"/>
            <a:r>
              <a:rPr lang="en-US" altLang="en-US" sz="3600" dirty="0">
                <a:latin typeface="Gt america lt"/>
              </a:rPr>
              <a:t>When to Get Started</a:t>
            </a:r>
          </a:p>
          <a:p>
            <a:pPr lvl="1" eaLnBrk="1" hangingPunct="1"/>
            <a:r>
              <a:rPr lang="en-US" altLang="en-US" sz="3600" dirty="0">
                <a:latin typeface="Gt america lt"/>
              </a:rPr>
              <a:t>Who Drives the Process</a:t>
            </a:r>
          </a:p>
          <a:p>
            <a:pPr lvl="1" eaLnBrk="1" hangingPunct="1"/>
            <a:r>
              <a:rPr lang="en-US" altLang="en-US" sz="3600" dirty="0">
                <a:latin typeface="Gt america lt"/>
              </a:rPr>
              <a:t>What are Criteria (what are you looking for)</a:t>
            </a:r>
          </a:p>
          <a:p>
            <a:pPr lvl="1" eaLnBrk="1" hangingPunct="1"/>
            <a:r>
              <a:rPr lang="en-US" altLang="en-US" sz="3600" dirty="0">
                <a:latin typeface="Gt america lt"/>
              </a:rPr>
              <a:t>Economics Today</a:t>
            </a:r>
          </a:p>
          <a:p>
            <a:pPr lvl="2" eaLnBrk="1" hangingPunct="1"/>
            <a:r>
              <a:rPr lang="en-US" altLang="en-US" sz="3200" dirty="0">
                <a:latin typeface="Gt america lt"/>
              </a:rPr>
              <a:t>Costs</a:t>
            </a:r>
          </a:p>
          <a:p>
            <a:pPr lvl="2" eaLnBrk="1" hangingPunct="1"/>
            <a:r>
              <a:rPr lang="en-US" altLang="en-US" sz="3200" dirty="0">
                <a:latin typeface="Gt america lt"/>
              </a:rPr>
              <a:t>Reality</a:t>
            </a:r>
          </a:p>
          <a:p>
            <a:pPr lvl="2" eaLnBrk="1" hangingPunct="1"/>
            <a:r>
              <a:rPr lang="en-US" altLang="en-US" sz="3200" dirty="0">
                <a:latin typeface="Gt america lt"/>
              </a:rPr>
              <a:t>Strategy</a:t>
            </a:r>
            <a:endParaRPr lang="en-US" altLang="en-US" dirty="0">
              <a:latin typeface="Gt america lt"/>
            </a:endParaRPr>
          </a:p>
        </p:txBody>
      </p:sp>
      <p:sp>
        <p:nvSpPr>
          <p:cNvPr id="27650" name="Rectangle 2"/>
          <p:cNvSpPr>
            <a:spLocks noGrp="1" noChangeArrowheads="1"/>
          </p:cNvSpPr>
          <p:nvPr>
            <p:ph type="title" idx="4294967295"/>
          </p:nvPr>
        </p:nvSpPr>
        <p:spPr>
          <a:xfrm>
            <a:off x="1162685" y="248284"/>
            <a:ext cx="8804275" cy="1371600"/>
          </a:xfrm>
          <a:prstGeom prst="rect">
            <a:avLst/>
          </a:prstGeom>
        </p:spPr>
        <p:txBody>
          <a:bodyPr/>
          <a:lstStyle/>
          <a:p>
            <a:pPr algn="ctr" eaLnBrk="1" hangingPunct="1"/>
            <a:r>
              <a:rPr lang="en-US" altLang="en-US" b="1" dirty="0">
                <a:latin typeface="Gt america lt"/>
              </a:rPr>
              <a:t>Financial Statement Audit</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17</a:t>
            </a:fld>
            <a:endParaRPr lang="en-US" altLang="en-US" sz="1680" dirty="0"/>
          </a:p>
        </p:txBody>
      </p:sp>
    </p:spTree>
    <p:extLst>
      <p:ext uri="{BB962C8B-B14F-4D97-AF65-F5344CB8AC3E}">
        <p14:creationId xmlns:p14="http://schemas.microsoft.com/office/powerpoint/2010/main" val="12279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in)">
                                      <p:cBhvr>
                                        <p:cTn id="7" dur="500"/>
                                        <p:tgtEl>
                                          <p:spTgt spid="7782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27">
                                            <p:txEl>
                                              <p:pRg st="2" end="2"/>
                                            </p:txEl>
                                          </p:spTgt>
                                        </p:tgtEl>
                                        <p:attrNameLst>
                                          <p:attrName>style.visibility</p:attrName>
                                        </p:attrNameLst>
                                      </p:cBhvr>
                                      <p:to>
                                        <p:strVal val="visible"/>
                                      </p:to>
                                    </p:set>
                                    <p:animEffect transition="in" filter="box(in)">
                                      <p:cBhvr>
                                        <p:cTn id="10" dur="500"/>
                                        <p:tgtEl>
                                          <p:spTgt spid="77827">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animEffect transition="in" filter="box(in)">
                                      <p:cBhvr>
                                        <p:cTn id="13" dur="500"/>
                                        <p:tgtEl>
                                          <p:spTgt spid="77827">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7827">
                                            <p:txEl>
                                              <p:pRg st="4" end="4"/>
                                            </p:txEl>
                                          </p:spTgt>
                                        </p:tgtEl>
                                        <p:attrNameLst>
                                          <p:attrName>style.visibility</p:attrName>
                                        </p:attrNameLst>
                                      </p:cBhvr>
                                      <p:to>
                                        <p:strVal val="visible"/>
                                      </p:to>
                                    </p:set>
                                    <p:animEffect transition="in" filter="box(in)">
                                      <p:cBhvr>
                                        <p:cTn id="16" dur="500"/>
                                        <p:tgtEl>
                                          <p:spTgt spid="77827">
                                            <p:txEl>
                                              <p:pRg st="4" end="4"/>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7827">
                                            <p:txEl>
                                              <p:pRg st="5" end="5"/>
                                            </p:txEl>
                                          </p:spTgt>
                                        </p:tgtEl>
                                        <p:attrNameLst>
                                          <p:attrName>style.visibility</p:attrName>
                                        </p:attrNameLst>
                                      </p:cBhvr>
                                      <p:to>
                                        <p:strVal val="visible"/>
                                      </p:to>
                                    </p:set>
                                    <p:animEffect transition="in" filter="box(in)">
                                      <p:cBhvr>
                                        <p:cTn id="19" dur="500"/>
                                        <p:tgtEl>
                                          <p:spTgt spid="77827">
                                            <p:txEl>
                                              <p:pRg st="5" end="5"/>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7827">
                                            <p:txEl>
                                              <p:pRg st="6" end="6"/>
                                            </p:txEl>
                                          </p:spTgt>
                                        </p:tgtEl>
                                        <p:attrNameLst>
                                          <p:attrName>style.visibility</p:attrName>
                                        </p:attrNameLst>
                                      </p:cBhvr>
                                      <p:to>
                                        <p:strVal val="visible"/>
                                      </p:to>
                                    </p:set>
                                    <p:animEffect transition="in" filter="box(in)">
                                      <p:cBhvr>
                                        <p:cTn id="22" dur="500"/>
                                        <p:tgtEl>
                                          <p:spTgt spid="77827">
                                            <p:txEl>
                                              <p:pRg st="6" end="6"/>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7827">
                                            <p:txEl>
                                              <p:pRg st="7" end="7"/>
                                            </p:txEl>
                                          </p:spTgt>
                                        </p:tgtEl>
                                        <p:attrNameLst>
                                          <p:attrName>style.visibility</p:attrName>
                                        </p:attrNameLst>
                                      </p:cBhvr>
                                      <p:to>
                                        <p:strVal val="visible"/>
                                      </p:to>
                                    </p:set>
                                    <p:animEffect transition="in" filter="box(in)">
                                      <p:cBhvr>
                                        <p:cTn id="25" dur="500"/>
                                        <p:tgtEl>
                                          <p:spTgt spid="77827">
                                            <p:txEl>
                                              <p:pRg st="7" end="7"/>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7827">
                                            <p:txEl>
                                              <p:pRg st="8" end="8"/>
                                            </p:txEl>
                                          </p:spTgt>
                                        </p:tgtEl>
                                        <p:attrNameLst>
                                          <p:attrName>style.visibility</p:attrName>
                                        </p:attrNameLst>
                                      </p:cBhvr>
                                      <p:to>
                                        <p:strVal val="visible"/>
                                      </p:to>
                                    </p:set>
                                    <p:animEffect transition="in" filter="box(in)">
                                      <p:cBhvr>
                                        <p:cTn id="28" dur="500"/>
                                        <p:tgtEl>
                                          <p:spTgt spid="778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0"/>
          </p:nvPr>
        </p:nvSpPr>
        <p:spPr>
          <a:xfrm>
            <a:off x="695959" y="1499838"/>
            <a:ext cx="9485103" cy="4856357"/>
          </a:xfrm>
        </p:spPr>
        <p:txBody>
          <a:bodyPr>
            <a:normAutofit/>
          </a:bodyPr>
          <a:lstStyle/>
          <a:p>
            <a:pPr eaLnBrk="1" hangingPunct="1"/>
            <a:r>
              <a:rPr lang="en-US" altLang="en-US" sz="3600" dirty="0"/>
              <a:t>Audit Committees</a:t>
            </a:r>
          </a:p>
          <a:p>
            <a:pPr eaLnBrk="1" hangingPunct="1"/>
            <a:endParaRPr lang="en-US" altLang="en-US" sz="900" dirty="0"/>
          </a:p>
          <a:p>
            <a:pPr lvl="1" eaLnBrk="1" hangingPunct="1"/>
            <a:r>
              <a:rPr lang="en-US" altLang="en-US" sz="3600" dirty="0">
                <a:latin typeface="Gt america lt"/>
              </a:rPr>
              <a:t>Do you Have an Audit Committee?</a:t>
            </a:r>
          </a:p>
          <a:p>
            <a:pPr lvl="2" eaLnBrk="1" hangingPunct="1"/>
            <a:r>
              <a:rPr lang="en-US" altLang="en-US" sz="3200" dirty="0">
                <a:latin typeface="Gt america lt"/>
              </a:rPr>
              <a:t>What to Do If You Do Not Have One</a:t>
            </a:r>
          </a:p>
          <a:p>
            <a:pPr lvl="1" eaLnBrk="1" hangingPunct="1"/>
            <a:r>
              <a:rPr lang="en-US" altLang="en-US" sz="3600" dirty="0">
                <a:latin typeface="Gt america lt"/>
              </a:rPr>
              <a:t>Are They Independent?</a:t>
            </a:r>
          </a:p>
          <a:p>
            <a:pPr lvl="2" eaLnBrk="1" hangingPunct="1"/>
            <a:r>
              <a:rPr lang="en-US" altLang="en-US" sz="3200" dirty="0">
                <a:latin typeface="Gt america lt"/>
              </a:rPr>
              <a:t>Make-Up</a:t>
            </a:r>
          </a:p>
          <a:p>
            <a:pPr lvl="2" eaLnBrk="1" hangingPunct="1"/>
            <a:r>
              <a:rPr lang="en-US" altLang="en-US" sz="3200" dirty="0">
                <a:latin typeface="Gt america lt"/>
              </a:rPr>
              <a:t>Operating Policies</a:t>
            </a:r>
          </a:p>
          <a:p>
            <a:pPr lvl="2" eaLnBrk="1" hangingPunct="1"/>
            <a:r>
              <a:rPr lang="en-US" altLang="en-US" sz="3200" dirty="0">
                <a:latin typeface="Gt america lt"/>
              </a:rPr>
              <a:t>Authority</a:t>
            </a:r>
          </a:p>
          <a:p>
            <a:pPr lvl="1" eaLnBrk="1" hangingPunct="1"/>
            <a:r>
              <a:rPr lang="en-US" altLang="en-US" sz="3600" dirty="0">
                <a:latin typeface="Gt america lt"/>
              </a:rPr>
              <a:t>The Board’s Role</a:t>
            </a:r>
            <a:endParaRPr lang="en-US" altLang="en-US" sz="2800" dirty="0">
              <a:latin typeface="Gt america lt"/>
            </a:endParaRPr>
          </a:p>
        </p:txBody>
      </p:sp>
      <p:sp>
        <p:nvSpPr>
          <p:cNvPr id="28674" name="Rectangle 2"/>
          <p:cNvSpPr>
            <a:spLocks noGrp="1" noChangeArrowheads="1"/>
          </p:cNvSpPr>
          <p:nvPr>
            <p:ph type="title" idx="4294967295"/>
          </p:nvPr>
        </p:nvSpPr>
        <p:spPr>
          <a:xfrm>
            <a:off x="1025098" y="234176"/>
            <a:ext cx="8804275" cy="1371600"/>
          </a:xfrm>
          <a:prstGeom prst="rect">
            <a:avLst/>
          </a:prstGeom>
        </p:spPr>
        <p:txBody>
          <a:bodyPr/>
          <a:lstStyle/>
          <a:p>
            <a:pPr algn="ctr" eaLnBrk="1" hangingPunct="1"/>
            <a:r>
              <a:rPr lang="en-US" altLang="en-US" b="1" dirty="0">
                <a:latin typeface="Gt america lt"/>
              </a:rPr>
              <a:t>Financial Statement Audit</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18</a:t>
            </a:fld>
            <a:endParaRPr lang="en-US" altLang="en-US" sz="1680" dirty="0"/>
          </a:p>
        </p:txBody>
      </p:sp>
    </p:spTree>
    <p:extLst>
      <p:ext uri="{BB962C8B-B14F-4D97-AF65-F5344CB8AC3E}">
        <p14:creationId xmlns:p14="http://schemas.microsoft.com/office/powerpoint/2010/main" val="97029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box(in)">
                                      <p:cBhvr>
                                        <p:cTn id="7" dur="500"/>
                                        <p:tgtEl>
                                          <p:spTgt spid="78851">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8851">
                                            <p:txEl>
                                              <p:pRg st="2" end="2"/>
                                            </p:txEl>
                                          </p:spTgt>
                                        </p:tgtEl>
                                        <p:attrNameLst>
                                          <p:attrName>style.visibility</p:attrName>
                                        </p:attrNameLst>
                                      </p:cBhvr>
                                      <p:to>
                                        <p:strVal val="visible"/>
                                      </p:to>
                                    </p:set>
                                    <p:animEffect transition="in" filter="box(in)">
                                      <p:cBhvr>
                                        <p:cTn id="10" dur="500"/>
                                        <p:tgtEl>
                                          <p:spTgt spid="78851">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8851">
                                            <p:txEl>
                                              <p:pRg st="3" end="3"/>
                                            </p:txEl>
                                          </p:spTgt>
                                        </p:tgtEl>
                                        <p:attrNameLst>
                                          <p:attrName>style.visibility</p:attrName>
                                        </p:attrNameLst>
                                      </p:cBhvr>
                                      <p:to>
                                        <p:strVal val="visible"/>
                                      </p:to>
                                    </p:set>
                                    <p:animEffect transition="in" filter="box(in)">
                                      <p:cBhvr>
                                        <p:cTn id="13" dur="500"/>
                                        <p:tgtEl>
                                          <p:spTgt spid="78851">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8851">
                                            <p:txEl>
                                              <p:pRg st="4" end="4"/>
                                            </p:txEl>
                                          </p:spTgt>
                                        </p:tgtEl>
                                        <p:attrNameLst>
                                          <p:attrName>style.visibility</p:attrName>
                                        </p:attrNameLst>
                                      </p:cBhvr>
                                      <p:to>
                                        <p:strVal val="visible"/>
                                      </p:to>
                                    </p:set>
                                    <p:animEffect transition="in" filter="box(in)">
                                      <p:cBhvr>
                                        <p:cTn id="16" dur="500"/>
                                        <p:tgtEl>
                                          <p:spTgt spid="78851">
                                            <p:txEl>
                                              <p:pRg st="4" end="4"/>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8851">
                                            <p:txEl>
                                              <p:pRg st="5" end="5"/>
                                            </p:txEl>
                                          </p:spTgt>
                                        </p:tgtEl>
                                        <p:attrNameLst>
                                          <p:attrName>style.visibility</p:attrName>
                                        </p:attrNameLst>
                                      </p:cBhvr>
                                      <p:to>
                                        <p:strVal val="visible"/>
                                      </p:to>
                                    </p:set>
                                    <p:animEffect transition="in" filter="box(in)">
                                      <p:cBhvr>
                                        <p:cTn id="19" dur="500"/>
                                        <p:tgtEl>
                                          <p:spTgt spid="78851">
                                            <p:txEl>
                                              <p:pRg st="5" end="5"/>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8851">
                                            <p:txEl>
                                              <p:pRg st="6" end="6"/>
                                            </p:txEl>
                                          </p:spTgt>
                                        </p:tgtEl>
                                        <p:attrNameLst>
                                          <p:attrName>style.visibility</p:attrName>
                                        </p:attrNameLst>
                                      </p:cBhvr>
                                      <p:to>
                                        <p:strVal val="visible"/>
                                      </p:to>
                                    </p:set>
                                    <p:animEffect transition="in" filter="box(in)">
                                      <p:cBhvr>
                                        <p:cTn id="22" dur="500"/>
                                        <p:tgtEl>
                                          <p:spTgt spid="78851">
                                            <p:txEl>
                                              <p:pRg st="6" end="6"/>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8851">
                                            <p:txEl>
                                              <p:pRg st="7" end="7"/>
                                            </p:txEl>
                                          </p:spTgt>
                                        </p:tgtEl>
                                        <p:attrNameLst>
                                          <p:attrName>style.visibility</p:attrName>
                                        </p:attrNameLst>
                                      </p:cBhvr>
                                      <p:to>
                                        <p:strVal val="visible"/>
                                      </p:to>
                                    </p:set>
                                    <p:animEffect transition="in" filter="box(in)">
                                      <p:cBhvr>
                                        <p:cTn id="25" dur="500"/>
                                        <p:tgtEl>
                                          <p:spTgt spid="78851">
                                            <p:txEl>
                                              <p:pRg st="7" end="7"/>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8851">
                                            <p:txEl>
                                              <p:pRg st="8" end="8"/>
                                            </p:txEl>
                                          </p:spTgt>
                                        </p:tgtEl>
                                        <p:attrNameLst>
                                          <p:attrName>style.visibility</p:attrName>
                                        </p:attrNameLst>
                                      </p:cBhvr>
                                      <p:to>
                                        <p:strVal val="visible"/>
                                      </p:to>
                                    </p:set>
                                    <p:animEffect transition="in" filter="box(in)">
                                      <p:cBhvr>
                                        <p:cTn id="28" dur="500"/>
                                        <p:tgtEl>
                                          <p:spTgt spid="788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0"/>
          </p:nvPr>
        </p:nvSpPr>
        <p:spPr>
          <a:xfrm>
            <a:off x="695960" y="1957038"/>
            <a:ext cx="9271000" cy="4666786"/>
          </a:xfrm>
        </p:spPr>
        <p:txBody>
          <a:bodyPr>
            <a:normAutofit/>
          </a:bodyPr>
          <a:lstStyle/>
          <a:p>
            <a:pPr eaLnBrk="1" hangingPunct="1"/>
            <a:r>
              <a:rPr lang="en-US" altLang="en-US" sz="4000" dirty="0"/>
              <a:t>Audit Reports</a:t>
            </a:r>
          </a:p>
          <a:p>
            <a:pPr eaLnBrk="1" hangingPunct="1"/>
            <a:endParaRPr lang="en-US" altLang="en-US" sz="900" dirty="0"/>
          </a:p>
          <a:p>
            <a:pPr lvl="1" eaLnBrk="1" hangingPunct="1"/>
            <a:r>
              <a:rPr lang="en-US" altLang="en-US" sz="3600" dirty="0">
                <a:latin typeface="Gt america lt"/>
              </a:rPr>
              <a:t>Opinion</a:t>
            </a:r>
          </a:p>
          <a:p>
            <a:pPr lvl="1" eaLnBrk="1" hangingPunct="1"/>
            <a:r>
              <a:rPr lang="en-US" altLang="en-US" sz="3600" dirty="0">
                <a:latin typeface="Gt america lt"/>
              </a:rPr>
              <a:t>Internal Controls (AU-C Section 265)</a:t>
            </a:r>
          </a:p>
          <a:p>
            <a:pPr lvl="2" eaLnBrk="1" hangingPunct="1"/>
            <a:r>
              <a:rPr lang="en-US" altLang="en-US" sz="3200" dirty="0">
                <a:latin typeface="Gt america lt"/>
              </a:rPr>
              <a:t>Material Weaknesses</a:t>
            </a:r>
          </a:p>
          <a:p>
            <a:pPr lvl="2" eaLnBrk="1" hangingPunct="1"/>
            <a:r>
              <a:rPr lang="en-US" altLang="en-US" sz="3200" dirty="0">
                <a:latin typeface="Gt america lt"/>
              </a:rPr>
              <a:t>Significant Deficiencies</a:t>
            </a:r>
          </a:p>
          <a:p>
            <a:pPr lvl="2" eaLnBrk="1" hangingPunct="1"/>
            <a:r>
              <a:rPr lang="en-US" altLang="en-US" sz="3200" dirty="0">
                <a:latin typeface="Gt america lt"/>
              </a:rPr>
              <a:t>Other Matters</a:t>
            </a:r>
          </a:p>
          <a:p>
            <a:pPr lvl="1" eaLnBrk="1" hangingPunct="1"/>
            <a:r>
              <a:rPr lang="en-US" altLang="en-US" sz="3600" dirty="0">
                <a:latin typeface="Gt america lt"/>
              </a:rPr>
              <a:t>Required Communications Letter (AU-C 260)</a:t>
            </a:r>
            <a:endParaRPr lang="en-US" altLang="en-US" sz="3200" dirty="0">
              <a:latin typeface="Gt america lt"/>
            </a:endParaRP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19</a:t>
            </a:fld>
            <a:endParaRPr lang="en-US" altLang="en-US" sz="1680" dirty="0"/>
          </a:p>
        </p:txBody>
      </p:sp>
      <p:sp>
        <p:nvSpPr>
          <p:cNvPr id="5" name="Rectangle 2">
            <a:extLst>
              <a:ext uri="{FF2B5EF4-FFF2-40B4-BE49-F238E27FC236}">
                <a16:creationId xmlns:a16="http://schemas.microsoft.com/office/drawing/2014/main" id="{5CC516B0-CE8D-9FFC-E02A-8FD8FCFAE677}"/>
              </a:ext>
            </a:extLst>
          </p:cNvPr>
          <p:cNvSpPr txBox="1">
            <a:spLocks noChangeArrowheads="1"/>
          </p:cNvSpPr>
          <p:nvPr/>
        </p:nvSpPr>
        <p:spPr>
          <a:xfrm>
            <a:off x="1025098" y="234176"/>
            <a:ext cx="8804275" cy="13716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b="1">
                <a:latin typeface="Gt america lt"/>
              </a:rPr>
              <a:t>Financial Statement Audit</a:t>
            </a:r>
            <a:endParaRPr lang="en-US" altLang="en-US" b="1" dirty="0">
              <a:latin typeface="Gt america lt"/>
            </a:endParaRPr>
          </a:p>
        </p:txBody>
      </p:sp>
    </p:spTree>
    <p:extLst>
      <p:ext uri="{BB962C8B-B14F-4D97-AF65-F5344CB8AC3E}">
        <p14:creationId xmlns:p14="http://schemas.microsoft.com/office/powerpoint/2010/main" val="258701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box(in)">
                                      <p:cBhvr>
                                        <p:cTn id="7" dur="500"/>
                                        <p:tgtEl>
                                          <p:spTgt spid="7987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9875">
                                            <p:txEl>
                                              <p:pRg st="2" end="2"/>
                                            </p:txEl>
                                          </p:spTgt>
                                        </p:tgtEl>
                                        <p:attrNameLst>
                                          <p:attrName>style.visibility</p:attrName>
                                        </p:attrNameLst>
                                      </p:cBhvr>
                                      <p:to>
                                        <p:strVal val="visible"/>
                                      </p:to>
                                    </p:set>
                                    <p:animEffect transition="in" filter="box(in)">
                                      <p:cBhvr>
                                        <p:cTn id="10" dur="500"/>
                                        <p:tgtEl>
                                          <p:spTgt spid="79875">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9875">
                                            <p:txEl>
                                              <p:pRg st="3" end="3"/>
                                            </p:txEl>
                                          </p:spTgt>
                                        </p:tgtEl>
                                        <p:attrNameLst>
                                          <p:attrName>style.visibility</p:attrName>
                                        </p:attrNameLst>
                                      </p:cBhvr>
                                      <p:to>
                                        <p:strVal val="visible"/>
                                      </p:to>
                                    </p:set>
                                    <p:animEffect transition="in" filter="box(in)">
                                      <p:cBhvr>
                                        <p:cTn id="13" dur="500"/>
                                        <p:tgtEl>
                                          <p:spTgt spid="79875">
                                            <p:txEl>
                                              <p:pRg st="3" end="3"/>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9875">
                                            <p:txEl>
                                              <p:pRg st="4" end="4"/>
                                            </p:txEl>
                                          </p:spTgt>
                                        </p:tgtEl>
                                        <p:attrNameLst>
                                          <p:attrName>style.visibility</p:attrName>
                                        </p:attrNameLst>
                                      </p:cBhvr>
                                      <p:to>
                                        <p:strVal val="visible"/>
                                      </p:to>
                                    </p:set>
                                    <p:animEffect transition="in" filter="box(in)">
                                      <p:cBhvr>
                                        <p:cTn id="16" dur="500"/>
                                        <p:tgtEl>
                                          <p:spTgt spid="79875">
                                            <p:txEl>
                                              <p:pRg st="4" end="4"/>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9875">
                                            <p:txEl>
                                              <p:pRg st="5" end="5"/>
                                            </p:txEl>
                                          </p:spTgt>
                                        </p:tgtEl>
                                        <p:attrNameLst>
                                          <p:attrName>style.visibility</p:attrName>
                                        </p:attrNameLst>
                                      </p:cBhvr>
                                      <p:to>
                                        <p:strVal val="visible"/>
                                      </p:to>
                                    </p:set>
                                    <p:animEffect transition="in" filter="box(in)">
                                      <p:cBhvr>
                                        <p:cTn id="19" dur="500"/>
                                        <p:tgtEl>
                                          <p:spTgt spid="79875">
                                            <p:txEl>
                                              <p:pRg st="5" end="5"/>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9875">
                                            <p:txEl>
                                              <p:pRg st="6" end="6"/>
                                            </p:txEl>
                                          </p:spTgt>
                                        </p:tgtEl>
                                        <p:attrNameLst>
                                          <p:attrName>style.visibility</p:attrName>
                                        </p:attrNameLst>
                                      </p:cBhvr>
                                      <p:to>
                                        <p:strVal val="visible"/>
                                      </p:to>
                                    </p:set>
                                    <p:animEffect transition="in" filter="box(in)">
                                      <p:cBhvr>
                                        <p:cTn id="22" dur="500"/>
                                        <p:tgtEl>
                                          <p:spTgt spid="79875">
                                            <p:txEl>
                                              <p:pRg st="6" end="6"/>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9875">
                                            <p:txEl>
                                              <p:pRg st="7" end="7"/>
                                            </p:txEl>
                                          </p:spTgt>
                                        </p:tgtEl>
                                        <p:attrNameLst>
                                          <p:attrName>style.visibility</p:attrName>
                                        </p:attrNameLst>
                                      </p:cBhvr>
                                      <p:to>
                                        <p:strVal val="visible"/>
                                      </p:to>
                                    </p:set>
                                    <p:animEffect transition="in" filter="box(in)">
                                      <p:cBhvr>
                                        <p:cTn id="25" dur="500"/>
                                        <p:tgtEl>
                                          <p:spTgt spid="798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0"/>
          </p:nvPr>
        </p:nvSpPr>
        <p:spPr>
          <a:xfrm>
            <a:off x="89209" y="1951462"/>
            <a:ext cx="5263376" cy="4411759"/>
          </a:xfrm>
        </p:spPr>
        <p:txBody>
          <a:bodyPr>
            <a:normAutofit lnSpcReduction="10000"/>
          </a:bodyPr>
          <a:lstStyle/>
          <a:p>
            <a:pPr eaLnBrk="1" hangingPunct="1">
              <a:lnSpc>
                <a:spcPct val="90000"/>
              </a:lnSpc>
              <a:buFontTx/>
              <a:buNone/>
            </a:pPr>
            <a:r>
              <a:rPr lang="en-US" altLang="en-US" sz="3200" dirty="0"/>
              <a:t>Session-Part I:</a:t>
            </a:r>
          </a:p>
          <a:p>
            <a:endParaRPr lang="en-US" altLang="en-US" sz="2400" dirty="0"/>
          </a:p>
          <a:p>
            <a:pPr marL="342900" indent="-342900">
              <a:buFont typeface="Arial" panose="020B0604020202020204" pitchFamily="34" charset="0"/>
              <a:buChar char="•"/>
            </a:pPr>
            <a:r>
              <a:rPr lang="en-US" altLang="en-US" sz="2400" dirty="0"/>
              <a:t>Unrelated Business Income Tax – UBIT</a:t>
            </a:r>
          </a:p>
          <a:p>
            <a:pPr marL="342900" indent="-342900">
              <a:buFont typeface="Arial" panose="020B0604020202020204" pitchFamily="34" charset="0"/>
              <a:buChar char="•"/>
            </a:pPr>
            <a:r>
              <a:rPr lang="en-US" altLang="en-US" sz="2400" dirty="0"/>
              <a:t>Definitions</a:t>
            </a:r>
          </a:p>
          <a:p>
            <a:pPr marL="342900" indent="-342900">
              <a:buFont typeface="Arial" panose="020B0604020202020204" pitchFamily="34" charset="0"/>
              <a:buChar char="•"/>
            </a:pPr>
            <a:r>
              <a:rPr lang="en-US" altLang="en-US" sz="2400" dirty="0"/>
              <a:t>Examples</a:t>
            </a:r>
          </a:p>
          <a:p>
            <a:pPr marL="342900" indent="-342900">
              <a:buFont typeface="Arial" panose="020B0604020202020204" pitchFamily="34" charset="0"/>
              <a:buChar char="•"/>
            </a:pPr>
            <a:r>
              <a:rPr lang="en-US" altLang="en-US" sz="2400" dirty="0"/>
              <a:t>Excluded Activities</a:t>
            </a:r>
          </a:p>
          <a:p>
            <a:pPr marL="342900" indent="-342900">
              <a:buFont typeface="Arial" panose="020B0604020202020204" pitchFamily="34" charset="0"/>
              <a:buChar char="•"/>
            </a:pPr>
            <a:r>
              <a:rPr lang="en-US" altLang="en-US" sz="2400" dirty="0"/>
              <a:t>Sponsorships Vs. Advertising</a:t>
            </a:r>
          </a:p>
          <a:p>
            <a:pPr marL="342900" indent="-342900">
              <a:buFont typeface="Arial" panose="020B0604020202020204" pitchFamily="34" charset="0"/>
              <a:buChar char="•"/>
            </a:pPr>
            <a:r>
              <a:rPr lang="en-US" altLang="en-US" sz="2400" dirty="0"/>
              <a:t>Internet</a:t>
            </a:r>
          </a:p>
          <a:p>
            <a:pPr marL="342900" indent="-342900">
              <a:buFont typeface="Arial" panose="020B0604020202020204" pitchFamily="34" charset="0"/>
              <a:buChar char="•"/>
            </a:pPr>
            <a:r>
              <a:rPr lang="en-US" altLang="en-US" sz="2400" dirty="0"/>
              <a:t>Financial Statement Audits – What to Look For</a:t>
            </a:r>
          </a:p>
          <a:p>
            <a:pPr eaLnBrk="1" hangingPunct="1">
              <a:lnSpc>
                <a:spcPct val="90000"/>
              </a:lnSpc>
            </a:pPr>
            <a:endParaRPr lang="en-US" altLang="en-US" sz="2400" dirty="0"/>
          </a:p>
          <a:p>
            <a:pPr eaLnBrk="1" hangingPunct="1">
              <a:lnSpc>
                <a:spcPct val="90000"/>
              </a:lnSpc>
            </a:pPr>
            <a:endParaRPr lang="en-US" altLang="en-US" sz="2400" dirty="0"/>
          </a:p>
        </p:txBody>
      </p:sp>
      <p:sp>
        <p:nvSpPr>
          <p:cNvPr id="11266" name="Rectangle 2"/>
          <p:cNvSpPr>
            <a:spLocks noGrp="1" noChangeArrowheads="1"/>
          </p:cNvSpPr>
          <p:nvPr>
            <p:ph type="title" idx="4294967295"/>
          </p:nvPr>
        </p:nvSpPr>
        <p:spPr>
          <a:xfrm>
            <a:off x="1728439" y="179387"/>
            <a:ext cx="6200078" cy="1192212"/>
          </a:xfrm>
          <a:prstGeom prst="rect">
            <a:avLst/>
          </a:prstGeom>
        </p:spPr>
        <p:txBody>
          <a:bodyPr>
            <a:normAutofit fontScale="90000"/>
          </a:bodyPr>
          <a:lstStyle/>
          <a:p>
            <a:pPr eaLnBrk="1" hangingPunct="1"/>
            <a:r>
              <a:rPr lang="en-US" altLang="en-US" sz="4320" dirty="0"/>
              <a:t>   </a:t>
            </a:r>
            <a:r>
              <a:rPr lang="en-US" altLang="en-US" b="1" dirty="0">
                <a:latin typeface="Gt america lt"/>
              </a:rPr>
              <a:t>LEARNING OBJECTIVES</a:t>
            </a:r>
            <a:br>
              <a:rPr lang="en-US" altLang="en-US" sz="4800" b="1" dirty="0">
                <a:latin typeface="Gt america lt"/>
              </a:rPr>
            </a:br>
            <a:r>
              <a:rPr lang="en-US" altLang="en-US" sz="4800" b="1" dirty="0">
                <a:latin typeface="Gt america lt"/>
              </a:rPr>
              <a:t>		</a:t>
            </a:r>
            <a:r>
              <a:rPr lang="en-US" altLang="en-US" sz="3200" b="1" dirty="0">
                <a:latin typeface="Gt america lt"/>
              </a:rPr>
              <a:t>You Will Learn About:</a:t>
            </a:r>
            <a:endParaRPr lang="en-US" altLang="en-US" sz="3360" b="1" dirty="0">
              <a:latin typeface="Gt america lt"/>
            </a:endParaRPr>
          </a:p>
        </p:txBody>
      </p:sp>
      <p:sp>
        <p:nvSpPr>
          <p:cNvPr id="11268" name="Rectangle 4"/>
          <p:cNvSpPr>
            <a:spLocks noGrp="1" noChangeArrowheads="1"/>
          </p:cNvSpPr>
          <p:nvPr>
            <p:ph type="subTitle" idx="4294967295"/>
          </p:nvPr>
        </p:nvSpPr>
        <p:spPr>
          <a:xfrm>
            <a:off x="5684819" y="1948864"/>
            <a:ext cx="5017143" cy="5713807"/>
          </a:xfrm>
          <a:prstGeom prst="rect">
            <a:avLst/>
          </a:prstGeom>
        </p:spPr>
        <p:txBody>
          <a:bodyPr>
            <a:noAutofit/>
          </a:bodyPr>
          <a:lstStyle/>
          <a:p>
            <a:pPr eaLnBrk="1" hangingPunct="1">
              <a:lnSpc>
                <a:spcPct val="90000"/>
              </a:lnSpc>
              <a:buFontTx/>
              <a:buNone/>
            </a:pPr>
            <a:r>
              <a:rPr lang="en-US" altLang="en-US" sz="3200" dirty="0">
                <a:solidFill>
                  <a:srgbClr val="001F5C"/>
                </a:solidFill>
                <a:latin typeface="Gt america lt"/>
              </a:rPr>
              <a:t>Session-Part II:</a:t>
            </a:r>
          </a:p>
          <a:p>
            <a:pPr marL="0" indent="0">
              <a:buNone/>
            </a:pPr>
            <a:endParaRPr lang="en-US" altLang="en-US" sz="2400" dirty="0">
              <a:solidFill>
                <a:srgbClr val="001F5C"/>
              </a:solidFill>
              <a:latin typeface="Gt america lt"/>
            </a:endParaRPr>
          </a:p>
          <a:p>
            <a:r>
              <a:rPr lang="en-US" altLang="en-US" sz="2400" dirty="0">
                <a:solidFill>
                  <a:srgbClr val="001F5C"/>
                </a:solidFill>
                <a:latin typeface="Gt america lt"/>
              </a:rPr>
              <a:t>Internal Controls – Basic Building Blocks</a:t>
            </a:r>
          </a:p>
          <a:p>
            <a:r>
              <a:rPr lang="en-US" altLang="en-US" sz="2400" dirty="0">
                <a:solidFill>
                  <a:srgbClr val="001F5C"/>
                </a:solidFill>
                <a:latin typeface="Gt america lt"/>
              </a:rPr>
              <a:t>Effective Financial Messaging and Using Dashboards</a:t>
            </a:r>
          </a:p>
          <a:p>
            <a:r>
              <a:rPr lang="en-US" altLang="en-US" sz="2400" dirty="0">
                <a:solidFill>
                  <a:srgbClr val="001F5C"/>
                </a:solidFill>
                <a:latin typeface="Gt america lt"/>
              </a:rPr>
              <a:t>Top Ten List for Improving Fiscal and Financial Sustainability</a:t>
            </a:r>
          </a:p>
          <a:p>
            <a:pPr marL="0" indent="0">
              <a:lnSpc>
                <a:spcPct val="90000"/>
              </a:lnSpc>
              <a:buNone/>
            </a:pPr>
            <a:endParaRPr lang="en-US" altLang="en-US" sz="2400" dirty="0">
              <a:solidFill>
                <a:srgbClr val="001F5C"/>
              </a:solidFill>
              <a:latin typeface="Gt america lt"/>
            </a:endParaRPr>
          </a:p>
          <a:p>
            <a:pPr>
              <a:lnSpc>
                <a:spcPct val="90000"/>
              </a:lnSpc>
            </a:pPr>
            <a:endParaRPr lang="en-US" altLang="en-US" sz="2400" dirty="0">
              <a:solidFill>
                <a:srgbClr val="001F5C"/>
              </a:solidFill>
              <a:latin typeface="Gt america lt"/>
            </a:endParaRPr>
          </a:p>
        </p:txBody>
      </p:sp>
      <p:sp>
        <p:nvSpPr>
          <p:cNvPr id="5" name="Slide Number Placeholder 4">
            <a:extLst>
              <a:ext uri="{FF2B5EF4-FFF2-40B4-BE49-F238E27FC236}">
                <a16:creationId xmlns:a16="http://schemas.microsoft.com/office/drawing/2014/main" id="{6FAAB61B-5806-5980-1EAF-172B85719F3F}"/>
              </a:ext>
            </a:extLst>
          </p:cNvPr>
          <p:cNvSpPr txBox="1">
            <a:spLocks/>
          </p:cNvSpPr>
          <p:nvPr/>
        </p:nvSpPr>
        <p:spPr>
          <a:xfrm>
            <a:off x="8545784" y="7579054"/>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731520" rtl="0" eaLnBrk="1" latinLnBrk="0" hangingPunct="1">
              <a:spcBef>
                <a:spcPct val="20000"/>
              </a:spcBef>
              <a:buClr>
                <a:schemeClr val="folHlink"/>
              </a:buClr>
              <a:buSzPct val="60000"/>
              <a:buFont typeface="Wingdings" panose="05000000000000000000" pitchFamily="2" charset="2"/>
              <a:buChar char="n"/>
              <a:defRPr sz="3840" b="0" i="0" kern="1200">
                <a:solidFill>
                  <a:schemeClr val="tx1"/>
                </a:solidFill>
                <a:latin typeface="Tahoma" panose="020B0604030504040204" pitchFamily="34" charset="0"/>
                <a:ea typeface="+mn-ea"/>
                <a:cs typeface="+mn-cs"/>
              </a:defRPr>
            </a:lvl1pPr>
            <a:lvl2pPr marL="891540" indent="-342900" algn="l" defTabSz="731520" rtl="0" eaLnBrk="1" latinLnBrk="0" hangingPunct="1">
              <a:spcBef>
                <a:spcPct val="20000"/>
              </a:spcBef>
              <a:buClr>
                <a:schemeClr val="hlink"/>
              </a:buClr>
              <a:buSzPct val="55000"/>
              <a:buFont typeface="Wingdings" panose="05000000000000000000" pitchFamily="2" charset="2"/>
              <a:buChar char="n"/>
              <a:defRPr sz="3360" kern="1200">
                <a:solidFill>
                  <a:schemeClr val="tx1"/>
                </a:solidFill>
                <a:latin typeface="Tahoma" panose="020B0604030504040204" pitchFamily="34" charset="0"/>
                <a:ea typeface="+mn-ea"/>
                <a:cs typeface="+mn-cs"/>
              </a:defRPr>
            </a:lvl2pPr>
            <a:lvl3pPr marL="1371600" indent="-274320" algn="l" defTabSz="731520" rtl="0" eaLnBrk="1" latinLnBrk="0" hangingPunct="1">
              <a:spcBef>
                <a:spcPct val="20000"/>
              </a:spcBef>
              <a:buClr>
                <a:schemeClr val="folHlink"/>
              </a:buClr>
              <a:buSzPct val="50000"/>
              <a:buFont typeface="Wingdings" panose="05000000000000000000" pitchFamily="2" charset="2"/>
              <a:buChar char="n"/>
              <a:defRPr sz="2880" kern="1200">
                <a:solidFill>
                  <a:schemeClr val="tx1"/>
                </a:solidFill>
                <a:latin typeface="Tahoma" panose="020B0604030504040204" pitchFamily="34" charset="0"/>
                <a:ea typeface="+mn-ea"/>
                <a:cs typeface="+mn-cs"/>
              </a:defRPr>
            </a:lvl3pPr>
            <a:lvl4pPr marL="1920240" indent="-274320" algn="l" defTabSz="731520" rtl="0" eaLnBrk="1" latinLnBrk="0" hangingPunct="1">
              <a:spcBef>
                <a:spcPct val="20000"/>
              </a:spcBef>
              <a:buClr>
                <a:schemeClr val="accent2"/>
              </a:buClr>
              <a:buSzPct val="55000"/>
              <a:buFont typeface="Wingdings" panose="05000000000000000000" pitchFamily="2" charset="2"/>
              <a:buChar char="n"/>
              <a:defRPr sz="2400" kern="1200">
                <a:solidFill>
                  <a:schemeClr val="tx1"/>
                </a:solidFill>
                <a:latin typeface="Tahoma" panose="020B0604030504040204" pitchFamily="34" charset="0"/>
                <a:ea typeface="+mn-ea"/>
                <a:cs typeface="+mn-cs"/>
              </a:defRPr>
            </a:lvl4pPr>
            <a:lvl5pPr marL="2468880" indent="-274320" algn="l" defTabSz="731520" rtl="0" eaLnBrk="1" latinLnBrk="0" hangingPunct="1">
              <a:spcBef>
                <a:spcPct val="20000"/>
              </a:spcBef>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5pPr>
            <a:lvl6pPr marL="301752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6pPr>
            <a:lvl7pPr marL="356616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7pPr>
            <a:lvl8pPr marL="411480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8pPr>
            <a:lvl9pPr marL="466344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2</a:t>
            </a:fld>
            <a:endParaRPr lang="en-US" altLang="en-US" sz="1680" dirty="0"/>
          </a:p>
        </p:txBody>
      </p:sp>
    </p:spTree>
    <p:extLst>
      <p:ext uri="{BB962C8B-B14F-4D97-AF65-F5344CB8AC3E}">
        <p14:creationId xmlns:p14="http://schemas.microsoft.com/office/powerpoint/2010/main" val="60554585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ppt_x"/>
                                          </p:val>
                                        </p:tav>
                                        <p:tav tm="100000">
                                          <p:val>
                                            <p:strVal val="#ppt_x"/>
                                          </p:val>
                                        </p:tav>
                                      </p:tavLst>
                                    </p:anim>
                                    <p:anim calcmode="lin" valueType="num">
                                      <p:cBhvr additive="base">
                                        <p:cTn id="8"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13" dur="500"/>
                                        <p:tgtEl>
                                          <p:spTgt spid="1126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8" dur="500"/>
                                        <p:tgtEl>
                                          <p:spTgt spid="1126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23" dur="500"/>
                                        <p:tgtEl>
                                          <p:spTgt spid="1126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28" dur="500"/>
                                        <p:tgtEl>
                                          <p:spTgt spid="1126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1267">
                                            <p:txEl>
                                              <p:pRg st="5" end="5"/>
                                            </p:txEl>
                                          </p:spTgt>
                                        </p:tgtEl>
                                        <p:attrNameLst>
                                          <p:attrName>style.visibility</p:attrName>
                                        </p:attrNameLst>
                                      </p:cBhvr>
                                      <p:to>
                                        <p:strVal val="visible"/>
                                      </p:to>
                                    </p:set>
                                    <p:animEffect transition="in" filter="checkerboard(across)">
                                      <p:cBhvr>
                                        <p:cTn id="33" dur="500"/>
                                        <p:tgtEl>
                                          <p:spTgt spid="1126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38" dur="500"/>
                                        <p:tgtEl>
                                          <p:spTgt spid="1126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1267">
                                            <p:txEl>
                                              <p:pRg st="7" end="7"/>
                                            </p:txEl>
                                          </p:spTgt>
                                        </p:tgtEl>
                                        <p:attrNameLst>
                                          <p:attrName>style.visibility</p:attrName>
                                        </p:attrNameLst>
                                      </p:cBhvr>
                                      <p:to>
                                        <p:strVal val="visible"/>
                                      </p:to>
                                    </p:set>
                                    <p:animEffect transition="in" filter="checkerboard(across)">
                                      <p:cBhvr>
                                        <p:cTn id="43" dur="500"/>
                                        <p:tgtEl>
                                          <p:spTgt spid="11267">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1267">
                                            <p:txEl>
                                              <p:pRg st="8" end="8"/>
                                            </p:txEl>
                                          </p:spTgt>
                                        </p:tgtEl>
                                        <p:attrNameLst>
                                          <p:attrName>style.visibility</p:attrName>
                                        </p:attrNameLst>
                                      </p:cBhvr>
                                      <p:to>
                                        <p:strVal val="visible"/>
                                      </p:to>
                                    </p:set>
                                    <p:animEffect transition="in" filter="checkerboard(across)">
                                      <p:cBhvr>
                                        <p:cTn id="48" dur="500"/>
                                        <p:tgtEl>
                                          <p:spTgt spid="11267">
                                            <p:txEl>
                                              <p:pRg st="8" end="8"/>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1268">
                                            <p:txEl>
                                              <p:pRg st="0" end="0"/>
                                            </p:txEl>
                                          </p:spTgt>
                                        </p:tgtEl>
                                        <p:attrNameLst>
                                          <p:attrName>style.visibility</p:attrName>
                                        </p:attrNameLst>
                                      </p:cBhvr>
                                      <p:to>
                                        <p:strVal val="visible"/>
                                      </p:to>
                                    </p:set>
                                    <p:animEffect transition="in" filter="checkerboard(across)">
                                      <p:cBhvr>
                                        <p:cTn id="53" dur="500"/>
                                        <p:tgtEl>
                                          <p:spTgt spid="1126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1268">
                                            <p:txEl>
                                              <p:pRg st="2" end="2"/>
                                            </p:txEl>
                                          </p:spTgt>
                                        </p:tgtEl>
                                        <p:attrNameLst>
                                          <p:attrName>style.visibility</p:attrName>
                                        </p:attrNameLst>
                                      </p:cBhvr>
                                      <p:to>
                                        <p:strVal val="visible"/>
                                      </p:to>
                                    </p:set>
                                    <p:animEffect transition="in" filter="checkerboard(across)">
                                      <p:cBhvr>
                                        <p:cTn id="58" dur="500"/>
                                        <p:tgtEl>
                                          <p:spTgt spid="11268">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1268">
                                            <p:txEl>
                                              <p:pRg st="3" end="3"/>
                                            </p:txEl>
                                          </p:spTgt>
                                        </p:tgtEl>
                                        <p:attrNameLst>
                                          <p:attrName>style.visibility</p:attrName>
                                        </p:attrNameLst>
                                      </p:cBhvr>
                                      <p:to>
                                        <p:strVal val="visible"/>
                                      </p:to>
                                    </p:set>
                                    <p:animEffect transition="in" filter="checkerboard(across)">
                                      <p:cBhvr>
                                        <p:cTn id="63" dur="500"/>
                                        <p:tgtEl>
                                          <p:spTgt spid="11268">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1268">
                                            <p:txEl>
                                              <p:pRg st="4" end="4"/>
                                            </p:txEl>
                                          </p:spTgt>
                                        </p:tgtEl>
                                        <p:attrNameLst>
                                          <p:attrName>style.visibility</p:attrName>
                                        </p:attrNameLst>
                                      </p:cBhvr>
                                      <p:to>
                                        <p:strVal val="visible"/>
                                      </p:to>
                                    </p:set>
                                    <p:animEffect transition="in" filter="checkerboard(across)">
                                      <p:cBhvr>
                                        <p:cTn id="68" dur="500"/>
                                        <p:tgtEl>
                                          <p:spTgt spid="112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6" grpId="0"/>
      <p:bldP spid="1126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idx="4294967295"/>
          </p:nvPr>
        </p:nvSpPr>
        <p:spPr>
          <a:xfrm>
            <a:off x="858644" y="2183432"/>
            <a:ext cx="9489688" cy="3254375"/>
          </a:xfrm>
        </p:spPr>
        <p:txBody>
          <a:bodyPr>
            <a:noAutofit/>
          </a:bodyPr>
          <a:lstStyle/>
          <a:p>
            <a:pPr algn="ctr"/>
            <a:r>
              <a:rPr lang="en-US" sz="5760" b="1" dirty="0">
                <a:latin typeface="Gt america lt"/>
              </a:rPr>
              <a:t>Internal Accounting Controls</a:t>
            </a:r>
            <a:br>
              <a:rPr lang="en-US" sz="5760" b="1" dirty="0">
                <a:latin typeface="Gt america lt"/>
              </a:rPr>
            </a:br>
            <a:br>
              <a:rPr lang="en-US" sz="5760" b="1" dirty="0">
                <a:latin typeface="Gt america lt"/>
              </a:rPr>
            </a:br>
            <a:r>
              <a:rPr lang="en-US" sz="5760" b="1" dirty="0">
                <a:latin typeface="Gt america lt"/>
              </a:rPr>
              <a:t>Basic Building Blocks</a:t>
            </a:r>
          </a:p>
        </p:txBody>
      </p:sp>
      <p:sp>
        <p:nvSpPr>
          <p:cNvPr id="5" name="Slide Number Placeholder 4">
            <a:extLst>
              <a:ext uri="{FF2B5EF4-FFF2-40B4-BE49-F238E27FC236}">
                <a16:creationId xmlns:a16="http://schemas.microsoft.com/office/drawing/2014/main" id="{0196989F-9759-60BF-3DCA-D0F6CB52E758}"/>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20</a:t>
            </a:fld>
            <a:endParaRPr lang="en-US" altLang="en-US" sz="1680" dirty="0"/>
          </a:p>
        </p:txBody>
      </p:sp>
    </p:spTree>
    <p:extLst>
      <p:ext uri="{BB962C8B-B14F-4D97-AF65-F5344CB8AC3E}">
        <p14:creationId xmlns:p14="http://schemas.microsoft.com/office/powerpoint/2010/main" val="407910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0"/>
          </p:nvPr>
        </p:nvSpPr>
        <p:spPr>
          <a:xfrm>
            <a:off x="1167470" y="1906858"/>
            <a:ext cx="8385717" cy="4415884"/>
          </a:xfrm>
        </p:spPr>
        <p:txBody>
          <a:bodyPr/>
          <a:lstStyle/>
          <a:p>
            <a:pPr eaLnBrk="1" hangingPunct="1"/>
            <a:endParaRPr lang="en-US" altLang="en-US" dirty="0"/>
          </a:p>
          <a:p>
            <a:pPr eaLnBrk="1" hangingPunct="1"/>
            <a:r>
              <a:rPr lang="en-US" altLang="en-US" sz="3600" dirty="0"/>
              <a:t>Why Have Internal Controls?</a:t>
            </a:r>
          </a:p>
          <a:p>
            <a:pPr marL="914364" lvl="2"/>
            <a:endParaRPr lang="en-US" altLang="en-US" sz="1400" dirty="0"/>
          </a:p>
          <a:p>
            <a:pPr lvl="2" eaLnBrk="1" hangingPunct="1"/>
            <a:r>
              <a:rPr lang="en-US" altLang="en-US" sz="4000" dirty="0"/>
              <a:t>Prevention of:</a:t>
            </a:r>
          </a:p>
          <a:p>
            <a:pPr lvl="3" eaLnBrk="1" hangingPunct="1"/>
            <a:r>
              <a:rPr lang="en-US" altLang="en-US" sz="3600" dirty="0"/>
              <a:t>Errors</a:t>
            </a:r>
          </a:p>
          <a:p>
            <a:pPr lvl="3" eaLnBrk="1" hangingPunct="1"/>
            <a:r>
              <a:rPr lang="en-US" altLang="en-US" sz="3600" dirty="0"/>
              <a:t>Mismanagement</a:t>
            </a:r>
          </a:p>
          <a:p>
            <a:pPr lvl="3" eaLnBrk="1" hangingPunct="1"/>
            <a:r>
              <a:rPr lang="en-US" altLang="en-US" sz="3600" dirty="0"/>
              <a:t>Fraud</a:t>
            </a:r>
            <a:endParaRPr lang="en-US" altLang="en-US" sz="2000" dirty="0"/>
          </a:p>
        </p:txBody>
      </p:sp>
      <p:sp>
        <p:nvSpPr>
          <p:cNvPr id="30722" name="Rectangle 2"/>
          <p:cNvSpPr>
            <a:spLocks noGrp="1" noChangeArrowheads="1"/>
          </p:cNvSpPr>
          <p:nvPr>
            <p:ph type="title" idx="4294967295"/>
          </p:nvPr>
        </p:nvSpPr>
        <p:spPr>
          <a:xfrm>
            <a:off x="559729" y="284550"/>
            <a:ext cx="9601200" cy="1016000"/>
          </a:xfrm>
          <a:prstGeom prst="rect">
            <a:avLst/>
          </a:prstGeom>
        </p:spPr>
        <p:txBody>
          <a:bodyPr/>
          <a:lstStyle/>
          <a:p>
            <a:pPr algn="ctr" eaLnBrk="1" hangingPunct="1"/>
            <a:r>
              <a:rPr lang="en-US" altLang="en-US" sz="3840" b="1" dirty="0">
                <a:latin typeface="Gt america lt"/>
              </a:rPr>
              <a:t>Internal Accounting Controls (IAC)</a:t>
            </a:r>
          </a:p>
        </p:txBody>
      </p:sp>
      <p:sp>
        <p:nvSpPr>
          <p:cNvPr id="5" name="Slide Number Placeholder 4"/>
          <p:cNvSpPr txBox="1">
            <a:spLocks noGrp="1"/>
          </p:cNvSpPr>
          <p:nvPr/>
        </p:nvSpPr>
        <p:spPr bwMode="auto">
          <a:xfrm>
            <a:off x="8589852" y="7498080"/>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21</a:t>
            </a:fld>
            <a:endParaRPr lang="en-US" altLang="en-US" sz="1680" dirty="0">
              <a:latin typeface="Tahoma" pitchFamily="34" charset="0"/>
            </a:endParaRPr>
          </a:p>
        </p:txBody>
      </p:sp>
    </p:spTree>
    <p:extLst>
      <p:ext uri="{BB962C8B-B14F-4D97-AF65-F5344CB8AC3E}">
        <p14:creationId xmlns:p14="http://schemas.microsoft.com/office/powerpoint/2010/main" val="22306764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0"/>
          </p:nvPr>
        </p:nvSpPr>
        <p:spPr>
          <a:xfrm>
            <a:off x="903249" y="1778619"/>
            <a:ext cx="9271000" cy="4672362"/>
          </a:xfrm>
        </p:spPr>
        <p:txBody>
          <a:bodyPr/>
          <a:lstStyle/>
          <a:p>
            <a:pPr algn="ctr" eaLnBrk="1" hangingPunct="1">
              <a:buFontTx/>
              <a:buNone/>
            </a:pPr>
            <a:endParaRPr lang="en-US" altLang="en-US" dirty="0"/>
          </a:p>
          <a:p>
            <a:pPr algn="ctr" eaLnBrk="1" hangingPunct="1">
              <a:buFontTx/>
              <a:buNone/>
            </a:pPr>
            <a:r>
              <a:rPr lang="en-US" altLang="en-US" sz="4800" dirty="0"/>
              <a:t>Main Concern</a:t>
            </a:r>
          </a:p>
          <a:p>
            <a:pPr algn="ctr" eaLnBrk="1" hangingPunct="1">
              <a:buFontTx/>
              <a:buNone/>
            </a:pPr>
            <a:endParaRPr lang="en-US" altLang="en-US" sz="1400" dirty="0"/>
          </a:p>
          <a:p>
            <a:pPr algn="ctr" eaLnBrk="1" hangingPunct="1">
              <a:buFontTx/>
              <a:buNone/>
            </a:pPr>
            <a:r>
              <a:rPr lang="en-US" altLang="en-US" sz="4000" dirty="0"/>
              <a:t>Financial Resources are </a:t>
            </a:r>
            <a:r>
              <a:rPr lang="en-US" altLang="en-US" sz="4000" b="1" u="sng" dirty="0"/>
              <a:t>Safe</a:t>
            </a:r>
            <a:r>
              <a:rPr lang="en-US" altLang="en-US" sz="4000" dirty="0"/>
              <a:t> and</a:t>
            </a:r>
          </a:p>
          <a:p>
            <a:pPr algn="ctr" eaLnBrk="1" hangingPunct="1">
              <a:buFontTx/>
              <a:buNone/>
            </a:pPr>
            <a:r>
              <a:rPr lang="en-US" altLang="en-US" sz="4000" b="1" u="sng" dirty="0"/>
              <a:t>Accounted for Properly</a:t>
            </a:r>
          </a:p>
        </p:txBody>
      </p:sp>
      <p:sp>
        <p:nvSpPr>
          <p:cNvPr id="5" name="Slide Number Placeholder 4"/>
          <p:cNvSpPr txBox="1">
            <a:spLocks noGrp="1"/>
          </p:cNvSpPr>
          <p:nvPr/>
        </p:nvSpPr>
        <p:spPr bwMode="auto">
          <a:xfrm>
            <a:off x="8611885" y="759924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22</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AF161D34-520E-B7C3-08F7-7A71D515CAF9}"/>
              </a:ext>
            </a:extLst>
          </p:cNvPr>
          <p:cNvSpPr txBox="1">
            <a:spLocks noChangeArrowheads="1"/>
          </p:cNvSpPr>
          <p:nvPr/>
        </p:nvSpPr>
        <p:spPr>
          <a:xfrm>
            <a:off x="559729" y="284550"/>
            <a:ext cx="9601200" cy="101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840" b="1">
                <a:latin typeface="Gt america lt"/>
              </a:rPr>
              <a:t>Internal Accounting Controls (IAC)</a:t>
            </a:r>
            <a:endParaRPr lang="en-US" altLang="en-US" sz="3840" b="1" dirty="0">
              <a:latin typeface="Gt america lt"/>
            </a:endParaRPr>
          </a:p>
        </p:txBody>
      </p:sp>
    </p:spTree>
    <p:extLst>
      <p:ext uri="{BB962C8B-B14F-4D97-AF65-F5344CB8AC3E}">
        <p14:creationId xmlns:p14="http://schemas.microsoft.com/office/powerpoint/2010/main" val="32873931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0"/>
          </p:nvPr>
        </p:nvSpPr>
        <p:spPr>
          <a:xfrm>
            <a:off x="631281" y="1178602"/>
            <a:ext cx="9928923" cy="5872396"/>
          </a:xfrm>
        </p:spPr>
        <p:txBody>
          <a:bodyPr>
            <a:normAutofit/>
          </a:bodyPr>
          <a:lstStyle/>
          <a:p>
            <a:pPr eaLnBrk="1" hangingPunct="1">
              <a:lnSpc>
                <a:spcPct val="90000"/>
              </a:lnSpc>
            </a:pPr>
            <a:r>
              <a:rPr lang="en-US" altLang="en-US" sz="3200" b="1" u="sng" dirty="0"/>
              <a:t>Nonprofit Organization – Financial “Check-Up”</a:t>
            </a:r>
          </a:p>
          <a:p>
            <a:pPr eaLnBrk="1" hangingPunct="1">
              <a:lnSpc>
                <a:spcPct val="90000"/>
              </a:lnSpc>
            </a:pPr>
            <a:endParaRPr lang="en-US" altLang="en-US" sz="1000" b="1" u="sng" dirty="0"/>
          </a:p>
          <a:p>
            <a:pPr lvl="1" eaLnBrk="1" hangingPunct="1">
              <a:lnSpc>
                <a:spcPct val="90000"/>
              </a:lnSpc>
            </a:pPr>
            <a:r>
              <a:rPr lang="en-US" altLang="en-US" sz="3200" b="1" dirty="0">
                <a:latin typeface="Gt america lt"/>
              </a:rPr>
              <a:t>Related Parties and Other Sensitive Areas</a:t>
            </a:r>
          </a:p>
          <a:p>
            <a:pPr lvl="3" eaLnBrk="1" hangingPunct="1">
              <a:lnSpc>
                <a:spcPct val="90000"/>
              </a:lnSpc>
            </a:pPr>
            <a:r>
              <a:rPr lang="en-US" altLang="en-US" sz="2400" b="1" dirty="0">
                <a:latin typeface="Gt america lt"/>
              </a:rPr>
              <a:t>Transactions with Related Parties</a:t>
            </a:r>
          </a:p>
          <a:p>
            <a:pPr lvl="3" eaLnBrk="1" hangingPunct="1">
              <a:lnSpc>
                <a:spcPct val="90000"/>
              </a:lnSpc>
            </a:pPr>
            <a:r>
              <a:rPr lang="en-US" altLang="en-US" sz="2400" b="1" dirty="0">
                <a:latin typeface="Gt america lt"/>
              </a:rPr>
              <a:t>Key Management Compensation</a:t>
            </a:r>
          </a:p>
          <a:p>
            <a:pPr lvl="3" eaLnBrk="1" hangingPunct="1">
              <a:lnSpc>
                <a:spcPct val="90000"/>
              </a:lnSpc>
            </a:pPr>
            <a:r>
              <a:rPr lang="en-US" altLang="en-US" sz="2400" b="1" dirty="0">
                <a:latin typeface="Gt america lt"/>
              </a:rPr>
              <a:t>Board Approval of Sensitive Transactions</a:t>
            </a:r>
          </a:p>
          <a:p>
            <a:pPr lvl="1" eaLnBrk="1" hangingPunct="1">
              <a:lnSpc>
                <a:spcPct val="90000"/>
              </a:lnSpc>
            </a:pPr>
            <a:r>
              <a:rPr lang="en-US" altLang="en-US" sz="3200" b="1" dirty="0">
                <a:latin typeface="Gt america lt"/>
              </a:rPr>
              <a:t>Internal Controls and Risks</a:t>
            </a:r>
          </a:p>
          <a:p>
            <a:pPr lvl="3" eaLnBrk="1" hangingPunct="1">
              <a:lnSpc>
                <a:spcPct val="90000"/>
              </a:lnSpc>
            </a:pPr>
            <a:r>
              <a:rPr lang="en-US" altLang="en-US" sz="2400" b="1" dirty="0">
                <a:latin typeface="Gt america lt"/>
              </a:rPr>
              <a:t>Is there a Healthy Attitude about Internal Controls</a:t>
            </a:r>
          </a:p>
          <a:p>
            <a:pPr lvl="3" eaLnBrk="1" hangingPunct="1">
              <a:lnSpc>
                <a:spcPct val="90000"/>
              </a:lnSpc>
            </a:pPr>
            <a:r>
              <a:rPr lang="en-US" altLang="en-US" sz="2400" b="1" dirty="0">
                <a:latin typeface="Gt america lt"/>
              </a:rPr>
              <a:t>Do we have Adequate Written Financial Policies and Procedures</a:t>
            </a:r>
          </a:p>
          <a:p>
            <a:pPr lvl="3" eaLnBrk="1" hangingPunct="1">
              <a:lnSpc>
                <a:spcPct val="90000"/>
              </a:lnSpc>
            </a:pPr>
            <a:r>
              <a:rPr lang="en-US" altLang="en-US" sz="2400" b="1" dirty="0">
                <a:latin typeface="Gt america lt"/>
              </a:rPr>
              <a:t>What are the Major Internal Controls in place to Safeguard Cash, Investments and Other Assets</a:t>
            </a:r>
          </a:p>
          <a:p>
            <a:pPr lvl="3" eaLnBrk="1" hangingPunct="1">
              <a:lnSpc>
                <a:spcPct val="90000"/>
              </a:lnSpc>
            </a:pPr>
            <a:r>
              <a:rPr lang="en-US" altLang="en-US" sz="2400" b="1" dirty="0">
                <a:latin typeface="Gt america lt"/>
              </a:rPr>
              <a:t>Are Assets Protected Against Theft</a:t>
            </a:r>
          </a:p>
          <a:p>
            <a:pPr lvl="3" eaLnBrk="1" hangingPunct="1">
              <a:lnSpc>
                <a:spcPct val="90000"/>
              </a:lnSpc>
            </a:pPr>
            <a:r>
              <a:rPr lang="en-US" altLang="en-US" sz="2400" b="1" dirty="0">
                <a:latin typeface="Gt america lt"/>
              </a:rPr>
              <a:t>Has the Auditor made Recommendations for Improvements in Internal Controls and have they been Implemented</a:t>
            </a:r>
          </a:p>
        </p:txBody>
      </p:sp>
      <p:sp>
        <p:nvSpPr>
          <p:cNvPr id="66562" name="Rectangle 2"/>
          <p:cNvSpPr>
            <a:spLocks noGrp="1" noChangeArrowheads="1"/>
          </p:cNvSpPr>
          <p:nvPr>
            <p:ph type="title" idx="4294967295"/>
          </p:nvPr>
        </p:nvSpPr>
        <p:spPr>
          <a:xfrm>
            <a:off x="747131" y="231621"/>
            <a:ext cx="9155151" cy="1187450"/>
          </a:xfrm>
          <a:prstGeom prst="rect">
            <a:avLst/>
          </a:prstGeom>
        </p:spPr>
        <p:txBody>
          <a:bodyPr>
            <a:normAutofit/>
          </a:bodyPr>
          <a:lstStyle/>
          <a:p>
            <a:pPr algn="ctr" eaLnBrk="1" hangingPunct="1"/>
            <a:r>
              <a:rPr lang="en-US" altLang="en-US" sz="3600" b="1" u="sng" dirty="0">
                <a:latin typeface="Gt america lt"/>
              </a:rPr>
              <a:t>Covering the Basics and Lowering Your Risk</a:t>
            </a:r>
            <a:endParaRPr lang="en-US" altLang="en-US" sz="3600" b="1" dirty="0">
              <a:latin typeface="Gt america lt"/>
            </a:endParaRPr>
          </a:p>
        </p:txBody>
      </p:sp>
      <p:sp>
        <p:nvSpPr>
          <p:cNvPr id="5" name="Slide Number Placeholder 4"/>
          <p:cNvSpPr txBox="1">
            <a:spLocks noGrp="1"/>
          </p:cNvSpPr>
          <p:nvPr/>
        </p:nvSpPr>
        <p:spPr bwMode="auto">
          <a:xfrm>
            <a:off x="8681292"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23</a:t>
            </a:fld>
            <a:endParaRPr lang="en-US" altLang="en-US" sz="1680" dirty="0">
              <a:latin typeface="Tahoma" pitchFamily="34" charset="0"/>
            </a:endParaRPr>
          </a:p>
        </p:txBody>
      </p:sp>
    </p:spTree>
    <p:extLst>
      <p:ext uri="{BB962C8B-B14F-4D97-AF65-F5344CB8AC3E}">
        <p14:creationId xmlns:p14="http://schemas.microsoft.com/office/powerpoint/2010/main" val="3130128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 calcmode="lin" valueType="num">
                                      <p:cBhvr additive="base">
                                        <p:cTn id="25"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7347">
                                            <p:txEl>
                                              <p:pRg st="5" end="5"/>
                                            </p:txEl>
                                          </p:spTgt>
                                        </p:tgtEl>
                                        <p:attrNameLst>
                                          <p:attrName>style.visibility</p:attrName>
                                        </p:attrNameLst>
                                      </p:cBhvr>
                                      <p:to>
                                        <p:strVal val="visible"/>
                                      </p:to>
                                    </p:set>
                                    <p:anim calcmode="lin" valueType="num">
                                      <p:cBhvr additive="base">
                                        <p:cTn id="31" dur="10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 calcmode="lin" valueType="num">
                                      <p:cBhvr additive="base">
                                        <p:cTn id="37" dur="10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7347">
                                            <p:txEl>
                                              <p:pRg st="7" end="7"/>
                                            </p:txEl>
                                          </p:spTgt>
                                        </p:tgtEl>
                                        <p:attrNameLst>
                                          <p:attrName>style.visibility</p:attrName>
                                        </p:attrNameLst>
                                      </p:cBhvr>
                                      <p:to>
                                        <p:strVal val="visible"/>
                                      </p:to>
                                    </p:set>
                                    <p:anim calcmode="lin" valueType="num">
                                      <p:cBhvr additive="base">
                                        <p:cTn id="43" dur="10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7347">
                                            <p:txEl>
                                              <p:pRg st="8" end="8"/>
                                            </p:txEl>
                                          </p:spTgt>
                                        </p:tgtEl>
                                        <p:attrNameLst>
                                          <p:attrName>style.visibility</p:attrName>
                                        </p:attrNameLst>
                                      </p:cBhvr>
                                      <p:to>
                                        <p:strVal val="visible"/>
                                      </p:to>
                                    </p:set>
                                    <p:anim calcmode="lin" valueType="num">
                                      <p:cBhvr additive="base">
                                        <p:cTn id="49" dur="1000" fill="hold"/>
                                        <p:tgtEl>
                                          <p:spTgt spid="57347">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734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7347">
                                            <p:txEl>
                                              <p:pRg st="9" end="9"/>
                                            </p:txEl>
                                          </p:spTgt>
                                        </p:tgtEl>
                                        <p:attrNameLst>
                                          <p:attrName>style.visibility</p:attrName>
                                        </p:attrNameLst>
                                      </p:cBhvr>
                                      <p:to>
                                        <p:strVal val="visible"/>
                                      </p:to>
                                    </p:set>
                                    <p:anim calcmode="lin" valueType="num">
                                      <p:cBhvr additive="base">
                                        <p:cTn id="55" dur="1000" fill="hold"/>
                                        <p:tgtEl>
                                          <p:spTgt spid="57347">
                                            <p:txEl>
                                              <p:pRg st="9" end="9"/>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734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7347">
                                            <p:txEl>
                                              <p:pRg st="10" end="10"/>
                                            </p:txEl>
                                          </p:spTgt>
                                        </p:tgtEl>
                                        <p:attrNameLst>
                                          <p:attrName>style.visibility</p:attrName>
                                        </p:attrNameLst>
                                      </p:cBhvr>
                                      <p:to>
                                        <p:strVal val="visible"/>
                                      </p:to>
                                    </p:set>
                                    <p:anim calcmode="lin" valueType="num">
                                      <p:cBhvr additive="base">
                                        <p:cTn id="61" dur="1000" fill="hold"/>
                                        <p:tgtEl>
                                          <p:spTgt spid="57347">
                                            <p:txEl>
                                              <p:pRg st="10" end="10"/>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5734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7347">
                                            <p:txEl>
                                              <p:pRg st="11" end="11"/>
                                            </p:txEl>
                                          </p:spTgt>
                                        </p:tgtEl>
                                        <p:attrNameLst>
                                          <p:attrName>style.visibility</p:attrName>
                                        </p:attrNameLst>
                                      </p:cBhvr>
                                      <p:to>
                                        <p:strVal val="visible"/>
                                      </p:to>
                                    </p:set>
                                    <p:anim calcmode="lin" valueType="num">
                                      <p:cBhvr additive="base">
                                        <p:cTn id="67" dur="1000" fill="hold"/>
                                        <p:tgtEl>
                                          <p:spTgt spid="57347">
                                            <p:txEl>
                                              <p:pRg st="11" end="11"/>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734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0"/>
          </p:nvPr>
        </p:nvSpPr>
        <p:spPr>
          <a:xfrm>
            <a:off x="223025" y="1449657"/>
            <a:ext cx="10482146" cy="5542157"/>
          </a:xfrm>
        </p:spPr>
        <p:txBody>
          <a:bodyPr>
            <a:normAutofit lnSpcReduction="10000"/>
          </a:bodyPr>
          <a:lstStyle/>
          <a:p>
            <a:pPr eaLnBrk="1" hangingPunct="1">
              <a:lnSpc>
                <a:spcPct val="90000"/>
              </a:lnSpc>
            </a:pPr>
            <a:r>
              <a:rPr lang="en-US" altLang="en-US" sz="3200" b="1" u="sng" dirty="0"/>
              <a:t>Nonprofit Organization – Financial “Check-Up”</a:t>
            </a:r>
          </a:p>
          <a:p>
            <a:pPr eaLnBrk="1" hangingPunct="1">
              <a:lnSpc>
                <a:spcPct val="90000"/>
              </a:lnSpc>
            </a:pPr>
            <a:endParaRPr lang="en-US" altLang="en-US" sz="1000" b="1" u="sng" dirty="0"/>
          </a:p>
          <a:p>
            <a:pPr lvl="1" eaLnBrk="1" hangingPunct="1">
              <a:lnSpc>
                <a:spcPct val="90000"/>
              </a:lnSpc>
            </a:pPr>
            <a:r>
              <a:rPr lang="en-US" altLang="en-US" sz="3200" b="1" dirty="0">
                <a:latin typeface="Gt america lt"/>
              </a:rPr>
              <a:t>Internal Controls and Risks </a:t>
            </a:r>
            <a:r>
              <a:rPr lang="en-US" altLang="en-US" sz="2800" b="1" dirty="0">
                <a:latin typeface="Gt america lt"/>
              </a:rPr>
              <a:t>(continued)</a:t>
            </a:r>
          </a:p>
          <a:p>
            <a:pPr lvl="3" eaLnBrk="1" hangingPunct="1">
              <a:lnSpc>
                <a:spcPct val="90000"/>
              </a:lnSpc>
            </a:pPr>
            <a:r>
              <a:rPr lang="en-US" altLang="en-US" sz="2400" b="1" dirty="0">
                <a:latin typeface="Gt america lt"/>
              </a:rPr>
              <a:t>Is at the End of Each Monthly Accounting Period a Budget to Actual Comparison Made and Significant Variances Investigated</a:t>
            </a:r>
          </a:p>
          <a:p>
            <a:pPr lvl="3" eaLnBrk="1" hangingPunct="1">
              <a:lnSpc>
                <a:spcPct val="90000"/>
              </a:lnSpc>
            </a:pPr>
            <a:r>
              <a:rPr lang="en-US" altLang="en-US" sz="2400" b="1" dirty="0">
                <a:latin typeface="Gt america lt"/>
              </a:rPr>
              <a:t>Are Projections Prepared to Make Sure the Organization is on the Right Course</a:t>
            </a:r>
          </a:p>
          <a:p>
            <a:pPr lvl="3" eaLnBrk="1" hangingPunct="1">
              <a:lnSpc>
                <a:spcPct val="90000"/>
              </a:lnSpc>
            </a:pPr>
            <a:r>
              <a:rPr lang="en-US" altLang="en-US" sz="2400" b="1" dirty="0">
                <a:latin typeface="Gt america lt"/>
              </a:rPr>
              <a:t>Has Computer Security and Back-up been Reviewed</a:t>
            </a:r>
          </a:p>
          <a:p>
            <a:pPr lvl="3" eaLnBrk="1" hangingPunct="1">
              <a:lnSpc>
                <a:spcPct val="90000"/>
              </a:lnSpc>
            </a:pPr>
            <a:r>
              <a:rPr lang="en-US" altLang="en-US" sz="2400" b="1" dirty="0">
                <a:latin typeface="Gt america lt"/>
              </a:rPr>
              <a:t>Has Someone Knowledgeable About Nonprofit Taxes Reviewed for Possible Exposure to:</a:t>
            </a:r>
          </a:p>
          <a:p>
            <a:pPr lvl="4" eaLnBrk="1" hangingPunct="1">
              <a:lnSpc>
                <a:spcPct val="90000"/>
              </a:lnSpc>
            </a:pPr>
            <a:r>
              <a:rPr lang="en-US" altLang="en-US" sz="2400" b="1" dirty="0">
                <a:latin typeface="Gt america lt"/>
              </a:rPr>
              <a:t>UBIT (unrelated business income tax)</a:t>
            </a:r>
          </a:p>
          <a:p>
            <a:pPr lvl="4" eaLnBrk="1" hangingPunct="1">
              <a:lnSpc>
                <a:spcPct val="90000"/>
              </a:lnSpc>
            </a:pPr>
            <a:r>
              <a:rPr lang="en-US" altLang="en-US" sz="2400" b="1" dirty="0">
                <a:latin typeface="Gt america lt"/>
              </a:rPr>
              <a:t>Private inurnment</a:t>
            </a:r>
          </a:p>
          <a:p>
            <a:pPr lvl="4" eaLnBrk="1" hangingPunct="1">
              <a:lnSpc>
                <a:spcPct val="90000"/>
              </a:lnSpc>
            </a:pPr>
            <a:r>
              <a:rPr lang="en-US" altLang="en-US" sz="2400" b="1" dirty="0">
                <a:latin typeface="Gt america lt"/>
              </a:rPr>
              <a:t>Excess Lobbying/Political Activity</a:t>
            </a:r>
          </a:p>
          <a:p>
            <a:pPr lvl="4" eaLnBrk="1" hangingPunct="1">
              <a:lnSpc>
                <a:spcPct val="90000"/>
              </a:lnSpc>
            </a:pPr>
            <a:r>
              <a:rPr lang="en-US" altLang="en-US" sz="2400" b="1" dirty="0">
                <a:latin typeface="Gt america lt"/>
              </a:rPr>
              <a:t>Issues Related to Exempt Status </a:t>
            </a:r>
          </a:p>
          <a:p>
            <a:pPr lvl="4" eaLnBrk="1" hangingPunct="1">
              <a:lnSpc>
                <a:spcPct val="90000"/>
              </a:lnSpc>
            </a:pPr>
            <a:r>
              <a:rPr lang="en-US" altLang="en-US" sz="2400" b="1" dirty="0">
                <a:latin typeface="Gt america lt"/>
              </a:rPr>
              <a:t>Employee vs.. Independent Contractor Status</a:t>
            </a:r>
            <a:endParaRPr lang="en-US" altLang="en-US" sz="2000" b="1" dirty="0">
              <a:latin typeface="Gt america lt"/>
            </a:endParaRPr>
          </a:p>
        </p:txBody>
      </p:sp>
      <p:sp>
        <p:nvSpPr>
          <p:cNvPr id="5" name="Slide Number Placeholder 4"/>
          <p:cNvSpPr txBox="1">
            <a:spLocks noGrp="1"/>
          </p:cNvSpPr>
          <p:nvPr/>
        </p:nvSpPr>
        <p:spPr bwMode="auto">
          <a:xfrm>
            <a:off x="8622902"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24</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AD3D06AF-C650-3C62-BEA5-865EE07F2A7C}"/>
              </a:ext>
            </a:extLst>
          </p:cNvPr>
          <p:cNvSpPr txBox="1">
            <a:spLocks noChangeArrowheads="1"/>
          </p:cNvSpPr>
          <p:nvPr/>
        </p:nvSpPr>
        <p:spPr>
          <a:xfrm>
            <a:off x="747131" y="231621"/>
            <a:ext cx="9155151" cy="11874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u="sng">
                <a:latin typeface="Gt america lt"/>
              </a:rPr>
              <a:t>Covering the Basics and Lowering Your Risk</a:t>
            </a:r>
            <a:endParaRPr lang="en-US" altLang="en-US" sz="3600" b="1" dirty="0">
              <a:latin typeface="Gt america lt"/>
            </a:endParaRPr>
          </a:p>
        </p:txBody>
      </p:sp>
    </p:spTree>
    <p:extLst>
      <p:ext uri="{BB962C8B-B14F-4D97-AF65-F5344CB8AC3E}">
        <p14:creationId xmlns:p14="http://schemas.microsoft.com/office/powerpoint/2010/main" val="2962434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2" end="2"/>
                                            </p:txEl>
                                          </p:spTgt>
                                        </p:tgtEl>
                                        <p:attrNameLst>
                                          <p:attrName>style.visibility</p:attrName>
                                        </p:attrNameLst>
                                      </p:cBhvr>
                                      <p:to>
                                        <p:strVal val="visible"/>
                                      </p:to>
                                    </p:set>
                                    <p:anim calcmode="lin" valueType="num">
                                      <p:cBhvr additive="base">
                                        <p:cTn id="13"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anim calcmode="lin" valueType="num">
                                      <p:cBhvr additive="base">
                                        <p:cTn id="19"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4" end="4"/>
                                            </p:txEl>
                                          </p:spTgt>
                                        </p:tgtEl>
                                        <p:attrNameLst>
                                          <p:attrName>style.visibility</p:attrName>
                                        </p:attrNameLst>
                                      </p:cBhvr>
                                      <p:to>
                                        <p:strVal val="visible"/>
                                      </p:to>
                                    </p:set>
                                    <p:anim calcmode="lin" valueType="num">
                                      <p:cBhvr additive="base">
                                        <p:cTn id="25"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5" end="5"/>
                                            </p:txEl>
                                          </p:spTgt>
                                        </p:tgtEl>
                                        <p:attrNameLst>
                                          <p:attrName>style.visibility</p:attrName>
                                        </p:attrNameLst>
                                      </p:cBhvr>
                                      <p:to>
                                        <p:strVal val="visible"/>
                                      </p:to>
                                    </p:set>
                                    <p:anim calcmode="lin" valueType="num">
                                      <p:cBhvr additive="base">
                                        <p:cTn id="31" dur="10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 calcmode="lin" valueType="num">
                                      <p:cBhvr additive="base">
                                        <p:cTn id="37" dur="10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7" end="7"/>
                                            </p:txEl>
                                          </p:spTgt>
                                        </p:tgtEl>
                                        <p:attrNameLst>
                                          <p:attrName>style.visibility</p:attrName>
                                        </p:attrNameLst>
                                      </p:cBhvr>
                                      <p:to>
                                        <p:strVal val="visible"/>
                                      </p:to>
                                    </p:set>
                                    <p:anim calcmode="lin" valueType="num">
                                      <p:cBhvr additive="base">
                                        <p:cTn id="43" dur="1000" fill="hold"/>
                                        <p:tgtEl>
                                          <p:spTgt spid="59395">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93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5">
                                            <p:txEl>
                                              <p:pRg st="8" end="8"/>
                                            </p:txEl>
                                          </p:spTgt>
                                        </p:tgtEl>
                                        <p:attrNameLst>
                                          <p:attrName>style.visibility</p:attrName>
                                        </p:attrNameLst>
                                      </p:cBhvr>
                                      <p:to>
                                        <p:strVal val="visible"/>
                                      </p:to>
                                    </p:set>
                                    <p:anim calcmode="lin" valueType="num">
                                      <p:cBhvr additive="base">
                                        <p:cTn id="49" dur="10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9395">
                                            <p:txEl>
                                              <p:pRg st="9" end="9"/>
                                            </p:txEl>
                                          </p:spTgt>
                                        </p:tgtEl>
                                        <p:attrNameLst>
                                          <p:attrName>style.visibility</p:attrName>
                                        </p:attrNameLst>
                                      </p:cBhvr>
                                      <p:to>
                                        <p:strVal val="visible"/>
                                      </p:to>
                                    </p:set>
                                    <p:anim calcmode="lin" valueType="num">
                                      <p:cBhvr additive="base">
                                        <p:cTn id="55" dur="1000" fill="hold"/>
                                        <p:tgtEl>
                                          <p:spTgt spid="59395">
                                            <p:txEl>
                                              <p:pRg st="9" end="9"/>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939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9395">
                                            <p:txEl>
                                              <p:pRg st="10" end="10"/>
                                            </p:txEl>
                                          </p:spTgt>
                                        </p:tgtEl>
                                        <p:attrNameLst>
                                          <p:attrName>style.visibility</p:attrName>
                                        </p:attrNameLst>
                                      </p:cBhvr>
                                      <p:to>
                                        <p:strVal val="visible"/>
                                      </p:to>
                                    </p:set>
                                    <p:anim calcmode="lin" valueType="num">
                                      <p:cBhvr additive="base">
                                        <p:cTn id="61" dur="1000" fill="hold"/>
                                        <p:tgtEl>
                                          <p:spTgt spid="59395">
                                            <p:txEl>
                                              <p:pRg st="10" end="10"/>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593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9395">
                                            <p:txEl>
                                              <p:pRg st="11" end="11"/>
                                            </p:txEl>
                                          </p:spTgt>
                                        </p:tgtEl>
                                        <p:attrNameLst>
                                          <p:attrName>style.visibility</p:attrName>
                                        </p:attrNameLst>
                                      </p:cBhvr>
                                      <p:to>
                                        <p:strVal val="visible"/>
                                      </p:to>
                                    </p:set>
                                    <p:anim calcmode="lin" valueType="num">
                                      <p:cBhvr additive="base">
                                        <p:cTn id="67" dur="1000" fill="hold"/>
                                        <p:tgtEl>
                                          <p:spTgt spid="59395">
                                            <p:txEl>
                                              <p:pRg st="11" end="11"/>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939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0"/>
          </p:nvPr>
        </p:nvSpPr>
        <p:spPr>
          <a:xfrm>
            <a:off x="312234" y="1406168"/>
            <a:ext cx="10314878" cy="5304636"/>
          </a:xfrm>
        </p:spPr>
        <p:txBody>
          <a:bodyPr>
            <a:normAutofit/>
          </a:bodyPr>
          <a:lstStyle/>
          <a:p>
            <a:pPr eaLnBrk="1" hangingPunct="1"/>
            <a:r>
              <a:rPr lang="en-US" altLang="en-US" sz="3200" b="1" u="sng" dirty="0"/>
              <a:t>Nonprofit Organization – Financial “Check-Up”</a:t>
            </a:r>
          </a:p>
          <a:p>
            <a:pPr lvl="1" eaLnBrk="1" hangingPunct="1"/>
            <a:r>
              <a:rPr lang="en-US" altLang="en-US" sz="3200" b="1" dirty="0">
                <a:latin typeface="Gt america lt"/>
              </a:rPr>
              <a:t>Government Grants and Awards</a:t>
            </a:r>
          </a:p>
          <a:p>
            <a:pPr lvl="3" eaLnBrk="1" hangingPunct="1"/>
            <a:r>
              <a:rPr lang="en-US" altLang="en-US" sz="2400" b="1" dirty="0">
                <a:latin typeface="Gt america lt"/>
              </a:rPr>
              <a:t>Are you Following OMB Circulars A-110 and A-122</a:t>
            </a:r>
          </a:p>
          <a:p>
            <a:pPr lvl="4" eaLnBrk="1" hangingPunct="1"/>
            <a:r>
              <a:rPr lang="en-US" altLang="en-US" sz="2000" b="1" dirty="0">
                <a:latin typeface="Gt america lt"/>
              </a:rPr>
              <a:t>Do you have Adequate Time Records</a:t>
            </a:r>
          </a:p>
          <a:p>
            <a:pPr lvl="4" eaLnBrk="1" hangingPunct="1"/>
            <a:r>
              <a:rPr lang="en-US" altLang="en-US" sz="2000" b="1" dirty="0">
                <a:latin typeface="Gt america lt"/>
              </a:rPr>
              <a:t>Are Adequate Procedures and Controls in Place</a:t>
            </a:r>
          </a:p>
          <a:p>
            <a:pPr lvl="4" eaLnBrk="1" hangingPunct="1"/>
            <a:r>
              <a:rPr lang="en-US" altLang="en-US" sz="2000" b="1" dirty="0">
                <a:latin typeface="Gt america lt"/>
              </a:rPr>
              <a:t>Have all Reports been Filed Timely</a:t>
            </a:r>
          </a:p>
          <a:p>
            <a:pPr lvl="1" eaLnBrk="1" hangingPunct="1"/>
            <a:r>
              <a:rPr lang="en-US" altLang="en-US" sz="3200" b="1" dirty="0">
                <a:latin typeface="Gt america lt"/>
              </a:rPr>
              <a:t>Financial Reporting and Audits</a:t>
            </a:r>
          </a:p>
          <a:p>
            <a:pPr lvl="3" eaLnBrk="1" hangingPunct="1"/>
            <a:r>
              <a:rPr lang="en-US" altLang="en-US" sz="2400" b="1" dirty="0">
                <a:latin typeface="Gt america lt"/>
              </a:rPr>
              <a:t>Have you Arranged to have an Independent Audit</a:t>
            </a:r>
          </a:p>
          <a:p>
            <a:pPr lvl="3" eaLnBrk="1" hangingPunct="1"/>
            <a:r>
              <a:rPr lang="en-US" altLang="en-US" sz="2400" b="1" dirty="0">
                <a:latin typeface="Gt america lt"/>
              </a:rPr>
              <a:t>Have you Received Clean (unqualified) Audit Reports</a:t>
            </a:r>
          </a:p>
          <a:p>
            <a:pPr lvl="3" eaLnBrk="1" hangingPunct="1"/>
            <a:r>
              <a:rPr lang="en-US" altLang="en-US" sz="2400" b="1" dirty="0">
                <a:latin typeface="Gt america lt"/>
              </a:rPr>
              <a:t>Does the Auditors have Unrestricted Access to Board and Audit Committee</a:t>
            </a:r>
          </a:p>
          <a:p>
            <a:pPr lvl="3" eaLnBrk="1" hangingPunct="1"/>
            <a:r>
              <a:rPr lang="en-US" altLang="en-US" sz="2400" b="1" dirty="0">
                <a:latin typeface="Gt america lt"/>
              </a:rPr>
              <a:t>Have All Government Reports (form 990, state filings, etc.) been filed timely</a:t>
            </a:r>
            <a:endParaRPr lang="en-US" altLang="en-US" b="1" dirty="0">
              <a:latin typeface="Gt america lt"/>
            </a:endParaRPr>
          </a:p>
        </p:txBody>
      </p:sp>
      <p:sp>
        <p:nvSpPr>
          <p:cNvPr id="5" name="Slide Number Placeholder 4"/>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25</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A18DD1F5-6895-B476-12A9-458578958279}"/>
              </a:ext>
            </a:extLst>
          </p:cNvPr>
          <p:cNvSpPr txBox="1">
            <a:spLocks noChangeArrowheads="1"/>
          </p:cNvSpPr>
          <p:nvPr/>
        </p:nvSpPr>
        <p:spPr>
          <a:xfrm>
            <a:off x="747131" y="231621"/>
            <a:ext cx="9155151" cy="11874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u="sng" dirty="0">
                <a:latin typeface="Gt america lt"/>
              </a:rPr>
              <a:t>Covering the Basics and Lowering Your Risk</a:t>
            </a:r>
            <a:endParaRPr lang="en-US" altLang="en-US" sz="3600" b="1" dirty="0">
              <a:latin typeface="Gt america lt"/>
            </a:endParaRPr>
          </a:p>
        </p:txBody>
      </p:sp>
    </p:spTree>
    <p:extLst>
      <p:ext uri="{BB962C8B-B14F-4D97-AF65-F5344CB8AC3E}">
        <p14:creationId xmlns:p14="http://schemas.microsoft.com/office/powerpoint/2010/main" val="2983511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10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10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additive="base">
                                        <p:cTn id="37" dur="10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additive="base">
                                        <p:cTn id="43" dur="10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43">
                                            <p:txEl>
                                              <p:pRg st="7" end="7"/>
                                            </p:txEl>
                                          </p:spTgt>
                                        </p:tgtEl>
                                        <p:attrNameLst>
                                          <p:attrName>style.visibility</p:attrName>
                                        </p:attrNameLst>
                                      </p:cBhvr>
                                      <p:to>
                                        <p:strVal val="visible"/>
                                      </p:to>
                                    </p:set>
                                    <p:anim calcmode="lin" valueType="num">
                                      <p:cBhvr additive="base">
                                        <p:cTn id="49" dur="10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614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43">
                                            <p:txEl>
                                              <p:pRg st="8" end="8"/>
                                            </p:txEl>
                                          </p:spTgt>
                                        </p:tgtEl>
                                        <p:attrNameLst>
                                          <p:attrName>style.visibility</p:attrName>
                                        </p:attrNameLst>
                                      </p:cBhvr>
                                      <p:to>
                                        <p:strVal val="visible"/>
                                      </p:to>
                                    </p:set>
                                    <p:anim calcmode="lin" valueType="num">
                                      <p:cBhvr additive="base">
                                        <p:cTn id="55" dur="1000" fill="hold"/>
                                        <p:tgtEl>
                                          <p:spTgt spid="6144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614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1443">
                                            <p:txEl>
                                              <p:pRg st="9" end="9"/>
                                            </p:txEl>
                                          </p:spTgt>
                                        </p:tgtEl>
                                        <p:attrNameLst>
                                          <p:attrName>style.visibility</p:attrName>
                                        </p:attrNameLst>
                                      </p:cBhvr>
                                      <p:to>
                                        <p:strVal val="visible"/>
                                      </p:to>
                                    </p:set>
                                    <p:anim calcmode="lin" valueType="num">
                                      <p:cBhvr additive="base">
                                        <p:cTn id="61" dur="1000" fill="hold"/>
                                        <p:tgtEl>
                                          <p:spTgt spid="6144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614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443">
                                            <p:txEl>
                                              <p:pRg st="10" end="10"/>
                                            </p:txEl>
                                          </p:spTgt>
                                        </p:tgtEl>
                                        <p:attrNameLst>
                                          <p:attrName>style.visibility</p:attrName>
                                        </p:attrNameLst>
                                      </p:cBhvr>
                                      <p:to>
                                        <p:strVal val="visible"/>
                                      </p:to>
                                    </p:set>
                                    <p:anim calcmode="lin" valueType="num">
                                      <p:cBhvr additive="base">
                                        <p:cTn id="67" dur="1000" fill="hold"/>
                                        <p:tgtEl>
                                          <p:spTgt spid="6144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614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0"/>
          </p:nvPr>
        </p:nvSpPr>
        <p:spPr>
          <a:xfrm>
            <a:off x="223025" y="1037063"/>
            <a:ext cx="10604810" cy="6318454"/>
          </a:xfrm>
        </p:spPr>
        <p:txBody>
          <a:bodyPr>
            <a:noAutofit/>
          </a:bodyPr>
          <a:lstStyle/>
          <a:p>
            <a:pPr eaLnBrk="1" hangingPunct="1"/>
            <a:r>
              <a:rPr lang="en-US" altLang="en-US" sz="3200" b="1" u="sng" dirty="0"/>
              <a:t>Nonprofit Organization – Financial “Check-Up”</a:t>
            </a:r>
          </a:p>
          <a:p>
            <a:pPr lvl="1" eaLnBrk="1" hangingPunct="1"/>
            <a:r>
              <a:rPr lang="en-US" altLang="en-US" sz="3200" b="1" dirty="0">
                <a:latin typeface="Gt america lt"/>
              </a:rPr>
              <a:t>Other</a:t>
            </a:r>
          </a:p>
          <a:p>
            <a:pPr lvl="3" eaLnBrk="1" hangingPunct="1"/>
            <a:r>
              <a:rPr lang="en-US" altLang="en-US" sz="2400" b="1" dirty="0">
                <a:latin typeface="Gt america lt"/>
              </a:rPr>
              <a:t>Have you Made All Payroll Tax Deposits on a Timely Basis</a:t>
            </a:r>
          </a:p>
          <a:p>
            <a:pPr lvl="3" eaLnBrk="1" hangingPunct="1"/>
            <a:r>
              <a:rPr lang="en-US" altLang="en-US" sz="2400" b="1" dirty="0">
                <a:latin typeface="Gt america lt"/>
              </a:rPr>
              <a:t>Do you Carry Adequate Insurance</a:t>
            </a:r>
          </a:p>
          <a:p>
            <a:pPr lvl="3" eaLnBrk="1" hangingPunct="1"/>
            <a:r>
              <a:rPr lang="en-US" altLang="en-US" sz="2400" b="1" dirty="0">
                <a:latin typeface="Gt america lt"/>
              </a:rPr>
              <a:t>Has the Board Adopted a Reserve Policy</a:t>
            </a:r>
          </a:p>
          <a:p>
            <a:pPr lvl="3" eaLnBrk="1" hangingPunct="1"/>
            <a:r>
              <a:rPr lang="en-US" altLang="en-US" sz="2400" b="1" dirty="0">
                <a:latin typeface="Gt america lt"/>
              </a:rPr>
              <a:t>Has the Board Reviewed and Updated the Investment Policy</a:t>
            </a:r>
          </a:p>
          <a:p>
            <a:pPr lvl="3" eaLnBrk="1" hangingPunct="1"/>
            <a:r>
              <a:rPr lang="en-US" altLang="en-US" sz="2400" b="1" dirty="0">
                <a:latin typeface="Gt america lt"/>
              </a:rPr>
              <a:t>Has a Code of Ethics been Adopted</a:t>
            </a:r>
          </a:p>
          <a:p>
            <a:pPr lvl="3" eaLnBrk="1" hangingPunct="1"/>
            <a:r>
              <a:rPr lang="en-US" altLang="en-US" sz="2400" b="1" dirty="0">
                <a:latin typeface="Gt america lt"/>
              </a:rPr>
              <a:t>Has a Knowledgeable Attorney Reviewed Your Activities for Possible Legal Risks</a:t>
            </a:r>
          </a:p>
          <a:p>
            <a:pPr lvl="3" eaLnBrk="1" hangingPunct="1"/>
            <a:r>
              <a:rPr lang="en-US" altLang="en-US" sz="2400" b="1" dirty="0">
                <a:latin typeface="Gt america lt"/>
              </a:rPr>
              <a:t>Are there any Chapters, Committees, Task Forces Acting on Behalf of the Organization</a:t>
            </a:r>
          </a:p>
          <a:p>
            <a:pPr lvl="3" eaLnBrk="1" hangingPunct="1"/>
            <a:r>
              <a:rPr lang="en-US" altLang="en-US" sz="2400" b="1" dirty="0">
                <a:latin typeface="Gt america lt"/>
              </a:rPr>
              <a:t>Is there a Board Orientation for New Board Members</a:t>
            </a:r>
          </a:p>
          <a:p>
            <a:pPr lvl="3" eaLnBrk="1" hangingPunct="1"/>
            <a:r>
              <a:rPr lang="en-US" altLang="en-US" sz="2400" b="1" dirty="0">
                <a:latin typeface="Gt america lt"/>
              </a:rPr>
              <a:t>Are By-Laws and Operating Policies Adhered to and Periodically Reviewed and Updated</a:t>
            </a:r>
          </a:p>
          <a:p>
            <a:pPr lvl="3" eaLnBrk="1" hangingPunct="1"/>
            <a:r>
              <a:rPr lang="en-US" altLang="en-US" sz="2400" b="1" dirty="0">
                <a:latin typeface="Gt america lt"/>
              </a:rPr>
              <a:t>Have you Analyzed Cash Flows for Possible Problems and Risks</a:t>
            </a:r>
          </a:p>
        </p:txBody>
      </p:sp>
      <p:sp>
        <p:nvSpPr>
          <p:cNvPr id="5" name="Slide Number Placeholder 4"/>
          <p:cNvSpPr txBox="1">
            <a:spLocks noGrp="1"/>
          </p:cNvSpPr>
          <p:nvPr/>
        </p:nvSpPr>
        <p:spPr bwMode="auto">
          <a:xfrm>
            <a:off x="8823960" y="7567391"/>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26</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A7DCC333-DF87-2AA0-02AD-9BF8E41052F9}"/>
              </a:ext>
            </a:extLst>
          </p:cNvPr>
          <p:cNvSpPr txBox="1">
            <a:spLocks noChangeArrowheads="1"/>
          </p:cNvSpPr>
          <p:nvPr/>
        </p:nvSpPr>
        <p:spPr>
          <a:xfrm>
            <a:off x="747131" y="231621"/>
            <a:ext cx="9155151" cy="11874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u="sng">
                <a:latin typeface="Gt america lt"/>
              </a:rPr>
              <a:t>Covering the Basics and Lowering Your Risk</a:t>
            </a:r>
            <a:endParaRPr lang="en-US" altLang="en-US" sz="3600" b="1" dirty="0">
              <a:latin typeface="Gt america lt"/>
            </a:endParaRPr>
          </a:p>
        </p:txBody>
      </p:sp>
    </p:spTree>
    <p:extLst>
      <p:ext uri="{BB962C8B-B14F-4D97-AF65-F5344CB8AC3E}">
        <p14:creationId xmlns:p14="http://schemas.microsoft.com/office/powerpoint/2010/main" val="3263925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10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10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1000" fill="hold"/>
                                        <p:tgtEl>
                                          <p:spTgt spid="63491">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34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34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1000" fill="hold"/>
                                        <p:tgtEl>
                                          <p:spTgt spid="63491">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34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1000" fill="hold"/>
                                        <p:tgtEl>
                                          <p:spTgt spid="63491">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634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3491">
                                            <p:txEl>
                                              <p:pRg st="7" end="7"/>
                                            </p:txEl>
                                          </p:spTgt>
                                        </p:tgtEl>
                                        <p:attrNameLst>
                                          <p:attrName>style.visibility</p:attrName>
                                        </p:attrNameLst>
                                      </p:cBhvr>
                                      <p:to>
                                        <p:strVal val="visible"/>
                                      </p:to>
                                    </p:set>
                                    <p:anim calcmode="lin" valueType="num">
                                      <p:cBhvr additive="base">
                                        <p:cTn id="49" dur="1000" fill="hold"/>
                                        <p:tgtEl>
                                          <p:spTgt spid="63491">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634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3491">
                                            <p:txEl>
                                              <p:pRg st="8" end="8"/>
                                            </p:txEl>
                                          </p:spTgt>
                                        </p:tgtEl>
                                        <p:attrNameLst>
                                          <p:attrName>style.visibility</p:attrName>
                                        </p:attrNameLst>
                                      </p:cBhvr>
                                      <p:to>
                                        <p:strVal val="visible"/>
                                      </p:to>
                                    </p:set>
                                    <p:anim calcmode="lin" valueType="num">
                                      <p:cBhvr additive="base">
                                        <p:cTn id="55" dur="1000" fill="hold"/>
                                        <p:tgtEl>
                                          <p:spTgt spid="63491">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634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3491">
                                            <p:txEl>
                                              <p:pRg st="9" end="9"/>
                                            </p:txEl>
                                          </p:spTgt>
                                        </p:tgtEl>
                                        <p:attrNameLst>
                                          <p:attrName>style.visibility</p:attrName>
                                        </p:attrNameLst>
                                      </p:cBhvr>
                                      <p:to>
                                        <p:strVal val="visible"/>
                                      </p:to>
                                    </p:set>
                                    <p:anim calcmode="lin" valueType="num">
                                      <p:cBhvr additive="base">
                                        <p:cTn id="61" dur="1000" fill="hold"/>
                                        <p:tgtEl>
                                          <p:spTgt spid="63491">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634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3491">
                                            <p:txEl>
                                              <p:pRg st="10" end="10"/>
                                            </p:txEl>
                                          </p:spTgt>
                                        </p:tgtEl>
                                        <p:attrNameLst>
                                          <p:attrName>style.visibility</p:attrName>
                                        </p:attrNameLst>
                                      </p:cBhvr>
                                      <p:to>
                                        <p:strVal val="visible"/>
                                      </p:to>
                                    </p:set>
                                    <p:anim calcmode="lin" valueType="num">
                                      <p:cBhvr additive="base">
                                        <p:cTn id="67" dur="1000" fill="hold"/>
                                        <p:tgtEl>
                                          <p:spTgt spid="63491">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634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3491">
                                            <p:txEl>
                                              <p:pRg st="11" end="11"/>
                                            </p:txEl>
                                          </p:spTgt>
                                        </p:tgtEl>
                                        <p:attrNameLst>
                                          <p:attrName>style.visibility</p:attrName>
                                        </p:attrNameLst>
                                      </p:cBhvr>
                                      <p:to>
                                        <p:strVal val="visible"/>
                                      </p:to>
                                    </p:set>
                                    <p:anim calcmode="lin" valueType="num">
                                      <p:cBhvr additive="base">
                                        <p:cTn id="73" dur="1000" fill="hold"/>
                                        <p:tgtEl>
                                          <p:spTgt spid="63491">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634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0EE19B-DD84-40C7-81A4-D21DE32DFBF6}"/>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27</a:t>
            </a:fld>
            <a:endParaRPr lang="en-US" altLang="en-US" sz="1680" dirty="0">
              <a:latin typeface="Tahoma" pitchFamily="34" charset="0"/>
            </a:endParaRPr>
          </a:p>
        </p:txBody>
      </p:sp>
      <p:sp>
        <p:nvSpPr>
          <p:cNvPr id="6" name="Rectangle 3">
            <a:extLst>
              <a:ext uri="{FF2B5EF4-FFF2-40B4-BE49-F238E27FC236}">
                <a16:creationId xmlns:a16="http://schemas.microsoft.com/office/drawing/2014/main" id="{8319B341-F8F3-71A4-721B-81C3254BFD9C}"/>
              </a:ext>
            </a:extLst>
          </p:cNvPr>
          <p:cNvSpPr txBox="1">
            <a:spLocks/>
          </p:cNvSpPr>
          <p:nvPr/>
        </p:nvSpPr>
        <p:spPr>
          <a:xfrm>
            <a:off x="334537" y="1967710"/>
            <a:ext cx="10370634" cy="52605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ja-JP" sz="3000" b="1" u="sng" dirty="0">
                <a:latin typeface="Calibri" panose="020F0502020204030204" pitchFamily="34" charset="0"/>
                <a:ea typeface="ＭＳ Ｐゴシック" panose="020B0600070205080204" pitchFamily="34" charset="-128"/>
                <a:cs typeface="Century Gothic" panose="020B0502020202020204" pitchFamily="34" charset="0"/>
              </a:rPr>
              <a:t>Select One Internal Control Consideration from the “Covering the Basics” List that you can Add to Your Check List for Implementation:</a:t>
            </a:r>
          </a:p>
          <a:p>
            <a:pPr lvl="1">
              <a:lnSpc>
                <a:spcPct val="80000"/>
              </a:lnSpc>
            </a:pPr>
            <a:endParaRPr lang="en-US" altLang="en-US" sz="2667" dirty="0">
              <a:latin typeface="Calibri" panose="020F0502020204030204" pitchFamily="34" charset="0"/>
              <a:ea typeface="ＭＳ Ｐゴシック" panose="020B0600070205080204" pitchFamily="34" charset="-128"/>
              <a:cs typeface="Century Gothic" panose="020B0502020202020204" pitchFamily="34" charset="0"/>
            </a:endParaRPr>
          </a:p>
          <a:p>
            <a:pPr lvl="1">
              <a:lnSpc>
                <a:spcPct val="80000"/>
              </a:lnSpc>
            </a:pPr>
            <a:r>
              <a:rPr lang="en-US" altLang="en-US" sz="2667" dirty="0">
                <a:latin typeface="Calibri" panose="020F0502020204030204" pitchFamily="34" charset="0"/>
                <a:ea typeface="ＭＳ Ｐゴシック" panose="020B0600070205080204" pitchFamily="34" charset="-128"/>
                <a:cs typeface="Century Gothic" panose="020B0502020202020204" pitchFamily="34" charset="0"/>
              </a:rPr>
              <a:t>Item selected:____________________________________</a:t>
            </a:r>
          </a:p>
          <a:p>
            <a:pPr lvl="1">
              <a:lnSpc>
                <a:spcPct val="80000"/>
              </a:lnSpc>
            </a:pPr>
            <a:r>
              <a:rPr lang="en-US" altLang="en-US" sz="2667" dirty="0">
                <a:latin typeface="Calibri" panose="020F0502020204030204" pitchFamily="34" charset="0"/>
                <a:ea typeface="ＭＳ Ｐゴシック" panose="020B0600070205080204" pitchFamily="34" charset="-128"/>
                <a:cs typeface="Century Gothic" panose="020B0502020202020204" pitchFamily="34" charset="0"/>
              </a:rPr>
              <a:t>Discussion: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Rectangle 2">
            <a:extLst>
              <a:ext uri="{FF2B5EF4-FFF2-40B4-BE49-F238E27FC236}">
                <a16:creationId xmlns:a16="http://schemas.microsoft.com/office/drawing/2014/main" id="{51A6E6A7-8BB7-3074-CD0D-9FCCCF96447E}"/>
              </a:ext>
            </a:extLst>
          </p:cNvPr>
          <p:cNvSpPr txBox="1">
            <a:spLocks noChangeArrowheads="1"/>
          </p:cNvSpPr>
          <p:nvPr/>
        </p:nvSpPr>
        <p:spPr>
          <a:xfrm>
            <a:off x="747131" y="231621"/>
            <a:ext cx="9155151" cy="11874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u="sng" dirty="0">
                <a:latin typeface="Gt america lt"/>
              </a:rPr>
              <a:t>Covering the Basics and Lowering Your Risk</a:t>
            </a:r>
            <a:endParaRPr lang="en-US" altLang="en-US" sz="3600" b="1" dirty="0">
              <a:latin typeface="Gt america lt"/>
            </a:endParaRPr>
          </a:p>
        </p:txBody>
      </p:sp>
    </p:spTree>
    <p:extLst>
      <p:ext uri="{BB962C8B-B14F-4D97-AF65-F5344CB8AC3E}">
        <p14:creationId xmlns:p14="http://schemas.microsoft.com/office/powerpoint/2010/main" val="82597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0"/>
          </p:nvPr>
        </p:nvSpPr>
        <p:spPr>
          <a:xfrm>
            <a:off x="780586" y="1827213"/>
            <a:ext cx="9271000" cy="5586762"/>
          </a:xfrm>
        </p:spPr>
        <p:txBody>
          <a:bodyPr>
            <a:normAutofit/>
          </a:bodyPr>
          <a:lstStyle/>
          <a:p>
            <a:pPr marL="731491" indent="-731491"/>
            <a:r>
              <a:rPr lang="en-US" altLang="en-US" sz="3600" b="1" u="sng" dirty="0"/>
              <a:t>Six General Principles of IAC</a:t>
            </a:r>
          </a:p>
          <a:p>
            <a:pPr marL="731491" indent="-731491"/>
            <a:endParaRPr lang="en-US" altLang="en-US" sz="3600" b="1" u="sng" dirty="0"/>
          </a:p>
          <a:p>
            <a:pPr marL="1188672" lvl="1" indent="-640055">
              <a:buClr>
                <a:schemeClr val="tx2"/>
              </a:buClr>
              <a:buFont typeface="Wingdings" pitchFamily="2" charset="2"/>
              <a:buAutoNum type="arabicParenR"/>
            </a:pPr>
            <a:r>
              <a:rPr lang="en-US" altLang="en-US" sz="3200" dirty="0">
                <a:latin typeface="Gt america lt"/>
              </a:rPr>
              <a:t>Competent People Following Clear Procedures, Keeping Adequate Records</a:t>
            </a:r>
          </a:p>
          <a:p>
            <a:pPr marL="1188672" lvl="1" indent="-640055">
              <a:buClr>
                <a:schemeClr val="tx2"/>
              </a:buClr>
              <a:buFont typeface="Wingdings" pitchFamily="2" charset="2"/>
              <a:buAutoNum type="arabicParenR"/>
            </a:pPr>
            <a:r>
              <a:rPr lang="en-US" altLang="en-US" sz="3200" dirty="0">
                <a:latin typeface="Gt america lt"/>
              </a:rPr>
              <a:t>Segregation of Duties</a:t>
            </a:r>
          </a:p>
          <a:p>
            <a:pPr marL="1188672" lvl="1" indent="-640055">
              <a:buClr>
                <a:schemeClr val="tx2"/>
              </a:buClr>
              <a:buFont typeface="Wingdings" pitchFamily="2" charset="2"/>
              <a:buAutoNum type="arabicParenR"/>
            </a:pPr>
            <a:r>
              <a:rPr lang="en-US" altLang="en-US" sz="3200" dirty="0">
                <a:latin typeface="Gt america lt"/>
              </a:rPr>
              <a:t>Review and Approval of Transactions by Knowledgeable Persons</a:t>
            </a:r>
          </a:p>
        </p:txBody>
      </p:sp>
      <p:sp>
        <p:nvSpPr>
          <p:cNvPr id="32770" name="Rectangle 2"/>
          <p:cNvSpPr>
            <a:spLocks noGrp="1" noChangeArrowheads="1"/>
          </p:cNvSpPr>
          <p:nvPr>
            <p:ph type="title" idx="4294967295"/>
          </p:nvPr>
        </p:nvSpPr>
        <p:spPr>
          <a:xfrm>
            <a:off x="615486" y="167604"/>
            <a:ext cx="9601200" cy="1016000"/>
          </a:xfrm>
          <a:prstGeom prst="rect">
            <a:avLst/>
          </a:prstGeom>
        </p:spPr>
        <p:txBody>
          <a:bodyPr>
            <a:normAutofit/>
          </a:bodyPr>
          <a:lstStyle/>
          <a:p>
            <a:pPr algn="ctr" eaLnBrk="1" hangingPunct="1"/>
            <a:r>
              <a:rPr lang="en-US" altLang="en-US" sz="3600" b="1" dirty="0">
                <a:latin typeface="Gt america lt"/>
              </a:rPr>
              <a:t>Internal Accounting Controls (IAC)</a:t>
            </a:r>
          </a:p>
        </p:txBody>
      </p:sp>
      <p:sp>
        <p:nvSpPr>
          <p:cNvPr id="5" name="Slide Number Placeholder 4">
            <a:extLst>
              <a:ext uri="{FF2B5EF4-FFF2-40B4-BE49-F238E27FC236}">
                <a16:creationId xmlns:a16="http://schemas.microsoft.com/office/drawing/2014/main" id="{99859419-5A0D-441C-B268-D817C609363C}"/>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28</a:t>
            </a:fld>
            <a:endParaRPr lang="en-US" altLang="en-US" sz="1680" dirty="0">
              <a:latin typeface="Tahoma" pitchFamily="34" charset="0"/>
            </a:endParaRPr>
          </a:p>
        </p:txBody>
      </p:sp>
    </p:spTree>
    <p:extLst>
      <p:ext uri="{BB962C8B-B14F-4D97-AF65-F5344CB8AC3E}">
        <p14:creationId xmlns:p14="http://schemas.microsoft.com/office/powerpoint/2010/main" val="21628858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0"/>
          </p:nvPr>
        </p:nvSpPr>
        <p:spPr>
          <a:xfrm>
            <a:off x="814039" y="2029521"/>
            <a:ext cx="9271000" cy="5354639"/>
          </a:xfrm>
        </p:spPr>
        <p:txBody>
          <a:bodyPr>
            <a:normAutofit/>
          </a:bodyPr>
          <a:lstStyle/>
          <a:p>
            <a:pPr marL="731491" indent="-731491"/>
            <a:r>
              <a:rPr lang="en-US" altLang="en-US" sz="3600" b="1" u="sng" dirty="0"/>
              <a:t>Six General Principles of IAC</a:t>
            </a:r>
          </a:p>
          <a:p>
            <a:pPr marL="731491" indent="-731491"/>
            <a:endParaRPr lang="en-US" altLang="en-US" sz="3600" b="1" u="sng" dirty="0"/>
          </a:p>
          <a:p>
            <a:pPr marL="1188672" lvl="1" indent="-640055">
              <a:buClr>
                <a:schemeClr val="tx2"/>
              </a:buClr>
              <a:buFont typeface="Wingdings" pitchFamily="2" charset="2"/>
              <a:buAutoNum type="arabicParenR" startAt="4"/>
            </a:pPr>
            <a:r>
              <a:rPr lang="en-US" altLang="en-US" sz="3200" dirty="0">
                <a:latin typeface="Gt america lt"/>
              </a:rPr>
              <a:t>Physical Control of Assets Including Access to Computer Systems</a:t>
            </a:r>
          </a:p>
          <a:p>
            <a:pPr marL="1188672" lvl="1" indent="-640055">
              <a:buClr>
                <a:schemeClr val="tx2"/>
              </a:buClr>
              <a:buFont typeface="Wingdings" pitchFamily="2" charset="2"/>
              <a:buAutoNum type="arabicParenR" startAt="4"/>
            </a:pPr>
            <a:r>
              <a:rPr lang="en-US" altLang="en-US" sz="3200" dirty="0">
                <a:latin typeface="Gt america lt"/>
              </a:rPr>
              <a:t>Balancing and Reconciliation Procedures</a:t>
            </a:r>
          </a:p>
          <a:p>
            <a:pPr marL="1188672" lvl="1" indent="-640055">
              <a:buClr>
                <a:schemeClr val="tx2"/>
              </a:buClr>
              <a:buFont typeface="Wingdings" pitchFamily="2" charset="2"/>
              <a:buAutoNum type="arabicParenR" startAt="4"/>
            </a:pPr>
            <a:r>
              <a:rPr lang="en-US" altLang="en-US" sz="3200" dirty="0">
                <a:latin typeface="Gt america lt"/>
              </a:rPr>
              <a:t>Top Level Review of Operations and Results – </a:t>
            </a:r>
            <a:r>
              <a:rPr lang="en-US" altLang="en-US" sz="3200" b="1" u="sng" dirty="0">
                <a:latin typeface="Gt america lt"/>
              </a:rPr>
              <a:t>Last Line of Defense</a:t>
            </a:r>
            <a:endParaRPr lang="en-US" altLang="en-US" sz="3200" dirty="0">
              <a:latin typeface="Gt america lt"/>
            </a:endParaRPr>
          </a:p>
        </p:txBody>
      </p:sp>
      <p:sp>
        <p:nvSpPr>
          <p:cNvPr id="5" name="Slide Number Placeholder 4">
            <a:extLst>
              <a:ext uri="{FF2B5EF4-FFF2-40B4-BE49-F238E27FC236}">
                <a16:creationId xmlns:a16="http://schemas.microsoft.com/office/drawing/2014/main" id="{82C9A841-24FB-4C5F-8BCF-DB91D752E280}"/>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29</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5639D6A7-1171-F327-5D89-67B9A342DCC1}"/>
              </a:ext>
            </a:extLst>
          </p:cNvPr>
          <p:cNvSpPr txBox="1">
            <a:spLocks noChangeArrowheads="1"/>
          </p:cNvSpPr>
          <p:nvPr/>
        </p:nvSpPr>
        <p:spPr>
          <a:xfrm>
            <a:off x="615486" y="167604"/>
            <a:ext cx="960120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Internal Accounting Controls (IAC)</a:t>
            </a:r>
            <a:endParaRPr lang="en-US" altLang="en-US" sz="3600" b="1" dirty="0">
              <a:latin typeface="Gt america lt"/>
            </a:endParaRPr>
          </a:p>
        </p:txBody>
      </p:sp>
    </p:spTree>
    <p:extLst>
      <p:ext uri="{BB962C8B-B14F-4D97-AF65-F5344CB8AC3E}">
        <p14:creationId xmlns:p14="http://schemas.microsoft.com/office/powerpoint/2010/main" val="2576198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idx="4294967295"/>
          </p:nvPr>
        </p:nvSpPr>
        <p:spPr>
          <a:xfrm>
            <a:off x="178419" y="2233303"/>
            <a:ext cx="10905893" cy="2378075"/>
          </a:xfrm>
        </p:spPr>
        <p:txBody>
          <a:bodyPr>
            <a:noAutofit/>
          </a:bodyPr>
          <a:lstStyle/>
          <a:p>
            <a:pPr algn="ctr"/>
            <a:r>
              <a:rPr lang="en-US" sz="6480" b="1" dirty="0">
                <a:latin typeface="Gt america lt"/>
              </a:rPr>
              <a:t>UBIT Concerns</a:t>
            </a:r>
            <a:br>
              <a:rPr lang="en-US" sz="6480" b="1" dirty="0">
                <a:latin typeface="Gt america lt"/>
              </a:rPr>
            </a:br>
            <a:br>
              <a:rPr lang="en-US" sz="6480" b="1" dirty="0">
                <a:latin typeface="Gt america lt"/>
              </a:rPr>
            </a:br>
            <a:r>
              <a:rPr lang="en-US" sz="6480" b="1" dirty="0">
                <a:latin typeface="Gt america lt"/>
              </a:rPr>
              <a:t>Unrelated Business Income Tax</a:t>
            </a:r>
          </a:p>
        </p:txBody>
      </p:sp>
      <p:sp>
        <p:nvSpPr>
          <p:cNvPr id="5" name="Slide Number Placeholder 4">
            <a:extLst>
              <a:ext uri="{FF2B5EF4-FFF2-40B4-BE49-F238E27FC236}">
                <a16:creationId xmlns:a16="http://schemas.microsoft.com/office/drawing/2014/main" id="{E9FD5CDE-F70C-901E-52BF-97F345F4C080}"/>
              </a:ext>
            </a:extLst>
          </p:cNvPr>
          <p:cNvSpPr txBox="1">
            <a:spLocks/>
          </p:cNvSpPr>
          <p:nvPr/>
        </p:nvSpPr>
        <p:spPr>
          <a:xfrm>
            <a:off x="8545784" y="7579054"/>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731520" rtl="0" eaLnBrk="1" latinLnBrk="0" hangingPunct="1">
              <a:spcBef>
                <a:spcPct val="20000"/>
              </a:spcBef>
              <a:buClr>
                <a:schemeClr val="folHlink"/>
              </a:buClr>
              <a:buSzPct val="60000"/>
              <a:buFont typeface="Wingdings" panose="05000000000000000000" pitchFamily="2" charset="2"/>
              <a:buChar char="n"/>
              <a:defRPr sz="3840" b="0" i="0" kern="1200">
                <a:solidFill>
                  <a:schemeClr val="tx1"/>
                </a:solidFill>
                <a:latin typeface="Tahoma" panose="020B0604030504040204" pitchFamily="34" charset="0"/>
                <a:ea typeface="+mn-ea"/>
                <a:cs typeface="+mn-cs"/>
              </a:defRPr>
            </a:lvl1pPr>
            <a:lvl2pPr marL="891540" indent="-342900" algn="l" defTabSz="731520" rtl="0" eaLnBrk="1" latinLnBrk="0" hangingPunct="1">
              <a:spcBef>
                <a:spcPct val="20000"/>
              </a:spcBef>
              <a:buClr>
                <a:schemeClr val="hlink"/>
              </a:buClr>
              <a:buSzPct val="55000"/>
              <a:buFont typeface="Wingdings" panose="05000000000000000000" pitchFamily="2" charset="2"/>
              <a:buChar char="n"/>
              <a:defRPr sz="3360" kern="1200">
                <a:solidFill>
                  <a:schemeClr val="tx1"/>
                </a:solidFill>
                <a:latin typeface="Tahoma" panose="020B0604030504040204" pitchFamily="34" charset="0"/>
                <a:ea typeface="+mn-ea"/>
                <a:cs typeface="+mn-cs"/>
              </a:defRPr>
            </a:lvl2pPr>
            <a:lvl3pPr marL="1371600" indent="-274320" algn="l" defTabSz="731520" rtl="0" eaLnBrk="1" latinLnBrk="0" hangingPunct="1">
              <a:spcBef>
                <a:spcPct val="20000"/>
              </a:spcBef>
              <a:buClr>
                <a:schemeClr val="folHlink"/>
              </a:buClr>
              <a:buSzPct val="50000"/>
              <a:buFont typeface="Wingdings" panose="05000000000000000000" pitchFamily="2" charset="2"/>
              <a:buChar char="n"/>
              <a:defRPr sz="2880" kern="1200">
                <a:solidFill>
                  <a:schemeClr val="tx1"/>
                </a:solidFill>
                <a:latin typeface="Tahoma" panose="020B0604030504040204" pitchFamily="34" charset="0"/>
                <a:ea typeface="+mn-ea"/>
                <a:cs typeface="+mn-cs"/>
              </a:defRPr>
            </a:lvl3pPr>
            <a:lvl4pPr marL="1920240" indent="-274320" algn="l" defTabSz="731520" rtl="0" eaLnBrk="1" latinLnBrk="0" hangingPunct="1">
              <a:spcBef>
                <a:spcPct val="20000"/>
              </a:spcBef>
              <a:buClr>
                <a:schemeClr val="accent2"/>
              </a:buClr>
              <a:buSzPct val="55000"/>
              <a:buFont typeface="Wingdings" panose="05000000000000000000" pitchFamily="2" charset="2"/>
              <a:buChar char="n"/>
              <a:defRPr sz="2400" kern="1200">
                <a:solidFill>
                  <a:schemeClr val="tx1"/>
                </a:solidFill>
                <a:latin typeface="Tahoma" panose="020B0604030504040204" pitchFamily="34" charset="0"/>
                <a:ea typeface="+mn-ea"/>
                <a:cs typeface="+mn-cs"/>
              </a:defRPr>
            </a:lvl4pPr>
            <a:lvl5pPr marL="2468880" indent="-274320" algn="l" defTabSz="731520" rtl="0" eaLnBrk="1" latinLnBrk="0" hangingPunct="1">
              <a:spcBef>
                <a:spcPct val="20000"/>
              </a:spcBef>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5pPr>
            <a:lvl6pPr marL="301752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6pPr>
            <a:lvl7pPr marL="356616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7pPr>
            <a:lvl8pPr marL="411480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8pPr>
            <a:lvl9pPr marL="4663440" indent="-274320" algn="l" defTabSz="731520" rtl="0" eaLnBrk="0" fontAlgn="base" latinLnBrk="0" hangingPunct="0">
              <a:spcBef>
                <a:spcPct val="20000"/>
              </a:spcBef>
              <a:spcAft>
                <a:spcPct val="0"/>
              </a:spcAft>
              <a:buClr>
                <a:schemeClr val="accent1"/>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3</a:t>
            </a:fld>
            <a:endParaRPr lang="en-US" altLang="en-US" sz="1680" dirty="0"/>
          </a:p>
        </p:txBody>
      </p:sp>
    </p:spTree>
    <p:extLst>
      <p:ext uri="{BB962C8B-B14F-4D97-AF65-F5344CB8AC3E}">
        <p14:creationId xmlns:p14="http://schemas.microsoft.com/office/powerpoint/2010/main" val="67376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0"/>
          </p:nvPr>
        </p:nvSpPr>
        <p:spPr>
          <a:xfrm>
            <a:off x="802888" y="1572321"/>
            <a:ext cx="9271000" cy="5386040"/>
          </a:xfrm>
        </p:spPr>
        <p:txBody>
          <a:bodyPr/>
          <a:lstStyle/>
          <a:p>
            <a:pPr marL="731491" indent="-731491"/>
            <a:endParaRPr lang="en-US" altLang="en-US" sz="1200" b="1" u="sng" dirty="0"/>
          </a:p>
          <a:p>
            <a:pPr marL="1188672" lvl="1" indent="-640055">
              <a:buClr>
                <a:schemeClr val="tx2"/>
              </a:buClr>
              <a:buFont typeface="Wingdings" pitchFamily="2" charset="2"/>
              <a:buAutoNum type="arabicParenR"/>
            </a:pPr>
            <a:r>
              <a:rPr lang="en-US" altLang="en-US" sz="3600" dirty="0">
                <a:latin typeface="Gt america lt"/>
              </a:rPr>
              <a:t>Competent People Following Clear Procedures, Keeping Adequate Records</a:t>
            </a:r>
          </a:p>
          <a:p>
            <a:pPr marL="2103036" lvl="3" indent="-457182">
              <a:buClr>
                <a:schemeClr val="tx2"/>
              </a:buClr>
            </a:pPr>
            <a:r>
              <a:rPr lang="en-US" altLang="en-US" sz="2800" dirty="0">
                <a:latin typeface="Gt america lt"/>
              </a:rPr>
              <a:t>Job Descriptions</a:t>
            </a:r>
          </a:p>
          <a:p>
            <a:pPr marL="2103036" lvl="3" indent="-457182">
              <a:buClr>
                <a:schemeClr val="tx2"/>
              </a:buClr>
            </a:pPr>
            <a:r>
              <a:rPr lang="en-US" altLang="en-US" sz="2800" dirty="0">
                <a:latin typeface="Gt america lt"/>
              </a:rPr>
              <a:t>Hiring Practices</a:t>
            </a:r>
          </a:p>
          <a:p>
            <a:pPr marL="2103036" lvl="3" indent="-457182">
              <a:buClr>
                <a:schemeClr val="tx2"/>
              </a:buClr>
            </a:pPr>
            <a:r>
              <a:rPr lang="en-US" altLang="en-US" sz="2800" dirty="0">
                <a:latin typeface="Gt america lt"/>
              </a:rPr>
              <a:t>Compensation</a:t>
            </a:r>
          </a:p>
          <a:p>
            <a:pPr marL="2103036" lvl="3" indent="-457182">
              <a:buClr>
                <a:schemeClr val="tx2"/>
              </a:buClr>
            </a:pPr>
            <a:r>
              <a:rPr lang="en-US" altLang="en-US" sz="2800" dirty="0">
                <a:latin typeface="Gt america lt"/>
              </a:rPr>
              <a:t>Performance Review</a:t>
            </a:r>
          </a:p>
          <a:p>
            <a:pPr marL="2103036" lvl="3" indent="-457182">
              <a:buClr>
                <a:schemeClr val="tx2"/>
              </a:buClr>
            </a:pPr>
            <a:r>
              <a:rPr lang="en-US" altLang="en-US" sz="2800" dirty="0">
                <a:latin typeface="Gt america lt"/>
              </a:rPr>
              <a:t>Accounting Systems and Procedures Manual</a:t>
            </a:r>
          </a:p>
          <a:p>
            <a:pPr marL="2103036" lvl="3" indent="-457182">
              <a:buClr>
                <a:schemeClr val="tx2"/>
              </a:buClr>
            </a:pPr>
            <a:r>
              <a:rPr lang="en-US" altLang="en-US" sz="2800" dirty="0">
                <a:latin typeface="Gt america lt"/>
              </a:rPr>
              <a:t>Filing System</a:t>
            </a:r>
          </a:p>
          <a:p>
            <a:pPr marL="2103036" lvl="3" indent="-457182">
              <a:buClr>
                <a:schemeClr val="tx2"/>
              </a:buClr>
            </a:pPr>
            <a:r>
              <a:rPr lang="en-US" altLang="en-US" sz="2800" dirty="0">
                <a:latin typeface="Gt america lt"/>
              </a:rPr>
              <a:t>Record Retention</a:t>
            </a:r>
            <a:endParaRPr lang="en-US" altLang="en-US" sz="2400" dirty="0">
              <a:latin typeface="Gt america lt"/>
            </a:endParaRPr>
          </a:p>
        </p:txBody>
      </p:sp>
      <p:sp>
        <p:nvSpPr>
          <p:cNvPr id="5" name="Slide Number Placeholder 4">
            <a:extLst>
              <a:ext uri="{FF2B5EF4-FFF2-40B4-BE49-F238E27FC236}">
                <a16:creationId xmlns:a16="http://schemas.microsoft.com/office/drawing/2014/main" id="{08C59E58-A64B-428B-8FB1-D58455BBFCB3}"/>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30</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6A881AE5-9D10-6FE9-ABC2-5AF0CE2E7DD9}"/>
              </a:ext>
            </a:extLst>
          </p:cNvPr>
          <p:cNvSpPr txBox="1">
            <a:spLocks noChangeArrowheads="1"/>
          </p:cNvSpPr>
          <p:nvPr/>
        </p:nvSpPr>
        <p:spPr>
          <a:xfrm>
            <a:off x="615486" y="167604"/>
            <a:ext cx="960120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Internal Accounting Controls (IAC)</a:t>
            </a:r>
            <a:endParaRPr lang="en-US" altLang="en-US" sz="3600" b="1" dirty="0">
              <a:latin typeface="Gt america lt"/>
            </a:endParaRPr>
          </a:p>
        </p:txBody>
      </p:sp>
    </p:spTree>
    <p:extLst>
      <p:ext uri="{BB962C8B-B14F-4D97-AF65-F5344CB8AC3E}">
        <p14:creationId xmlns:p14="http://schemas.microsoft.com/office/powerpoint/2010/main" val="94767657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0"/>
          </p:nvPr>
        </p:nvSpPr>
        <p:spPr>
          <a:xfrm>
            <a:off x="635620" y="2040672"/>
            <a:ext cx="9712712" cy="4962294"/>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2"/>
            </a:pPr>
            <a:r>
              <a:rPr lang="en-US" altLang="en-US" sz="3600" dirty="0">
                <a:latin typeface="Gt america lt"/>
              </a:rPr>
              <a:t>Segregation of Duties</a:t>
            </a:r>
          </a:p>
          <a:p>
            <a:pPr marL="2103036" lvl="3" indent="-457182">
              <a:buClr>
                <a:schemeClr val="tx2"/>
              </a:buClr>
            </a:pPr>
            <a:r>
              <a:rPr lang="en-US" altLang="en-US" sz="2800" dirty="0">
                <a:latin typeface="Gt america lt"/>
              </a:rPr>
              <a:t>Training</a:t>
            </a:r>
          </a:p>
          <a:p>
            <a:pPr marL="2103036" lvl="3" indent="-457182">
              <a:buClr>
                <a:schemeClr val="tx2"/>
              </a:buClr>
            </a:pPr>
            <a:r>
              <a:rPr lang="en-US" altLang="en-US" sz="2800" dirty="0">
                <a:latin typeface="Gt america lt"/>
              </a:rPr>
              <a:t>Job Descriptions</a:t>
            </a:r>
          </a:p>
          <a:p>
            <a:pPr marL="2103036" lvl="3" indent="-457182">
              <a:buClr>
                <a:schemeClr val="tx2"/>
              </a:buClr>
            </a:pPr>
            <a:r>
              <a:rPr lang="en-US" altLang="en-US" sz="2800" dirty="0">
                <a:latin typeface="Gt america lt"/>
              </a:rPr>
              <a:t>Control</a:t>
            </a:r>
          </a:p>
          <a:p>
            <a:pPr marL="2103036" lvl="3" indent="-457182">
              <a:buClr>
                <a:schemeClr val="tx2"/>
              </a:buClr>
            </a:pPr>
            <a:r>
              <a:rPr lang="en-US" altLang="en-US" sz="2800" dirty="0">
                <a:latin typeface="Gt america lt"/>
              </a:rPr>
              <a:t>Authorization</a:t>
            </a:r>
          </a:p>
          <a:p>
            <a:pPr marL="2103036" lvl="3" indent="-457182">
              <a:buClr>
                <a:schemeClr val="tx2"/>
              </a:buClr>
            </a:pPr>
            <a:r>
              <a:rPr lang="en-US" altLang="en-US" sz="2800" dirty="0">
                <a:latin typeface="Gt america lt"/>
              </a:rPr>
              <a:t>System of Checks and Balances</a:t>
            </a:r>
          </a:p>
          <a:p>
            <a:pPr marL="2651654" lvl="4" indent="-457182">
              <a:buClr>
                <a:schemeClr val="tx2"/>
              </a:buClr>
            </a:pPr>
            <a:r>
              <a:rPr lang="en-US" altLang="en-US" sz="2800" dirty="0">
                <a:latin typeface="Gt america lt"/>
              </a:rPr>
              <a:t>Open Mail vs. Deposit Checks</a:t>
            </a:r>
          </a:p>
          <a:p>
            <a:pPr marL="2651654" lvl="4" indent="-457182">
              <a:buClr>
                <a:schemeClr val="tx2"/>
              </a:buClr>
            </a:pPr>
            <a:r>
              <a:rPr lang="en-US" altLang="en-US" sz="2800" dirty="0">
                <a:latin typeface="Gt america lt"/>
              </a:rPr>
              <a:t>Prepare Disbursements vs. Check Signature</a:t>
            </a:r>
          </a:p>
          <a:p>
            <a:pPr marL="2651654" lvl="4" indent="-457182">
              <a:buClr>
                <a:schemeClr val="tx2"/>
              </a:buClr>
            </a:pPr>
            <a:r>
              <a:rPr lang="en-US" altLang="en-US" sz="2800" dirty="0">
                <a:latin typeface="Gt america lt"/>
              </a:rPr>
              <a:t>Bank Reconciliation vs. Prepare Disbursements</a:t>
            </a:r>
          </a:p>
        </p:txBody>
      </p:sp>
      <p:sp>
        <p:nvSpPr>
          <p:cNvPr id="5" name="Slide Number Placeholder 4">
            <a:extLst>
              <a:ext uri="{FF2B5EF4-FFF2-40B4-BE49-F238E27FC236}">
                <a16:creationId xmlns:a16="http://schemas.microsoft.com/office/drawing/2014/main" id="{064A4396-C81F-46BB-BB56-C3B6F8623F13}"/>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31</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74D27EF5-B707-7248-A8C7-D2ADE8435341}"/>
              </a:ext>
            </a:extLst>
          </p:cNvPr>
          <p:cNvSpPr txBox="1">
            <a:spLocks noChangeArrowheads="1"/>
          </p:cNvSpPr>
          <p:nvPr/>
        </p:nvSpPr>
        <p:spPr>
          <a:xfrm>
            <a:off x="615486" y="167604"/>
            <a:ext cx="960120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Internal Accounting Controls (IAC)</a:t>
            </a:r>
            <a:endParaRPr lang="en-US" altLang="en-US" sz="3600" b="1" dirty="0">
              <a:latin typeface="Gt america lt"/>
            </a:endParaRPr>
          </a:p>
        </p:txBody>
      </p:sp>
    </p:spTree>
    <p:extLst>
      <p:ext uri="{BB962C8B-B14F-4D97-AF65-F5344CB8AC3E}">
        <p14:creationId xmlns:p14="http://schemas.microsoft.com/office/powerpoint/2010/main" val="19987692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0"/>
          </p:nvPr>
        </p:nvSpPr>
        <p:spPr>
          <a:xfrm>
            <a:off x="1092820" y="1605774"/>
            <a:ext cx="9271000" cy="5754030"/>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3"/>
            </a:pPr>
            <a:r>
              <a:rPr lang="en-US" altLang="en-US" sz="3600" dirty="0">
                <a:latin typeface="Gt america lt"/>
              </a:rPr>
              <a:t>Review and Approval of Transactions by Knowledgeable Persons</a:t>
            </a:r>
          </a:p>
          <a:p>
            <a:pPr marL="2103036" lvl="3" indent="-457182">
              <a:buClr>
                <a:schemeClr val="tx2"/>
              </a:buClr>
            </a:pPr>
            <a:r>
              <a:rPr lang="en-US" altLang="en-US" sz="2800" dirty="0">
                <a:latin typeface="Gt america lt"/>
              </a:rPr>
              <a:t>Authorization/Approval</a:t>
            </a:r>
          </a:p>
          <a:p>
            <a:pPr marL="2651654" lvl="4" indent="-457182">
              <a:buClr>
                <a:schemeClr val="tx2"/>
              </a:buClr>
            </a:pPr>
            <a:r>
              <a:rPr lang="en-US" altLang="en-US" sz="2800" dirty="0">
                <a:latin typeface="Gt america lt"/>
              </a:rPr>
              <a:t>Disbursements</a:t>
            </a:r>
          </a:p>
          <a:p>
            <a:pPr marL="2651654" lvl="4" indent="-457182">
              <a:buClr>
                <a:schemeClr val="tx2"/>
              </a:buClr>
            </a:pPr>
            <a:r>
              <a:rPr lang="en-US" altLang="en-US" sz="2800" dirty="0">
                <a:latin typeface="Gt america lt"/>
              </a:rPr>
              <a:t>Payroll</a:t>
            </a:r>
          </a:p>
          <a:p>
            <a:pPr marL="2651654" lvl="4" indent="-457182">
              <a:buClr>
                <a:schemeClr val="tx2"/>
              </a:buClr>
            </a:pPr>
            <a:r>
              <a:rPr lang="en-US" altLang="en-US" sz="2800" dirty="0">
                <a:latin typeface="Gt america lt"/>
              </a:rPr>
              <a:t>AJE’s</a:t>
            </a:r>
          </a:p>
          <a:p>
            <a:pPr marL="2651654" lvl="4" indent="-457182">
              <a:buClr>
                <a:schemeClr val="tx2"/>
              </a:buClr>
            </a:pPr>
            <a:r>
              <a:rPr lang="en-US" altLang="en-US" sz="2800" dirty="0">
                <a:latin typeface="Gt america lt"/>
              </a:rPr>
              <a:t>Transfers</a:t>
            </a:r>
          </a:p>
          <a:p>
            <a:pPr marL="2103036" lvl="3" indent="-457182">
              <a:buClr>
                <a:schemeClr val="tx2"/>
              </a:buClr>
            </a:pPr>
            <a:r>
              <a:rPr lang="en-US" altLang="en-US" sz="2800" dirty="0">
                <a:latin typeface="Gt america lt"/>
              </a:rPr>
              <a:t>Coding of Transactions</a:t>
            </a:r>
          </a:p>
          <a:p>
            <a:pPr marL="2651654" lvl="4" indent="-457182">
              <a:buClr>
                <a:schemeClr val="tx2"/>
              </a:buClr>
            </a:pPr>
            <a:r>
              <a:rPr lang="en-US" altLang="en-US" sz="2800" dirty="0">
                <a:latin typeface="Gt america lt"/>
              </a:rPr>
              <a:t>Chart of Accounts</a:t>
            </a:r>
          </a:p>
          <a:p>
            <a:pPr marL="2103036" lvl="3" indent="-457182">
              <a:buClr>
                <a:schemeClr val="tx2"/>
              </a:buClr>
            </a:pPr>
            <a:r>
              <a:rPr lang="en-US" altLang="en-US" sz="2800" dirty="0">
                <a:latin typeface="Gt america lt"/>
              </a:rPr>
              <a:t>Budget Controls</a:t>
            </a:r>
            <a:endParaRPr lang="en-US" altLang="en-US" dirty="0">
              <a:latin typeface="Gt america lt"/>
            </a:endParaRPr>
          </a:p>
        </p:txBody>
      </p:sp>
      <p:sp>
        <p:nvSpPr>
          <p:cNvPr id="5" name="Slide Number Placeholder 4">
            <a:extLst>
              <a:ext uri="{FF2B5EF4-FFF2-40B4-BE49-F238E27FC236}">
                <a16:creationId xmlns:a16="http://schemas.microsoft.com/office/drawing/2014/main" id="{7E631E65-86F2-47CE-9F41-9CC7535AEE85}"/>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32</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3C6D9C92-E939-950E-3B98-B50DC6F67B7F}"/>
              </a:ext>
            </a:extLst>
          </p:cNvPr>
          <p:cNvSpPr txBox="1">
            <a:spLocks noChangeArrowheads="1"/>
          </p:cNvSpPr>
          <p:nvPr/>
        </p:nvSpPr>
        <p:spPr>
          <a:xfrm>
            <a:off x="615486" y="167604"/>
            <a:ext cx="960120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Internal Accounting Controls (IAC)</a:t>
            </a:r>
            <a:endParaRPr lang="en-US" altLang="en-US" sz="3600" b="1" dirty="0">
              <a:latin typeface="Gt america lt"/>
            </a:endParaRPr>
          </a:p>
        </p:txBody>
      </p:sp>
    </p:spTree>
    <p:extLst>
      <p:ext uri="{BB962C8B-B14F-4D97-AF65-F5344CB8AC3E}">
        <p14:creationId xmlns:p14="http://schemas.microsoft.com/office/powerpoint/2010/main" val="33957163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0"/>
          </p:nvPr>
        </p:nvSpPr>
        <p:spPr>
          <a:xfrm>
            <a:off x="289931" y="1849179"/>
            <a:ext cx="10303727" cy="6255835"/>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4"/>
            </a:pPr>
            <a:r>
              <a:rPr lang="en-US" altLang="en-US" sz="3600" dirty="0">
                <a:latin typeface="Gt america lt"/>
              </a:rPr>
              <a:t>Physical Control of Assets Including Access to Computer Systems</a:t>
            </a:r>
          </a:p>
          <a:p>
            <a:pPr marL="2103036" lvl="3" indent="-457182">
              <a:buClr>
                <a:schemeClr val="tx2"/>
              </a:buClr>
            </a:pPr>
            <a:r>
              <a:rPr lang="en-US" altLang="en-US" sz="2800" dirty="0">
                <a:latin typeface="Gt america lt"/>
              </a:rPr>
              <a:t>Security</a:t>
            </a:r>
          </a:p>
          <a:p>
            <a:pPr marL="2651654" lvl="4" indent="-457182">
              <a:buClr>
                <a:schemeClr val="tx2"/>
              </a:buClr>
            </a:pPr>
            <a:r>
              <a:rPr lang="en-US" altLang="en-US" sz="2800" dirty="0">
                <a:latin typeface="Gt america lt"/>
              </a:rPr>
              <a:t>Passwords</a:t>
            </a:r>
          </a:p>
          <a:p>
            <a:pPr marL="2651654" lvl="4" indent="-457182">
              <a:buClr>
                <a:schemeClr val="tx2"/>
              </a:buClr>
            </a:pPr>
            <a:r>
              <a:rPr lang="en-US" altLang="en-US" sz="2800" dirty="0">
                <a:latin typeface="Gt america lt"/>
              </a:rPr>
              <a:t>Locks</a:t>
            </a:r>
          </a:p>
          <a:p>
            <a:pPr marL="2651654" lvl="4" indent="-457182">
              <a:buClr>
                <a:schemeClr val="tx2"/>
              </a:buClr>
            </a:pPr>
            <a:r>
              <a:rPr lang="en-US" altLang="en-US" sz="2800" dirty="0">
                <a:latin typeface="Gt america lt"/>
              </a:rPr>
              <a:t>Controlled Access</a:t>
            </a:r>
          </a:p>
          <a:p>
            <a:pPr marL="2651654" lvl="4" indent="-457182">
              <a:buClr>
                <a:schemeClr val="tx2"/>
              </a:buClr>
            </a:pPr>
            <a:r>
              <a:rPr lang="en-US" altLang="en-US" sz="2800" dirty="0">
                <a:latin typeface="Gt america lt"/>
              </a:rPr>
              <a:t>Computer Back-Ups</a:t>
            </a:r>
          </a:p>
          <a:p>
            <a:pPr marL="2103036" lvl="3" indent="-457182">
              <a:buClr>
                <a:schemeClr val="tx2"/>
              </a:buClr>
            </a:pPr>
            <a:r>
              <a:rPr lang="en-US" altLang="en-US" sz="2800" dirty="0">
                <a:latin typeface="Gt america lt"/>
              </a:rPr>
              <a:t>Inventory Fixed Assets (computers/telephones/etc.)</a:t>
            </a:r>
          </a:p>
          <a:p>
            <a:pPr marL="2103036" lvl="3" indent="-457182">
              <a:buClr>
                <a:schemeClr val="tx2"/>
              </a:buClr>
            </a:pPr>
            <a:r>
              <a:rPr lang="en-US" altLang="en-US" sz="2800" dirty="0">
                <a:latin typeface="Gt america lt"/>
              </a:rPr>
              <a:t>Building Security</a:t>
            </a:r>
          </a:p>
          <a:p>
            <a:pPr marL="2103036" lvl="3" indent="-457182">
              <a:buClr>
                <a:schemeClr val="tx2"/>
              </a:buClr>
            </a:pPr>
            <a:r>
              <a:rPr lang="en-US" altLang="en-US" sz="2800" dirty="0">
                <a:latin typeface="Gt america lt"/>
              </a:rPr>
              <a:t>Files</a:t>
            </a:r>
            <a:endParaRPr lang="en-US" altLang="en-US" sz="2400" dirty="0">
              <a:latin typeface="Gt america lt"/>
            </a:endParaRPr>
          </a:p>
        </p:txBody>
      </p:sp>
      <p:sp>
        <p:nvSpPr>
          <p:cNvPr id="5" name="Slide Number Placeholder 4">
            <a:extLst>
              <a:ext uri="{FF2B5EF4-FFF2-40B4-BE49-F238E27FC236}">
                <a16:creationId xmlns:a16="http://schemas.microsoft.com/office/drawing/2014/main" id="{8AF456CE-20A6-4CA7-B0A4-8D9721923181}"/>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33</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EE55BB38-DFAE-BBC9-E41B-A4A7C1737455}"/>
              </a:ext>
            </a:extLst>
          </p:cNvPr>
          <p:cNvSpPr txBox="1">
            <a:spLocks noChangeArrowheads="1"/>
          </p:cNvSpPr>
          <p:nvPr/>
        </p:nvSpPr>
        <p:spPr>
          <a:xfrm>
            <a:off x="615486" y="167604"/>
            <a:ext cx="960120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Internal Accounting Controls (IAC)</a:t>
            </a:r>
            <a:endParaRPr lang="en-US" altLang="en-US" sz="3600" b="1" dirty="0">
              <a:latin typeface="Gt america lt"/>
            </a:endParaRPr>
          </a:p>
        </p:txBody>
      </p:sp>
    </p:spTree>
    <p:extLst>
      <p:ext uri="{BB962C8B-B14F-4D97-AF65-F5344CB8AC3E}">
        <p14:creationId xmlns:p14="http://schemas.microsoft.com/office/powerpoint/2010/main" val="21480373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0"/>
          </p:nvPr>
        </p:nvSpPr>
        <p:spPr>
          <a:xfrm>
            <a:off x="501804" y="1605775"/>
            <a:ext cx="10103005" cy="5018050"/>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5"/>
            </a:pPr>
            <a:r>
              <a:rPr lang="en-US" altLang="en-US" sz="3600" dirty="0">
                <a:latin typeface="Gt america lt"/>
              </a:rPr>
              <a:t>Balancing and Reconciliation Procedures</a:t>
            </a:r>
          </a:p>
          <a:p>
            <a:pPr marL="2103036" lvl="3" indent="-457182">
              <a:buClr>
                <a:schemeClr val="tx2"/>
              </a:buClr>
            </a:pPr>
            <a:r>
              <a:rPr lang="en-US" altLang="en-US" sz="2800" dirty="0">
                <a:latin typeface="Gt america lt"/>
              </a:rPr>
              <a:t>System of Checks and Balances</a:t>
            </a:r>
          </a:p>
          <a:p>
            <a:pPr marL="2103036" lvl="3" indent="-457182">
              <a:buClr>
                <a:schemeClr val="tx2"/>
              </a:buClr>
            </a:pPr>
            <a:r>
              <a:rPr lang="en-US" altLang="en-US" sz="2800" dirty="0">
                <a:latin typeface="Gt america lt"/>
              </a:rPr>
              <a:t>Double Entry Accounting System</a:t>
            </a:r>
          </a:p>
          <a:p>
            <a:pPr marL="2103036" lvl="3" indent="-457182">
              <a:buClr>
                <a:schemeClr val="tx2"/>
              </a:buClr>
            </a:pPr>
            <a:r>
              <a:rPr lang="en-US" altLang="en-US" sz="2800" dirty="0">
                <a:latin typeface="Gt america lt"/>
              </a:rPr>
              <a:t>General Ledger</a:t>
            </a:r>
          </a:p>
          <a:p>
            <a:pPr marL="2651654" lvl="4" indent="-457182">
              <a:buClr>
                <a:schemeClr val="tx2"/>
              </a:buClr>
            </a:pPr>
            <a:r>
              <a:rPr lang="en-US" altLang="en-US" sz="2800" dirty="0">
                <a:latin typeface="Gt america lt"/>
              </a:rPr>
              <a:t>Bank Reconciliation</a:t>
            </a:r>
          </a:p>
          <a:p>
            <a:pPr marL="2651654" lvl="4" indent="-457182">
              <a:buClr>
                <a:schemeClr val="tx2"/>
              </a:buClr>
            </a:pPr>
            <a:r>
              <a:rPr lang="en-US" altLang="en-US" sz="2800" dirty="0">
                <a:latin typeface="Gt america lt"/>
              </a:rPr>
              <a:t>Accounts Receivable</a:t>
            </a:r>
          </a:p>
          <a:p>
            <a:pPr marL="2651654" lvl="4" indent="-457182">
              <a:buClr>
                <a:schemeClr val="tx2"/>
              </a:buClr>
            </a:pPr>
            <a:r>
              <a:rPr lang="en-US" altLang="en-US" sz="2800" dirty="0">
                <a:latin typeface="Gt america lt"/>
              </a:rPr>
              <a:t>Accounts Payable</a:t>
            </a:r>
          </a:p>
          <a:p>
            <a:pPr marL="2651654" lvl="4" indent="-457182">
              <a:buClr>
                <a:schemeClr val="tx2"/>
              </a:buClr>
            </a:pPr>
            <a:r>
              <a:rPr lang="en-US" altLang="en-US" sz="2800" dirty="0">
                <a:latin typeface="Gt america lt"/>
              </a:rPr>
              <a:t>Payroll</a:t>
            </a:r>
          </a:p>
          <a:p>
            <a:pPr marL="2651654" lvl="4" indent="-457182">
              <a:buClr>
                <a:schemeClr val="tx2"/>
              </a:buClr>
            </a:pPr>
            <a:r>
              <a:rPr lang="en-US" altLang="en-US" sz="2800" dirty="0">
                <a:latin typeface="Gt america lt"/>
              </a:rPr>
              <a:t>Contributions</a:t>
            </a:r>
            <a:endParaRPr lang="en-US" altLang="en-US" dirty="0">
              <a:latin typeface="Gt america lt"/>
            </a:endParaRPr>
          </a:p>
        </p:txBody>
      </p:sp>
      <p:sp>
        <p:nvSpPr>
          <p:cNvPr id="5" name="Slide Number Placeholder 4">
            <a:extLst>
              <a:ext uri="{FF2B5EF4-FFF2-40B4-BE49-F238E27FC236}">
                <a16:creationId xmlns:a16="http://schemas.microsoft.com/office/drawing/2014/main" id="{63C30669-3007-4B18-A450-0BEA1E6A1D24}"/>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34</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21FDF26C-B41C-6F1B-0580-0A1C10F7DF89}"/>
              </a:ext>
            </a:extLst>
          </p:cNvPr>
          <p:cNvSpPr txBox="1">
            <a:spLocks noChangeArrowheads="1"/>
          </p:cNvSpPr>
          <p:nvPr/>
        </p:nvSpPr>
        <p:spPr>
          <a:xfrm>
            <a:off x="615486" y="167604"/>
            <a:ext cx="960120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Internal Accounting Controls (IAC)</a:t>
            </a:r>
            <a:endParaRPr lang="en-US" altLang="en-US" sz="3600" b="1" dirty="0">
              <a:latin typeface="Gt america lt"/>
            </a:endParaRPr>
          </a:p>
        </p:txBody>
      </p:sp>
    </p:spTree>
    <p:extLst>
      <p:ext uri="{BB962C8B-B14F-4D97-AF65-F5344CB8AC3E}">
        <p14:creationId xmlns:p14="http://schemas.microsoft.com/office/powerpoint/2010/main" val="41942390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0"/>
          </p:nvPr>
        </p:nvSpPr>
        <p:spPr>
          <a:xfrm>
            <a:off x="312234" y="1835797"/>
            <a:ext cx="10281424" cy="5720577"/>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6"/>
            </a:pPr>
            <a:r>
              <a:rPr lang="en-US" altLang="en-US" sz="3600" dirty="0">
                <a:latin typeface="Gt america lt"/>
              </a:rPr>
              <a:t>Top Level Review of Operations and Results – </a:t>
            </a:r>
            <a:r>
              <a:rPr lang="en-US" altLang="en-US" sz="3600" b="1" u="sng" dirty="0">
                <a:latin typeface="Gt america lt"/>
              </a:rPr>
              <a:t>Last Line of Defense</a:t>
            </a:r>
          </a:p>
          <a:p>
            <a:pPr marL="2103036" lvl="3" indent="-457182">
              <a:buClr>
                <a:schemeClr val="tx2"/>
              </a:buClr>
            </a:pPr>
            <a:r>
              <a:rPr lang="en-US" altLang="en-US" sz="2800" dirty="0">
                <a:latin typeface="Gt america lt"/>
              </a:rPr>
              <a:t>Management Review and Approve:</a:t>
            </a:r>
          </a:p>
          <a:p>
            <a:pPr marL="2651654" lvl="4" indent="-457182">
              <a:buClr>
                <a:schemeClr val="tx2"/>
              </a:buClr>
            </a:pPr>
            <a:r>
              <a:rPr lang="en-US" altLang="en-US" sz="2800" dirty="0">
                <a:latin typeface="Gt america lt"/>
              </a:rPr>
              <a:t>Bank Statements</a:t>
            </a:r>
          </a:p>
          <a:p>
            <a:pPr marL="2651654" lvl="4" indent="-457182">
              <a:buClr>
                <a:schemeClr val="tx2"/>
              </a:buClr>
            </a:pPr>
            <a:r>
              <a:rPr lang="en-US" altLang="en-US" sz="2800" dirty="0">
                <a:latin typeface="Gt america lt"/>
              </a:rPr>
              <a:t>Timesheets</a:t>
            </a:r>
          </a:p>
          <a:p>
            <a:pPr marL="2651654" lvl="4" indent="-457182">
              <a:buClr>
                <a:schemeClr val="tx2"/>
              </a:buClr>
            </a:pPr>
            <a:r>
              <a:rPr lang="en-US" altLang="en-US" sz="2800" dirty="0">
                <a:latin typeface="Gt america lt"/>
              </a:rPr>
              <a:t>C/R and C/D Logs</a:t>
            </a:r>
          </a:p>
          <a:p>
            <a:pPr marL="2651654" lvl="4" indent="-457182">
              <a:buClr>
                <a:schemeClr val="tx2"/>
              </a:buClr>
            </a:pPr>
            <a:r>
              <a:rPr lang="en-US" altLang="en-US" sz="2800" dirty="0">
                <a:latin typeface="Gt america lt"/>
              </a:rPr>
              <a:t>Financial Reports</a:t>
            </a:r>
          </a:p>
          <a:p>
            <a:pPr marL="2651654" lvl="4" indent="-457182">
              <a:buClr>
                <a:schemeClr val="tx2"/>
              </a:buClr>
            </a:pPr>
            <a:r>
              <a:rPr lang="en-US" altLang="en-US" sz="2800" dirty="0">
                <a:latin typeface="Gt america lt"/>
              </a:rPr>
              <a:t>Budget Reports</a:t>
            </a:r>
          </a:p>
          <a:p>
            <a:pPr marL="2651654" lvl="4" indent="-457182">
              <a:buClr>
                <a:schemeClr val="tx2"/>
              </a:buClr>
            </a:pPr>
            <a:r>
              <a:rPr lang="en-US" altLang="en-US" sz="2800" dirty="0">
                <a:latin typeface="Gt america lt"/>
              </a:rPr>
              <a:t>Purchases Orders</a:t>
            </a:r>
            <a:endParaRPr lang="en-US" altLang="en-US" sz="2400" dirty="0">
              <a:latin typeface="Gt america lt"/>
            </a:endParaRPr>
          </a:p>
        </p:txBody>
      </p:sp>
      <p:sp>
        <p:nvSpPr>
          <p:cNvPr id="5" name="Slide Number Placeholder 4">
            <a:extLst>
              <a:ext uri="{FF2B5EF4-FFF2-40B4-BE49-F238E27FC236}">
                <a16:creationId xmlns:a16="http://schemas.microsoft.com/office/drawing/2014/main" id="{EFEAE36A-6825-4E15-878B-00EEC7230EB1}"/>
              </a:ext>
            </a:extLst>
          </p:cNvPr>
          <p:cNvSpPr txBox="1">
            <a:spLocks noGrp="1"/>
          </p:cNvSpPr>
          <p:nvPr/>
        </p:nvSpPr>
        <p:spPr bwMode="auto">
          <a:xfrm>
            <a:off x="8823960" y="7612130"/>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35</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F1EE3962-9F85-D25A-4F2F-570573AA721E}"/>
              </a:ext>
            </a:extLst>
          </p:cNvPr>
          <p:cNvSpPr txBox="1">
            <a:spLocks noChangeArrowheads="1"/>
          </p:cNvSpPr>
          <p:nvPr/>
        </p:nvSpPr>
        <p:spPr>
          <a:xfrm>
            <a:off x="615486" y="111848"/>
            <a:ext cx="9601200" cy="1016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Internal Accounting Controls (IAC)</a:t>
            </a:r>
            <a:endParaRPr lang="en-US" altLang="en-US" sz="3600" b="1" dirty="0">
              <a:latin typeface="Gt america lt"/>
            </a:endParaRPr>
          </a:p>
        </p:txBody>
      </p:sp>
    </p:spTree>
    <p:extLst>
      <p:ext uri="{BB962C8B-B14F-4D97-AF65-F5344CB8AC3E}">
        <p14:creationId xmlns:p14="http://schemas.microsoft.com/office/powerpoint/2010/main" val="313019466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idx="4294967295"/>
          </p:nvPr>
        </p:nvSpPr>
        <p:spPr>
          <a:xfrm>
            <a:off x="791736" y="2666380"/>
            <a:ext cx="9344723" cy="3513138"/>
          </a:xfrm>
        </p:spPr>
        <p:txBody>
          <a:bodyPr>
            <a:normAutofit/>
          </a:bodyPr>
          <a:lstStyle/>
          <a:p>
            <a:pPr marL="228590" indent="-228590" algn="ctr">
              <a:spcBef>
                <a:spcPts val="1000"/>
              </a:spcBef>
            </a:pPr>
            <a:r>
              <a:rPr lang="en-US" altLang="en-US" sz="5760" b="1" i="1" dirty="0">
                <a:latin typeface="Gt america lt"/>
                <a:ea typeface="+mn-ea"/>
                <a:cs typeface="+mn-cs"/>
              </a:rPr>
              <a:t>CASE STUDY - #2</a:t>
            </a:r>
            <a:br>
              <a:rPr lang="en-US" altLang="en-US" sz="5760" b="1" i="1" dirty="0">
                <a:latin typeface="Gt america lt"/>
                <a:ea typeface="+mn-ea"/>
                <a:cs typeface="+mn-cs"/>
              </a:rPr>
            </a:br>
            <a:br>
              <a:rPr lang="en-US" altLang="en-US" sz="2400" b="1" i="1" dirty="0">
                <a:latin typeface="Gt america lt"/>
                <a:ea typeface="+mn-ea"/>
                <a:cs typeface="+mn-cs"/>
              </a:rPr>
            </a:br>
            <a:r>
              <a:rPr lang="en-US" altLang="en-US" sz="5760" b="1" i="1" dirty="0">
                <a:latin typeface="Gt america lt"/>
                <a:ea typeface="+mn-ea"/>
                <a:cs typeface="+mn-cs"/>
              </a:rPr>
              <a:t>“Top Ten Control Areas”</a:t>
            </a:r>
            <a:br>
              <a:rPr lang="en-US" altLang="en-US" sz="5760" b="1" i="1" dirty="0">
                <a:latin typeface="Gt america lt"/>
                <a:ea typeface="+mn-ea"/>
                <a:cs typeface="+mn-cs"/>
              </a:rPr>
            </a:br>
            <a:r>
              <a:rPr lang="en-US" altLang="en-US" sz="2400" b="1" i="1" dirty="0">
                <a:latin typeface="Gt america lt"/>
                <a:ea typeface="+mn-ea"/>
                <a:cs typeface="+mn-cs"/>
              </a:rPr>
              <a:t>Identifying Risks and Appropriate Mitigating Controls</a:t>
            </a:r>
            <a:br>
              <a:rPr lang="en-US" altLang="en-US" sz="2400" b="1" i="1" dirty="0">
                <a:latin typeface="Gt america lt"/>
                <a:ea typeface="+mn-ea"/>
                <a:cs typeface="+mn-cs"/>
              </a:rPr>
            </a:br>
            <a:br>
              <a:rPr lang="en-US" altLang="en-US" sz="2400" b="1" i="1" dirty="0">
                <a:latin typeface="Gt america lt"/>
                <a:ea typeface="+mn-ea"/>
                <a:cs typeface="+mn-cs"/>
              </a:rPr>
            </a:br>
            <a:r>
              <a:rPr lang="en-US" altLang="en-US" sz="2400" b="1" i="1" dirty="0">
                <a:latin typeface="Gt america lt"/>
                <a:ea typeface="+mn-ea"/>
                <a:cs typeface="+mn-cs"/>
              </a:rPr>
              <a:t>Small Group Problem Solving</a:t>
            </a:r>
            <a:endParaRPr lang="en-US" sz="5760" b="1" dirty="0">
              <a:latin typeface="Gt america lt"/>
            </a:endParaRPr>
          </a:p>
        </p:txBody>
      </p:sp>
      <p:sp>
        <p:nvSpPr>
          <p:cNvPr id="5" name="Rectangle 2">
            <a:extLst>
              <a:ext uri="{FF2B5EF4-FFF2-40B4-BE49-F238E27FC236}">
                <a16:creationId xmlns:a16="http://schemas.microsoft.com/office/drawing/2014/main" id="{E6F339B3-85A3-4387-A1FD-2C93BA98A85D}"/>
              </a:ext>
            </a:extLst>
          </p:cNvPr>
          <p:cNvSpPr txBox="1">
            <a:spLocks noChangeArrowheads="1"/>
          </p:cNvSpPr>
          <p:nvPr/>
        </p:nvSpPr>
        <p:spPr>
          <a:xfrm>
            <a:off x="490653" y="312236"/>
            <a:ext cx="9946888" cy="91405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US" altLang="en-US" sz="4320" b="1" dirty="0">
                <a:latin typeface="Gt america lt"/>
              </a:rPr>
              <a:t>INTERNAL ACCOUNTING CONTROLS</a:t>
            </a:r>
          </a:p>
        </p:txBody>
      </p:sp>
      <p:sp>
        <p:nvSpPr>
          <p:cNvPr id="6" name="Slide Number Placeholder 4">
            <a:extLst>
              <a:ext uri="{FF2B5EF4-FFF2-40B4-BE49-F238E27FC236}">
                <a16:creationId xmlns:a16="http://schemas.microsoft.com/office/drawing/2014/main" id="{9DDD69A0-3BA5-AFD5-CBF1-17DCA2A99FBB}"/>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36</a:t>
            </a:fld>
            <a:endParaRPr lang="en-US" altLang="en-US" sz="1680" dirty="0"/>
          </a:p>
        </p:txBody>
      </p:sp>
    </p:spTree>
    <p:extLst>
      <p:ext uri="{BB962C8B-B14F-4D97-AF65-F5344CB8AC3E}">
        <p14:creationId xmlns:p14="http://schemas.microsoft.com/office/powerpoint/2010/main" val="321691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0"/>
          </p:nvPr>
        </p:nvSpPr>
        <p:spPr>
          <a:xfrm>
            <a:off x="345687" y="2219325"/>
            <a:ext cx="10069551" cy="4650060"/>
          </a:xfrm>
        </p:spPr>
        <p:txBody>
          <a:bodyPr/>
          <a:lstStyle/>
          <a:p>
            <a:pPr marL="731491" indent="-731491"/>
            <a:endParaRPr lang="en-US" altLang="en-US" sz="1200" b="1" u="sng" dirty="0"/>
          </a:p>
          <a:p>
            <a:pPr marL="1188672" lvl="1" indent="-640055">
              <a:buClr>
                <a:schemeClr val="tx2"/>
              </a:buClr>
              <a:buFont typeface="Wingdings" pitchFamily="2" charset="2"/>
              <a:buAutoNum type="arabicParenR"/>
            </a:pPr>
            <a:r>
              <a:rPr lang="en-US" altLang="en-US" sz="3600" dirty="0">
                <a:latin typeface="Gt america lt"/>
              </a:rPr>
              <a:t>Managing the In-Flow of Information to the Organization:</a:t>
            </a:r>
          </a:p>
          <a:p>
            <a:pPr marL="2103036" lvl="3" indent="-457182">
              <a:buClr>
                <a:schemeClr val="tx2"/>
              </a:buClr>
            </a:pPr>
            <a:r>
              <a:rPr lang="en-US" altLang="en-US" sz="2800" dirty="0">
                <a:latin typeface="Gt america lt"/>
              </a:rPr>
              <a:t>No Procedures</a:t>
            </a:r>
          </a:p>
          <a:p>
            <a:pPr marL="2103036" lvl="3" indent="-457182">
              <a:buClr>
                <a:schemeClr val="tx2"/>
              </a:buClr>
            </a:pPr>
            <a:r>
              <a:rPr lang="en-US" altLang="en-US" sz="2800" dirty="0">
                <a:latin typeface="Gt america lt"/>
              </a:rPr>
              <a:t>Logs</a:t>
            </a:r>
          </a:p>
          <a:p>
            <a:pPr marL="2651654" lvl="4" indent="-457182">
              <a:buClr>
                <a:schemeClr val="tx2"/>
              </a:buClr>
            </a:pPr>
            <a:r>
              <a:rPr lang="en-US" altLang="en-US" sz="2800" dirty="0">
                <a:latin typeface="Gt america lt"/>
              </a:rPr>
              <a:t>Cash Receipts Log</a:t>
            </a:r>
          </a:p>
          <a:p>
            <a:pPr marL="2651654" lvl="4" indent="-457182">
              <a:buClr>
                <a:schemeClr val="tx2"/>
              </a:buClr>
            </a:pPr>
            <a:r>
              <a:rPr lang="en-US" altLang="en-US" sz="2800" dirty="0">
                <a:latin typeface="Gt america lt"/>
              </a:rPr>
              <a:t>Accounts Payable/Vendor Invoice Log</a:t>
            </a:r>
          </a:p>
          <a:p>
            <a:pPr marL="2103036" lvl="3" indent="-457182">
              <a:buClr>
                <a:schemeClr val="tx2"/>
              </a:buClr>
            </a:pPr>
            <a:r>
              <a:rPr lang="en-US" altLang="en-US" sz="2800" dirty="0">
                <a:latin typeface="Gt america lt"/>
              </a:rPr>
              <a:t>Separate from Accounting Staff/Function</a:t>
            </a:r>
          </a:p>
        </p:txBody>
      </p:sp>
      <p:sp>
        <p:nvSpPr>
          <p:cNvPr id="52226" name="Rectangle 2"/>
          <p:cNvSpPr>
            <a:spLocks noGrp="1" noChangeArrowheads="1"/>
          </p:cNvSpPr>
          <p:nvPr>
            <p:ph type="title" idx="4294967295"/>
          </p:nvPr>
        </p:nvSpPr>
        <p:spPr>
          <a:xfrm>
            <a:off x="1238674" y="246874"/>
            <a:ext cx="8283575" cy="1136650"/>
          </a:xfrm>
          <a:prstGeom prst="rect">
            <a:avLst/>
          </a:prstGeom>
        </p:spPr>
        <p:txBody>
          <a:bodyPr>
            <a:normAutofit/>
          </a:bodyPr>
          <a:lstStyle/>
          <a:p>
            <a:pPr algn="ctr" eaLnBrk="1" hangingPunct="1"/>
            <a:r>
              <a:rPr lang="en-US" altLang="en-US" sz="3200" b="1" dirty="0">
                <a:latin typeface="Gt america lt"/>
              </a:rPr>
              <a:t>Internal Accounting Controls - (IAC)</a:t>
            </a:r>
            <a:br>
              <a:rPr lang="en-US" altLang="en-US" sz="3200" b="1" dirty="0">
                <a:latin typeface="Gt america lt"/>
              </a:rPr>
            </a:br>
            <a:r>
              <a:rPr lang="en-US" altLang="en-US" sz="3200" b="1" dirty="0">
                <a:latin typeface="Gt america lt"/>
              </a:rPr>
              <a:t>Top Ten Control Areas</a:t>
            </a:r>
          </a:p>
        </p:txBody>
      </p:sp>
      <p:sp>
        <p:nvSpPr>
          <p:cNvPr id="5" name="Slide Number Placeholder 4">
            <a:extLst>
              <a:ext uri="{FF2B5EF4-FFF2-40B4-BE49-F238E27FC236}">
                <a16:creationId xmlns:a16="http://schemas.microsoft.com/office/drawing/2014/main" id="{38483F38-487F-402A-A10E-C1D00D193966}"/>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37</a:t>
            </a:fld>
            <a:endParaRPr lang="en-US" altLang="en-US" sz="1680" dirty="0">
              <a:latin typeface="Tahoma" pitchFamily="34" charset="0"/>
            </a:endParaRPr>
          </a:p>
        </p:txBody>
      </p:sp>
    </p:spTree>
    <p:extLst>
      <p:ext uri="{BB962C8B-B14F-4D97-AF65-F5344CB8AC3E}">
        <p14:creationId xmlns:p14="http://schemas.microsoft.com/office/powerpoint/2010/main" val="100035731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0"/>
          </p:nvPr>
        </p:nvSpPr>
        <p:spPr>
          <a:xfrm>
            <a:off x="189570" y="1650380"/>
            <a:ext cx="10537902" cy="5352586"/>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2"/>
            </a:pPr>
            <a:r>
              <a:rPr lang="en-US" altLang="en-US" sz="3600" b="1" dirty="0">
                <a:latin typeface="Gt america lt"/>
              </a:rPr>
              <a:t>Controls over Cash and Bank Accounts:</a:t>
            </a:r>
          </a:p>
          <a:p>
            <a:pPr marL="2103036" lvl="3" indent="-457182">
              <a:buClr>
                <a:schemeClr val="tx2"/>
              </a:buClr>
            </a:pPr>
            <a:r>
              <a:rPr lang="en-US" altLang="en-US" sz="2800" b="1" dirty="0">
                <a:latin typeface="Gt america lt"/>
              </a:rPr>
              <a:t>Two Signatures Should be Required at All Times</a:t>
            </a:r>
          </a:p>
          <a:p>
            <a:pPr marL="2103036" lvl="3" indent="-457182">
              <a:buClr>
                <a:schemeClr val="tx2"/>
              </a:buClr>
            </a:pPr>
            <a:r>
              <a:rPr lang="en-US" altLang="en-US" sz="2800" b="1" dirty="0">
                <a:latin typeface="Gt america lt"/>
              </a:rPr>
              <a:t>Cancel All Checks Received “For Deposit Only”</a:t>
            </a:r>
          </a:p>
          <a:p>
            <a:pPr marL="2103036" lvl="3" indent="-457182">
              <a:buClr>
                <a:schemeClr val="tx2"/>
              </a:buClr>
            </a:pPr>
            <a:r>
              <a:rPr lang="en-US" altLang="en-US" sz="2800" b="1" dirty="0">
                <a:latin typeface="Gt america lt"/>
              </a:rPr>
              <a:t>Make a Copy of Checks Received – Batch by Deposit</a:t>
            </a:r>
          </a:p>
          <a:p>
            <a:pPr marL="2103036" lvl="3" indent="-457182">
              <a:buClr>
                <a:schemeClr val="tx2"/>
              </a:buClr>
            </a:pPr>
            <a:r>
              <a:rPr lang="en-US" altLang="en-US" sz="2800" b="1" dirty="0">
                <a:latin typeface="Gt america lt"/>
              </a:rPr>
              <a:t>Compare to Cash Receipts Log</a:t>
            </a:r>
          </a:p>
          <a:p>
            <a:pPr marL="2103036" lvl="3" indent="-457182">
              <a:buClr>
                <a:schemeClr val="tx2"/>
              </a:buClr>
            </a:pPr>
            <a:r>
              <a:rPr lang="en-US" altLang="en-US" sz="2800" b="1" dirty="0">
                <a:latin typeface="Gt america lt"/>
              </a:rPr>
              <a:t>Post to General Ledger Daily</a:t>
            </a:r>
          </a:p>
          <a:p>
            <a:pPr marL="2103036" lvl="3" indent="-457182">
              <a:buClr>
                <a:schemeClr val="tx2"/>
              </a:buClr>
            </a:pPr>
            <a:r>
              <a:rPr lang="en-US" altLang="en-US" sz="2800" b="1" dirty="0">
                <a:latin typeface="Gt america lt"/>
              </a:rPr>
              <a:t>Banks Statements Sent Directly Unopened to President or Treasurer or Executive Director</a:t>
            </a:r>
          </a:p>
          <a:p>
            <a:pPr marL="2103036" lvl="3" indent="-457182">
              <a:buClr>
                <a:schemeClr val="tx2"/>
              </a:buClr>
            </a:pPr>
            <a:r>
              <a:rPr lang="en-US" altLang="en-US" sz="2800" b="1" dirty="0">
                <a:latin typeface="Gt america lt"/>
              </a:rPr>
              <a:t>Deposits of Cash Requires Two Sign-Offs</a:t>
            </a:r>
          </a:p>
          <a:p>
            <a:pPr marL="2103036" lvl="3" indent="-457182">
              <a:buClr>
                <a:schemeClr val="tx2"/>
              </a:buClr>
            </a:pPr>
            <a:r>
              <a:rPr lang="en-US" altLang="en-US" sz="2800" b="1" dirty="0">
                <a:latin typeface="Gt america lt"/>
              </a:rPr>
              <a:t>Deposits Should Be Made Daily</a:t>
            </a:r>
          </a:p>
          <a:p>
            <a:pPr marL="2103036" lvl="3" indent="-457182">
              <a:buClr>
                <a:schemeClr val="tx2"/>
              </a:buClr>
            </a:pPr>
            <a:r>
              <a:rPr lang="en-US" altLang="en-US" sz="2800" b="1" dirty="0">
                <a:latin typeface="Gt america lt"/>
              </a:rPr>
              <a:t>Keep Running Bank Balance Log</a:t>
            </a:r>
            <a:endParaRPr lang="en-US" altLang="en-US" sz="2400" b="1" dirty="0">
              <a:latin typeface="Gt america lt"/>
            </a:endParaRPr>
          </a:p>
        </p:txBody>
      </p:sp>
      <p:sp>
        <p:nvSpPr>
          <p:cNvPr id="5" name="Slide Number Placeholder 4">
            <a:extLst>
              <a:ext uri="{FF2B5EF4-FFF2-40B4-BE49-F238E27FC236}">
                <a16:creationId xmlns:a16="http://schemas.microsoft.com/office/drawing/2014/main" id="{66383191-D5B1-4D07-A368-D19A1C3A9B55}"/>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38</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67F159C6-F9A5-FA95-22CC-1E0B909D5752}"/>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79043760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0"/>
          </p:nvPr>
        </p:nvSpPr>
        <p:spPr>
          <a:xfrm>
            <a:off x="345686" y="1326994"/>
            <a:ext cx="10136459" cy="6066264"/>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3"/>
            </a:pPr>
            <a:r>
              <a:rPr lang="en-US" altLang="en-US" sz="3600" dirty="0">
                <a:latin typeface="Gt america lt"/>
              </a:rPr>
              <a:t>Controls Over Access:</a:t>
            </a:r>
          </a:p>
          <a:p>
            <a:pPr marL="2103036" lvl="3" indent="-457182">
              <a:buClr>
                <a:schemeClr val="tx2"/>
              </a:buClr>
            </a:pPr>
            <a:r>
              <a:rPr lang="en-US" altLang="en-US" sz="2800" dirty="0">
                <a:latin typeface="Gt america lt"/>
              </a:rPr>
              <a:t>Blank Checks Kept in Secure Locked Location</a:t>
            </a:r>
          </a:p>
          <a:p>
            <a:pPr marL="2103036" lvl="3" indent="-457182">
              <a:buClr>
                <a:schemeClr val="tx2"/>
              </a:buClr>
            </a:pPr>
            <a:r>
              <a:rPr lang="en-US" altLang="en-US" sz="2800" dirty="0">
                <a:latin typeface="Gt america lt"/>
              </a:rPr>
              <a:t>Track Unused Numerical Sequence of Blank Checks</a:t>
            </a:r>
          </a:p>
          <a:p>
            <a:pPr marL="2103036" lvl="3" indent="-457182">
              <a:buClr>
                <a:schemeClr val="tx2"/>
              </a:buClr>
            </a:pPr>
            <a:r>
              <a:rPr lang="en-US" altLang="en-US" sz="2800" dirty="0">
                <a:latin typeface="Gt america lt"/>
              </a:rPr>
              <a:t>Keep All Voided Checks and Properly Canceled</a:t>
            </a:r>
          </a:p>
          <a:p>
            <a:pPr marL="2103036" lvl="3" indent="-457182">
              <a:buClr>
                <a:schemeClr val="tx2"/>
              </a:buClr>
            </a:pPr>
            <a:r>
              <a:rPr lang="en-US" altLang="en-US" sz="2800" dirty="0">
                <a:latin typeface="Gt america lt"/>
              </a:rPr>
              <a:t>Password Access to:</a:t>
            </a:r>
          </a:p>
          <a:p>
            <a:pPr marL="2651654" lvl="4" indent="-457182">
              <a:buClr>
                <a:schemeClr val="tx2"/>
              </a:buClr>
            </a:pPr>
            <a:r>
              <a:rPr lang="en-US" altLang="en-US" sz="2800" dirty="0">
                <a:latin typeface="Gt america lt"/>
              </a:rPr>
              <a:t>General Ledger</a:t>
            </a:r>
          </a:p>
          <a:p>
            <a:pPr marL="2651654" lvl="4" indent="-457182">
              <a:buClr>
                <a:schemeClr val="tx2"/>
              </a:buClr>
            </a:pPr>
            <a:r>
              <a:rPr lang="en-US" altLang="en-US" sz="2800" dirty="0">
                <a:latin typeface="Gt america lt"/>
              </a:rPr>
              <a:t>Payroll Files</a:t>
            </a:r>
          </a:p>
          <a:p>
            <a:pPr marL="2651654" lvl="4" indent="-457182">
              <a:buClr>
                <a:schemeClr val="tx2"/>
              </a:buClr>
            </a:pPr>
            <a:r>
              <a:rPr lang="en-US" altLang="en-US" sz="2800" dirty="0">
                <a:latin typeface="Gt america lt"/>
              </a:rPr>
              <a:t>Data Base</a:t>
            </a:r>
          </a:p>
          <a:p>
            <a:pPr marL="2103036" lvl="3" indent="-457182">
              <a:buClr>
                <a:schemeClr val="tx2"/>
              </a:buClr>
            </a:pPr>
            <a:r>
              <a:rPr lang="en-US" altLang="en-US" sz="2800" dirty="0">
                <a:latin typeface="Gt america lt"/>
              </a:rPr>
              <a:t>Files in Secure Area That Contain Sensitive Data:</a:t>
            </a:r>
          </a:p>
          <a:p>
            <a:pPr marL="2651654" lvl="4" indent="-457182">
              <a:buClr>
                <a:schemeClr val="tx2"/>
              </a:buClr>
            </a:pPr>
            <a:r>
              <a:rPr lang="en-US" altLang="en-US" sz="2800" dirty="0">
                <a:latin typeface="Gt america lt"/>
              </a:rPr>
              <a:t>Bank Account Numbers, Credit Card Numbers, Personnel Files, Bank Statements, Signature Cards, Authorizations, Board Personal Info.</a:t>
            </a:r>
          </a:p>
        </p:txBody>
      </p:sp>
      <p:sp>
        <p:nvSpPr>
          <p:cNvPr id="5" name="Slide Number Placeholder 4">
            <a:extLst>
              <a:ext uri="{FF2B5EF4-FFF2-40B4-BE49-F238E27FC236}">
                <a16:creationId xmlns:a16="http://schemas.microsoft.com/office/drawing/2014/main" id="{85B6DB37-F8C1-4AF2-AF6C-E123AD1E2506}"/>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39</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758679FF-ABD9-6808-3781-B32227B02E1B}"/>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42248732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0"/>
          </p:nvPr>
        </p:nvSpPr>
        <p:spPr>
          <a:xfrm>
            <a:off x="1025913" y="2007219"/>
            <a:ext cx="9271000" cy="4839630"/>
          </a:xfrm>
        </p:spPr>
        <p:txBody>
          <a:bodyPr>
            <a:normAutofit lnSpcReduction="10000"/>
          </a:bodyPr>
          <a:lstStyle/>
          <a:p>
            <a:pPr eaLnBrk="1" hangingPunct="1"/>
            <a:r>
              <a:rPr lang="en-US" altLang="en-US" sz="4320" b="1" dirty="0"/>
              <a:t>Definitions #1</a:t>
            </a:r>
          </a:p>
          <a:p>
            <a:pPr eaLnBrk="1" hangingPunct="1"/>
            <a:r>
              <a:rPr lang="en-US" altLang="en-US" sz="3200" dirty="0"/>
              <a:t>Unrelated business income:</a:t>
            </a:r>
          </a:p>
          <a:p>
            <a:pPr eaLnBrk="1" hangingPunct="1"/>
            <a:endParaRPr lang="en-US" altLang="en-US" sz="3200" dirty="0"/>
          </a:p>
          <a:p>
            <a:pPr lvl="1" eaLnBrk="1" hangingPunct="1"/>
            <a:r>
              <a:rPr lang="en-US" altLang="en-US" sz="3200" dirty="0">
                <a:latin typeface="Gt america lt"/>
              </a:rPr>
              <a:t>Income from a </a:t>
            </a:r>
            <a:r>
              <a:rPr lang="en-US" altLang="en-US" sz="3200" b="1" u="sng" dirty="0">
                <a:latin typeface="Gt america lt"/>
              </a:rPr>
              <a:t>trade or business </a:t>
            </a:r>
            <a:r>
              <a:rPr lang="en-US" altLang="en-US" sz="3200" dirty="0">
                <a:latin typeface="Gt america lt"/>
              </a:rPr>
              <a:t>that is </a:t>
            </a:r>
            <a:r>
              <a:rPr lang="en-US" altLang="en-US" sz="3200" b="1" u="sng" dirty="0">
                <a:latin typeface="Gt america lt"/>
              </a:rPr>
              <a:t>regularly carried </a:t>
            </a:r>
            <a:r>
              <a:rPr lang="en-US" altLang="en-US" sz="3200" dirty="0">
                <a:latin typeface="Gt america lt"/>
              </a:rPr>
              <a:t>on by an exempt organization and that is </a:t>
            </a:r>
            <a:r>
              <a:rPr lang="en-US" altLang="en-US" sz="3200" b="1" u="sng" dirty="0">
                <a:latin typeface="Gt america lt"/>
              </a:rPr>
              <a:t>not substantially related</a:t>
            </a:r>
            <a:r>
              <a:rPr lang="en-US" altLang="en-US" sz="3200" dirty="0">
                <a:latin typeface="Gt america lt"/>
              </a:rPr>
              <a:t> to the performance by the organization of its </a:t>
            </a:r>
            <a:r>
              <a:rPr lang="en-US" altLang="en-US" sz="3200" b="1" u="sng" dirty="0">
                <a:latin typeface="Gt america lt"/>
              </a:rPr>
              <a:t>exempt purpose </a:t>
            </a:r>
            <a:r>
              <a:rPr lang="en-US" altLang="en-US" sz="3200" dirty="0">
                <a:latin typeface="Gt america lt"/>
              </a:rPr>
              <a:t>or function, except that the organization uses the profits derived from this activity (IRS, 990T instructions)</a:t>
            </a:r>
          </a:p>
        </p:txBody>
      </p:sp>
      <p:sp>
        <p:nvSpPr>
          <p:cNvPr id="5122" name="Rectangle 2"/>
          <p:cNvSpPr>
            <a:spLocks noGrp="1" noChangeArrowheads="1"/>
          </p:cNvSpPr>
          <p:nvPr>
            <p:ph type="title" idx="4294967295"/>
          </p:nvPr>
        </p:nvSpPr>
        <p:spPr>
          <a:xfrm>
            <a:off x="1237244" y="274320"/>
            <a:ext cx="8553528" cy="1371600"/>
          </a:xfrm>
          <a:prstGeom prst="rect">
            <a:avLst/>
          </a:prstGeom>
        </p:spPr>
        <p:txBody>
          <a:bodyPr>
            <a:normAutofit/>
          </a:bodyPr>
          <a:lstStyle/>
          <a:p>
            <a:pPr algn="ctr" eaLnBrk="1" hangingPunct="1"/>
            <a:r>
              <a:rPr lang="en-US" altLang="en-US" sz="3600" b="1" dirty="0">
                <a:latin typeface="Gt america lt"/>
              </a:rPr>
              <a:t>Unrelated Business Income Tax – UBIT</a:t>
            </a:r>
            <a:br>
              <a:rPr lang="en-US" altLang="en-US" sz="3600" b="1" dirty="0">
                <a:latin typeface="Gt america lt"/>
              </a:rPr>
            </a:br>
            <a:r>
              <a:rPr lang="en-US" altLang="en-US" sz="3600" b="1" dirty="0">
                <a:latin typeface="Gt america lt"/>
              </a:rPr>
              <a:t>General </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4</a:t>
            </a:fld>
            <a:endParaRPr lang="en-US" altLang="en-US" sz="1680" dirty="0"/>
          </a:p>
        </p:txBody>
      </p:sp>
    </p:spTree>
    <p:extLst>
      <p:ext uri="{BB962C8B-B14F-4D97-AF65-F5344CB8AC3E}">
        <p14:creationId xmlns:p14="http://schemas.microsoft.com/office/powerpoint/2010/main" val="3544304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amond(in)">
                                      <p:cBhvr>
                                        <p:cTn id="7" dur="1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diamond(in)">
                                      <p:cBhvr>
                                        <p:cTn id="12" dur="1000"/>
                                        <p:tgtEl>
                                          <p:spTgt spid="12291">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animEffect transition="in" filter="diamond(in)">
                                      <p:cBhvr>
                                        <p:cTn id="15" dur="1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0"/>
          </p:nvPr>
        </p:nvSpPr>
        <p:spPr>
          <a:xfrm>
            <a:off x="468351" y="2185638"/>
            <a:ext cx="10036098" cy="5954752"/>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4"/>
            </a:pPr>
            <a:r>
              <a:rPr lang="en-US" altLang="en-US" sz="3600" dirty="0">
                <a:latin typeface="Gt america lt"/>
              </a:rPr>
              <a:t>Personnel Files:</a:t>
            </a:r>
          </a:p>
          <a:p>
            <a:pPr marL="2103036" lvl="3" indent="-457182">
              <a:buClr>
                <a:schemeClr val="tx2"/>
              </a:buClr>
            </a:pPr>
            <a:r>
              <a:rPr lang="en-US" altLang="en-US" sz="2800" dirty="0">
                <a:latin typeface="Gt america lt"/>
              </a:rPr>
              <a:t>Keep Current</a:t>
            </a:r>
          </a:p>
          <a:p>
            <a:pPr marL="2103036" lvl="3" indent="-457182">
              <a:buClr>
                <a:schemeClr val="tx2"/>
              </a:buClr>
            </a:pPr>
            <a:r>
              <a:rPr lang="en-US" altLang="en-US" sz="2800" dirty="0">
                <a:latin typeface="Gt america lt"/>
              </a:rPr>
              <a:t>Update Annually</a:t>
            </a:r>
          </a:p>
          <a:p>
            <a:pPr marL="2103036" lvl="3" indent="-457182">
              <a:buClr>
                <a:schemeClr val="tx2"/>
              </a:buClr>
            </a:pPr>
            <a:r>
              <a:rPr lang="en-US" altLang="en-US" sz="2800" dirty="0">
                <a:latin typeface="Gt america lt"/>
              </a:rPr>
              <a:t>Tax Withholding Forms</a:t>
            </a:r>
          </a:p>
          <a:p>
            <a:pPr marL="2103036" lvl="3" indent="-457182">
              <a:buClr>
                <a:schemeClr val="tx2"/>
              </a:buClr>
            </a:pPr>
            <a:r>
              <a:rPr lang="en-US" altLang="en-US" sz="2800" dirty="0">
                <a:latin typeface="Gt america lt"/>
              </a:rPr>
              <a:t>Election Benefit Forms</a:t>
            </a:r>
          </a:p>
          <a:p>
            <a:pPr marL="2103036" lvl="3" indent="-457182">
              <a:buClr>
                <a:schemeClr val="tx2"/>
              </a:buClr>
            </a:pPr>
            <a:r>
              <a:rPr lang="en-US" altLang="en-US" sz="2800" dirty="0">
                <a:latin typeface="Gt america lt"/>
              </a:rPr>
              <a:t>New Hire / Termination Documentation</a:t>
            </a:r>
          </a:p>
          <a:p>
            <a:pPr marL="2103036" lvl="3" indent="-457182">
              <a:buClr>
                <a:schemeClr val="tx2"/>
              </a:buClr>
            </a:pPr>
            <a:r>
              <a:rPr lang="en-US" altLang="en-US" sz="2800" dirty="0">
                <a:latin typeface="Gt america lt"/>
              </a:rPr>
              <a:t>Performance Evaluations</a:t>
            </a:r>
          </a:p>
          <a:p>
            <a:pPr marL="2103036" lvl="3" indent="-457182">
              <a:buClr>
                <a:schemeClr val="tx2"/>
              </a:buClr>
            </a:pPr>
            <a:r>
              <a:rPr lang="en-US" altLang="en-US" sz="2800" dirty="0">
                <a:latin typeface="Gt america lt"/>
              </a:rPr>
              <a:t>Compensation History / Current / Authorization</a:t>
            </a:r>
          </a:p>
          <a:p>
            <a:pPr marL="2103036" lvl="3" indent="-457182">
              <a:buClr>
                <a:schemeClr val="tx2"/>
              </a:buClr>
            </a:pPr>
            <a:r>
              <a:rPr lang="en-US" altLang="en-US" sz="2800" dirty="0">
                <a:latin typeface="Gt america lt"/>
              </a:rPr>
              <a:t>Limit Access / Keep Secure</a:t>
            </a:r>
          </a:p>
        </p:txBody>
      </p:sp>
      <p:sp>
        <p:nvSpPr>
          <p:cNvPr id="4" name="Slide Number Placeholder 4"/>
          <p:cNvSpPr txBox="1">
            <a:spLocks noGrp="1"/>
          </p:cNvSpPr>
          <p:nvPr/>
        </p:nvSpPr>
        <p:spPr bwMode="auto">
          <a:xfrm>
            <a:off x="8917052" y="7471640"/>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40</a:t>
            </a:fld>
            <a:endParaRPr lang="en-US" altLang="en-US" sz="1680" dirty="0">
              <a:latin typeface="Tahoma" pitchFamily="34" charset="0"/>
            </a:endParaRPr>
          </a:p>
        </p:txBody>
      </p:sp>
      <p:sp>
        <p:nvSpPr>
          <p:cNvPr id="5" name="Rectangle 2">
            <a:extLst>
              <a:ext uri="{FF2B5EF4-FFF2-40B4-BE49-F238E27FC236}">
                <a16:creationId xmlns:a16="http://schemas.microsoft.com/office/drawing/2014/main" id="{B03D46EF-7AA9-E8ED-4DD5-950E568615A5}"/>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206053303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0"/>
          </p:nvPr>
        </p:nvSpPr>
        <p:spPr>
          <a:xfrm>
            <a:off x="278780" y="1523563"/>
            <a:ext cx="10270273" cy="6088567"/>
          </a:xfrm>
        </p:spPr>
        <p:txBody>
          <a:bodyPr>
            <a:normAutofit/>
          </a:bodyPr>
          <a:lstStyle/>
          <a:p>
            <a:pPr marL="731491" indent="-731491"/>
            <a:endParaRPr lang="en-US" altLang="en-US" sz="1200" b="1" u="sng" dirty="0"/>
          </a:p>
          <a:p>
            <a:pPr marL="1188672" lvl="1" indent="-640055">
              <a:buClr>
                <a:schemeClr val="tx2"/>
              </a:buClr>
              <a:buFont typeface="Wingdings" pitchFamily="2" charset="2"/>
              <a:buAutoNum type="arabicParenR" startAt="5"/>
            </a:pPr>
            <a:r>
              <a:rPr lang="en-US" altLang="en-US" sz="3600" dirty="0">
                <a:latin typeface="Gt america lt"/>
              </a:rPr>
              <a:t>Credit Card – Payment Received / Processing</a:t>
            </a:r>
          </a:p>
          <a:p>
            <a:pPr marL="2103036" lvl="3" indent="-457182">
              <a:buClr>
                <a:schemeClr val="tx2"/>
              </a:buClr>
            </a:pPr>
            <a:r>
              <a:rPr lang="en-US" altLang="en-US" sz="2800" dirty="0">
                <a:latin typeface="Gt america lt"/>
              </a:rPr>
              <a:t>Single / Batch Process Daily</a:t>
            </a:r>
          </a:p>
          <a:p>
            <a:pPr marL="2103036" lvl="3" indent="-457182">
              <a:buClr>
                <a:schemeClr val="tx2"/>
              </a:buClr>
            </a:pPr>
            <a:r>
              <a:rPr lang="en-US" altLang="en-US" sz="2800" dirty="0">
                <a:latin typeface="Gt america lt"/>
              </a:rPr>
              <a:t>Keep Batch Processing Log</a:t>
            </a:r>
          </a:p>
          <a:p>
            <a:pPr marL="2103036" lvl="3" indent="-457182">
              <a:buClr>
                <a:schemeClr val="tx2"/>
              </a:buClr>
            </a:pPr>
            <a:r>
              <a:rPr lang="en-US" altLang="en-US" sz="2800" dirty="0">
                <a:latin typeface="Gt america lt"/>
              </a:rPr>
              <a:t>Post to General Ledger Daily</a:t>
            </a:r>
          </a:p>
          <a:p>
            <a:pPr marL="2103036" lvl="3" indent="-457182">
              <a:buClr>
                <a:schemeClr val="tx2"/>
              </a:buClr>
            </a:pPr>
            <a:r>
              <a:rPr lang="en-US" altLang="en-US" sz="2800" dirty="0">
                <a:latin typeface="Gt america lt"/>
              </a:rPr>
              <a:t>Obtain Machine Validation</a:t>
            </a:r>
          </a:p>
          <a:p>
            <a:pPr marL="2103036" lvl="3" indent="-457182">
              <a:buClr>
                <a:schemeClr val="tx2"/>
              </a:buClr>
            </a:pPr>
            <a:r>
              <a:rPr lang="en-US" altLang="en-US" sz="2800" dirty="0">
                <a:latin typeface="Gt america lt"/>
              </a:rPr>
              <a:t>Have a Policy to Keep Credit Card Numbers Secure</a:t>
            </a:r>
          </a:p>
          <a:p>
            <a:pPr marL="2651654" lvl="4" indent="-457182">
              <a:buClr>
                <a:schemeClr val="tx2"/>
              </a:buClr>
            </a:pPr>
            <a:r>
              <a:rPr lang="en-US" altLang="en-US" sz="2800" dirty="0">
                <a:latin typeface="Gt america lt"/>
              </a:rPr>
              <a:t>Destroy Credit Card Number Info</a:t>
            </a:r>
          </a:p>
          <a:p>
            <a:pPr marL="2651654" lvl="4" indent="-457182">
              <a:buClr>
                <a:schemeClr val="tx2"/>
              </a:buClr>
            </a:pPr>
            <a:r>
              <a:rPr lang="en-US" altLang="en-US" sz="2800" dirty="0">
                <a:latin typeface="Gt america lt"/>
              </a:rPr>
              <a:t>If Store for Future – Keep in Secure Location and Control Access and Use Authorization</a:t>
            </a:r>
          </a:p>
          <a:p>
            <a:pPr marL="2103036" lvl="3" indent="-457182">
              <a:buClr>
                <a:schemeClr val="tx2"/>
              </a:buClr>
            </a:pPr>
            <a:r>
              <a:rPr lang="en-US" altLang="en-US" sz="2800" dirty="0">
                <a:latin typeface="Gt america lt"/>
              </a:rPr>
              <a:t>Document Source and Purpose (i.e. – Payee Name, Date, Source-Contribution, Purpose-Library Fund)</a:t>
            </a:r>
          </a:p>
          <a:p>
            <a:pPr marL="2103036" lvl="3" indent="-457182">
              <a:buClr>
                <a:schemeClr val="tx2"/>
              </a:buClr>
            </a:pPr>
            <a:r>
              <a:rPr lang="en-US" altLang="en-US" sz="2800" dirty="0">
                <a:latin typeface="Gt america lt"/>
              </a:rPr>
              <a:t>Internet / Website</a:t>
            </a:r>
            <a:endParaRPr lang="en-US" altLang="en-US" sz="2400" dirty="0">
              <a:latin typeface="Gt america lt"/>
            </a:endParaRPr>
          </a:p>
        </p:txBody>
      </p:sp>
      <p:sp>
        <p:nvSpPr>
          <p:cNvPr id="4" name="Slide Number Placeholder 4"/>
          <p:cNvSpPr txBox="1">
            <a:spLocks noGrp="1"/>
          </p:cNvSpPr>
          <p:nvPr/>
        </p:nvSpPr>
        <p:spPr bwMode="auto">
          <a:xfrm>
            <a:off x="8964425"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41</a:t>
            </a:fld>
            <a:endParaRPr lang="en-US" altLang="en-US" sz="1680" dirty="0">
              <a:latin typeface="Tahoma" pitchFamily="34" charset="0"/>
            </a:endParaRPr>
          </a:p>
        </p:txBody>
      </p:sp>
      <p:sp>
        <p:nvSpPr>
          <p:cNvPr id="5" name="Rectangle 2">
            <a:extLst>
              <a:ext uri="{FF2B5EF4-FFF2-40B4-BE49-F238E27FC236}">
                <a16:creationId xmlns:a16="http://schemas.microsoft.com/office/drawing/2014/main" id="{E4A4F34C-BA10-0AB3-766F-D505ABBAB176}"/>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2867645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0"/>
          </p:nvPr>
        </p:nvSpPr>
        <p:spPr>
          <a:xfrm>
            <a:off x="228597" y="1383524"/>
            <a:ext cx="10303727" cy="5798635"/>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6"/>
            </a:pPr>
            <a:r>
              <a:rPr lang="en-US" altLang="en-US" sz="3600" dirty="0">
                <a:latin typeface="Gt america lt"/>
              </a:rPr>
              <a:t>Credit Card – Debit Card – Use for Purchases:</a:t>
            </a:r>
          </a:p>
          <a:p>
            <a:pPr marL="2103036" lvl="3" indent="-457182">
              <a:buClr>
                <a:schemeClr val="tx2"/>
              </a:buClr>
            </a:pPr>
            <a:r>
              <a:rPr lang="en-US" altLang="en-US" sz="2800" dirty="0">
                <a:latin typeface="Gt america lt"/>
              </a:rPr>
              <a:t>NO DEBIT CARDS!!!!!!!!!!!</a:t>
            </a:r>
          </a:p>
          <a:p>
            <a:pPr marL="2103036" lvl="3" indent="-457182">
              <a:buClr>
                <a:schemeClr val="tx2"/>
              </a:buClr>
            </a:pPr>
            <a:r>
              <a:rPr lang="en-US" altLang="en-US" sz="2800" dirty="0">
                <a:latin typeface="Gt america lt"/>
              </a:rPr>
              <a:t>Limit Use:</a:t>
            </a:r>
          </a:p>
          <a:p>
            <a:pPr marL="2651654" lvl="4" indent="-457182">
              <a:buClr>
                <a:schemeClr val="tx2"/>
              </a:buClr>
            </a:pPr>
            <a:r>
              <a:rPr lang="en-US" altLang="en-US" sz="2800" dirty="0">
                <a:latin typeface="Gt america lt"/>
              </a:rPr>
              <a:t>Number of Cards</a:t>
            </a:r>
          </a:p>
          <a:p>
            <a:pPr marL="2651654" lvl="4" indent="-457182">
              <a:buClr>
                <a:schemeClr val="tx2"/>
              </a:buClr>
            </a:pPr>
            <a:r>
              <a:rPr lang="en-US" altLang="en-US" sz="2800" dirty="0">
                <a:latin typeface="Gt america lt"/>
              </a:rPr>
              <a:t>Low Balance Limit</a:t>
            </a:r>
          </a:p>
          <a:p>
            <a:pPr marL="2651654" lvl="4" indent="-457182">
              <a:buClr>
                <a:schemeClr val="tx2"/>
              </a:buClr>
            </a:pPr>
            <a:r>
              <a:rPr lang="en-US" altLang="en-US" sz="2800" dirty="0">
                <a:latin typeface="Gt america lt"/>
              </a:rPr>
              <a:t>Cash Withdrawals</a:t>
            </a:r>
          </a:p>
          <a:p>
            <a:pPr marL="2651654" lvl="4" indent="-457182">
              <a:buClr>
                <a:schemeClr val="tx2"/>
              </a:buClr>
            </a:pPr>
            <a:r>
              <a:rPr lang="en-US" altLang="en-US" sz="2800" dirty="0">
                <a:latin typeface="Gt america lt"/>
              </a:rPr>
              <a:t>Authorization</a:t>
            </a:r>
          </a:p>
          <a:p>
            <a:pPr marL="2103036" lvl="3" indent="-457182">
              <a:buClr>
                <a:schemeClr val="tx2"/>
              </a:buClr>
            </a:pPr>
            <a:r>
              <a:rPr lang="en-US" altLang="en-US" sz="2800" dirty="0">
                <a:latin typeface="Gt america lt"/>
              </a:rPr>
              <a:t>Must Turn in Original Receipts with Documentation</a:t>
            </a:r>
          </a:p>
          <a:p>
            <a:pPr marL="2103036" lvl="3" indent="-457182">
              <a:buClr>
                <a:schemeClr val="tx2"/>
              </a:buClr>
            </a:pPr>
            <a:r>
              <a:rPr lang="en-US" altLang="en-US" sz="2800" dirty="0">
                <a:latin typeface="Gt america lt"/>
              </a:rPr>
              <a:t>No Personal Transactions</a:t>
            </a:r>
          </a:p>
          <a:p>
            <a:pPr marL="2651654" lvl="4" indent="-457182">
              <a:buClr>
                <a:schemeClr val="tx2"/>
              </a:buClr>
            </a:pPr>
            <a:r>
              <a:rPr lang="en-US" altLang="en-US" sz="2800" dirty="0">
                <a:latin typeface="Gt america lt"/>
              </a:rPr>
              <a:t>Personal Portion Reimbursed Immediately</a:t>
            </a:r>
          </a:p>
          <a:p>
            <a:pPr marL="2103036" lvl="3" indent="-457182">
              <a:buClr>
                <a:schemeClr val="tx2"/>
              </a:buClr>
            </a:pPr>
            <a:r>
              <a:rPr lang="en-US" altLang="en-US" sz="2800" dirty="0">
                <a:latin typeface="Gt america lt"/>
              </a:rPr>
              <a:t>Reconcile Credit Card Statements Immediately Upon Receipt and Before Authorizing Payment Processing</a:t>
            </a:r>
          </a:p>
        </p:txBody>
      </p:sp>
      <p:sp>
        <p:nvSpPr>
          <p:cNvPr id="4" name="Slide Number Placeholder 4"/>
          <p:cNvSpPr txBox="1">
            <a:spLocks noGrp="1"/>
          </p:cNvSpPr>
          <p:nvPr/>
        </p:nvSpPr>
        <p:spPr bwMode="auto">
          <a:xfrm>
            <a:off x="9162730" y="7657729"/>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42</a:t>
            </a:fld>
            <a:endParaRPr lang="en-US" altLang="en-US" sz="1680" dirty="0">
              <a:latin typeface="Tahoma" pitchFamily="34" charset="0"/>
            </a:endParaRPr>
          </a:p>
        </p:txBody>
      </p:sp>
      <p:sp>
        <p:nvSpPr>
          <p:cNvPr id="5" name="Rectangle 2">
            <a:extLst>
              <a:ext uri="{FF2B5EF4-FFF2-40B4-BE49-F238E27FC236}">
                <a16:creationId xmlns:a16="http://schemas.microsoft.com/office/drawing/2014/main" id="{73394349-0895-CE9D-E3AC-8D8B1DB43D7E}"/>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28410190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0"/>
          </p:nvPr>
        </p:nvSpPr>
        <p:spPr>
          <a:xfrm>
            <a:off x="1371600" y="1293540"/>
            <a:ext cx="9271000" cy="6244684"/>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7"/>
            </a:pPr>
            <a:r>
              <a:rPr lang="en-US" altLang="en-US" sz="3600" dirty="0">
                <a:latin typeface="Gt america lt"/>
              </a:rPr>
              <a:t>Reporting:</a:t>
            </a:r>
          </a:p>
          <a:p>
            <a:pPr marL="2103036" lvl="3" indent="-457182">
              <a:buClr>
                <a:schemeClr val="tx2"/>
              </a:buClr>
            </a:pPr>
            <a:r>
              <a:rPr lang="en-US" altLang="en-US" sz="2800" dirty="0">
                <a:latin typeface="Gt america lt"/>
              </a:rPr>
              <a:t>Financial Statements:</a:t>
            </a:r>
          </a:p>
          <a:p>
            <a:pPr marL="2651654" lvl="4" indent="-457182">
              <a:buClr>
                <a:schemeClr val="tx2"/>
              </a:buClr>
            </a:pPr>
            <a:r>
              <a:rPr lang="en-US" altLang="en-US" sz="2800" dirty="0">
                <a:latin typeface="Gt america lt"/>
              </a:rPr>
              <a:t>Balance Sheet</a:t>
            </a:r>
          </a:p>
          <a:p>
            <a:pPr marL="2651654" lvl="4" indent="-457182">
              <a:buClr>
                <a:schemeClr val="tx2"/>
              </a:buClr>
            </a:pPr>
            <a:r>
              <a:rPr lang="en-US" altLang="en-US" sz="2800" dirty="0">
                <a:latin typeface="Gt america lt"/>
              </a:rPr>
              <a:t>Income Statement</a:t>
            </a:r>
          </a:p>
          <a:p>
            <a:pPr marL="2103036" lvl="3" indent="-457182">
              <a:buClr>
                <a:schemeClr val="tx2"/>
              </a:buClr>
            </a:pPr>
            <a:r>
              <a:rPr lang="en-US" altLang="en-US" sz="2800" dirty="0">
                <a:latin typeface="Gt america lt"/>
              </a:rPr>
              <a:t>Management Reports:</a:t>
            </a:r>
          </a:p>
          <a:p>
            <a:pPr marL="2651654" lvl="4" indent="-457182">
              <a:buClr>
                <a:schemeClr val="tx2"/>
              </a:buClr>
            </a:pPr>
            <a:r>
              <a:rPr lang="en-US" altLang="en-US" sz="2800" dirty="0">
                <a:latin typeface="Gt america lt"/>
              </a:rPr>
              <a:t>Budget Reports</a:t>
            </a:r>
          </a:p>
          <a:p>
            <a:pPr marL="2651654" lvl="4" indent="-457182">
              <a:buClr>
                <a:schemeClr val="tx2"/>
              </a:buClr>
            </a:pPr>
            <a:r>
              <a:rPr lang="en-US" altLang="en-US" sz="2800" dirty="0">
                <a:latin typeface="Gt america lt"/>
              </a:rPr>
              <a:t>Cash Flow Reports</a:t>
            </a:r>
          </a:p>
          <a:p>
            <a:pPr marL="2103036" lvl="3" indent="-457182">
              <a:buClr>
                <a:schemeClr val="tx2"/>
              </a:buClr>
            </a:pPr>
            <a:r>
              <a:rPr lang="en-US" altLang="en-US" sz="2800" dirty="0">
                <a:latin typeface="Gt america lt"/>
              </a:rPr>
              <a:t>Other Reports:</a:t>
            </a:r>
          </a:p>
          <a:p>
            <a:pPr marL="2651654" lvl="4" indent="-457182">
              <a:buClr>
                <a:schemeClr val="tx2"/>
              </a:buClr>
            </a:pPr>
            <a:r>
              <a:rPr lang="en-US" altLang="en-US" sz="2800" dirty="0">
                <a:latin typeface="Gt america lt"/>
              </a:rPr>
              <a:t>Contributions</a:t>
            </a:r>
          </a:p>
          <a:p>
            <a:pPr marL="2651654" lvl="4" indent="-457182">
              <a:buClr>
                <a:schemeClr val="tx2"/>
              </a:buClr>
            </a:pPr>
            <a:r>
              <a:rPr lang="en-US" altLang="en-US" sz="2800" dirty="0">
                <a:latin typeface="Gt america lt"/>
              </a:rPr>
              <a:t>Meal Plans</a:t>
            </a:r>
          </a:p>
          <a:p>
            <a:pPr marL="2651654" lvl="4" indent="-457182">
              <a:buClr>
                <a:schemeClr val="tx2"/>
              </a:buClr>
            </a:pPr>
            <a:r>
              <a:rPr lang="en-US" altLang="en-US" sz="2800" dirty="0">
                <a:latin typeface="Gt america lt"/>
              </a:rPr>
              <a:t>Program Registrations</a:t>
            </a:r>
          </a:p>
          <a:p>
            <a:pPr marL="2651654" lvl="4" indent="-457182">
              <a:buClr>
                <a:schemeClr val="tx2"/>
              </a:buClr>
            </a:pPr>
            <a:r>
              <a:rPr lang="en-US" altLang="en-US" sz="2800" dirty="0">
                <a:latin typeface="Gt america lt"/>
              </a:rPr>
              <a:t>Check Register</a:t>
            </a:r>
            <a:endParaRPr lang="en-US" altLang="en-US" dirty="0">
              <a:latin typeface="Gt america lt"/>
            </a:endParaRPr>
          </a:p>
        </p:txBody>
      </p:sp>
      <p:sp>
        <p:nvSpPr>
          <p:cNvPr id="4" name="Slide Number Placeholder 4"/>
          <p:cNvSpPr txBox="1">
            <a:spLocks noGrp="1"/>
          </p:cNvSpPr>
          <p:nvPr/>
        </p:nvSpPr>
        <p:spPr bwMode="auto">
          <a:xfrm>
            <a:off x="8953408" y="7577212"/>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43</a:t>
            </a:fld>
            <a:endParaRPr lang="en-US" altLang="en-US" sz="1680" dirty="0">
              <a:latin typeface="Tahoma" pitchFamily="34" charset="0"/>
            </a:endParaRPr>
          </a:p>
        </p:txBody>
      </p:sp>
      <p:sp>
        <p:nvSpPr>
          <p:cNvPr id="5" name="Rectangle 2">
            <a:extLst>
              <a:ext uri="{FF2B5EF4-FFF2-40B4-BE49-F238E27FC236}">
                <a16:creationId xmlns:a16="http://schemas.microsoft.com/office/drawing/2014/main" id="{90BFD0BC-19AB-95F0-176C-D8779D8C82B8}"/>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100153748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0"/>
          </p:nvPr>
        </p:nvSpPr>
        <p:spPr>
          <a:xfrm>
            <a:off x="914400" y="1672682"/>
            <a:ext cx="9271000" cy="5575611"/>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8"/>
            </a:pPr>
            <a:r>
              <a:rPr lang="en-US" altLang="en-US" sz="3600" dirty="0">
                <a:latin typeface="Gt america lt"/>
              </a:rPr>
              <a:t>Top Level Review:</a:t>
            </a:r>
          </a:p>
          <a:p>
            <a:pPr marL="2103036" lvl="3" indent="-457182">
              <a:buClr>
                <a:schemeClr val="tx2"/>
              </a:buClr>
            </a:pPr>
            <a:r>
              <a:rPr lang="en-US" altLang="en-US" sz="2800" dirty="0">
                <a:latin typeface="Gt america lt"/>
              </a:rPr>
              <a:t>Bank Statements</a:t>
            </a:r>
          </a:p>
          <a:p>
            <a:pPr marL="2103036" lvl="3" indent="-457182">
              <a:buClr>
                <a:schemeClr val="tx2"/>
              </a:buClr>
            </a:pPr>
            <a:r>
              <a:rPr lang="en-US" altLang="en-US" sz="2800" dirty="0">
                <a:latin typeface="Gt america lt"/>
              </a:rPr>
              <a:t>Bank Reconciliations</a:t>
            </a:r>
          </a:p>
          <a:p>
            <a:pPr marL="2103036" lvl="3" indent="-457182">
              <a:buClr>
                <a:schemeClr val="tx2"/>
              </a:buClr>
            </a:pPr>
            <a:r>
              <a:rPr lang="en-US" altLang="en-US" sz="2800" dirty="0">
                <a:latin typeface="Gt america lt"/>
              </a:rPr>
              <a:t>Requests for Payments</a:t>
            </a:r>
          </a:p>
          <a:p>
            <a:pPr marL="2103036" lvl="3" indent="-457182">
              <a:buClr>
                <a:schemeClr val="tx2"/>
              </a:buClr>
            </a:pPr>
            <a:r>
              <a:rPr lang="en-US" altLang="en-US" sz="2800" dirty="0">
                <a:latin typeface="Gt america lt"/>
              </a:rPr>
              <a:t>Coding</a:t>
            </a:r>
          </a:p>
          <a:p>
            <a:pPr marL="2103036" lvl="3" indent="-457182">
              <a:buClr>
                <a:schemeClr val="tx2"/>
              </a:buClr>
            </a:pPr>
            <a:r>
              <a:rPr lang="en-US" altLang="en-US" sz="2800" dirty="0">
                <a:latin typeface="Gt america lt"/>
              </a:rPr>
              <a:t>Financial Statements</a:t>
            </a:r>
          </a:p>
          <a:p>
            <a:pPr marL="2103036" lvl="3" indent="-457182">
              <a:buClr>
                <a:schemeClr val="tx2"/>
              </a:buClr>
            </a:pPr>
            <a:r>
              <a:rPr lang="en-US" altLang="en-US" sz="2800" dirty="0">
                <a:latin typeface="Gt america lt"/>
              </a:rPr>
              <a:t>Budgets</a:t>
            </a:r>
          </a:p>
          <a:p>
            <a:pPr marL="2103036" lvl="3" indent="-457182">
              <a:buClr>
                <a:schemeClr val="tx2"/>
              </a:buClr>
            </a:pPr>
            <a:r>
              <a:rPr lang="en-US" altLang="en-US" sz="2800" dirty="0">
                <a:latin typeface="Gt america lt"/>
              </a:rPr>
              <a:t>Cash Flow</a:t>
            </a:r>
          </a:p>
          <a:p>
            <a:pPr marL="2103036" lvl="3" indent="-457182">
              <a:buClr>
                <a:schemeClr val="tx2"/>
              </a:buClr>
            </a:pPr>
            <a:r>
              <a:rPr lang="en-US" altLang="en-US" sz="2800" dirty="0">
                <a:latin typeface="Gt america lt"/>
              </a:rPr>
              <a:t>Bank Transfers</a:t>
            </a:r>
            <a:endParaRPr lang="en-US" altLang="en-US" dirty="0">
              <a:latin typeface="Gt america lt"/>
            </a:endParaRPr>
          </a:p>
        </p:txBody>
      </p:sp>
      <p:sp>
        <p:nvSpPr>
          <p:cNvPr id="4" name="Slide Number Placeholder 4"/>
          <p:cNvSpPr txBox="1">
            <a:spLocks noGrp="1"/>
          </p:cNvSpPr>
          <p:nvPr/>
        </p:nvSpPr>
        <p:spPr bwMode="auto">
          <a:xfrm>
            <a:off x="8823960" y="7589520"/>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44</a:t>
            </a:fld>
            <a:endParaRPr lang="en-US" altLang="en-US" sz="1680" dirty="0">
              <a:latin typeface="Tahoma" pitchFamily="34" charset="0"/>
            </a:endParaRPr>
          </a:p>
        </p:txBody>
      </p:sp>
      <p:sp>
        <p:nvSpPr>
          <p:cNvPr id="5" name="Rectangle 2">
            <a:extLst>
              <a:ext uri="{FF2B5EF4-FFF2-40B4-BE49-F238E27FC236}">
                <a16:creationId xmlns:a16="http://schemas.microsoft.com/office/drawing/2014/main" id="{5EA1F518-E9CC-568C-D732-E333425C868C}"/>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155810119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0"/>
          </p:nvPr>
        </p:nvSpPr>
        <p:spPr>
          <a:xfrm>
            <a:off x="892097" y="1494263"/>
            <a:ext cx="9271000" cy="5898996"/>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9"/>
            </a:pPr>
            <a:r>
              <a:rPr lang="en-US" altLang="en-US" sz="3600" dirty="0">
                <a:latin typeface="Gt america lt"/>
              </a:rPr>
              <a:t>Petty Cash:</a:t>
            </a:r>
          </a:p>
          <a:p>
            <a:pPr marL="2103036" lvl="3" indent="-457182">
              <a:buClr>
                <a:schemeClr val="tx2"/>
              </a:buClr>
            </a:pPr>
            <a:r>
              <a:rPr lang="en-US" altLang="en-US" sz="2800" dirty="0">
                <a:latin typeface="Gt america lt"/>
              </a:rPr>
              <a:t>Limit Use</a:t>
            </a:r>
          </a:p>
          <a:p>
            <a:pPr marL="2103036" lvl="3" indent="-457182">
              <a:buClr>
                <a:schemeClr val="tx2"/>
              </a:buClr>
            </a:pPr>
            <a:r>
              <a:rPr lang="en-US" altLang="en-US" sz="2800" dirty="0">
                <a:latin typeface="Gt america lt"/>
              </a:rPr>
              <a:t>Keep a Low Balance</a:t>
            </a:r>
          </a:p>
          <a:p>
            <a:pPr marL="2103036" lvl="3" indent="-457182">
              <a:buClr>
                <a:schemeClr val="tx2"/>
              </a:buClr>
            </a:pPr>
            <a:r>
              <a:rPr lang="en-US" altLang="en-US" sz="2800" dirty="0">
                <a:latin typeface="Gt america lt"/>
              </a:rPr>
              <a:t>Keep Secure</a:t>
            </a:r>
          </a:p>
          <a:p>
            <a:pPr marL="2103036" lvl="3" indent="-457182">
              <a:buClr>
                <a:schemeClr val="tx2"/>
              </a:buClr>
            </a:pPr>
            <a:r>
              <a:rPr lang="en-US" altLang="en-US" sz="2800" dirty="0">
                <a:latin typeface="Gt america lt"/>
              </a:rPr>
              <a:t>Assign Single Person Oversight/Responsible</a:t>
            </a:r>
          </a:p>
          <a:p>
            <a:pPr marL="2103036" lvl="3" indent="-457182">
              <a:buClr>
                <a:schemeClr val="tx2"/>
              </a:buClr>
            </a:pPr>
            <a:r>
              <a:rPr lang="en-US" altLang="en-US" sz="2800" dirty="0">
                <a:latin typeface="Gt america lt"/>
              </a:rPr>
              <a:t>Review of Transactions by Senior Management before OK Authorization to Reimburse</a:t>
            </a:r>
          </a:p>
          <a:p>
            <a:pPr marL="2103036" lvl="3" indent="-457182">
              <a:buClr>
                <a:schemeClr val="tx2"/>
              </a:buClr>
            </a:pPr>
            <a:r>
              <a:rPr lang="en-US" altLang="en-US" sz="2800" dirty="0">
                <a:latin typeface="Gt america lt"/>
              </a:rPr>
              <a:t>Use Petty Cash Receipts</a:t>
            </a:r>
          </a:p>
          <a:p>
            <a:pPr marL="2103036" lvl="3" indent="-457182">
              <a:buClr>
                <a:schemeClr val="tx2"/>
              </a:buClr>
            </a:pPr>
            <a:r>
              <a:rPr lang="en-US" altLang="en-US" sz="2800" dirty="0">
                <a:latin typeface="Gt america lt"/>
              </a:rPr>
              <a:t>Use Standard Reconciliation Form – Code All Transactions</a:t>
            </a:r>
          </a:p>
          <a:p>
            <a:pPr marL="2103036" lvl="3" indent="-457182">
              <a:buClr>
                <a:schemeClr val="tx2"/>
              </a:buClr>
            </a:pPr>
            <a:r>
              <a:rPr lang="en-US" altLang="en-US" sz="2800" dirty="0">
                <a:latin typeface="Gt america lt"/>
              </a:rPr>
              <a:t>Make Reimbursement Check out to “Petty Cash Officer – John Smith”</a:t>
            </a:r>
          </a:p>
        </p:txBody>
      </p:sp>
      <p:sp>
        <p:nvSpPr>
          <p:cNvPr id="4" name="Slide Number Placeholder 4"/>
          <p:cNvSpPr txBox="1">
            <a:spLocks noGrp="1"/>
          </p:cNvSpPr>
          <p:nvPr/>
        </p:nvSpPr>
        <p:spPr bwMode="auto">
          <a:xfrm>
            <a:off x="9096628" y="7588228"/>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45</a:t>
            </a:fld>
            <a:endParaRPr lang="en-US" altLang="en-US" sz="1680" dirty="0">
              <a:latin typeface="Tahoma" pitchFamily="34" charset="0"/>
            </a:endParaRPr>
          </a:p>
        </p:txBody>
      </p:sp>
      <p:sp>
        <p:nvSpPr>
          <p:cNvPr id="5" name="Rectangle 2">
            <a:extLst>
              <a:ext uri="{FF2B5EF4-FFF2-40B4-BE49-F238E27FC236}">
                <a16:creationId xmlns:a16="http://schemas.microsoft.com/office/drawing/2014/main" id="{7EF223F4-F5B6-578D-6C6D-0CFF76450BD8}"/>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20916574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0"/>
          </p:nvPr>
        </p:nvSpPr>
        <p:spPr>
          <a:xfrm>
            <a:off x="1326995" y="1247012"/>
            <a:ext cx="9271000" cy="6858002"/>
          </a:xfrm>
        </p:spPr>
        <p:txBody>
          <a:bodyPr/>
          <a:lstStyle/>
          <a:p>
            <a:pPr marL="731491" indent="-731491"/>
            <a:endParaRPr lang="en-US" altLang="en-US" sz="1200" b="1" u="sng" dirty="0"/>
          </a:p>
          <a:p>
            <a:pPr marL="1188672" lvl="1" indent="-640055">
              <a:buClr>
                <a:schemeClr val="tx2"/>
              </a:buClr>
              <a:buFont typeface="Wingdings" pitchFamily="2" charset="2"/>
              <a:buAutoNum type="arabicParenR" startAt="10"/>
            </a:pPr>
            <a:r>
              <a:rPr lang="en-US" altLang="en-US" sz="2800" dirty="0">
                <a:latin typeface="Gt america lt"/>
              </a:rPr>
              <a:t> </a:t>
            </a:r>
            <a:r>
              <a:rPr lang="en-US" altLang="en-US" sz="3600" dirty="0">
                <a:latin typeface="Gt america lt"/>
              </a:rPr>
              <a:t>Documentation and File System:</a:t>
            </a:r>
          </a:p>
          <a:p>
            <a:pPr marL="2103036" lvl="3" indent="-457182">
              <a:buClr>
                <a:schemeClr val="tx2"/>
              </a:buClr>
            </a:pPr>
            <a:r>
              <a:rPr lang="en-US" altLang="en-US" sz="2800" dirty="0">
                <a:latin typeface="Gt america lt"/>
              </a:rPr>
              <a:t>Set Procedures to Obtain Documentation</a:t>
            </a:r>
          </a:p>
          <a:p>
            <a:pPr marL="2651654" lvl="4" indent="-457182">
              <a:buClr>
                <a:schemeClr val="tx2"/>
              </a:buClr>
            </a:pPr>
            <a:r>
              <a:rPr lang="en-US" altLang="en-US" sz="2800" dirty="0">
                <a:latin typeface="Gt america lt"/>
              </a:rPr>
              <a:t>Purchases</a:t>
            </a:r>
          </a:p>
          <a:p>
            <a:pPr marL="2651654" lvl="4" indent="-457182">
              <a:buClr>
                <a:schemeClr val="tx2"/>
              </a:buClr>
            </a:pPr>
            <a:r>
              <a:rPr lang="en-US" altLang="en-US" sz="2800" dirty="0">
                <a:latin typeface="Gt america lt"/>
              </a:rPr>
              <a:t>Contracts / Leases</a:t>
            </a:r>
          </a:p>
          <a:p>
            <a:pPr marL="2651654" lvl="4" indent="-457182">
              <a:buClr>
                <a:schemeClr val="tx2"/>
              </a:buClr>
            </a:pPr>
            <a:r>
              <a:rPr lang="en-US" altLang="en-US" sz="2800" dirty="0">
                <a:latin typeface="Gt america lt"/>
              </a:rPr>
              <a:t>Personnel</a:t>
            </a:r>
          </a:p>
          <a:p>
            <a:pPr marL="2651654" lvl="4" indent="-457182">
              <a:buClr>
                <a:schemeClr val="tx2"/>
              </a:buClr>
            </a:pPr>
            <a:r>
              <a:rPr lang="en-US" altLang="en-US" sz="2800" dirty="0">
                <a:latin typeface="Gt america lt"/>
              </a:rPr>
              <a:t>Fixed Assets</a:t>
            </a:r>
          </a:p>
          <a:p>
            <a:pPr marL="2651654" lvl="4" indent="-457182">
              <a:buClr>
                <a:schemeClr val="tx2"/>
              </a:buClr>
            </a:pPr>
            <a:r>
              <a:rPr lang="en-US" altLang="en-US" sz="2800" dirty="0">
                <a:latin typeface="Gt america lt"/>
              </a:rPr>
              <a:t>Tax Files</a:t>
            </a:r>
          </a:p>
          <a:p>
            <a:pPr marL="2651654" lvl="4" indent="-457182">
              <a:buClr>
                <a:schemeClr val="tx2"/>
              </a:buClr>
            </a:pPr>
            <a:r>
              <a:rPr lang="en-US" altLang="en-US" sz="2800" dirty="0">
                <a:latin typeface="Gt america lt"/>
              </a:rPr>
              <a:t>Licenses</a:t>
            </a:r>
          </a:p>
          <a:p>
            <a:pPr marL="2651654" lvl="4" indent="-457182">
              <a:buClr>
                <a:schemeClr val="tx2"/>
              </a:buClr>
            </a:pPr>
            <a:r>
              <a:rPr lang="en-US" altLang="en-US" sz="2800" dirty="0">
                <a:latin typeface="Gt america lt"/>
              </a:rPr>
              <a:t>Bank Signature Cards</a:t>
            </a:r>
          </a:p>
          <a:p>
            <a:pPr marL="2103036" lvl="3" indent="-457182">
              <a:buClr>
                <a:schemeClr val="tx2"/>
              </a:buClr>
            </a:pPr>
            <a:r>
              <a:rPr lang="en-US" altLang="en-US" sz="2800" dirty="0">
                <a:latin typeface="Gt america lt"/>
              </a:rPr>
              <a:t>Secure Location / Limit Access</a:t>
            </a:r>
          </a:p>
          <a:p>
            <a:pPr marL="2103036" lvl="3" indent="-457182">
              <a:buClr>
                <a:schemeClr val="tx2"/>
              </a:buClr>
            </a:pPr>
            <a:r>
              <a:rPr lang="en-US" altLang="en-US" sz="2800" dirty="0">
                <a:latin typeface="Gt america lt"/>
              </a:rPr>
              <a:t>Computer Back-Ups</a:t>
            </a:r>
          </a:p>
          <a:p>
            <a:pPr marL="2103036" lvl="3" indent="-457182">
              <a:buClr>
                <a:schemeClr val="tx2"/>
              </a:buClr>
            </a:pPr>
            <a:r>
              <a:rPr lang="en-US" altLang="en-US" sz="2800" dirty="0">
                <a:latin typeface="Gt america lt"/>
              </a:rPr>
              <a:t>Accounting Policies and Procedures</a:t>
            </a:r>
            <a:endParaRPr lang="en-US" altLang="en-US" sz="2000" dirty="0">
              <a:latin typeface="Gt america lt"/>
            </a:endParaRPr>
          </a:p>
        </p:txBody>
      </p:sp>
      <p:sp>
        <p:nvSpPr>
          <p:cNvPr id="4" name="Slide Number Placeholder 4"/>
          <p:cNvSpPr txBox="1">
            <a:spLocks noGrp="1"/>
          </p:cNvSpPr>
          <p:nvPr/>
        </p:nvSpPr>
        <p:spPr bwMode="auto">
          <a:xfrm>
            <a:off x="8990204"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46</a:t>
            </a:fld>
            <a:endParaRPr lang="en-US" altLang="en-US" sz="1680" dirty="0">
              <a:latin typeface="Tahoma" pitchFamily="34" charset="0"/>
            </a:endParaRPr>
          </a:p>
        </p:txBody>
      </p:sp>
      <p:sp>
        <p:nvSpPr>
          <p:cNvPr id="5" name="Rectangle 2">
            <a:extLst>
              <a:ext uri="{FF2B5EF4-FFF2-40B4-BE49-F238E27FC236}">
                <a16:creationId xmlns:a16="http://schemas.microsoft.com/office/drawing/2014/main" id="{DB4D71A7-5FAF-85F2-FAD4-90057DDDCABF}"/>
              </a:ext>
            </a:extLst>
          </p:cNvPr>
          <p:cNvSpPr txBox="1">
            <a:spLocks noChangeArrowheads="1"/>
          </p:cNvSpPr>
          <p:nvPr/>
        </p:nvSpPr>
        <p:spPr>
          <a:xfrm>
            <a:off x="1238674" y="246874"/>
            <a:ext cx="8283575" cy="11366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a:latin typeface="Gt america lt"/>
              </a:rPr>
              <a:t>Internal Accounting Controls - (IAC)</a:t>
            </a:r>
            <a:br>
              <a:rPr lang="en-US" altLang="en-US" sz="3200" b="1">
                <a:latin typeface="Gt america lt"/>
              </a:rPr>
            </a:br>
            <a:r>
              <a:rPr lang="en-US" altLang="en-US" sz="3200" b="1">
                <a:latin typeface="Gt america lt"/>
              </a:rPr>
              <a:t>Top Ten Control Areas</a:t>
            </a:r>
            <a:endParaRPr lang="en-US" altLang="en-US" sz="3200" b="1" dirty="0">
              <a:latin typeface="Gt america lt"/>
            </a:endParaRPr>
          </a:p>
        </p:txBody>
      </p:sp>
    </p:spTree>
    <p:extLst>
      <p:ext uri="{BB962C8B-B14F-4D97-AF65-F5344CB8AC3E}">
        <p14:creationId xmlns:p14="http://schemas.microsoft.com/office/powerpoint/2010/main" val="145582227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idx="4294967295"/>
          </p:nvPr>
        </p:nvSpPr>
        <p:spPr>
          <a:xfrm>
            <a:off x="0" y="1622425"/>
            <a:ext cx="10972800" cy="3835400"/>
          </a:xfrm>
        </p:spPr>
        <p:txBody>
          <a:bodyPr>
            <a:noAutofit/>
          </a:bodyPr>
          <a:lstStyle/>
          <a:p>
            <a:pPr marL="228590" indent="-228590" algn="ctr">
              <a:spcBef>
                <a:spcPts val="1000"/>
              </a:spcBef>
            </a:pPr>
            <a:r>
              <a:rPr lang="en-US" altLang="en-US" sz="5760" dirty="0">
                <a:latin typeface="Gt america lt"/>
                <a:ea typeface="ＭＳ Ｐゴシック" panose="020B0600070205080204" pitchFamily="34" charset="-128"/>
                <a:cs typeface="Century Gothic" panose="020B0502020202020204" pitchFamily="34" charset="0"/>
              </a:rPr>
              <a:t>Effective Financial Messaging</a:t>
            </a:r>
            <a:br>
              <a:rPr lang="en-US" altLang="en-US" sz="5760" dirty="0">
                <a:latin typeface="Gt america lt"/>
                <a:ea typeface="ＭＳ Ｐゴシック" panose="020B0600070205080204" pitchFamily="34" charset="-128"/>
                <a:cs typeface="Century Gothic" panose="020B0502020202020204" pitchFamily="34" charset="0"/>
              </a:rPr>
            </a:br>
            <a:br>
              <a:rPr lang="en-US" altLang="en-US" sz="5760" dirty="0">
                <a:latin typeface="Gt america lt"/>
                <a:ea typeface="ＭＳ Ｐゴシック" panose="020B0600070205080204" pitchFamily="34" charset="-128"/>
                <a:cs typeface="Century Gothic" panose="020B0502020202020204" pitchFamily="34" charset="0"/>
              </a:rPr>
            </a:br>
            <a:r>
              <a:rPr lang="en-US" altLang="en-US" sz="5760" dirty="0">
                <a:latin typeface="Gt america lt"/>
                <a:ea typeface="ＭＳ Ｐゴシック" panose="020B0600070205080204" pitchFamily="34" charset="-128"/>
                <a:cs typeface="Century Gothic" panose="020B0502020202020204" pitchFamily="34" charset="0"/>
              </a:rPr>
              <a:t>to Boards</a:t>
            </a:r>
            <a:br>
              <a:rPr lang="en-US" altLang="en-US" sz="5760" dirty="0">
                <a:latin typeface="Gt america lt"/>
                <a:ea typeface="ＭＳ Ｐゴシック" panose="020B0600070205080204" pitchFamily="34" charset="-128"/>
                <a:cs typeface="Century Gothic" panose="020B0502020202020204" pitchFamily="34" charset="0"/>
              </a:rPr>
            </a:br>
            <a:br>
              <a:rPr lang="en-US" altLang="en-US" sz="5760" dirty="0">
                <a:latin typeface="Gt america lt"/>
                <a:ea typeface="ＭＳ Ｐゴシック" panose="020B0600070205080204" pitchFamily="34" charset="-128"/>
                <a:cs typeface="Century Gothic" panose="020B0502020202020204" pitchFamily="34" charset="0"/>
              </a:rPr>
            </a:br>
            <a:r>
              <a:rPr lang="en-US" altLang="en-US" sz="5760" dirty="0">
                <a:latin typeface="Gt america lt"/>
                <a:ea typeface="ＭＳ Ｐゴシック" panose="020B0600070205080204" pitchFamily="34" charset="-128"/>
                <a:cs typeface="Century Gothic" panose="020B0502020202020204" pitchFamily="34" charset="0"/>
              </a:rPr>
              <a:t>Financial Dashboards</a:t>
            </a:r>
            <a:endParaRPr lang="en-US" sz="5760" dirty="0">
              <a:latin typeface="Gt america lt"/>
            </a:endParaRPr>
          </a:p>
        </p:txBody>
      </p:sp>
      <p:sp>
        <p:nvSpPr>
          <p:cNvPr id="5" name="Slide Number Placeholder 4">
            <a:extLst>
              <a:ext uri="{FF2B5EF4-FFF2-40B4-BE49-F238E27FC236}">
                <a16:creationId xmlns:a16="http://schemas.microsoft.com/office/drawing/2014/main" id="{ECFCE7A2-8FCE-93F9-2B4B-0586FC75F65F}"/>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47</a:t>
            </a:fld>
            <a:endParaRPr lang="en-US" altLang="en-US" sz="1680" dirty="0"/>
          </a:p>
        </p:txBody>
      </p:sp>
    </p:spTree>
    <p:extLst>
      <p:ext uri="{BB962C8B-B14F-4D97-AF65-F5344CB8AC3E}">
        <p14:creationId xmlns:p14="http://schemas.microsoft.com/office/powerpoint/2010/main" val="3789915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232541" y="2322576"/>
            <a:ext cx="10424160" cy="358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3333CC"/>
              </a:buClr>
              <a:buSzPct val="60000"/>
              <a:buNone/>
              <a:defRPr/>
            </a:pPr>
            <a:r>
              <a:rPr lang="en-US" altLang="en-US" kern="0" dirty="0">
                <a:solidFill>
                  <a:srgbClr val="000000"/>
                </a:solidFill>
                <a:latin typeface="Gt america lt"/>
                <a:ea typeface="Helvetica" panose="020B0604020202020204" pitchFamily="34" charset="0"/>
                <a:cs typeface="Helvetica" panose="020B0604020202020204" pitchFamily="34" charset="0"/>
              </a:rPr>
              <a:t>Providing financial information and reports to your organization’s board of directors is a well-known and expected best practice.</a:t>
            </a:r>
          </a:p>
          <a:p>
            <a:pPr marL="0" indent="0" algn="ctr">
              <a:buClr>
                <a:srgbClr val="3333CC"/>
              </a:buClr>
              <a:buSzPct val="60000"/>
              <a:buNone/>
              <a:defRPr/>
            </a:pPr>
            <a:endParaRPr lang="en-US" altLang="en-US" sz="1600" kern="0" dirty="0">
              <a:solidFill>
                <a:srgbClr val="000000"/>
              </a:solidFill>
              <a:latin typeface="Gt america lt"/>
              <a:ea typeface="Helvetica" panose="020B0604020202020204" pitchFamily="34" charset="0"/>
              <a:cs typeface="Helvetica" panose="020B0604020202020204" pitchFamily="34" charset="0"/>
            </a:endParaRPr>
          </a:p>
          <a:p>
            <a:pPr marL="0" indent="0" algn="ctr">
              <a:buClr>
                <a:srgbClr val="3333CC"/>
              </a:buClr>
              <a:buSzPct val="60000"/>
              <a:buNone/>
              <a:defRPr/>
            </a:pPr>
            <a:r>
              <a:rPr lang="en-US" altLang="en-US" kern="0" dirty="0">
                <a:solidFill>
                  <a:srgbClr val="000000"/>
                </a:solidFill>
                <a:latin typeface="Gt america lt"/>
                <a:ea typeface="Helvetica" panose="020B0604020202020204" pitchFamily="34" charset="0"/>
                <a:cs typeface="Helvetica" panose="020B0604020202020204" pitchFamily="34" charset="0"/>
              </a:rPr>
              <a:t>How this is done varies widely and is often poorly performed, with little thought to the platform used and the ultimate absorbability of the information provided. </a:t>
            </a:r>
          </a:p>
        </p:txBody>
      </p:sp>
      <p:sp>
        <p:nvSpPr>
          <p:cNvPr id="5" name="Slide Number Placeholder 4">
            <a:extLst>
              <a:ext uri="{FF2B5EF4-FFF2-40B4-BE49-F238E27FC236}">
                <a16:creationId xmlns:a16="http://schemas.microsoft.com/office/drawing/2014/main" id="{FEEDF458-C25E-4870-9B82-18975CBB7DE2}"/>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48</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B3F53899-A43B-1CC7-60BD-E0ADC296E1A3}"/>
              </a:ext>
            </a:extLst>
          </p:cNvPr>
          <p:cNvSpPr txBox="1">
            <a:spLocks/>
          </p:cNvSpPr>
          <p:nvPr/>
        </p:nvSpPr>
        <p:spPr>
          <a:xfrm>
            <a:off x="2346960" y="357722"/>
            <a:ext cx="6477000" cy="1371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800" b="1" u="sng">
                <a:latin typeface="Calibri" panose="020F0502020204030204" pitchFamily="34" charset="0"/>
                <a:ea typeface="ＭＳ Ｐゴシック" panose="020B0600070205080204" pitchFamily="34" charset="-128"/>
                <a:cs typeface="Century Gothic" panose="020B0502020202020204" pitchFamily="34" charset="0"/>
              </a:rPr>
              <a:t>Essential Financial Communication</a:t>
            </a:r>
            <a:br>
              <a:rPr lang="en-US" altLang="en-US" sz="2800" b="1" u="sng">
                <a:latin typeface="Calibri" panose="020F0502020204030204" pitchFamily="34" charset="0"/>
                <a:ea typeface="ＭＳ Ｐゴシック" panose="020B0600070205080204" pitchFamily="34" charset="-128"/>
                <a:cs typeface="Century Gothic" panose="020B0502020202020204" pitchFamily="34" charset="0"/>
              </a:rPr>
            </a:br>
            <a:r>
              <a:rPr lang="en-US" altLang="en-US" sz="2800" b="1" u="sng">
                <a:latin typeface="Calibri" panose="020F0502020204030204" pitchFamily="34" charset="0"/>
                <a:ea typeface="ＭＳ Ｐゴシック" panose="020B0600070205080204" pitchFamily="34" charset="-128"/>
                <a:cs typeface="Century Gothic" panose="020B0502020202020204" pitchFamily="34" charset="0"/>
              </a:rPr>
              <a:t>and Messaging to Boards:</a:t>
            </a:r>
            <a:br>
              <a:rPr lang="en-US" altLang="en-US" sz="2800" b="1" u="sng">
                <a:latin typeface="Calibri" panose="020F0502020204030204" pitchFamily="34" charset="0"/>
                <a:ea typeface="ＭＳ Ｐゴシック" panose="020B0600070205080204" pitchFamily="34" charset="-128"/>
                <a:cs typeface="Century Gothic" panose="020B0502020202020204" pitchFamily="34" charset="0"/>
              </a:rPr>
            </a:br>
            <a:r>
              <a:rPr lang="en-US" altLang="en-US" sz="2800" b="1">
                <a:latin typeface="Calibri" panose="020F0502020204030204" pitchFamily="34" charset="0"/>
                <a:ea typeface="ＭＳ Ｐゴシック" panose="020B0600070205080204" pitchFamily="34" charset="-128"/>
                <a:cs typeface="Century Gothic" panose="020B0502020202020204" pitchFamily="34" charset="0"/>
              </a:rPr>
              <a:t>“</a:t>
            </a:r>
            <a:r>
              <a:rPr lang="en-US" altLang="en-US" sz="2800" b="1" i="1">
                <a:latin typeface="Calibri" panose="020F0502020204030204" pitchFamily="34" charset="0"/>
                <a:ea typeface="ＭＳ Ｐゴシック" panose="020B0600070205080204" pitchFamily="34" charset="-128"/>
                <a:cs typeface="Century Gothic" panose="020B0502020202020204" pitchFamily="34" charset="0"/>
              </a:rPr>
              <a:t>Finding the Perfect Balance”</a:t>
            </a:r>
            <a:endParaRPr lang="en-US" altLang="en-US" sz="2800" b="1" i="1" dirty="0">
              <a:latin typeface="Calibri" panose="020F0502020204030204" pitchFamily="34" charset="0"/>
              <a:ea typeface="ＭＳ Ｐゴシック" panose="020B0600070205080204" pitchFamily="34" charset="-128"/>
              <a:cs typeface="Century Gothic" panose="020B0502020202020204" pitchFamily="34" charset="0"/>
            </a:endParaRPr>
          </a:p>
        </p:txBody>
      </p:sp>
    </p:spTree>
    <p:extLst>
      <p:ext uri="{BB962C8B-B14F-4D97-AF65-F5344CB8AC3E}">
        <p14:creationId xmlns:p14="http://schemas.microsoft.com/office/powerpoint/2010/main" val="189869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107052" y="2094645"/>
            <a:ext cx="10424160" cy="351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10000"/>
              </a:lnSpc>
              <a:spcBef>
                <a:spcPts val="0"/>
              </a:spcBef>
              <a:buClr>
                <a:srgbClr val="3333CC"/>
              </a:buClr>
              <a:buSzPct val="60000"/>
              <a:buFont typeface="Arial"/>
              <a:buChar char="•"/>
              <a:defRPr/>
            </a:pPr>
            <a:r>
              <a:rPr lang="en-US" kern="0" dirty="0">
                <a:solidFill>
                  <a:srgbClr val="000000"/>
                </a:solidFill>
                <a:latin typeface="Gt america lt"/>
                <a:ea typeface="Calibri"/>
                <a:cs typeface="Helvetica" pitchFamily="34" charset="0"/>
              </a:rPr>
              <a:t>Find the three dimensions</a:t>
            </a:r>
          </a:p>
          <a:p>
            <a:pPr algn="ctr">
              <a:lnSpc>
                <a:spcPct val="110000"/>
              </a:lnSpc>
              <a:spcBef>
                <a:spcPts val="0"/>
              </a:spcBef>
              <a:buClr>
                <a:srgbClr val="3333CC"/>
              </a:buClr>
              <a:buSzPct val="60000"/>
              <a:buFont typeface="Arial"/>
              <a:buChar char="•"/>
              <a:defRPr/>
            </a:pPr>
            <a:endParaRPr lang="en-US" kern="0" dirty="0">
              <a:solidFill>
                <a:srgbClr val="000000"/>
              </a:solidFill>
              <a:latin typeface="Gt america lt"/>
              <a:ea typeface="Calibri"/>
              <a:cs typeface="Helvetica" pitchFamily="34" charset="0"/>
            </a:endParaRPr>
          </a:p>
          <a:p>
            <a:pPr algn="ctr">
              <a:lnSpc>
                <a:spcPct val="110000"/>
              </a:lnSpc>
              <a:spcBef>
                <a:spcPts val="0"/>
              </a:spcBef>
              <a:buClr>
                <a:srgbClr val="3333CC"/>
              </a:buClr>
              <a:buSzPct val="60000"/>
              <a:buFont typeface="Arial"/>
              <a:buChar char="•"/>
              <a:defRPr/>
            </a:pPr>
            <a:r>
              <a:rPr lang="en-US" kern="0" dirty="0">
                <a:solidFill>
                  <a:srgbClr val="000000"/>
                </a:solidFill>
                <a:latin typeface="Gt america lt"/>
                <a:ea typeface="Calibri"/>
                <a:cs typeface="Helvetica" pitchFamily="34" charset="0"/>
              </a:rPr>
              <a:t>Different for each audience/situation</a:t>
            </a:r>
          </a:p>
          <a:p>
            <a:pPr algn="ctr">
              <a:lnSpc>
                <a:spcPct val="110000"/>
              </a:lnSpc>
              <a:spcBef>
                <a:spcPts val="0"/>
              </a:spcBef>
              <a:buClr>
                <a:srgbClr val="3333CC"/>
              </a:buClr>
              <a:buSzPct val="60000"/>
              <a:buFont typeface="Arial"/>
              <a:buChar char="•"/>
              <a:defRPr/>
            </a:pPr>
            <a:endParaRPr lang="en-US" kern="0" dirty="0">
              <a:solidFill>
                <a:srgbClr val="000000"/>
              </a:solidFill>
              <a:latin typeface="Gt america lt"/>
              <a:ea typeface="Calibri"/>
              <a:cs typeface="Helvetica" pitchFamily="34" charset="0"/>
            </a:endParaRPr>
          </a:p>
          <a:p>
            <a:pPr algn="ctr">
              <a:lnSpc>
                <a:spcPct val="110000"/>
              </a:lnSpc>
              <a:spcBef>
                <a:spcPts val="0"/>
              </a:spcBef>
              <a:buClr>
                <a:srgbClr val="3333CC"/>
              </a:buClr>
              <a:buSzPct val="60000"/>
              <a:buFont typeface="Arial"/>
              <a:buChar char="•"/>
              <a:defRPr/>
            </a:pPr>
            <a:r>
              <a:rPr lang="en-US" kern="0" dirty="0">
                <a:solidFill>
                  <a:srgbClr val="000000"/>
                </a:solidFill>
                <a:latin typeface="Gt america lt"/>
                <a:ea typeface="Calibri"/>
                <a:cs typeface="Helvetica" pitchFamily="34" charset="0"/>
              </a:rPr>
              <a:t>Consolidate,</a:t>
            </a:r>
            <a:r>
              <a:rPr lang="en-US" kern="0" spc="-120" dirty="0">
                <a:solidFill>
                  <a:srgbClr val="000000"/>
                </a:solidFill>
                <a:latin typeface="Gt america lt"/>
                <a:ea typeface="Calibri"/>
                <a:cs typeface="Helvetica" pitchFamily="34" charset="0"/>
              </a:rPr>
              <a:t> </a:t>
            </a:r>
            <a:r>
              <a:rPr lang="en-US" kern="0" dirty="0">
                <a:solidFill>
                  <a:srgbClr val="000000"/>
                </a:solidFill>
                <a:latin typeface="Gt america lt"/>
                <a:ea typeface="Calibri"/>
                <a:cs typeface="Helvetica" pitchFamily="34" charset="0"/>
              </a:rPr>
              <a:t>compromise,</a:t>
            </a:r>
            <a:r>
              <a:rPr lang="en-US" kern="0" spc="-120" dirty="0">
                <a:solidFill>
                  <a:srgbClr val="000000"/>
                </a:solidFill>
                <a:latin typeface="Gt america lt"/>
                <a:ea typeface="Calibri"/>
                <a:cs typeface="Helvetica" pitchFamily="34" charset="0"/>
              </a:rPr>
              <a:t> </a:t>
            </a:r>
            <a:r>
              <a:rPr lang="en-US" kern="0" dirty="0">
                <a:solidFill>
                  <a:srgbClr val="000000"/>
                </a:solidFill>
                <a:latin typeface="Gt america lt"/>
                <a:ea typeface="Calibri"/>
                <a:cs typeface="Helvetica" pitchFamily="34" charset="0"/>
              </a:rPr>
              <a:t>and balance are the keystones</a:t>
            </a:r>
          </a:p>
          <a:p>
            <a:pPr algn="ctr">
              <a:lnSpc>
                <a:spcPct val="110000"/>
              </a:lnSpc>
              <a:spcBef>
                <a:spcPts val="0"/>
              </a:spcBef>
              <a:buClr>
                <a:srgbClr val="3333CC"/>
              </a:buClr>
              <a:buSzPct val="60000"/>
              <a:buFont typeface="Arial"/>
              <a:buChar char="•"/>
              <a:defRPr/>
            </a:pPr>
            <a:endParaRPr lang="en-US" kern="0" dirty="0">
              <a:solidFill>
                <a:srgbClr val="000000"/>
              </a:solidFill>
              <a:latin typeface="Gt america lt"/>
              <a:ea typeface="Calibri"/>
              <a:cs typeface="Helvetica" pitchFamily="34" charset="0"/>
            </a:endParaRPr>
          </a:p>
          <a:p>
            <a:pPr algn="ctr">
              <a:lnSpc>
                <a:spcPct val="110000"/>
              </a:lnSpc>
              <a:spcBef>
                <a:spcPts val="0"/>
              </a:spcBef>
              <a:buClr>
                <a:srgbClr val="3333CC"/>
              </a:buClr>
              <a:buSzPct val="60000"/>
              <a:buFont typeface="Arial"/>
              <a:buChar char="•"/>
              <a:defRPr/>
            </a:pPr>
            <a:r>
              <a:rPr lang="en-US" kern="0" dirty="0">
                <a:solidFill>
                  <a:srgbClr val="000000"/>
                </a:solidFill>
                <a:latin typeface="Gt america lt"/>
                <a:ea typeface="Calibri"/>
                <a:cs typeface="Helvetica" pitchFamily="34" charset="0"/>
              </a:rPr>
              <a:t>Think/process three-dimensionally</a:t>
            </a:r>
            <a:endParaRPr lang="en-US" kern="0" dirty="0">
              <a:solidFill>
                <a:srgbClr val="000000"/>
              </a:solidFill>
              <a:latin typeface="Gt america lt"/>
              <a:cs typeface="Helvetica" pitchFamily="34" charset="0"/>
            </a:endParaRPr>
          </a:p>
        </p:txBody>
      </p:sp>
      <p:sp>
        <p:nvSpPr>
          <p:cNvPr id="5" name="Slide Number Placeholder 4">
            <a:extLst>
              <a:ext uri="{FF2B5EF4-FFF2-40B4-BE49-F238E27FC236}">
                <a16:creationId xmlns:a16="http://schemas.microsoft.com/office/drawing/2014/main" id="{34FE276E-2C74-4246-93C5-C03358304AA8}"/>
              </a:ext>
            </a:extLst>
          </p:cNvPr>
          <p:cNvSpPr txBox="1">
            <a:spLocks noGrp="1"/>
          </p:cNvSpPr>
          <p:nvPr/>
        </p:nvSpPr>
        <p:spPr bwMode="auto">
          <a:xfrm>
            <a:off x="8823960" y="7556374"/>
            <a:ext cx="228600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93" charset="-128"/>
              </a:defRPr>
            </a:lvl1pPr>
            <a:lvl2pPr marL="742950" indent="-285750">
              <a:defRPr sz="2400">
                <a:solidFill>
                  <a:schemeClr val="tx1"/>
                </a:solidFill>
                <a:latin typeface="Arial" charset="0"/>
                <a:ea typeface="ＭＳ Ｐゴシック" pitchFamily="93" charset="-128"/>
              </a:defRPr>
            </a:lvl2pPr>
            <a:lvl3pPr marL="1143000" indent="-228600">
              <a:defRPr sz="2400">
                <a:solidFill>
                  <a:schemeClr val="tx1"/>
                </a:solidFill>
                <a:latin typeface="Arial" charset="0"/>
                <a:ea typeface="ＭＳ Ｐゴシック" pitchFamily="93" charset="-128"/>
              </a:defRPr>
            </a:lvl3pPr>
            <a:lvl4pPr marL="1600200" indent="-228600">
              <a:defRPr sz="2400">
                <a:solidFill>
                  <a:schemeClr val="tx1"/>
                </a:solidFill>
                <a:latin typeface="Arial" charset="0"/>
                <a:ea typeface="ＭＳ Ｐゴシック" pitchFamily="93" charset="-128"/>
              </a:defRPr>
            </a:lvl4pPr>
            <a:lvl5pPr marL="2057400" indent="-228600">
              <a:defRPr sz="2400">
                <a:solidFill>
                  <a:schemeClr val="tx1"/>
                </a:solidFill>
                <a:latin typeface="Arial" charset="0"/>
                <a:ea typeface="ＭＳ Ｐゴシック" pitchFamily="93"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93"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93"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93"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93" charset="-128"/>
              </a:defRPr>
            </a:lvl9pPr>
          </a:lstStyle>
          <a:p>
            <a:pPr algn="r" eaLnBrk="1" hangingPunct="1"/>
            <a:fld id="{20BC1743-F2D5-4702-85C6-7552AD5DE879}" type="slidenum">
              <a:rPr lang="en-US" altLang="en-US" sz="1680">
                <a:latin typeface="Tahoma" pitchFamily="34" charset="0"/>
              </a:rPr>
              <a:pPr algn="r" eaLnBrk="1" hangingPunct="1"/>
              <a:t>49</a:t>
            </a:fld>
            <a:endParaRPr lang="en-US" altLang="en-US" sz="1680" dirty="0">
              <a:latin typeface="Tahoma" pitchFamily="34" charset="0"/>
            </a:endParaRPr>
          </a:p>
        </p:txBody>
      </p:sp>
      <p:sp>
        <p:nvSpPr>
          <p:cNvPr id="6" name="Rectangle 2">
            <a:extLst>
              <a:ext uri="{FF2B5EF4-FFF2-40B4-BE49-F238E27FC236}">
                <a16:creationId xmlns:a16="http://schemas.microsoft.com/office/drawing/2014/main" id="{98A93DFD-F3F0-815A-A20B-9B78845E0C3F}"/>
              </a:ext>
            </a:extLst>
          </p:cNvPr>
          <p:cNvSpPr txBox="1">
            <a:spLocks/>
          </p:cNvSpPr>
          <p:nvPr/>
        </p:nvSpPr>
        <p:spPr>
          <a:xfrm>
            <a:off x="2467207" y="509829"/>
            <a:ext cx="6477000" cy="1219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rgbClr val="333399"/>
                </a:solidFill>
                <a:latin typeface="Gt america lt"/>
                <a:ea typeface="Helvetica" panose="020B0604020202020204" pitchFamily="34" charset="0"/>
                <a:cs typeface="Helvetica" panose="020B0604020202020204" pitchFamily="34" charset="0"/>
              </a:rPr>
              <a:t>Three Dimensions of Financial Messaging</a:t>
            </a:r>
            <a:endParaRPr lang="en-US" altLang="en-US" sz="2800" dirty="0">
              <a:latin typeface="Gt america lt"/>
              <a:ea typeface="ＭＳ Ｐゴシック" panose="020B0600070205080204" pitchFamily="34" charset="-128"/>
              <a:cs typeface="Century Gothic" panose="020B0502020202020204" pitchFamily="34" charset="0"/>
            </a:endParaRPr>
          </a:p>
        </p:txBody>
      </p:sp>
    </p:spTree>
    <p:extLst>
      <p:ext uri="{BB962C8B-B14F-4D97-AF65-F5344CB8AC3E}">
        <p14:creationId xmlns:p14="http://schemas.microsoft.com/office/powerpoint/2010/main" val="350377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0"/>
          </p:nvPr>
        </p:nvSpPr>
        <p:spPr>
          <a:xfrm>
            <a:off x="301083" y="1712825"/>
            <a:ext cx="10268043" cy="4939991"/>
          </a:xfrm>
        </p:spPr>
        <p:txBody>
          <a:bodyPr>
            <a:normAutofit lnSpcReduction="10000"/>
          </a:bodyPr>
          <a:lstStyle/>
          <a:p>
            <a:pPr eaLnBrk="1" hangingPunct="1">
              <a:lnSpc>
                <a:spcPct val="80000"/>
              </a:lnSpc>
            </a:pPr>
            <a:r>
              <a:rPr lang="en-US" altLang="en-US" sz="4000" b="1" dirty="0"/>
              <a:t>Definitions #2</a:t>
            </a:r>
          </a:p>
          <a:p>
            <a:pPr eaLnBrk="1" hangingPunct="1">
              <a:lnSpc>
                <a:spcPct val="80000"/>
              </a:lnSpc>
            </a:pPr>
            <a:r>
              <a:rPr lang="en-US" altLang="en-US" sz="3200" dirty="0"/>
              <a:t>Trade or business:</a:t>
            </a:r>
          </a:p>
          <a:p>
            <a:pPr lvl="1" eaLnBrk="1" hangingPunct="1">
              <a:lnSpc>
                <a:spcPct val="80000"/>
              </a:lnSpc>
            </a:pPr>
            <a:r>
              <a:rPr lang="en-US" altLang="en-US" sz="2800" dirty="0">
                <a:latin typeface="Gt america lt"/>
              </a:rPr>
              <a:t>General includes any activity carried on for the production of income from selling goods or performing services</a:t>
            </a:r>
          </a:p>
          <a:p>
            <a:pPr eaLnBrk="1" hangingPunct="1">
              <a:lnSpc>
                <a:spcPct val="80000"/>
              </a:lnSpc>
            </a:pPr>
            <a:r>
              <a:rPr lang="en-US" altLang="en-US" sz="3200" dirty="0"/>
              <a:t>Regularly carried on:</a:t>
            </a:r>
          </a:p>
          <a:p>
            <a:pPr lvl="1" eaLnBrk="1" hangingPunct="1">
              <a:lnSpc>
                <a:spcPct val="80000"/>
              </a:lnSpc>
            </a:pPr>
            <a:r>
              <a:rPr lang="en-US" altLang="en-US" sz="2800" dirty="0">
                <a:latin typeface="Gt america lt"/>
              </a:rPr>
              <a:t>Must show a frequency and continuity, and be pursued in a manner similar to comparable commercial activities of a for-profit entity</a:t>
            </a:r>
          </a:p>
          <a:p>
            <a:pPr eaLnBrk="1" hangingPunct="1">
              <a:lnSpc>
                <a:spcPct val="80000"/>
              </a:lnSpc>
            </a:pPr>
            <a:r>
              <a:rPr lang="en-US" altLang="en-US" sz="3200" dirty="0"/>
              <a:t>Not substantially related:</a:t>
            </a:r>
          </a:p>
          <a:p>
            <a:pPr lvl="1" eaLnBrk="1" hangingPunct="1">
              <a:lnSpc>
                <a:spcPct val="80000"/>
              </a:lnSpc>
            </a:pPr>
            <a:r>
              <a:rPr lang="en-US" altLang="en-US" sz="2800" dirty="0">
                <a:latin typeface="Gt america lt"/>
              </a:rPr>
              <a:t>A business activity is not substantially related to the exempt organization’s purpose or mission if it does not contribute importantly to the accomplishment of that purpose</a:t>
            </a:r>
          </a:p>
        </p:txBody>
      </p:sp>
      <p:sp>
        <p:nvSpPr>
          <p:cNvPr id="4" name="Slide Number Placeholder 4"/>
          <p:cNvSpPr txBox="1">
            <a:spLocks/>
          </p:cNvSpPr>
          <p:nvPr/>
        </p:nvSpPr>
        <p:spPr>
          <a:xfrm>
            <a:off x="10424160" y="768096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5</a:t>
            </a:fld>
            <a:endParaRPr lang="en-US" altLang="en-US" sz="1680" dirty="0"/>
          </a:p>
        </p:txBody>
      </p:sp>
      <p:sp>
        <p:nvSpPr>
          <p:cNvPr id="5" name="Rectangle 2">
            <a:extLst>
              <a:ext uri="{FF2B5EF4-FFF2-40B4-BE49-F238E27FC236}">
                <a16:creationId xmlns:a16="http://schemas.microsoft.com/office/drawing/2014/main" id="{85F00DD8-98BF-C011-D7EB-ABE752D11782}"/>
              </a:ext>
            </a:extLst>
          </p:cNvPr>
          <p:cNvSpPr txBox="1">
            <a:spLocks noChangeArrowheads="1"/>
          </p:cNvSpPr>
          <p:nvPr/>
        </p:nvSpPr>
        <p:spPr>
          <a:xfrm>
            <a:off x="1237244" y="274320"/>
            <a:ext cx="8553528" cy="1371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Unrelated Business Income Tax – UBIT</a:t>
            </a:r>
            <a:br>
              <a:rPr lang="en-US" altLang="en-US" sz="3600" b="1">
                <a:latin typeface="Gt america lt"/>
              </a:rPr>
            </a:br>
            <a:r>
              <a:rPr lang="en-US" altLang="en-US" sz="3600" b="1">
                <a:latin typeface="Gt america lt"/>
              </a:rPr>
              <a:t>General </a:t>
            </a:r>
            <a:endParaRPr lang="en-US" altLang="en-US" sz="3600" b="1" dirty="0">
              <a:latin typeface="Gt america lt"/>
            </a:endParaRPr>
          </a:p>
        </p:txBody>
      </p:sp>
    </p:spTree>
    <p:extLst>
      <p:ext uri="{BB962C8B-B14F-4D97-AF65-F5344CB8AC3E}">
        <p14:creationId xmlns:p14="http://schemas.microsoft.com/office/powerpoint/2010/main" val="3599714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amond(in)">
                                      <p:cBhvr>
                                        <p:cTn id="7" dur="10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diamond(in)">
                                      <p:cBhvr>
                                        <p:cTn id="12" dur="1000"/>
                                        <p:tgtEl>
                                          <p:spTgt spid="77827">
                                            <p:txEl>
                                              <p:pRg st="1" end="1"/>
                                            </p:txEl>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diamond(in)">
                                      <p:cBhvr>
                                        <p:cTn id="15" dur="1000"/>
                                        <p:tgtEl>
                                          <p:spTgt spid="77827">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77827">
                                            <p:txEl>
                                              <p:pRg st="3" end="3"/>
                                            </p:txEl>
                                          </p:spTgt>
                                        </p:tgtEl>
                                        <p:attrNameLst>
                                          <p:attrName>style.visibility</p:attrName>
                                        </p:attrNameLst>
                                      </p:cBhvr>
                                      <p:to>
                                        <p:strVal val="visible"/>
                                      </p:to>
                                    </p:set>
                                    <p:animEffect transition="in" filter="diamond(in)">
                                      <p:cBhvr>
                                        <p:cTn id="20" dur="1000"/>
                                        <p:tgtEl>
                                          <p:spTgt spid="77827">
                                            <p:txEl>
                                              <p:pRg st="3" end="3"/>
                                            </p:txEl>
                                          </p:spTgt>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animEffect transition="in" filter="diamond(in)">
                                      <p:cBhvr>
                                        <p:cTn id="23" dur="1000"/>
                                        <p:tgtEl>
                                          <p:spTgt spid="77827">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77827">
                                            <p:txEl>
                                              <p:pRg st="5" end="5"/>
                                            </p:txEl>
                                          </p:spTgt>
                                        </p:tgtEl>
                                        <p:attrNameLst>
                                          <p:attrName>style.visibility</p:attrName>
                                        </p:attrNameLst>
                                      </p:cBhvr>
                                      <p:to>
                                        <p:strVal val="visible"/>
                                      </p:to>
                                    </p:set>
                                    <p:animEffect transition="in" filter="diamond(in)">
                                      <p:cBhvr>
                                        <p:cTn id="28" dur="1000"/>
                                        <p:tgtEl>
                                          <p:spTgt spid="77827">
                                            <p:txEl>
                                              <p:pRg st="5" end="5"/>
                                            </p:txEl>
                                          </p:spTgt>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77827">
                                            <p:txEl>
                                              <p:pRg st="6" end="6"/>
                                            </p:txEl>
                                          </p:spTgt>
                                        </p:tgtEl>
                                        <p:attrNameLst>
                                          <p:attrName>style.visibility</p:attrName>
                                        </p:attrNameLst>
                                      </p:cBhvr>
                                      <p:to>
                                        <p:strVal val="visible"/>
                                      </p:to>
                                    </p:set>
                                    <p:animEffect transition="in" filter="diamond(in)">
                                      <p:cBhvr>
                                        <p:cTn id="31" dur="1000"/>
                                        <p:tgtEl>
                                          <p:spTgt spid="778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1" name="Slide Number Placeholder 4"/>
          <p:cNvSpPr>
            <a:spLocks noGrp="1"/>
          </p:cNvSpPr>
          <p:nvPr>
            <p:ph type="sldNum" sz="quarter" idx="4294967295"/>
          </p:nvPr>
        </p:nvSpPr>
        <p:spPr>
          <a:xfrm>
            <a:off x="11887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fld id="{B4C9C0D5-DD38-8E49-8CBC-9FEBD21D8142}" type="slidenum">
              <a:rPr lang="en-US" smtClean="0"/>
              <a:pPr>
                <a:spcBef>
                  <a:spcPct val="0"/>
                </a:spcBef>
                <a:buClrTx/>
                <a:buSzTx/>
                <a:buFontTx/>
                <a:buNone/>
              </a:pPr>
              <a:t>50</a:t>
            </a:fld>
            <a:endParaRPr lang="en-US" altLang="en-US" sz="1680"/>
          </a:p>
        </p:txBody>
      </p:sp>
      <p:grpSp>
        <p:nvGrpSpPr>
          <p:cNvPr id="106500" name="Content Placeholder 31747"/>
          <p:cNvGrpSpPr>
            <a:grpSpLocks/>
          </p:cNvGrpSpPr>
          <p:nvPr/>
        </p:nvGrpSpPr>
        <p:grpSpPr bwMode="auto">
          <a:xfrm>
            <a:off x="6180166" y="2651760"/>
            <a:ext cx="4097656" cy="4137660"/>
            <a:chOff x="1889" y="1260"/>
            <a:chExt cx="2036" cy="2011"/>
          </a:xfrm>
        </p:grpSpPr>
        <p:sp>
          <p:nvSpPr>
            <p:cNvPr id="106502"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3456"/>
            </a:p>
          </p:txBody>
        </p:sp>
        <p:sp>
          <p:nvSpPr>
            <p:cNvPr id="106503"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CEO</a:t>
              </a:r>
            </a:p>
          </p:txBody>
        </p:sp>
        <p:sp>
          <p:nvSpPr>
            <p:cNvPr id="106504"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3456"/>
            </a:p>
          </p:txBody>
        </p:sp>
        <p:sp>
          <p:nvSpPr>
            <p:cNvPr id="106505"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President</a:t>
              </a:r>
            </a:p>
          </p:txBody>
        </p:sp>
        <p:sp>
          <p:nvSpPr>
            <p:cNvPr id="106506"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3456"/>
            </a:p>
          </p:txBody>
        </p:sp>
        <p:sp>
          <p:nvSpPr>
            <p:cNvPr id="106507"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Board</a:t>
              </a:r>
            </a:p>
          </p:txBody>
        </p:sp>
      </p:grpSp>
      <p:sp>
        <p:nvSpPr>
          <p:cNvPr id="14" name="Rectangle 2">
            <a:extLst>
              <a:ext uri="{FF2B5EF4-FFF2-40B4-BE49-F238E27FC236}">
                <a16:creationId xmlns:a16="http://schemas.microsoft.com/office/drawing/2014/main" id="{1971CC67-5CFA-0480-B2BF-6D00A6BE1CFE}"/>
              </a:ext>
            </a:extLst>
          </p:cNvPr>
          <p:cNvSpPr txBox="1">
            <a:spLocks/>
          </p:cNvSpPr>
          <p:nvPr/>
        </p:nvSpPr>
        <p:spPr>
          <a:xfrm>
            <a:off x="811240" y="1374818"/>
            <a:ext cx="4011082" cy="12769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Gt america lt"/>
                <a:ea typeface="ＭＳ Ｐゴシック" panose="020B0600070205080204" pitchFamily="34" charset="-128"/>
              </a:rPr>
              <a:t>Think/Process</a:t>
            </a:r>
            <a:br>
              <a:rPr lang="en-US" altLang="en-US" sz="3200" b="1" dirty="0">
                <a:latin typeface="Gt america lt"/>
                <a:ea typeface="ＭＳ Ｐゴシック" panose="020B0600070205080204" pitchFamily="34" charset="-128"/>
              </a:rPr>
            </a:br>
            <a:r>
              <a:rPr lang="en-US" altLang="en-US" sz="3200" b="1" dirty="0">
                <a:latin typeface="Gt america lt"/>
                <a:ea typeface="ＭＳ Ｐゴシック" panose="020B0600070205080204" pitchFamily="34" charset="-128"/>
              </a:rPr>
              <a:t>Three-Dimensionally</a:t>
            </a:r>
          </a:p>
        </p:txBody>
      </p:sp>
      <p:sp>
        <p:nvSpPr>
          <p:cNvPr id="15" name="Rectangle 3">
            <a:extLst>
              <a:ext uri="{FF2B5EF4-FFF2-40B4-BE49-F238E27FC236}">
                <a16:creationId xmlns:a16="http://schemas.microsoft.com/office/drawing/2014/main" id="{80BEFE61-3597-9276-4707-564343726EED}"/>
              </a:ext>
            </a:extLst>
          </p:cNvPr>
          <p:cNvSpPr txBox="1">
            <a:spLocks/>
          </p:cNvSpPr>
          <p:nvPr/>
        </p:nvSpPr>
        <p:spPr>
          <a:xfrm>
            <a:off x="990924" y="2746787"/>
            <a:ext cx="4432300" cy="341882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endParaRPr lang="en-US" sz="800" dirty="0">
              <a:ea typeface="ＭＳ Ｐゴシック" pitchFamily="34" charset="-128"/>
            </a:endParaRPr>
          </a:p>
          <a:p>
            <a:pPr marL="0" indent="0">
              <a:buFont typeface="Arial" panose="020B0604020202020204" pitchFamily="34" charset="0"/>
              <a:buNone/>
              <a:defRPr/>
            </a:pPr>
            <a:endParaRPr lang="en-US" sz="2400" dirty="0">
              <a:ea typeface="ＭＳ Ｐゴシック" pitchFamily="34" charset="-128"/>
            </a:endParaRPr>
          </a:p>
          <a:p>
            <a:pPr marL="0" indent="0">
              <a:buFont typeface="Arial" panose="020B0604020202020204" pitchFamily="34" charset="0"/>
              <a:buNone/>
              <a:defRPr/>
            </a:pPr>
            <a:r>
              <a:rPr lang="en-US" sz="3600" dirty="0">
                <a:latin typeface="Gt america lt"/>
                <a:ea typeface="ＭＳ Ｐゴシック" pitchFamily="34" charset="-128"/>
              </a:rPr>
              <a:t>Try to incorporate</a:t>
            </a:r>
          </a:p>
          <a:p>
            <a:pPr marL="0" indent="0">
              <a:buFont typeface="Arial" panose="020B0604020202020204" pitchFamily="34" charset="0"/>
              <a:buNone/>
              <a:defRPr/>
            </a:pPr>
            <a:endParaRPr lang="en-US" sz="3600" dirty="0">
              <a:latin typeface="Gt america lt"/>
              <a:ea typeface="ＭＳ Ｐゴシック" pitchFamily="34" charset="-128"/>
            </a:endParaRPr>
          </a:p>
          <a:p>
            <a:pPr>
              <a:defRPr/>
            </a:pPr>
            <a:r>
              <a:rPr lang="en-US" sz="3100" dirty="0">
                <a:latin typeface="Gt america lt"/>
                <a:ea typeface="ＭＳ Ｐゴシック" pitchFamily="34" charset="-128"/>
              </a:rPr>
              <a:t>three perspectives</a:t>
            </a:r>
          </a:p>
          <a:p>
            <a:pPr>
              <a:defRPr/>
            </a:pPr>
            <a:r>
              <a:rPr lang="en-US" sz="3100" dirty="0">
                <a:latin typeface="Gt america lt"/>
                <a:ea typeface="ＭＳ Ｐゴシック" pitchFamily="34" charset="-128"/>
              </a:rPr>
              <a:t>three points of view</a:t>
            </a:r>
          </a:p>
          <a:p>
            <a:pPr>
              <a:defRPr/>
            </a:pPr>
            <a:r>
              <a:rPr lang="en-US" sz="3100" dirty="0">
                <a:latin typeface="Gt america lt"/>
                <a:ea typeface="ＭＳ Ｐゴシック" pitchFamily="34" charset="-128"/>
              </a:rPr>
              <a:t>three reference points</a:t>
            </a:r>
          </a:p>
          <a:p>
            <a:pPr marL="457182" lvl="1" indent="0" algn="ctr">
              <a:buFont typeface="Arial" panose="020B0604020202020204" pitchFamily="34" charset="0"/>
              <a:buNone/>
              <a:defRPr/>
            </a:pPr>
            <a:endParaRPr lang="en-US" sz="3600" dirty="0">
              <a:latin typeface="Gt america lt"/>
              <a:ea typeface="ＭＳ Ｐゴシック" pitchFamily="34" charset="-128"/>
            </a:endParaRPr>
          </a:p>
          <a:p>
            <a:pPr marL="57148" indent="0">
              <a:buFont typeface="Arial" panose="020B0604020202020204" pitchFamily="34" charset="0"/>
              <a:buNone/>
              <a:defRPr/>
            </a:pPr>
            <a:r>
              <a:rPr lang="en-US" sz="3100" dirty="0">
                <a:latin typeface="Gt america lt"/>
                <a:ea typeface="ＭＳ Ｐゴシック" pitchFamily="34" charset="-128"/>
              </a:rPr>
              <a:t>into your messaging vehicle</a:t>
            </a:r>
            <a:endParaRPr lang="en-US" sz="3000" dirty="0">
              <a:latin typeface="Gt america lt"/>
              <a:ea typeface="ＭＳ Ｐゴシック" pitchFamily="34" charset="-128"/>
            </a:endParaRPr>
          </a:p>
        </p:txBody>
      </p:sp>
      <p:sp>
        <p:nvSpPr>
          <p:cNvPr id="16" name="Slide Number Placeholder 4">
            <a:extLst>
              <a:ext uri="{FF2B5EF4-FFF2-40B4-BE49-F238E27FC236}">
                <a16:creationId xmlns:a16="http://schemas.microsoft.com/office/drawing/2014/main" id="{652C19FB-C434-6C7E-563D-43DE2BE67876}"/>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50</a:t>
            </a:fld>
            <a:endParaRPr lang="en-US" altLang="en-US" sz="1680" dirty="0"/>
          </a:p>
        </p:txBody>
      </p:sp>
    </p:spTree>
    <p:extLst>
      <p:ext uri="{BB962C8B-B14F-4D97-AF65-F5344CB8AC3E}">
        <p14:creationId xmlns:p14="http://schemas.microsoft.com/office/powerpoint/2010/main" val="283922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9" name="Slide Number Placeholder 4"/>
          <p:cNvSpPr>
            <a:spLocks noGrp="1"/>
          </p:cNvSpPr>
          <p:nvPr>
            <p:ph type="sldNum" sz="quarter" idx="4294967295"/>
          </p:nvPr>
        </p:nvSpPr>
        <p:spPr>
          <a:xfrm>
            <a:off x="11887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fld id="{B4C9C0D5-DD38-8E49-8CBC-9FEBD21D8142}" type="slidenum">
              <a:rPr lang="en-US" smtClean="0"/>
              <a:pPr>
                <a:spcBef>
                  <a:spcPct val="0"/>
                </a:spcBef>
                <a:buClrTx/>
                <a:buSzTx/>
                <a:buFontTx/>
                <a:buNone/>
              </a:pPr>
              <a:t>51</a:t>
            </a:fld>
            <a:endParaRPr lang="en-US" altLang="en-US" sz="1680" dirty="0"/>
          </a:p>
        </p:txBody>
      </p:sp>
      <p:grpSp>
        <p:nvGrpSpPr>
          <p:cNvPr id="108548" name="Content Placeholder 31747"/>
          <p:cNvGrpSpPr>
            <a:grpSpLocks/>
          </p:cNvGrpSpPr>
          <p:nvPr/>
        </p:nvGrpSpPr>
        <p:grpSpPr bwMode="auto">
          <a:xfrm>
            <a:off x="6308972" y="2740970"/>
            <a:ext cx="4097656" cy="4137660"/>
            <a:chOff x="1889" y="1260"/>
            <a:chExt cx="2036" cy="2011"/>
          </a:xfrm>
        </p:grpSpPr>
        <p:sp>
          <p:nvSpPr>
            <p:cNvPr id="108550"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3456"/>
            </a:p>
          </p:txBody>
        </p:sp>
        <p:sp>
          <p:nvSpPr>
            <p:cNvPr id="108551"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Audience</a:t>
              </a:r>
            </a:p>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Board</a:t>
              </a:r>
            </a:p>
          </p:txBody>
        </p:sp>
        <p:sp>
          <p:nvSpPr>
            <p:cNvPr id="108552"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3456"/>
            </a:p>
          </p:txBody>
        </p:sp>
        <p:sp>
          <p:nvSpPr>
            <p:cNvPr id="108553"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Hot</a:t>
              </a:r>
            </a:p>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Buttons</a:t>
              </a:r>
            </a:p>
          </p:txBody>
        </p:sp>
        <p:sp>
          <p:nvSpPr>
            <p:cNvPr id="108554"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3456"/>
            </a:p>
          </p:txBody>
        </p:sp>
        <p:sp>
          <p:nvSpPr>
            <p:cNvPr id="108555"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Fiduciary</a:t>
              </a:r>
            </a:p>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Role</a:t>
              </a:r>
            </a:p>
          </p:txBody>
        </p:sp>
      </p:grpSp>
      <p:sp>
        <p:nvSpPr>
          <p:cNvPr id="14" name="Rectangle 2">
            <a:extLst>
              <a:ext uri="{FF2B5EF4-FFF2-40B4-BE49-F238E27FC236}">
                <a16:creationId xmlns:a16="http://schemas.microsoft.com/office/drawing/2014/main" id="{C507AA40-5C5B-7F82-1982-3569CB8A0EDD}"/>
              </a:ext>
            </a:extLst>
          </p:cNvPr>
          <p:cNvSpPr txBox="1">
            <a:spLocks/>
          </p:cNvSpPr>
          <p:nvPr/>
        </p:nvSpPr>
        <p:spPr>
          <a:xfrm>
            <a:off x="966887" y="905148"/>
            <a:ext cx="4275258" cy="11020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Gt america lt"/>
                <a:ea typeface="ＭＳ Ｐゴシック" panose="020B0600070205080204" pitchFamily="34" charset="-128"/>
              </a:rPr>
              <a:t>Financial Messaging</a:t>
            </a:r>
            <a:br>
              <a:rPr lang="en-US" altLang="en-US" sz="3200" b="1" dirty="0">
                <a:latin typeface="Gt america lt"/>
                <a:ea typeface="ＭＳ Ｐゴシック" panose="020B0600070205080204" pitchFamily="34" charset="-128"/>
              </a:rPr>
            </a:br>
            <a:r>
              <a:rPr lang="en-US" altLang="en-US" sz="3200" b="1" dirty="0">
                <a:latin typeface="Gt america lt"/>
                <a:ea typeface="ＭＳ Ｐゴシック" panose="020B0600070205080204" pitchFamily="34" charset="-128"/>
              </a:rPr>
              <a:t>Core Goals</a:t>
            </a:r>
          </a:p>
        </p:txBody>
      </p:sp>
      <p:sp>
        <p:nvSpPr>
          <p:cNvPr id="15" name="Rectangle 3">
            <a:extLst>
              <a:ext uri="{FF2B5EF4-FFF2-40B4-BE49-F238E27FC236}">
                <a16:creationId xmlns:a16="http://schemas.microsoft.com/office/drawing/2014/main" id="{C65DADFE-09EF-934D-B9E7-CAEAF339A7FB}"/>
              </a:ext>
            </a:extLst>
          </p:cNvPr>
          <p:cNvSpPr txBox="1">
            <a:spLocks/>
          </p:cNvSpPr>
          <p:nvPr/>
        </p:nvSpPr>
        <p:spPr>
          <a:xfrm>
            <a:off x="831216" y="2286000"/>
            <a:ext cx="4809428" cy="44206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endParaRPr lang="en-US" sz="1600" dirty="0">
              <a:ea typeface="ＭＳ Ｐゴシック" pitchFamily="34" charset="-128"/>
            </a:endParaRPr>
          </a:p>
          <a:p>
            <a:pPr>
              <a:defRPr/>
            </a:pPr>
            <a:r>
              <a:rPr lang="en-US" sz="2400" dirty="0">
                <a:latin typeface="Gt america lt"/>
                <a:ea typeface="ＭＳ Ｐゴシック" pitchFamily="34" charset="-128"/>
              </a:rPr>
              <a:t>Connecting with the audience</a:t>
            </a:r>
          </a:p>
          <a:p>
            <a:pPr marL="0" indent="0">
              <a:buFont typeface="Arial" panose="020B0604020202020204" pitchFamily="34" charset="0"/>
              <a:buNone/>
              <a:defRPr/>
            </a:pPr>
            <a:endParaRPr lang="en-US" sz="1400" dirty="0">
              <a:latin typeface="Gt america lt"/>
              <a:ea typeface="ＭＳ Ｐゴシック" pitchFamily="34" charset="-128"/>
            </a:endParaRPr>
          </a:p>
          <a:p>
            <a:pPr>
              <a:defRPr/>
            </a:pPr>
            <a:r>
              <a:rPr lang="en-US" sz="2400" dirty="0">
                <a:latin typeface="Gt america lt"/>
                <a:ea typeface="ＭＳ Ｐゴシック" pitchFamily="34" charset="-128"/>
              </a:rPr>
              <a:t>Helping board members fulfill their fiduciary role related to finance</a:t>
            </a:r>
          </a:p>
          <a:p>
            <a:pPr>
              <a:defRPr/>
            </a:pPr>
            <a:endParaRPr lang="en-US" sz="1400" dirty="0">
              <a:latin typeface="Gt america lt"/>
              <a:ea typeface="ＭＳ Ｐゴシック" pitchFamily="34" charset="-128"/>
            </a:endParaRPr>
          </a:p>
          <a:p>
            <a:pPr>
              <a:defRPr/>
            </a:pPr>
            <a:r>
              <a:rPr lang="en-US" sz="2400" dirty="0">
                <a:latin typeface="Gt america lt"/>
                <a:ea typeface="ＭＳ Ｐゴシック" pitchFamily="34" charset="-128"/>
              </a:rPr>
              <a:t>Include hot buttons</a:t>
            </a:r>
          </a:p>
          <a:p>
            <a:pPr lvl="1">
              <a:lnSpc>
                <a:spcPct val="80000"/>
              </a:lnSpc>
              <a:buSzPct val="79000"/>
              <a:buFont typeface="Wingdings" panose="05000000000000000000" pitchFamily="2" charset="2"/>
              <a:buChar char="§"/>
              <a:defRPr/>
            </a:pPr>
            <a:r>
              <a:rPr lang="en-US" sz="2000" dirty="0">
                <a:latin typeface="Gt america lt"/>
                <a:ea typeface="ＭＳ Ｐゴシック" pitchFamily="34" charset="-128"/>
              </a:rPr>
              <a:t>theirs</a:t>
            </a:r>
          </a:p>
          <a:p>
            <a:pPr lvl="1">
              <a:lnSpc>
                <a:spcPct val="80000"/>
              </a:lnSpc>
              <a:buSzPct val="79000"/>
              <a:buFont typeface="Wingdings" panose="05000000000000000000" pitchFamily="2" charset="2"/>
              <a:buChar char="§"/>
              <a:defRPr/>
            </a:pPr>
            <a:r>
              <a:rPr lang="en-US" sz="2000" dirty="0">
                <a:latin typeface="Gt america lt"/>
                <a:ea typeface="ＭＳ Ｐゴシック" pitchFamily="34" charset="-128"/>
              </a:rPr>
              <a:t>yours</a:t>
            </a:r>
          </a:p>
          <a:p>
            <a:pPr>
              <a:defRPr/>
            </a:pPr>
            <a:endParaRPr lang="en-US" sz="1400" dirty="0">
              <a:latin typeface="Gt america lt"/>
              <a:ea typeface="ＭＳ Ｐゴシック" pitchFamily="34" charset="-128"/>
            </a:endParaRPr>
          </a:p>
          <a:p>
            <a:pPr>
              <a:defRPr/>
            </a:pPr>
            <a:r>
              <a:rPr lang="en-US" sz="2400" dirty="0">
                <a:latin typeface="Gt america lt"/>
                <a:ea typeface="ＭＳ Ｐゴシック" pitchFamily="34" charset="-128"/>
              </a:rPr>
              <a:t>Consolidate, compromise, balance</a:t>
            </a:r>
          </a:p>
          <a:p>
            <a:pPr lvl="1">
              <a:buSzPct val="79000"/>
              <a:buFont typeface="Wingdings" panose="05000000000000000000" pitchFamily="2" charset="2"/>
              <a:buChar char="§"/>
              <a:defRPr/>
            </a:pPr>
            <a:r>
              <a:rPr lang="en-US" sz="2000" dirty="0">
                <a:latin typeface="Gt america lt"/>
                <a:ea typeface="ＭＳ Ｐゴシック" pitchFamily="34" charset="-128"/>
              </a:rPr>
              <a:t>less is better than more</a:t>
            </a:r>
          </a:p>
          <a:p>
            <a:pPr>
              <a:defRPr/>
            </a:pPr>
            <a:endParaRPr lang="en-US" sz="1000" dirty="0">
              <a:ea typeface="ＭＳ Ｐゴシック" pitchFamily="34" charset="-128"/>
            </a:endParaRPr>
          </a:p>
        </p:txBody>
      </p:sp>
      <p:sp>
        <p:nvSpPr>
          <p:cNvPr id="16" name="Slide Number Placeholder 4">
            <a:extLst>
              <a:ext uri="{FF2B5EF4-FFF2-40B4-BE49-F238E27FC236}">
                <a16:creationId xmlns:a16="http://schemas.microsoft.com/office/drawing/2014/main" id="{F495CDA4-0D11-E8D7-A322-1BAE1435AE8F}"/>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51</a:t>
            </a:fld>
            <a:endParaRPr lang="en-US" altLang="en-US" sz="1680" dirty="0"/>
          </a:p>
        </p:txBody>
      </p:sp>
    </p:spTree>
    <p:extLst>
      <p:ext uri="{BB962C8B-B14F-4D97-AF65-F5344CB8AC3E}">
        <p14:creationId xmlns:p14="http://schemas.microsoft.com/office/powerpoint/2010/main" val="139750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Slide Number Placeholder 4"/>
          <p:cNvSpPr>
            <a:spLocks noGrp="1"/>
          </p:cNvSpPr>
          <p:nvPr>
            <p:ph type="sldNum" sz="quarter" idx="4294967295"/>
          </p:nvPr>
        </p:nvSpPr>
        <p:spPr>
          <a:xfrm>
            <a:off x="11887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fld id="{B4C9C0D5-DD38-8E49-8CBC-9FEBD21D8142}" type="slidenum">
              <a:rPr lang="en-US" smtClean="0"/>
              <a:pPr>
                <a:spcBef>
                  <a:spcPct val="0"/>
                </a:spcBef>
                <a:buClrTx/>
                <a:buSzTx/>
                <a:buFontTx/>
                <a:buNone/>
              </a:pPr>
              <a:t>52</a:t>
            </a:fld>
            <a:endParaRPr lang="en-US" altLang="en-US" sz="1680" dirty="0"/>
          </a:p>
        </p:txBody>
      </p:sp>
      <p:grpSp>
        <p:nvGrpSpPr>
          <p:cNvPr id="110596" name="Content Placeholder 31747"/>
          <p:cNvGrpSpPr>
            <a:grpSpLocks/>
          </p:cNvGrpSpPr>
          <p:nvPr/>
        </p:nvGrpSpPr>
        <p:grpSpPr bwMode="auto">
          <a:xfrm>
            <a:off x="5906452" y="2623082"/>
            <a:ext cx="4097656" cy="4137660"/>
            <a:chOff x="1889" y="1260"/>
            <a:chExt cx="2036" cy="2011"/>
          </a:xfrm>
        </p:grpSpPr>
        <p:sp>
          <p:nvSpPr>
            <p:cNvPr id="110598"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3456"/>
            </a:p>
          </p:txBody>
        </p:sp>
        <p:sp>
          <p:nvSpPr>
            <p:cNvPr id="110599"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Budget Report</a:t>
              </a:r>
            </a:p>
          </p:txBody>
        </p:sp>
        <p:sp>
          <p:nvSpPr>
            <p:cNvPr id="110600"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3456"/>
            </a:p>
          </p:txBody>
        </p:sp>
        <p:sp>
          <p:nvSpPr>
            <p:cNvPr id="110601"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dirty="0">
                  <a:latin typeface="Helvetica" panose="020B0604020202020204" pitchFamily="34" charset="0"/>
                  <a:ea typeface="ＭＳ Ｐゴシック" panose="020B0600070205080204" pitchFamily="34" charset="-128"/>
                </a:rPr>
                <a:t>Membership Report</a:t>
              </a:r>
            </a:p>
          </p:txBody>
        </p:sp>
        <p:sp>
          <p:nvSpPr>
            <p:cNvPr id="110602"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3456"/>
            </a:p>
          </p:txBody>
        </p:sp>
        <p:sp>
          <p:nvSpPr>
            <p:cNvPr id="110603"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Balance Sheet</a:t>
              </a:r>
            </a:p>
          </p:txBody>
        </p:sp>
      </p:grpSp>
      <p:sp>
        <p:nvSpPr>
          <p:cNvPr id="14" name="Rectangle 2">
            <a:extLst>
              <a:ext uri="{FF2B5EF4-FFF2-40B4-BE49-F238E27FC236}">
                <a16:creationId xmlns:a16="http://schemas.microsoft.com/office/drawing/2014/main" id="{B14C65B8-A036-0E0A-3E81-3045C4B9F143}"/>
              </a:ext>
            </a:extLst>
          </p:cNvPr>
          <p:cNvSpPr txBox="1">
            <a:spLocks/>
          </p:cNvSpPr>
          <p:nvPr/>
        </p:nvSpPr>
        <p:spPr>
          <a:xfrm>
            <a:off x="505080" y="717946"/>
            <a:ext cx="4776153" cy="14065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Gt america lt"/>
                <a:ea typeface="ＭＳ Ｐゴシック" panose="020B0600070205080204" pitchFamily="34" charset="-128"/>
              </a:rPr>
              <a:t>Financial Messaging Tools:</a:t>
            </a:r>
            <a:br>
              <a:rPr lang="en-US" altLang="en-US" sz="3200" b="1" dirty="0">
                <a:latin typeface="Gt america lt"/>
                <a:ea typeface="ＭＳ Ｐゴシック" panose="020B0600070205080204" pitchFamily="34" charset="-128"/>
              </a:rPr>
            </a:br>
            <a:r>
              <a:rPr lang="en-US" altLang="en-US" sz="3200" b="1" dirty="0">
                <a:latin typeface="Gt america lt"/>
                <a:ea typeface="ＭＳ Ｐゴシック" panose="020B0600070205080204" pitchFamily="34" charset="-128"/>
              </a:rPr>
              <a:t>Dashboards</a:t>
            </a:r>
            <a:endParaRPr lang="en-US" altLang="en-US" sz="2800" b="1" dirty="0">
              <a:latin typeface="Gt america lt"/>
              <a:ea typeface="ＭＳ Ｐゴシック" panose="020B0600070205080204" pitchFamily="34" charset="-128"/>
            </a:endParaRPr>
          </a:p>
        </p:txBody>
      </p:sp>
      <p:sp>
        <p:nvSpPr>
          <p:cNvPr id="15" name="Rectangle 3">
            <a:extLst>
              <a:ext uri="{FF2B5EF4-FFF2-40B4-BE49-F238E27FC236}">
                <a16:creationId xmlns:a16="http://schemas.microsoft.com/office/drawing/2014/main" id="{B05285F7-F0DD-3C84-A6DA-18A31EAB5201}"/>
              </a:ext>
            </a:extLst>
          </p:cNvPr>
          <p:cNvSpPr txBox="1">
            <a:spLocks/>
          </p:cNvSpPr>
          <p:nvPr/>
        </p:nvSpPr>
        <p:spPr>
          <a:xfrm>
            <a:off x="596551" y="1747807"/>
            <a:ext cx="5174166" cy="51476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endParaRPr lang="en-US" sz="800" dirty="0">
              <a:ea typeface="ＭＳ Ｐゴシック" pitchFamily="34" charset="-128"/>
            </a:endParaRPr>
          </a:p>
          <a:p>
            <a:pPr marL="0" indent="0">
              <a:buFont typeface="Arial" panose="020B0604020202020204" pitchFamily="34" charset="0"/>
              <a:buNone/>
              <a:defRPr/>
            </a:pPr>
            <a:r>
              <a:rPr lang="en-US" dirty="0">
                <a:latin typeface="Gt america lt"/>
                <a:ea typeface="ＭＳ Ｐゴシック" pitchFamily="34" charset="-128"/>
              </a:rPr>
              <a:t>3-D Approach:</a:t>
            </a:r>
          </a:p>
          <a:p>
            <a:pPr marL="0" indent="0">
              <a:buFont typeface="Arial" panose="020B0604020202020204" pitchFamily="34" charset="0"/>
              <a:buNone/>
              <a:defRPr/>
            </a:pPr>
            <a:endParaRPr lang="en-US" sz="900" dirty="0">
              <a:latin typeface="Gt america lt"/>
              <a:ea typeface="ＭＳ Ｐゴシック" pitchFamily="34" charset="-128"/>
            </a:endParaRPr>
          </a:p>
          <a:p>
            <a:pPr>
              <a:spcBef>
                <a:spcPts val="0"/>
              </a:spcBef>
              <a:defRPr/>
            </a:pPr>
            <a:r>
              <a:rPr lang="en-US" sz="2400" dirty="0">
                <a:latin typeface="Gt america lt"/>
                <a:ea typeface="ＭＳ Ｐゴシック" pitchFamily="34" charset="-128"/>
              </a:rPr>
              <a:t>ultra condense reports</a:t>
            </a:r>
          </a:p>
          <a:p>
            <a:pPr lvl="1">
              <a:buSzPct val="79000"/>
              <a:buFont typeface="Wingdings" panose="05000000000000000000" pitchFamily="2" charset="2"/>
              <a:buChar char="§"/>
              <a:defRPr/>
            </a:pPr>
            <a:r>
              <a:rPr lang="en-US" sz="1800" dirty="0">
                <a:latin typeface="Gt america lt"/>
                <a:ea typeface="ＭＳ Ｐゴシック" pitchFamily="34" charset="-128"/>
              </a:rPr>
              <a:t>remove noise</a:t>
            </a:r>
          </a:p>
          <a:p>
            <a:pPr lvl="1">
              <a:buSzPct val="79000"/>
              <a:buFont typeface="Wingdings" panose="05000000000000000000" pitchFamily="2" charset="2"/>
              <a:buChar char="§"/>
              <a:defRPr/>
            </a:pPr>
            <a:r>
              <a:rPr lang="en-US" sz="1800" dirty="0">
                <a:latin typeface="Gt america lt"/>
                <a:ea typeface="ＭＳ Ｐゴシック" pitchFamily="34" charset="-128"/>
              </a:rPr>
              <a:t>include all the hot buttons</a:t>
            </a:r>
          </a:p>
          <a:p>
            <a:pPr>
              <a:defRPr/>
            </a:pPr>
            <a:r>
              <a:rPr lang="en-US" sz="2400" dirty="0">
                <a:latin typeface="Gt america lt"/>
                <a:ea typeface="ＭＳ Ｐゴシック" pitchFamily="34" charset="-128"/>
              </a:rPr>
              <a:t>enhance peripheral vision</a:t>
            </a:r>
          </a:p>
          <a:p>
            <a:pPr lvl="1">
              <a:buSzPct val="79000"/>
              <a:buFont typeface="Wingdings" panose="05000000000000000000" pitchFamily="2" charset="2"/>
              <a:buChar char="§"/>
              <a:defRPr/>
            </a:pPr>
            <a:r>
              <a:rPr lang="en-US" sz="1800" dirty="0">
                <a:latin typeface="Gt america lt"/>
                <a:ea typeface="ＭＳ Ｐゴシック" pitchFamily="34" charset="-128"/>
              </a:rPr>
              <a:t>interaction of hot buttons</a:t>
            </a:r>
          </a:p>
          <a:p>
            <a:pPr>
              <a:defRPr/>
            </a:pPr>
            <a:r>
              <a:rPr lang="en-US" sz="2400" dirty="0">
                <a:latin typeface="Gt america lt"/>
                <a:ea typeface="ＭＳ Ｐゴシック" pitchFamily="34" charset="-128"/>
              </a:rPr>
              <a:t>use three different metrics</a:t>
            </a:r>
          </a:p>
          <a:p>
            <a:pPr marL="457182" lvl="1" indent="0">
              <a:buFont typeface="Arial" panose="020B0604020202020204" pitchFamily="34" charset="0"/>
              <a:buNone/>
              <a:defRPr/>
            </a:pPr>
            <a:endParaRPr lang="en-US" sz="1050" dirty="0">
              <a:latin typeface="Gt america lt"/>
              <a:ea typeface="ＭＳ Ｐゴシック" pitchFamily="34" charset="-128"/>
            </a:endParaRPr>
          </a:p>
          <a:p>
            <a:pPr marL="57148" indent="0">
              <a:buFont typeface="Arial" panose="020B0604020202020204" pitchFamily="34" charset="0"/>
              <a:buNone/>
              <a:defRPr/>
            </a:pPr>
            <a:r>
              <a:rPr lang="en-US" dirty="0">
                <a:latin typeface="Gt america lt"/>
                <a:ea typeface="ＭＳ Ｐゴシック" pitchFamily="34" charset="-128"/>
              </a:rPr>
              <a:t>Messaging in Three Dimensions:</a:t>
            </a:r>
          </a:p>
          <a:p>
            <a:pPr marL="57148" indent="0">
              <a:buFont typeface="Arial" panose="020B0604020202020204" pitchFamily="34" charset="0"/>
              <a:buNone/>
              <a:defRPr/>
            </a:pPr>
            <a:endParaRPr lang="en-US" sz="900" b="1" dirty="0">
              <a:latin typeface="Gt america lt"/>
              <a:ea typeface="ＭＳ Ｐゴシック" pitchFamily="34" charset="-128"/>
            </a:endParaRPr>
          </a:p>
          <a:p>
            <a:pPr marL="400034">
              <a:spcBef>
                <a:spcPts val="0"/>
              </a:spcBef>
              <a:buFont typeface="+mj-lt"/>
              <a:buAutoNum type="arabicPeriod"/>
              <a:defRPr/>
            </a:pPr>
            <a:r>
              <a:rPr lang="en-US" sz="2400" dirty="0">
                <a:latin typeface="Gt america lt"/>
                <a:ea typeface="ＭＳ Ｐゴシック" pitchFamily="34" charset="-128"/>
              </a:rPr>
              <a:t>budget report</a:t>
            </a:r>
          </a:p>
          <a:p>
            <a:pPr marL="400034">
              <a:buFont typeface="+mj-lt"/>
              <a:buAutoNum type="arabicPeriod"/>
              <a:defRPr/>
            </a:pPr>
            <a:r>
              <a:rPr lang="en-US" sz="2400" dirty="0">
                <a:latin typeface="Gt america lt"/>
                <a:ea typeface="ＭＳ Ｐゴシック" pitchFamily="34" charset="-128"/>
              </a:rPr>
              <a:t>balance sheet</a:t>
            </a:r>
          </a:p>
          <a:p>
            <a:pPr marL="400034">
              <a:buFont typeface="+mj-lt"/>
              <a:buAutoNum type="arabicPeriod"/>
              <a:defRPr/>
            </a:pPr>
            <a:r>
              <a:rPr lang="en-US" sz="2400" dirty="0">
                <a:latin typeface="Gt america lt"/>
                <a:ea typeface="ＭＳ Ｐゴシック" pitchFamily="34" charset="-128"/>
              </a:rPr>
              <a:t>contribution report</a:t>
            </a:r>
            <a:endParaRPr lang="en-US" sz="1800" dirty="0">
              <a:latin typeface="Gt america lt"/>
              <a:ea typeface="ＭＳ Ｐゴシック" pitchFamily="34" charset="-128"/>
            </a:endParaRPr>
          </a:p>
        </p:txBody>
      </p:sp>
      <p:sp>
        <p:nvSpPr>
          <p:cNvPr id="16" name="Slide Number Placeholder 4">
            <a:extLst>
              <a:ext uri="{FF2B5EF4-FFF2-40B4-BE49-F238E27FC236}">
                <a16:creationId xmlns:a16="http://schemas.microsoft.com/office/drawing/2014/main" id="{910EC4BB-1A13-19AE-FADA-663B80B6B5DF}"/>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52</a:t>
            </a:fld>
            <a:endParaRPr lang="en-US" altLang="en-US" sz="1680" dirty="0"/>
          </a:p>
        </p:txBody>
      </p:sp>
    </p:spTree>
    <p:extLst>
      <p:ext uri="{BB962C8B-B14F-4D97-AF65-F5344CB8AC3E}">
        <p14:creationId xmlns:p14="http://schemas.microsoft.com/office/powerpoint/2010/main" val="69067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3" name="Slide Number Placeholder 4"/>
          <p:cNvSpPr>
            <a:spLocks noGrp="1"/>
          </p:cNvSpPr>
          <p:nvPr>
            <p:ph type="sldNum" sz="quarter" idx="4294967295"/>
          </p:nvPr>
        </p:nvSpPr>
        <p:spPr>
          <a:xfrm>
            <a:off x="11887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fld id="{B4C9C0D5-DD38-8E49-8CBC-9FEBD21D8142}" type="slidenum">
              <a:rPr lang="en-US" smtClean="0"/>
              <a:pPr>
                <a:spcBef>
                  <a:spcPct val="0"/>
                </a:spcBef>
                <a:buClrTx/>
                <a:buSzTx/>
                <a:buFontTx/>
                <a:buNone/>
              </a:pPr>
              <a:t>53</a:t>
            </a:fld>
            <a:endParaRPr lang="en-US" altLang="en-US" sz="1680" dirty="0"/>
          </a:p>
        </p:txBody>
      </p:sp>
      <p:grpSp>
        <p:nvGrpSpPr>
          <p:cNvPr id="114692" name="Content Placeholder 31747"/>
          <p:cNvGrpSpPr>
            <a:grpSpLocks/>
          </p:cNvGrpSpPr>
          <p:nvPr/>
        </p:nvGrpSpPr>
        <p:grpSpPr bwMode="auto">
          <a:xfrm>
            <a:off x="6016272" y="2996566"/>
            <a:ext cx="4097656" cy="4139564"/>
            <a:chOff x="1889" y="1260"/>
            <a:chExt cx="2036" cy="2011"/>
          </a:xfrm>
        </p:grpSpPr>
        <p:sp>
          <p:nvSpPr>
            <p:cNvPr id="114694"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3456"/>
            </a:p>
          </p:txBody>
        </p:sp>
        <p:sp>
          <p:nvSpPr>
            <p:cNvPr id="114695"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Budget Report</a:t>
              </a:r>
            </a:p>
          </p:txBody>
        </p:sp>
        <p:sp>
          <p:nvSpPr>
            <p:cNvPr id="114696"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3456"/>
            </a:p>
          </p:txBody>
        </p:sp>
        <p:sp>
          <p:nvSpPr>
            <p:cNvPr id="114697"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dirty="0">
                  <a:latin typeface="Helvetica" panose="020B0604020202020204" pitchFamily="34" charset="0"/>
                  <a:ea typeface="ＭＳ Ｐゴシック" panose="020B0600070205080204" pitchFamily="34" charset="-128"/>
                </a:rPr>
                <a:t>Membership Report</a:t>
              </a:r>
            </a:p>
          </p:txBody>
        </p:sp>
        <p:sp>
          <p:nvSpPr>
            <p:cNvPr id="114698"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3456"/>
            </a:p>
          </p:txBody>
        </p:sp>
        <p:sp>
          <p:nvSpPr>
            <p:cNvPr id="114699"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Balance Sheet</a:t>
              </a:r>
            </a:p>
          </p:txBody>
        </p:sp>
      </p:grpSp>
      <p:sp>
        <p:nvSpPr>
          <p:cNvPr id="12" name="Rectangle 2">
            <a:extLst>
              <a:ext uri="{FF2B5EF4-FFF2-40B4-BE49-F238E27FC236}">
                <a16:creationId xmlns:a16="http://schemas.microsoft.com/office/drawing/2014/main" id="{DD3BB653-96E9-C7C2-F4EB-A57DDDF541D0}"/>
              </a:ext>
            </a:extLst>
          </p:cNvPr>
          <p:cNvSpPr txBox="1">
            <a:spLocks/>
          </p:cNvSpPr>
          <p:nvPr/>
        </p:nvSpPr>
        <p:spPr>
          <a:xfrm>
            <a:off x="912990" y="687582"/>
            <a:ext cx="4722589" cy="14081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Gt america lt"/>
                <a:ea typeface="ＭＳ Ｐゴシック" panose="020B0600070205080204" pitchFamily="34" charset="-128"/>
              </a:rPr>
              <a:t>Financial Messaging Tools:</a:t>
            </a:r>
            <a:br>
              <a:rPr lang="en-US" altLang="en-US" sz="3200" b="1" dirty="0">
                <a:latin typeface="Gt america lt"/>
                <a:ea typeface="ＭＳ Ｐゴシック" panose="020B0600070205080204" pitchFamily="34" charset="-128"/>
              </a:rPr>
            </a:br>
            <a:r>
              <a:rPr lang="en-US" altLang="en-US" sz="3200" b="1" dirty="0">
                <a:latin typeface="Gt america lt"/>
                <a:ea typeface="ＭＳ Ｐゴシック" panose="020B0600070205080204" pitchFamily="34" charset="-128"/>
              </a:rPr>
              <a:t>Dashboards</a:t>
            </a:r>
          </a:p>
        </p:txBody>
      </p:sp>
      <p:sp>
        <p:nvSpPr>
          <p:cNvPr id="15" name="Rectangle 3">
            <a:extLst>
              <a:ext uri="{FF2B5EF4-FFF2-40B4-BE49-F238E27FC236}">
                <a16:creationId xmlns:a16="http://schemas.microsoft.com/office/drawing/2014/main" id="{06A2071D-3EA2-A70E-5317-4E04EB55ED81}"/>
              </a:ext>
            </a:extLst>
          </p:cNvPr>
          <p:cNvSpPr txBox="1">
            <a:spLocks/>
          </p:cNvSpPr>
          <p:nvPr/>
        </p:nvSpPr>
        <p:spPr>
          <a:xfrm>
            <a:off x="745722" y="2095694"/>
            <a:ext cx="5388187" cy="44435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endParaRPr lang="en-US" sz="800" dirty="0">
              <a:ea typeface="ＭＳ Ｐゴシック" pitchFamily="34" charset="-128"/>
            </a:endParaRPr>
          </a:p>
          <a:p>
            <a:pPr marL="57148" indent="0">
              <a:buFont typeface="Arial" panose="020B0604020202020204" pitchFamily="34" charset="0"/>
              <a:buNone/>
              <a:defRPr/>
            </a:pPr>
            <a:r>
              <a:rPr lang="en-US" dirty="0">
                <a:latin typeface="Gt america lt"/>
                <a:ea typeface="ＭＳ Ｐゴシック" pitchFamily="34" charset="-128"/>
              </a:rPr>
              <a:t>Individually these reports only tell part of the story:</a:t>
            </a:r>
          </a:p>
          <a:p>
            <a:pPr marL="57148" indent="0">
              <a:buFont typeface="Arial" panose="020B0604020202020204" pitchFamily="34" charset="0"/>
              <a:buNone/>
              <a:defRPr/>
            </a:pPr>
            <a:endParaRPr lang="en-US" sz="1600" b="1" dirty="0">
              <a:latin typeface="Gt america lt"/>
              <a:ea typeface="ＭＳ Ｐゴシック" pitchFamily="34" charset="-128"/>
            </a:endParaRPr>
          </a:p>
          <a:p>
            <a:pPr marL="400034">
              <a:buFont typeface="+mj-lt"/>
              <a:buAutoNum type="arabicPeriod"/>
              <a:defRPr/>
            </a:pPr>
            <a:r>
              <a:rPr lang="en-US" sz="2400" dirty="0">
                <a:latin typeface="Gt america lt"/>
                <a:ea typeface="ＭＳ Ｐゴシック" pitchFamily="34" charset="-128"/>
              </a:rPr>
              <a:t>budget report vs.</a:t>
            </a:r>
          </a:p>
          <a:p>
            <a:pPr marL="400034">
              <a:buFont typeface="+mj-lt"/>
              <a:buAutoNum type="arabicPeriod"/>
              <a:defRPr/>
            </a:pPr>
            <a:r>
              <a:rPr lang="en-US" sz="2400" dirty="0">
                <a:latin typeface="Gt america lt"/>
                <a:ea typeface="ＭＳ Ｐゴシック" pitchFamily="34" charset="-128"/>
              </a:rPr>
              <a:t>balance sheet vs.</a:t>
            </a:r>
          </a:p>
          <a:p>
            <a:pPr marL="400034">
              <a:buFont typeface="+mj-lt"/>
              <a:buAutoNum type="arabicPeriod"/>
              <a:defRPr/>
            </a:pPr>
            <a:r>
              <a:rPr lang="en-US" sz="2400" dirty="0">
                <a:latin typeface="Gt america lt"/>
                <a:ea typeface="ＭＳ Ｐゴシック" pitchFamily="34" charset="-128"/>
              </a:rPr>
              <a:t>membership report</a:t>
            </a:r>
          </a:p>
          <a:p>
            <a:pPr marL="57148" indent="0">
              <a:buFont typeface="Arial" panose="020B0604020202020204" pitchFamily="34" charset="0"/>
              <a:buNone/>
              <a:defRPr/>
            </a:pPr>
            <a:endParaRPr lang="en-US" sz="1600" dirty="0">
              <a:latin typeface="Gt america lt"/>
              <a:ea typeface="ＭＳ Ｐゴシック" pitchFamily="34" charset="-128"/>
            </a:endParaRPr>
          </a:p>
          <a:p>
            <a:pPr marL="57148" indent="0">
              <a:buFont typeface="Arial" panose="020B0604020202020204" pitchFamily="34" charset="0"/>
              <a:buNone/>
              <a:defRPr/>
            </a:pPr>
            <a:r>
              <a:rPr lang="en-US" dirty="0">
                <a:latin typeface="Gt america lt"/>
                <a:ea typeface="ＭＳ Ｐゴシック" pitchFamily="34" charset="-128"/>
              </a:rPr>
              <a:t>Three dimensions together tell a more complete story.</a:t>
            </a:r>
          </a:p>
        </p:txBody>
      </p:sp>
      <p:sp>
        <p:nvSpPr>
          <p:cNvPr id="16" name="Slide Number Placeholder 4">
            <a:extLst>
              <a:ext uri="{FF2B5EF4-FFF2-40B4-BE49-F238E27FC236}">
                <a16:creationId xmlns:a16="http://schemas.microsoft.com/office/drawing/2014/main" id="{AF247433-84E7-DE9D-BEC0-75799E9D64AA}"/>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53</a:t>
            </a:fld>
            <a:endParaRPr lang="en-US" altLang="en-US" sz="1680" dirty="0"/>
          </a:p>
        </p:txBody>
      </p:sp>
    </p:spTree>
    <p:extLst>
      <p:ext uri="{BB962C8B-B14F-4D97-AF65-F5344CB8AC3E}">
        <p14:creationId xmlns:p14="http://schemas.microsoft.com/office/powerpoint/2010/main" val="69424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Slide Number Placeholder 4"/>
          <p:cNvSpPr>
            <a:spLocks noGrp="1"/>
          </p:cNvSpPr>
          <p:nvPr>
            <p:ph type="sldNum" sz="quarter" idx="4294967295"/>
          </p:nvPr>
        </p:nvSpPr>
        <p:spPr>
          <a:xfrm>
            <a:off x="118872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ClrTx/>
              <a:buSzTx/>
              <a:buFontTx/>
              <a:buNone/>
            </a:pPr>
            <a:fld id="{B4C9C0D5-DD38-8E49-8CBC-9FEBD21D8142}" type="slidenum">
              <a:rPr lang="en-US" smtClean="0"/>
              <a:pPr>
                <a:spcBef>
                  <a:spcPct val="0"/>
                </a:spcBef>
                <a:buClrTx/>
                <a:buSzTx/>
                <a:buFontTx/>
                <a:buNone/>
              </a:pPr>
              <a:t>54</a:t>
            </a:fld>
            <a:endParaRPr lang="en-US" altLang="en-US" sz="1680"/>
          </a:p>
        </p:txBody>
      </p:sp>
      <p:grpSp>
        <p:nvGrpSpPr>
          <p:cNvPr id="112644" name="Content Placeholder 31747"/>
          <p:cNvGrpSpPr>
            <a:grpSpLocks/>
          </p:cNvGrpSpPr>
          <p:nvPr/>
        </p:nvGrpSpPr>
        <p:grpSpPr bwMode="auto">
          <a:xfrm>
            <a:off x="5906452" y="2990106"/>
            <a:ext cx="4097656" cy="4137660"/>
            <a:chOff x="1889" y="1260"/>
            <a:chExt cx="2036" cy="2011"/>
          </a:xfrm>
        </p:grpSpPr>
        <p:sp>
          <p:nvSpPr>
            <p:cNvPr id="112646" name="_s1028"/>
            <p:cNvSpPr>
              <a:spLocks noChangeArrowheads="1" noTextEdit="1"/>
            </p:cNvSpPr>
            <p:nvPr/>
          </p:nvSpPr>
          <p:spPr bwMode="auto">
            <a:xfrm>
              <a:off x="2403" y="1593"/>
              <a:ext cx="954" cy="954"/>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sz="3456"/>
            </a:p>
          </p:txBody>
        </p:sp>
        <p:sp>
          <p:nvSpPr>
            <p:cNvPr id="112647" name="_s1029"/>
            <p:cNvSpPr>
              <a:spLocks noChangeArrowheads="1"/>
            </p:cNvSpPr>
            <p:nvPr/>
          </p:nvSpPr>
          <p:spPr bwMode="auto">
            <a:xfrm>
              <a:off x="2753" y="1260"/>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Budget Report</a:t>
              </a:r>
            </a:p>
          </p:txBody>
        </p:sp>
        <p:sp>
          <p:nvSpPr>
            <p:cNvPr id="112648" name="_s1030"/>
            <p:cNvSpPr>
              <a:spLocks noChangeArrowheads="1" noTextEdit="1"/>
            </p:cNvSpPr>
            <p:nvPr/>
          </p:nvSpPr>
          <p:spPr bwMode="auto">
            <a:xfrm>
              <a:off x="2717" y="2137"/>
              <a:ext cx="954" cy="954"/>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sz="3456"/>
            </a:p>
          </p:txBody>
        </p:sp>
        <p:sp>
          <p:nvSpPr>
            <p:cNvPr id="112649" name="_s1031"/>
            <p:cNvSpPr>
              <a:spLocks noChangeArrowheads="1"/>
            </p:cNvSpPr>
            <p:nvPr/>
          </p:nvSpPr>
          <p:spPr bwMode="auto">
            <a:xfrm>
              <a:off x="3671" y="3028"/>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dirty="0">
                  <a:latin typeface="Helvetica" panose="020B0604020202020204" pitchFamily="34" charset="0"/>
                  <a:ea typeface="ＭＳ Ｐゴシック" panose="020B0600070205080204" pitchFamily="34" charset="-128"/>
                </a:rPr>
                <a:t>Membership Report</a:t>
              </a:r>
            </a:p>
          </p:txBody>
        </p:sp>
        <p:sp>
          <p:nvSpPr>
            <p:cNvPr id="112650" name="_s1032"/>
            <p:cNvSpPr>
              <a:spLocks noChangeArrowheads="1" noTextEdit="1"/>
            </p:cNvSpPr>
            <p:nvPr/>
          </p:nvSpPr>
          <p:spPr bwMode="auto">
            <a:xfrm>
              <a:off x="2089" y="2137"/>
              <a:ext cx="954" cy="954"/>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sz="3456"/>
            </a:p>
          </p:txBody>
        </p:sp>
        <p:sp>
          <p:nvSpPr>
            <p:cNvPr id="112651" name="_s1033"/>
            <p:cNvSpPr>
              <a:spLocks noChangeArrowheads="1"/>
            </p:cNvSpPr>
            <p:nvPr/>
          </p:nvSpPr>
          <p:spPr bwMode="auto">
            <a:xfrm>
              <a:off x="1889" y="3033"/>
              <a:ext cx="254"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440">
                  <a:latin typeface="Helvetica" panose="020B0604020202020204" pitchFamily="34" charset="0"/>
                  <a:ea typeface="ＭＳ Ｐゴシック" panose="020B0600070205080204" pitchFamily="34" charset="-128"/>
                </a:rPr>
                <a:t>Balance Sheet</a:t>
              </a:r>
            </a:p>
          </p:txBody>
        </p:sp>
      </p:grpSp>
      <p:sp>
        <p:nvSpPr>
          <p:cNvPr id="14" name="Rectangle 2">
            <a:extLst>
              <a:ext uri="{FF2B5EF4-FFF2-40B4-BE49-F238E27FC236}">
                <a16:creationId xmlns:a16="http://schemas.microsoft.com/office/drawing/2014/main" id="{6E6B06A5-6308-5ED1-1DFB-9CE8827AC784}"/>
              </a:ext>
            </a:extLst>
          </p:cNvPr>
          <p:cNvSpPr txBox="1">
            <a:spLocks/>
          </p:cNvSpPr>
          <p:nvPr/>
        </p:nvSpPr>
        <p:spPr>
          <a:xfrm>
            <a:off x="457865" y="1978395"/>
            <a:ext cx="5278120" cy="14065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Gt america lt"/>
                <a:ea typeface="ＭＳ Ｐゴシック" panose="020B0600070205080204" pitchFamily="34" charset="-128"/>
              </a:rPr>
              <a:t>Financial Messaging Tools:</a:t>
            </a:r>
            <a:br>
              <a:rPr lang="en-US" altLang="en-US" sz="3200" b="1" dirty="0">
                <a:latin typeface="Gt america lt"/>
                <a:ea typeface="ＭＳ Ｐゴシック" panose="020B0600070205080204" pitchFamily="34" charset="-128"/>
              </a:rPr>
            </a:br>
            <a:r>
              <a:rPr lang="en-US" altLang="en-US" sz="3200" b="1" dirty="0">
                <a:latin typeface="Gt america lt"/>
                <a:ea typeface="ＭＳ Ｐゴシック" panose="020B0600070205080204" pitchFamily="34" charset="-128"/>
              </a:rPr>
              <a:t>Dashboards</a:t>
            </a:r>
            <a:endParaRPr lang="en-US" altLang="en-US" sz="2800" b="1" dirty="0">
              <a:latin typeface="Gt america lt"/>
              <a:ea typeface="ＭＳ Ｐゴシック" panose="020B0600070205080204" pitchFamily="34" charset="-128"/>
            </a:endParaRPr>
          </a:p>
        </p:txBody>
      </p:sp>
      <p:sp>
        <p:nvSpPr>
          <p:cNvPr id="15" name="Rectangle 3">
            <a:extLst>
              <a:ext uri="{FF2B5EF4-FFF2-40B4-BE49-F238E27FC236}">
                <a16:creationId xmlns:a16="http://schemas.microsoft.com/office/drawing/2014/main" id="{50CA2D68-5709-197E-7F1A-8DE2A47FAEAF}"/>
              </a:ext>
            </a:extLst>
          </p:cNvPr>
          <p:cNvSpPr txBox="1">
            <a:spLocks/>
          </p:cNvSpPr>
          <p:nvPr/>
        </p:nvSpPr>
        <p:spPr>
          <a:xfrm>
            <a:off x="457865" y="4008625"/>
            <a:ext cx="5182779" cy="1541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n-US" altLang="en-US" sz="1400" dirty="0">
              <a:ea typeface="ＭＳ Ｐゴシック" panose="020B0600070205080204" pitchFamily="34" charset="-128"/>
            </a:endParaRPr>
          </a:p>
          <a:p>
            <a:pPr algn="ctr">
              <a:buFont typeface="Wingdings" panose="05000000000000000000" pitchFamily="2" charset="2"/>
              <a:buNone/>
            </a:pPr>
            <a:r>
              <a:rPr lang="en-US" altLang="en-US" sz="3200" b="1" dirty="0">
                <a:latin typeface="Gt america lt"/>
                <a:ea typeface="ＭＳ Ｐゴシック" panose="020B0600070205080204" pitchFamily="34" charset="-128"/>
              </a:rPr>
              <a:t>Explore Sample Dashboard</a:t>
            </a:r>
          </a:p>
        </p:txBody>
      </p:sp>
      <p:sp>
        <p:nvSpPr>
          <p:cNvPr id="16" name="Slide Number Placeholder 4">
            <a:extLst>
              <a:ext uri="{FF2B5EF4-FFF2-40B4-BE49-F238E27FC236}">
                <a16:creationId xmlns:a16="http://schemas.microsoft.com/office/drawing/2014/main" id="{69D42D40-57A1-18C2-9E64-FCC919B76A6D}"/>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54</a:t>
            </a:fld>
            <a:endParaRPr lang="en-US" altLang="en-US" sz="1680" dirty="0"/>
          </a:p>
        </p:txBody>
      </p:sp>
    </p:spTree>
    <p:extLst>
      <p:ext uri="{BB962C8B-B14F-4D97-AF65-F5344CB8AC3E}">
        <p14:creationId xmlns:p14="http://schemas.microsoft.com/office/powerpoint/2010/main" val="5778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DC7F00-9B95-954D-A53E-50DDA5FB035A}"/>
              </a:ext>
            </a:extLst>
          </p:cNvPr>
          <p:cNvSpPr>
            <a:spLocks noGrp="1"/>
          </p:cNvSpPr>
          <p:nvPr>
            <p:ph type="ctrTitle" idx="4294967295"/>
          </p:nvPr>
        </p:nvSpPr>
        <p:spPr>
          <a:xfrm>
            <a:off x="903249" y="1566863"/>
            <a:ext cx="9367024" cy="3778250"/>
          </a:xfrm>
        </p:spPr>
        <p:txBody>
          <a:bodyPr>
            <a:noAutofit/>
          </a:bodyPr>
          <a:lstStyle/>
          <a:p>
            <a:pPr algn="ctr"/>
            <a:r>
              <a:rPr lang="en-US" sz="5760" b="1" dirty="0">
                <a:latin typeface="Gt america lt"/>
              </a:rPr>
              <a:t>Top Ten Lists</a:t>
            </a:r>
            <a:br>
              <a:rPr lang="en-US" sz="5760" b="1" dirty="0">
                <a:latin typeface="Gt america lt"/>
              </a:rPr>
            </a:br>
            <a:r>
              <a:rPr lang="en-US" sz="5760" b="1" dirty="0">
                <a:latin typeface="Gt america lt"/>
              </a:rPr>
              <a:t>for</a:t>
            </a:r>
            <a:br>
              <a:rPr lang="en-US" sz="5760" b="1" dirty="0">
                <a:latin typeface="Gt america lt"/>
              </a:rPr>
            </a:br>
            <a:r>
              <a:rPr lang="en-US" sz="5760" b="1" dirty="0">
                <a:latin typeface="Gt america lt"/>
              </a:rPr>
              <a:t>Fiscal and Financial</a:t>
            </a:r>
            <a:br>
              <a:rPr lang="en-US" sz="5760" b="1" dirty="0">
                <a:latin typeface="Gt america lt"/>
              </a:rPr>
            </a:br>
            <a:r>
              <a:rPr lang="en-US" sz="5760" b="1" dirty="0">
                <a:latin typeface="Gt america lt"/>
              </a:rPr>
              <a:t>Health and Sustainability</a:t>
            </a:r>
          </a:p>
        </p:txBody>
      </p:sp>
      <p:sp>
        <p:nvSpPr>
          <p:cNvPr id="5" name="Slide Number Placeholder 4">
            <a:extLst>
              <a:ext uri="{FF2B5EF4-FFF2-40B4-BE49-F238E27FC236}">
                <a16:creationId xmlns:a16="http://schemas.microsoft.com/office/drawing/2014/main" id="{F5B28470-5FCF-267D-9C3C-FC2AA602B1E4}"/>
              </a:ext>
            </a:extLst>
          </p:cNvPr>
          <p:cNvSpPr txBox="1">
            <a:spLocks/>
          </p:cNvSpPr>
          <p:nvPr/>
        </p:nvSpPr>
        <p:spPr>
          <a:xfrm>
            <a:off x="9966960" y="7673248"/>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55</a:t>
            </a:fld>
            <a:endParaRPr lang="en-US" altLang="en-US" sz="1680" dirty="0"/>
          </a:p>
        </p:txBody>
      </p:sp>
    </p:spTree>
    <p:extLst>
      <p:ext uri="{BB962C8B-B14F-4D97-AF65-F5344CB8AC3E}">
        <p14:creationId xmlns:p14="http://schemas.microsoft.com/office/powerpoint/2010/main" val="69101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69540" y="1228344"/>
            <a:ext cx="9979152" cy="489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latin typeface="Gt america lt"/>
                <a:cs typeface="Calibri" panose="020F0502020204030204" pitchFamily="34" charset="0"/>
              </a:rPr>
              <a:t>Fiscal and Financial Sustainability Improvement:</a:t>
            </a:r>
          </a:p>
          <a:p>
            <a:pPr marL="0" indent="0">
              <a:buNone/>
              <a:defRPr/>
            </a:pPr>
            <a:endParaRPr lang="en-US" b="1" dirty="0">
              <a:latin typeface="Gt america lt"/>
              <a:cs typeface="Calibri" panose="020F0502020204030204" pitchFamily="34" charset="0"/>
            </a:endParaRPr>
          </a:p>
          <a:p>
            <a:pPr marL="548618" indent="-548618">
              <a:buFont typeface="+mj-lt"/>
              <a:buAutoNum type="arabicPeriod"/>
              <a:defRPr/>
            </a:pPr>
            <a:r>
              <a:rPr lang="en-US" dirty="0">
                <a:latin typeface="Gt america lt"/>
                <a:cs typeface="Calibri" panose="020F0502020204030204" pitchFamily="34" charset="0"/>
              </a:rPr>
              <a:t>Increase the financial acumen of senior management and project managers.</a:t>
            </a:r>
          </a:p>
          <a:p>
            <a:pPr marL="0" indent="0">
              <a:buNone/>
              <a:defRPr/>
            </a:pPr>
            <a:endParaRPr lang="en-US" dirty="0">
              <a:latin typeface="Gt america lt"/>
              <a:cs typeface="Calibri" panose="020F0502020204030204" pitchFamily="34" charset="0"/>
            </a:endParaRPr>
          </a:p>
          <a:p>
            <a:pPr marL="548618" indent="-548618">
              <a:buFont typeface="+mj-lt"/>
              <a:buAutoNum type="arabicPeriod" startAt="2"/>
              <a:defRPr/>
            </a:pPr>
            <a:r>
              <a:rPr lang="en-US" dirty="0">
                <a:latin typeface="Gt america lt"/>
                <a:cs typeface="Calibri" panose="020F0502020204030204" pitchFamily="34" charset="0"/>
              </a:rPr>
              <a:t>Connect senior management and project managers to financial reports and budgets and foster an environment for sharing financial information throughout the organization.</a:t>
            </a:r>
          </a:p>
          <a:p>
            <a:pPr marL="0" indent="0">
              <a:buNone/>
              <a:defRPr/>
            </a:pPr>
            <a:endParaRPr lang="en-US" sz="2880" dirty="0"/>
          </a:p>
        </p:txBody>
      </p:sp>
      <p:sp>
        <p:nvSpPr>
          <p:cNvPr id="5"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680"/>
              <a:pPr>
                <a:spcBef>
                  <a:spcPct val="0"/>
                </a:spcBef>
                <a:buClrTx/>
                <a:buSzTx/>
                <a:buFontTx/>
                <a:buNone/>
              </a:pPr>
              <a:t>56</a:t>
            </a:fld>
            <a:endParaRPr lang="en-US" altLang="en-US" sz="1680" dirty="0"/>
          </a:p>
        </p:txBody>
      </p:sp>
    </p:spTree>
    <p:extLst>
      <p:ext uri="{BB962C8B-B14F-4D97-AF65-F5344CB8AC3E}">
        <p14:creationId xmlns:p14="http://schemas.microsoft.com/office/powerpoint/2010/main" val="202736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307625" y="1288636"/>
            <a:ext cx="10594848" cy="545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latin typeface="Gt america lt"/>
                <a:cs typeface="Calibri" panose="020F0502020204030204" pitchFamily="34" charset="0"/>
              </a:rPr>
              <a:t>Fiscal and Financial Sustainability Improvement:</a:t>
            </a:r>
          </a:p>
          <a:p>
            <a:pPr marL="0" indent="0">
              <a:buNone/>
              <a:defRPr/>
            </a:pPr>
            <a:endParaRPr lang="en-US" b="1" dirty="0">
              <a:latin typeface="Gt america lt"/>
              <a:cs typeface="Calibri" panose="020F0502020204030204" pitchFamily="34" charset="0"/>
            </a:endParaRPr>
          </a:p>
          <a:p>
            <a:pPr marL="548618" indent="-548618">
              <a:buFont typeface="+mj-lt"/>
              <a:buAutoNum type="arabicPeriod" startAt="3"/>
              <a:defRPr/>
            </a:pPr>
            <a:r>
              <a:rPr lang="en-US" dirty="0">
                <a:latin typeface="Gt america lt"/>
                <a:cs typeface="Calibri" panose="020F0502020204030204" pitchFamily="34" charset="0"/>
              </a:rPr>
              <a:t>Integrate budget and projection reports into the financial reporting systems and include cash-flow projections.</a:t>
            </a:r>
          </a:p>
          <a:p>
            <a:pPr marL="548618" indent="-548618">
              <a:buFont typeface="+mj-lt"/>
              <a:buAutoNum type="arabicPeriod" startAt="3"/>
              <a:defRPr/>
            </a:pPr>
            <a:endParaRPr lang="en-US" dirty="0">
              <a:latin typeface="Gt america lt"/>
              <a:cs typeface="Calibri" panose="020F0502020204030204" pitchFamily="34" charset="0"/>
            </a:endParaRPr>
          </a:p>
          <a:p>
            <a:pPr marL="548618" indent="-548618">
              <a:buFont typeface="+mj-lt"/>
              <a:buAutoNum type="arabicPeriod" startAt="3"/>
              <a:defRPr/>
            </a:pPr>
            <a:r>
              <a:rPr lang="en-US" dirty="0">
                <a:latin typeface="Gt america lt"/>
                <a:cs typeface="Calibri" panose="020F0502020204030204" pitchFamily="34" charset="0"/>
              </a:rPr>
              <a:t>Make sure financial systems are always current and monthly internal financial reports and external grant reporting is timely and completed within 25 days of the close of the previous month-end.</a:t>
            </a:r>
          </a:p>
          <a:p>
            <a:pPr marL="0" indent="0">
              <a:buNone/>
              <a:defRPr/>
            </a:pPr>
            <a:endParaRPr lang="en-US" sz="2880" dirty="0">
              <a:latin typeface="Calibri" panose="020F0502020204030204" pitchFamily="34" charset="0"/>
              <a:cs typeface="Calibri" panose="020F0502020204030204" pitchFamily="34" charset="0"/>
            </a:endParaRPr>
          </a:p>
        </p:txBody>
      </p:sp>
      <p:sp>
        <p:nvSpPr>
          <p:cNvPr id="5"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680"/>
              <a:pPr>
                <a:spcBef>
                  <a:spcPct val="0"/>
                </a:spcBef>
                <a:buClrTx/>
                <a:buSzTx/>
                <a:buFontTx/>
                <a:buNone/>
              </a:pPr>
              <a:t>57</a:t>
            </a:fld>
            <a:endParaRPr lang="en-US" altLang="en-US" sz="1680" dirty="0"/>
          </a:p>
        </p:txBody>
      </p:sp>
    </p:spTree>
    <p:extLst>
      <p:ext uri="{BB962C8B-B14F-4D97-AF65-F5344CB8AC3E}">
        <p14:creationId xmlns:p14="http://schemas.microsoft.com/office/powerpoint/2010/main" val="242052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txBox="1">
            <a:spLocks/>
          </p:cNvSpPr>
          <p:nvPr/>
        </p:nvSpPr>
        <p:spPr bwMode="auto">
          <a:xfrm>
            <a:off x="315951" y="795967"/>
            <a:ext cx="10521696" cy="605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buClrTx/>
              <a:buSzTx/>
              <a:buFont typeface="Arial" panose="020B0604020202020204" pitchFamily="34" charset="0"/>
              <a:buNone/>
              <a:defRPr/>
            </a:pPr>
            <a:r>
              <a:rPr lang="en-US" altLang="en-US" b="1" dirty="0">
                <a:latin typeface="Gt america lt"/>
                <a:ea typeface="ＭＳ Ｐゴシック" panose="020B0600070205080204" pitchFamily="34" charset="-128"/>
                <a:cs typeface="Century Gothic" panose="020B0502020202020204" pitchFamily="34" charset="0"/>
              </a:rPr>
              <a:t>Fiscal and Financial Sustainability Improvement:</a:t>
            </a:r>
          </a:p>
          <a:p>
            <a:pPr>
              <a:buClrTx/>
              <a:buSzTx/>
              <a:buFont typeface="Arial" panose="020B0604020202020204" pitchFamily="34" charset="0"/>
              <a:buNone/>
              <a:defRPr/>
            </a:pPr>
            <a:endParaRPr lang="en-US" altLang="en-US" sz="2000" b="1" dirty="0">
              <a:latin typeface="Gt america lt"/>
              <a:ea typeface="ＭＳ Ｐゴシック" panose="020B0600070205080204" pitchFamily="34" charset="-128"/>
              <a:cs typeface="Century Gothic" panose="020B0502020202020204" pitchFamily="34" charset="0"/>
            </a:endParaRPr>
          </a:p>
          <a:p>
            <a:pPr marL="548618" indent="-548618">
              <a:buClrTx/>
              <a:buSzTx/>
              <a:buFont typeface="+mj-lt"/>
              <a:buAutoNum type="arabicPeriod" startAt="5"/>
              <a:defRPr/>
            </a:pPr>
            <a:r>
              <a:rPr lang="en-US" altLang="en-US" dirty="0">
                <a:latin typeface="Gt america lt"/>
                <a:ea typeface="ＭＳ Ｐゴシック" panose="020B0600070205080204" pitchFamily="34" charset="-128"/>
                <a:cs typeface="Century Gothic" panose="020B0502020202020204" pitchFamily="34" charset="0"/>
              </a:rPr>
              <a:t>Provide financial reports to the board of directors in a regular and timely manner so board members can fulfill their fiscal fiduciary role.</a:t>
            </a:r>
          </a:p>
          <a:p>
            <a:pPr marL="548618" indent="-548618">
              <a:buClrTx/>
              <a:buSzTx/>
              <a:buFont typeface="+mj-lt"/>
              <a:buAutoNum type="arabicPeriod" startAt="5"/>
              <a:defRPr/>
            </a:pPr>
            <a:endParaRPr lang="en-US" altLang="en-US" dirty="0">
              <a:latin typeface="Gt america lt"/>
              <a:ea typeface="ＭＳ Ｐゴシック" panose="020B0600070205080204" pitchFamily="34" charset="-128"/>
              <a:cs typeface="Century Gothic" panose="020B0502020202020204" pitchFamily="34" charset="0"/>
            </a:endParaRPr>
          </a:p>
          <a:p>
            <a:pPr marL="548618" indent="-548618">
              <a:buClrTx/>
              <a:buSzTx/>
              <a:buFont typeface="+mj-lt"/>
              <a:buAutoNum type="arabicPeriod" startAt="5"/>
              <a:defRPr/>
            </a:pPr>
            <a:r>
              <a:rPr lang="en-US" altLang="en-US" dirty="0">
                <a:latin typeface="Gt america lt"/>
                <a:ea typeface="ＭＳ Ｐゴシック" panose="020B0600070205080204" pitchFamily="34" charset="-128"/>
                <a:cs typeface="Century Gothic" panose="020B0502020202020204" pitchFamily="34" charset="0"/>
              </a:rPr>
              <a:t>Healthy sustainability organizations must monitor their balance sheets closely paying close attention to building an Operating Reserve and ensuring that cash and other assets are managed effectively while liabilities are not allowed to expand out of control.</a:t>
            </a:r>
          </a:p>
        </p:txBody>
      </p:sp>
      <p:sp>
        <p:nvSpPr>
          <p:cNvPr id="5"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680"/>
              <a:pPr>
                <a:spcBef>
                  <a:spcPct val="0"/>
                </a:spcBef>
                <a:buClrTx/>
                <a:buSzTx/>
                <a:buFontTx/>
                <a:buNone/>
              </a:pPr>
              <a:t>58</a:t>
            </a:fld>
            <a:endParaRPr lang="en-US" altLang="en-US" sz="1680" dirty="0"/>
          </a:p>
        </p:txBody>
      </p:sp>
    </p:spTree>
    <p:extLst>
      <p:ext uri="{BB962C8B-B14F-4D97-AF65-F5344CB8AC3E}">
        <p14:creationId xmlns:p14="http://schemas.microsoft.com/office/powerpoint/2010/main" val="404011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202358" y="779571"/>
            <a:ext cx="10399776" cy="606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latin typeface="Gt america lt"/>
                <a:cs typeface="Calibri" panose="020F0502020204030204" pitchFamily="34" charset="0"/>
              </a:rPr>
              <a:t>Fiscal and Financial Sustainability Improvement:</a:t>
            </a:r>
          </a:p>
          <a:p>
            <a:pPr marL="0" indent="0">
              <a:buNone/>
              <a:defRPr/>
            </a:pPr>
            <a:endParaRPr lang="en-US" b="1" dirty="0">
              <a:latin typeface="Gt america lt"/>
              <a:cs typeface="Calibri" panose="020F0502020204030204" pitchFamily="34" charset="0"/>
            </a:endParaRPr>
          </a:p>
          <a:p>
            <a:pPr marL="548618" indent="-548618">
              <a:buFont typeface="+mj-lt"/>
              <a:buAutoNum type="arabicPeriod" startAt="7"/>
              <a:defRPr/>
            </a:pPr>
            <a:r>
              <a:rPr lang="en-US" dirty="0">
                <a:latin typeface="Gt america lt"/>
                <a:cs typeface="Calibri" panose="020F0502020204030204" pitchFamily="34" charset="0"/>
              </a:rPr>
              <a:t>Install a complete accounting policies and procedures manual and regularly update the manual to meet the ever-changing compliance requirements of grant funders.</a:t>
            </a:r>
          </a:p>
          <a:p>
            <a:pPr marL="548618" indent="-548618">
              <a:buFont typeface="+mj-lt"/>
              <a:buAutoNum type="arabicPeriod" startAt="7"/>
              <a:defRPr/>
            </a:pPr>
            <a:endParaRPr lang="en-US" dirty="0">
              <a:latin typeface="Gt america lt"/>
              <a:cs typeface="Calibri" panose="020F0502020204030204" pitchFamily="34" charset="0"/>
            </a:endParaRPr>
          </a:p>
          <a:p>
            <a:pPr marL="548618" indent="-548618">
              <a:buFont typeface="+mj-lt"/>
              <a:buAutoNum type="arabicPeriod" startAt="7"/>
              <a:defRPr/>
            </a:pPr>
            <a:r>
              <a:rPr lang="en-US" dirty="0">
                <a:latin typeface="Gt america lt"/>
                <a:cs typeface="Calibri" panose="020F0502020204030204" pitchFamily="34" charset="0"/>
              </a:rPr>
              <a:t>Plan for an Independent Annual Financial Statement Audit and Uniform Guidance Audit when required and have an Audit Committee (if possible) or Finance Committee oversees the audit process and function.</a:t>
            </a:r>
          </a:p>
        </p:txBody>
      </p:sp>
      <p:sp>
        <p:nvSpPr>
          <p:cNvPr id="5"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680"/>
              <a:pPr>
                <a:spcBef>
                  <a:spcPct val="0"/>
                </a:spcBef>
                <a:buClrTx/>
                <a:buSzTx/>
                <a:buFontTx/>
                <a:buNone/>
              </a:pPr>
              <a:t>59</a:t>
            </a:fld>
            <a:endParaRPr lang="en-US" altLang="en-US" sz="1680" dirty="0"/>
          </a:p>
        </p:txBody>
      </p:sp>
    </p:spTree>
    <p:extLst>
      <p:ext uri="{BB962C8B-B14F-4D97-AF65-F5344CB8AC3E}">
        <p14:creationId xmlns:p14="http://schemas.microsoft.com/office/powerpoint/2010/main" val="3507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0"/>
          </p:nvPr>
        </p:nvSpPr>
        <p:spPr>
          <a:xfrm>
            <a:off x="925551" y="2283134"/>
            <a:ext cx="9271000" cy="4003289"/>
          </a:xfrm>
        </p:spPr>
        <p:txBody>
          <a:bodyPr>
            <a:normAutofit/>
          </a:bodyPr>
          <a:lstStyle/>
          <a:p>
            <a:pPr eaLnBrk="1" hangingPunct="1"/>
            <a:r>
              <a:rPr lang="en-US" altLang="en-US" sz="3600" dirty="0"/>
              <a:t>Form 990T: </a:t>
            </a:r>
          </a:p>
          <a:p>
            <a:pPr eaLnBrk="1" hangingPunct="1"/>
            <a:endParaRPr lang="en-US" altLang="en-US" sz="900" dirty="0"/>
          </a:p>
          <a:p>
            <a:pPr marL="571500" indent="-571500" eaLnBrk="1" hangingPunct="1">
              <a:buFont typeface="Arial" panose="020B0604020202020204" pitchFamily="34" charset="0"/>
              <a:buChar char="•"/>
            </a:pPr>
            <a:r>
              <a:rPr lang="en-US" altLang="en-US" sz="3600" dirty="0"/>
              <a:t>Required if gross income from unrelated businesses is $1,000 or more (combined)</a:t>
            </a:r>
          </a:p>
          <a:p>
            <a:pPr marL="571500" indent="-571500" eaLnBrk="1" hangingPunct="1">
              <a:buFont typeface="Arial" panose="020B0604020202020204" pitchFamily="34" charset="0"/>
              <a:buChar char="•"/>
            </a:pPr>
            <a:r>
              <a:rPr lang="en-US" altLang="en-US" sz="3600" dirty="0"/>
              <a:t>Must file quarterly estimates if the tax is expected to be $500 or more</a:t>
            </a:r>
          </a:p>
        </p:txBody>
      </p:sp>
      <p:sp>
        <p:nvSpPr>
          <p:cNvPr id="7170" name="Rectangle 2"/>
          <p:cNvSpPr>
            <a:spLocks noGrp="1" noChangeArrowheads="1"/>
          </p:cNvSpPr>
          <p:nvPr>
            <p:ph type="title" idx="4294967295"/>
          </p:nvPr>
        </p:nvSpPr>
        <p:spPr>
          <a:xfrm>
            <a:off x="100361" y="136679"/>
            <a:ext cx="10614025" cy="1371600"/>
          </a:xfrm>
          <a:prstGeom prst="rect">
            <a:avLst/>
          </a:prstGeom>
        </p:spPr>
        <p:txBody>
          <a:bodyPr>
            <a:normAutofit/>
          </a:bodyPr>
          <a:lstStyle/>
          <a:p>
            <a:pPr algn="ctr" eaLnBrk="1" hangingPunct="1"/>
            <a:r>
              <a:rPr lang="en-US" altLang="en-US" sz="3600" b="1" dirty="0">
                <a:latin typeface="Gt america lt"/>
              </a:rPr>
              <a:t>Unrelated Business Income Tax – UBIT</a:t>
            </a:r>
            <a:br>
              <a:rPr lang="en-US" altLang="en-US" sz="3600" b="1" dirty="0">
                <a:latin typeface="Gt america lt"/>
              </a:rPr>
            </a:br>
            <a:r>
              <a:rPr lang="en-US" altLang="en-US" sz="3600" b="1" dirty="0">
                <a:latin typeface="Gt america lt"/>
              </a:rPr>
              <a:t>Filing Requirements</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6</a:t>
            </a:fld>
            <a:endParaRPr lang="en-US" altLang="en-US" sz="1680" dirty="0"/>
          </a:p>
        </p:txBody>
      </p:sp>
    </p:spTree>
    <p:extLst>
      <p:ext uri="{BB962C8B-B14F-4D97-AF65-F5344CB8AC3E}">
        <p14:creationId xmlns:p14="http://schemas.microsoft.com/office/powerpoint/2010/main" val="1234731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diamond(in)">
                                      <p:cBhvr>
                                        <p:cTn id="7" dur="10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8851">
                                            <p:txEl>
                                              <p:pRg st="2" end="2"/>
                                            </p:txEl>
                                          </p:spTgt>
                                        </p:tgtEl>
                                        <p:attrNameLst>
                                          <p:attrName>style.visibility</p:attrName>
                                        </p:attrNameLst>
                                      </p:cBhvr>
                                      <p:to>
                                        <p:strVal val="visible"/>
                                      </p:to>
                                    </p:set>
                                    <p:animEffect transition="in" filter="diamond(in)">
                                      <p:cBhvr>
                                        <p:cTn id="12" dur="1000"/>
                                        <p:tgtEl>
                                          <p:spTgt spid="788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diamond(in)">
                                      <p:cBhvr>
                                        <p:cTn id="17" dur="1000"/>
                                        <p:tgtEl>
                                          <p:spTgt spid="788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294690" y="965031"/>
            <a:ext cx="10497312" cy="553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b="1" dirty="0">
                <a:latin typeface="Gt america lt"/>
                <a:cs typeface="Calibri" panose="020F0502020204030204" pitchFamily="34" charset="0"/>
              </a:rPr>
              <a:t>Fiscal Sustainability Improvement:</a:t>
            </a:r>
          </a:p>
          <a:p>
            <a:pPr marL="0" indent="0">
              <a:buNone/>
              <a:defRPr/>
            </a:pPr>
            <a:endParaRPr lang="en-US" b="1" dirty="0">
              <a:latin typeface="Gt america lt"/>
              <a:cs typeface="Calibri" panose="020F0502020204030204" pitchFamily="34" charset="0"/>
            </a:endParaRPr>
          </a:p>
          <a:p>
            <a:pPr marL="548618" indent="-548618">
              <a:buFont typeface="+mj-lt"/>
              <a:buAutoNum type="arabicPeriod" startAt="9"/>
              <a:defRPr/>
            </a:pPr>
            <a:r>
              <a:rPr lang="en-US" dirty="0">
                <a:latin typeface="Gt america lt"/>
                <a:cs typeface="Calibri" panose="020F0502020204030204" pitchFamily="34" charset="0"/>
              </a:rPr>
              <a:t>Regularly review all grant agreements to ascertain that you are meeting all fiscal compliance requirements.</a:t>
            </a:r>
          </a:p>
          <a:p>
            <a:pPr marL="548618" indent="-548618">
              <a:buFont typeface="+mj-lt"/>
              <a:buAutoNum type="arabicPeriod" startAt="9"/>
              <a:defRPr/>
            </a:pPr>
            <a:endParaRPr lang="en-US" dirty="0">
              <a:latin typeface="Gt america lt"/>
              <a:cs typeface="Calibri" panose="020F0502020204030204" pitchFamily="34" charset="0"/>
            </a:endParaRPr>
          </a:p>
          <a:p>
            <a:pPr marL="548618" indent="-548618">
              <a:buFont typeface="+mj-lt"/>
              <a:buAutoNum type="arabicPeriod" startAt="9"/>
              <a:defRPr/>
            </a:pPr>
            <a:r>
              <a:rPr lang="en-US" dirty="0">
                <a:latin typeface="Gt america lt"/>
                <a:cs typeface="Calibri" panose="020F0502020204030204" pitchFamily="34" charset="0"/>
              </a:rPr>
              <a:t>Schedule quarterly update and compliance meetings with your external granting officers and maintain a transparent fiscal relationship with them that fosters a culture for sharing compliance and financial information.</a:t>
            </a:r>
          </a:p>
          <a:p>
            <a:pPr marL="0" indent="0">
              <a:buNone/>
              <a:defRPr/>
            </a:pPr>
            <a:endParaRPr lang="en-US" sz="2880" dirty="0"/>
          </a:p>
        </p:txBody>
      </p:sp>
      <p:sp>
        <p:nvSpPr>
          <p:cNvPr id="5"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680"/>
              <a:pPr>
                <a:spcBef>
                  <a:spcPct val="0"/>
                </a:spcBef>
                <a:buClrTx/>
                <a:buSzTx/>
                <a:buFontTx/>
                <a:buNone/>
              </a:pPr>
              <a:t>60</a:t>
            </a:fld>
            <a:endParaRPr lang="en-US" altLang="en-US" sz="1680" dirty="0"/>
          </a:p>
        </p:txBody>
      </p:sp>
    </p:spTree>
    <p:extLst>
      <p:ext uri="{BB962C8B-B14F-4D97-AF65-F5344CB8AC3E}">
        <p14:creationId xmlns:p14="http://schemas.microsoft.com/office/powerpoint/2010/main" val="235993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AFF02A3B-6D15-4D58-B7EF-63B452D3D9B0}" type="slidenum">
              <a:rPr lang="en-US" altLang="en-US" sz="1680"/>
              <a:pPr>
                <a:spcBef>
                  <a:spcPct val="0"/>
                </a:spcBef>
                <a:buClrTx/>
                <a:buSzTx/>
                <a:buFontTx/>
                <a:buNone/>
              </a:pPr>
              <a:t>61</a:t>
            </a:fld>
            <a:endParaRPr lang="en-US" altLang="en-US" sz="1680" dirty="0"/>
          </a:p>
        </p:txBody>
      </p:sp>
      <p:sp>
        <p:nvSpPr>
          <p:cNvPr id="7" name="Rectangle 2">
            <a:extLst>
              <a:ext uri="{FF2B5EF4-FFF2-40B4-BE49-F238E27FC236}">
                <a16:creationId xmlns:a16="http://schemas.microsoft.com/office/drawing/2014/main" id="{19F1F221-9795-0089-461B-17BFE2FFE1CE}"/>
              </a:ext>
            </a:extLst>
          </p:cNvPr>
          <p:cNvSpPr txBox="1">
            <a:spLocks/>
          </p:cNvSpPr>
          <p:nvPr/>
        </p:nvSpPr>
        <p:spPr>
          <a:xfrm>
            <a:off x="1572322" y="423307"/>
            <a:ext cx="8394638" cy="83820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latin typeface="Gt america lt"/>
                <a:ea typeface="ＭＳ Ｐゴシック" panose="020B0600070205080204" pitchFamily="34" charset="-128"/>
                <a:cs typeface="Century Gothic" panose="020B0502020202020204" pitchFamily="34" charset="0"/>
              </a:rPr>
              <a:t>Top Ten Lists for Fiscal Health and Sustainability</a:t>
            </a:r>
          </a:p>
        </p:txBody>
      </p:sp>
      <p:sp>
        <p:nvSpPr>
          <p:cNvPr id="8" name="Rectangle 3">
            <a:extLst>
              <a:ext uri="{FF2B5EF4-FFF2-40B4-BE49-F238E27FC236}">
                <a16:creationId xmlns:a16="http://schemas.microsoft.com/office/drawing/2014/main" id="{6300ED6E-E9F2-F1C3-68BA-417B460C6819}"/>
              </a:ext>
            </a:extLst>
          </p:cNvPr>
          <p:cNvSpPr txBox="1">
            <a:spLocks/>
          </p:cNvSpPr>
          <p:nvPr/>
        </p:nvSpPr>
        <p:spPr>
          <a:xfrm>
            <a:off x="359167" y="1863672"/>
            <a:ext cx="10223339" cy="532886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en-US" sz="3600" b="1" dirty="0">
                <a:latin typeface="Gt america lt"/>
              </a:rPr>
              <a:t>Effective Fiscal and Financial Sustainability:</a:t>
            </a:r>
          </a:p>
          <a:p>
            <a:pPr marL="0" indent="0">
              <a:buFont typeface="Arial" panose="020B0604020202020204" pitchFamily="34" charset="0"/>
              <a:buNone/>
              <a:defRPr/>
            </a:pPr>
            <a:endParaRPr lang="en-US" dirty="0">
              <a:latin typeface="Gt america lt"/>
              <a:cs typeface="Calibri" pitchFamily="34" charset="0"/>
            </a:endParaRPr>
          </a:p>
          <a:p>
            <a:pPr>
              <a:defRPr/>
            </a:pPr>
            <a:r>
              <a:rPr lang="en-US" dirty="0">
                <a:latin typeface="Gt america lt"/>
                <a:cs typeface="Calibri" pitchFamily="34" charset="0"/>
              </a:rPr>
              <a:t>Select One Fiscal and Financial Sustainability Tip and Discuss Why it is Important and How You Can Implement Better Controls and Enhance Accounting Policies and Procedures in this Area:</a:t>
            </a:r>
          </a:p>
          <a:p>
            <a:pPr>
              <a:defRPr/>
            </a:pPr>
            <a:r>
              <a:rPr lang="en-US" dirty="0">
                <a:latin typeface="Gt america lt"/>
                <a:cs typeface="Calibri" pitchFamily="34" charset="0"/>
              </a:rPr>
              <a:t>Tip #____ Selected</a:t>
            </a:r>
          </a:p>
          <a:p>
            <a:pPr>
              <a:defRPr/>
            </a:pPr>
            <a:r>
              <a:rPr lang="en-US" dirty="0">
                <a:latin typeface="Gt america lt"/>
                <a:cs typeface="Calibri" pitchFamily="34" charset="0"/>
              </a:rPr>
              <a:t>Discussion: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1726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3"/>
          <p:cNvSpPr>
            <a:spLocks noGrp="1" noChangeArrowheads="1"/>
          </p:cNvSpPr>
          <p:nvPr>
            <p:ph idx="10"/>
          </p:nvPr>
        </p:nvSpPr>
        <p:spPr>
          <a:xfrm>
            <a:off x="829775" y="2085277"/>
            <a:ext cx="9271000" cy="4304372"/>
          </a:xfrm>
        </p:spPr>
        <p:txBody>
          <a:bodyPr>
            <a:normAutofit/>
          </a:bodyPr>
          <a:lstStyle/>
          <a:p>
            <a:pPr eaLnBrk="1" hangingPunct="1">
              <a:lnSpc>
                <a:spcPct val="90000"/>
              </a:lnSpc>
            </a:pPr>
            <a:r>
              <a:rPr lang="en-US" altLang="en-US" sz="3200" dirty="0"/>
              <a:t>Examples of unrelated business income – UBI:</a:t>
            </a:r>
          </a:p>
          <a:p>
            <a:pPr marL="457200" lvl="1" indent="0" eaLnBrk="1" hangingPunct="1">
              <a:lnSpc>
                <a:spcPct val="90000"/>
              </a:lnSpc>
              <a:buNone/>
            </a:pPr>
            <a:endParaRPr lang="en-US" altLang="en-US" sz="3200" dirty="0">
              <a:latin typeface="Gt america lt"/>
            </a:endParaRPr>
          </a:p>
          <a:p>
            <a:pPr lvl="1" eaLnBrk="1" hangingPunct="1">
              <a:lnSpc>
                <a:spcPct val="90000"/>
              </a:lnSpc>
            </a:pPr>
            <a:r>
              <a:rPr lang="en-US" altLang="en-US" sz="3200" dirty="0">
                <a:latin typeface="Gt america lt"/>
              </a:rPr>
              <a:t>Sale of mailing lists to business firms</a:t>
            </a:r>
          </a:p>
          <a:p>
            <a:pPr lvl="1" eaLnBrk="1" hangingPunct="1">
              <a:lnSpc>
                <a:spcPct val="90000"/>
              </a:lnSpc>
            </a:pPr>
            <a:r>
              <a:rPr lang="en-US" altLang="en-US" sz="3200" dirty="0">
                <a:latin typeface="Gt america lt"/>
              </a:rPr>
              <a:t>Services provided with a lease</a:t>
            </a:r>
          </a:p>
          <a:p>
            <a:pPr lvl="1" eaLnBrk="1" hangingPunct="1">
              <a:lnSpc>
                <a:spcPct val="90000"/>
              </a:lnSpc>
            </a:pPr>
            <a:r>
              <a:rPr lang="en-US" altLang="en-US" sz="3200" dirty="0">
                <a:latin typeface="Gt america lt"/>
              </a:rPr>
              <a:t>Sales of advertising space in a periodical</a:t>
            </a:r>
          </a:p>
          <a:p>
            <a:pPr lvl="1" eaLnBrk="1" hangingPunct="1">
              <a:lnSpc>
                <a:spcPct val="90000"/>
              </a:lnSpc>
            </a:pPr>
            <a:r>
              <a:rPr lang="en-US" altLang="en-US" sz="3200" dirty="0">
                <a:latin typeface="Gt america lt"/>
              </a:rPr>
              <a:t>Rental income from debt financed real property</a:t>
            </a:r>
          </a:p>
          <a:p>
            <a:pPr lvl="1" eaLnBrk="1" hangingPunct="1">
              <a:lnSpc>
                <a:spcPct val="90000"/>
              </a:lnSpc>
            </a:pPr>
            <a:r>
              <a:rPr lang="en-US" altLang="en-US" sz="3200" dirty="0">
                <a:latin typeface="Gt america lt"/>
              </a:rPr>
              <a:t>Management and administrative fees from unrelated parties</a:t>
            </a:r>
          </a:p>
        </p:txBody>
      </p:sp>
      <p:sp>
        <p:nvSpPr>
          <p:cNvPr id="8194" name="Rectangle 2"/>
          <p:cNvSpPr>
            <a:spLocks noGrp="1" noChangeArrowheads="1"/>
          </p:cNvSpPr>
          <p:nvPr>
            <p:ph type="title" idx="4294967295"/>
          </p:nvPr>
        </p:nvSpPr>
        <p:spPr>
          <a:xfrm>
            <a:off x="122664" y="270495"/>
            <a:ext cx="10680700" cy="1371600"/>
          </a:xfrm>
          <a:prstGeom prst="rect">
            <a:avLst/>
          </a:prstGeom>
        </p:spPr>
        <p:txBody>
          <a:bodyPr>
            <a:normAutofit/>
          </a:bodyPr>
          <a:lstStyle/>
          <a:p>
            <a:pPr algn="ctr" eaLnBrk="1" hangingPunct="1"/>
            <a:r>
              <a:rPr lang="en-US" altLang="en-US" sz="3600" b="1" dirty="0">
                <a:latin typeface="Gt america lt"/>
              </a:rPr>
              <a:t>Unrelated Business Income Tax – UBIT</a:t>
            </a:r>
            <a:br>
              <a:rPr lang="en-US" altLang="en-US" sz="3600" b="1" dirty="0">
                <a:latin typeface="Gt america lt"/>
              </a:rPr>
            </a:br>
            <a:r>
              <a:rPr lang="en-US" altLang="en-US" sz="3600" b="1" dirty="0">
                <a:latin typeface="Gt america lt"/>
              </a:rPr>
              <a:t>Examples</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7</a:t>
            </a:fld>
            <a:endParaRPr lang="en-US" altLang="en-US" sz="1680" dirty="0"/>
          </a:p>
        </p:txBody>
      </p:sp>
    </p:spTree>
    <p:extLst>
      <p:ext uri="{BB962C8B-B14F-4D97-AF65-F5344CB8AC3E}">
        <p14:creationId xmlns:p14="http://schemas.microsoft.com/office/powerpoint/2010/main" val="2502373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fade">
                                      <p:cBhvr>
                                        <p:cTn id="7" dur="1000"/>
                                        <p:tgtEl>
                                          <p:spTgt spid="79875">
                                            <p:txEl>
                                              <p:pRg st="0" end="0"/>
                                            </p:txEl>
                                          </p:spTgt>
                                        </p:tgtEl>
                                      </p:cBhvr>
                                    </p:animEffect>
                                    <p:anim calcmode="lin" valueType="num">
                                      <p:cBhvr>
                                        <p:cTn id="8"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9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9875">
                                            <p:txEl>
                                              <p:pRg st="2" end="2"/>
                                            </p:txEl>
                                          </p:spTgt>
                                        </p:tgtEl>
                                        <p:attrNameLst>
                                          <p:attrName>style.visibility</p:attrName>
                                        </p:attrNameLst>
                                      </p:cBhvr>
                                      <p:to>
                                        <p:strVal val="visible"/>
                                      </p:to>
                                    </p:set>
                                    <p:animEffect transition="in" filter="fade">
                                      <p:cBhvr>
                                        <p:cTn id="14" dur="1000"/>
                                        <p:tgtEl>
                                          <p:spTgt spid="79875">
                                            <p:txEl>
                                              <p:pRg st="2" end="2"/>
                                            </p:txEl>
                                          </p:spTgt>
                                        </p:tgtEl>
                                      </p:cBhvr>
                                    </p:animEffect>
                                    <p:anim calcmode="lin" valueType="num">
                                      <p:cBhvr>
                                        <p:cTn id="15" dur="1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98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9875">
                                            <p:txEl>
                                              <p:pRg st="3" end="3"/>
                                            </p:txEl>
                                          </p:spTgt>
                                        </p:tgtEl>
                                        <p:attrNameLst>
                                          <p:attrName>style.visibility</p:attrName>
                                        </p:attrNameLst>
                                      </p:cBhvr>
                                      <p:to>
                                        <p:strVal val="visible"/>
                                      </p:to>
                                    </p:set>
                                    <p:animEffect transition="in" filter="fade">
                                      <p:cBhvr>
                                        <p:cTn id="21" dur="1000"/>
                                        <p:tgtEl>
                                          <p:spTgt spid="79875">
                                            <p:txEl>
                                              <p:pRg st="3" end="3"/>
                                            </p:txEl>
                                          </p:spTgt>
                                        </p:tgtEl>
                                      </p:cBhvr>
                                    </p:animEffect>
                                    <p:anim calcmode="lin" valueType="num">
                                      <p:cBhvr>
                                        <p:cTn id="22" dur="10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98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9875">
                                            <p:txEl>
                                              <p:pRg st="4" end="4"/>
                                            </p:txEl>
                                          </p:spTgt>
                                        </p:tgtEl>
                                        <p:attrNameLst>
                                          <p:attrName>style.visibility</p:attrName>
                                        </p:attrNameLst>
                                      </p:cBhvr>
                                      <p:to>
                                        <p:strVal val="visible"/>
                                      </p:to>
                                    </p:set>
                                    <p:animEffect transition="in" filter="fade">
                                      <p:cBhvr>
                                        <p:cTn id="28" dur="1000"/>
                                        <p:tgtEl>
                                          <p:spTgt spid="79875">
                                            <p:txEl>
                                              <p:pRg st="4" end="4"/>
                                            </p:txEl>
                                          </p:spTgt>
                                        </p:tgtEl>
                                      </p:cBhvr>
                                    </p:animEffect>
                                    <p:anim calcmode="lin" valueType="num">
                                      <p:cBhvr>
                                        <p:cTn id="29"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98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9875">
                                            <p:txEl>
                                              <p:pRg st="5" end="5"/>
                                            </p:txEl>
                                          </p:spTgt>
                                        </p:tgtEl>
                                        <p:attrNameLst>
                                          <p:attrName>style.visibility</p:attrName>
                                        </p:attrNameLst>
                                      </p:cBhvr>
                                      <p:to>
                                        <p:strVal val="visible"/>
                                      </p:to>
                                    </p:set>
                                    <p:animEffect transition="in" filter="fade">
                                      <p:cBhvr>
                                        <p:cTn id="35" dur="1000"/>
                                        <p:tgtEl>
                                          <p:spTgt spid="79875">
                                            <p:txEl>
                                              <p:pRg st="5" end="5"/>
                                            </p:txEl>
                                          </p:spTgt>
                                        </p:tgtEl>
                                      </p:cBhvr>
                                    </p:animEffect>
                                    <p:anim calcmode="lin" valueType="num">
                                      <p:cBhvr>
                                        <p:cTn id="36" dur="10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98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9875">
                                            <p:txEl>
                                              <p:pRg st="6" end="6"/>
                                            </p:txEl>
                                          </p:spTgt>
                                        </p:tgtEl>
                                        <p:attrNameLst>
                                          <p:attrName>style.visibility</p:attrName>
                                        </p:attrNameLst>
                                      </p:cBhvr>
                                      <p:to>
                                        <p:strVal val="visible"/>
                                      </p:to>
                                    </p:set>
                                    <p:animEffect transition="in" filter="fade">
                                      <p:cBhvr>
                                        <p:cTn id="42" dur="1000"/>
                                        <p:tgtEl>
                                          <p:spTgt spid="79875">
                                            <p:txEl>
                                              <p:pRg st="6" end="6"/>
                                            </p:txEl>
                                          </p:spTgt>
                                        </p:tgtEl>
                                      </p:cBhvr>
                                    </p:animEffect>
                                    <p:anim calcmode="lin" valueType="num">
                                      <p:cBhvr>
                                        <p:cTn id="43" dur="10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987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ChangeArrowheads="1"/>
          </p:cNvSpPr>
          <p:nvPr>
            <p:ph idx="10"/>
          </p:nvPr>
        </p:nvSpPr>
        <p:spPr>
          <a:xfrm>
            <a:off x="970156" y="2277078"/>
            <a:ext cx="9271000" cy="4259767"/>
          </a:xfrm>
        </p:spPr>
        <p:txBody>
          <a:bodyPr>
            <a:normAutofit/>
          </a:bodyPr>
          <a:lstStyle/>
          <a:p>
            <a:pPr eaLnBrk="1" hangingPunct="1">
              <a:lnSpc>
                <a:spcPct val="90000"/>
              </a:lnSpc>
            </a:pPr>
            <a:r>
              <a:rPr lang="en-US" altLang="en-US" sz="3200" b="1" dirty="0"/>
              <a:t>Excluded activities:</a:t>
            </a:r>
          </a:p>
          <a:p>
            <a:pPr eaLnBrk="1" hangingPunct="1">
              <a:lnSpc>
                <a:spcPct val="90000"/>
              </a:lnSpc>
            </a:pPr>
            <a:endParaRPr lang="en-US" altLang="en-US" sz="3200" b="1" dirty="0"/>
          </a:p>
          <a:p>
            <a:pPr lvl="1" eaLnBrk="1" hangingPunct="1">
              <a:lnSpc>
                <a:spcPct val="90000"/>
              </a:lnSpc>
            </a:pPr>
            <a:r>
              <a:rPr lang="en-US" altLang="en-US" sz="3200" dirty="0">
                <a:latin typeface="Gt america lt"/>
              </a:rPr>
              <a:t>Volunteer workforce</a:t>
            </a:r>
          </a:p>
          <a:p>
            <a:pPr lvl="1" eaLnBrk="1" hangingPunct="1">
              <a:lnSpc>
                <a:spcPct val="90000"/>
              </a:lnSpc>
            </a:pPr>
            <a:r>
              <a:rPr lang="en-US" altLang="en-US" sz="3200" dirty="0">
                <a:latin typeface="Gt america lt"/>
              </a:rPr>
              <a:t>Substantially all of the work must be performed by volunteers</a:t>
            </a:r>
          </a:p>
          <a:p>
            <a:pPr lvl="1" eaLnBrk="1" hangingPunct="1">
              <a:lnSpc>
                <a:spcPct val="90000"/>
              </a:lnSpc>
            </a:pPr>
            <a:r>
              <a:rPr lang="en-US" altLang="en-US" sz="3200" dirty="0">
                <a:latin typeface="Gt america lt"/>
              </a:rPr>
              <a:t>Qualified sponsorship activities</a:t>
            </a:r>
          </a:p>
          <a:p>
            <a:pPr lvl="1" eaLnBrk="1" hangingPunct="1">
              <a:lnSpc>
                <a:spcPct val="90000"/>
              </a:lnSpc>
            </a:pPr>
            <a:r>
              <a:rPr lang="en-US" altLang="en-US" sz="3200" dirty="0">
                <a:latin typeface="Gt america lt"/>
              </a:rPr>
              <a:t>Selling of donated merchandise</a:t>
            </a:r>
          </a:p>
          <a:p>
            <a:pPr lvl="1" eaLnBrk="1" hangingPunct="1">
              <a:lnSpc>
                <a:spcPct val="90000"/>
              </a:lnSpc>
            </a:pPr>
            <a:r>
              <a:rPr lang="en-US" altLang="en-US" sz="3200" dirty="0">
                <a:latin typeface="Gt america lt"/>
              </a:rPr>
              <a:t>Exception for conventions and trade shows</a:t>
            </a:r>
          </a:p>
        </p:txBody>
      </p:sp>
      <p:sp>
        <p:nvSpPr>
          <p:cNvPr id="9218" name="Rectangle 2"/>
          <p:cNvSpPr>
            <a:spLocks noGrp="1" noChangeArrowheads="1"/>
          </p:cNvSpPr>
          <p:nvPr>
            <p:ph type="title" idx="4294967295"/>
          </p:nvPr>
        </p:nvSpPr>
        <p:spPr>
          <a:xfrm>
            <a:off x="702527" y="274320"/>
            <a:ext cx="9400478" cy="1371600"/>
          </a:xfrm>
          <a:prstGeom prst="rect">
            <a:avLst/>
          </a:prstGeom>
        </p:spPr>
        <p:txBody>
          <a:bodyPr>
            <a:normAutofit/>
          </a:bodyPr>
          <a:lstStyle/>
          <a:p>
            <a:pPr algn="ctr" eaLnBrk="1" hangingPunct="1"/>
            <a:r>
              <a:rPr lang="en-US" altLang="en-US" sz="3600" b="1" dirty="0">
                <a:latin typeface="Gt america lt"/>
              </a:rPr>
              <a:t>Unrelated Business Income Tax – UBIT</a:t>
            </a:r>
            <a:br>
              <a:rPr lang="en-US" altLang="en-US" sz="3600" b="1" dirty="0">
                <a:latin typeface="Gt america lt"/>
              </a:rPr>
            </a:br>
            <a:r>
              <a:rPr lang="en-US" altLang="en-US" sz="3600" b="1" dirty="0">
                <a:latin typeface="Gt america lt"/>
              </a:rPr>
              <a:t>Excluded Activities</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8</a:t>
            </a:fld>
            <a:endParaRPr lang="en-US" altLang="en-US" sz="1680" dirty="0"/>
          </a:p>
        </p:txBody>
      </p:sp>
    </p:spTree>
    <p:extLst>
      <p:ext uri="{BB962C8B-B14F-4D97-AF65-F5344CB8AC3E}">
        <p14:creationId xmlns:p14="http://schemas.microsoft.com/office/powerpoint/2010/main" val="1551914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1000"/>
                                        <p:tgtEl>
                                          <p:spTgt spid="80899">
                                            <p:txEl>
                                              <p:pRg st="0" end="0"/>
                                            </p:txEl>
                                          </p:spTgt>
                                        </p:tgtEl>
                                      </p:cBhvr>
                                    </p:animEffect>
                                    <p:anim calcmode="lin" valueType="num">
                                      <p:cBhvr>
                                        <p:cTn id="8"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08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899">
                                            <p:txEl>
                                              <p:pRg st="2" end="2"/>
                                            </p:txEl>
                                          </p:spTgt>
                                        </p:tgtEl>
                                        <p:attrNameLst>
                                          <p:attrName>style.visibility</p:attrName>
                                        </p:attrNameLst>
                                      </p:cBhvr>
                                      <p:to>
                                        <p:strVal val="visible"/>
                                      </p:to>
                                    </p:set>
                                    <p:animEffect transition="in" filter="fade">
                                      <p:cBhvr>
                                        <p:cTn id="12" dur="1000"/>
                                        <p:tgtEl>
                                          <p:spTgt spid="80899">
                                            <p:txEl>
                                              <p:pRg st="2" end="2"/>
                                            </p:txEl>
                                          </p:spTgt>
                                        </p:tgtEl>
                                      </p:cBhvr>
                                    </p:animEffect>
                                    <p:anim calcmode="lin" valueType="num">
                                      <p:cBhvr>
                                        <p:cTn id="13"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089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0899">
                                            <p:txEl>
                                              <p:pRg st="3" end="3"/>
                                            </p:txEl>
                                          </p:spTgt>
                                        </p:tgtEl>
                                        <p:attrNameLst>
                                          <p:attrName>style.visibility</p:attrName>
                                        </p:attrNameLst>
                                      </p:cBhvr>
                                      <p:to>
                                        <p:strVal val="visible"/>
                                      </p:to>
                                    </p:set>
                                    <p:animEffect transition="in" filter="fade">
                                      <p:cBhvr>
                                        <p:cTn id="17" dur="1000"/>
                                        <p:tgtEl>
                                          <p:spTgt spid="80899">
                                            <p:txEl>
                                              <p:pRg st="3" end="3"/>
                                            </p:txEl>
                                          </p:spTgt>
                                        </p:tgtEl>
                                      </p:cBhvr>
                                    </p:animEffect>
                                    <p:anim calcmode="lin" valueType="num">
                                      <p:cBhvr>
                                        <p:cTn id="18"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089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0899">
                                            <p:txEl>
                                              <p:pRg st="4" end="4"/>
                                            </p:txEl>
                                          </p:spTgt>
                                        </p:tgtEl>
                                        <p:attrNameLst>
                                          <p:attrName>style.visibility</p:attrName>
                                        </p:attrNameLst>
                                      </p:cBhvr>
                                      <p:to>
                                        <p:strVal val="visible"/>
                                      </p:to>
                                    </p:set>
                                    <p:animEffect transition="in" filter="fade">
                                      <p:cBhvr>
                                        <p:cTn id="22" dur="1000"/>
                                        <p:tgtEl>
                                          <p:spTgt spid="80899">
                                            <p:txEl>
                                              <p:pRg st="4" end="4"/>
                                            </p:txEl>
                                          </p:spTgt>
                                        </p:tgtEl>
                                      </p:cBhvr>
                                    </p:animEffect>
                                    <p:anim calcmode="lin" valueType="num">
                                      <p:cBhvr>
                                        <p:cTn id="23" dur="1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8089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animEffect transition="in" filter="fade">
                                      <p:cBhvr>
                                        <p:cTn id="27" dur="1000"/>
                                        <p:tgtEl>
                                          <p:spTgt spid="80899">
                                            <p:txEl>
                                              <p:pRg st="5" end="5"/>
                                            </p:txEl>
                                          </p:spTgt>
                                        </p:tgtEl>
                                      </p:cBhvr>
                                    </p:animEffect>
                                    <p:anim calcmode="lin" valueType="num">
                                      <p:cBhvr>
                                        <p:cTn id="28" dur="10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8089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0899">
                                            <p:txEl>
                                              <p:pRg st="6" end="6"/>
                                            </p:txEl>
                                          </p:spTgt>
                                        </p:tgtEl>
                                        <p:attrNameLst>
                                          <p:attrName>style.visibility</p:attrName>
                                        </p:attrNameLst>
                                      </p:cBhvr>
                                      <p:to>
                                        <p:strVal val="visible"/>
                                      </p:to>
                                    </p:set>
                                    <p:animEffect transition="in" filter="fade">
                                      <p:cBhvr>
                                        <p:cTn id="32" dur="1000"/>
                                        <p:tgtEl>
                                          <p:spTgt spid="80899">
                                            <p:txEl>
                                              <p:pRg st="6" end="6"/>
                                            </p:txEl>
                                          </p:spTgt>
                                        </p:tgtEl>
                                      </p:cBhvr>
                                    </p:animEffect>
                                    <p:anim calcmode="lin" valueType="num">
                                      <p:cBhvr>
                                        <p:cTn id="33" dur="1000" fill="hold"/>
                                        <p:tgtEl>
                                          <p:spTgt spid="8089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8089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0"/>
          </p:nvPr>
        </p:nvSpPr>
        <p:spPr>
          <a:xfrm>
            <a:off x="1037063" y="1784192"/>
            <a:ext cx="9271000" cy="5084957"/>
          </a:xfrm>
        </p:spPr>
        <p:txBody>
          <a:bodyPr/>
          <a:lstStyle/>
          <a:p>
            <a:pPr eaLnBrk="1" hangingPunct="1"/>
            <a:r>
              <a:rPr lang="en-US" altLang="en-US" sz="3200" b="1" dirty="0"/>
              <a:t>Qualified sponsorship activities:</a:t>
            </a:r>
          </a:p>
          <a:p>
            <a:pPr eaLnBrk="1" hangingPunct="1"/>
            <a:endParaRPr lang="en-US" altLang="en-US" sz="3200" dirty="0"/>
          </a:p>
          <a:p>
            <a:pPr lvl="1" eaLnBrk="1" hangingPunct="1"/>
            <a:r>
              <a:rPr lang="en-US" altLang="en-US" sz="3200" dirty="0"/>
              <a:t>Payment is made where no substantial benefit other than the use or acknowledgment of the business’ name, logo or product lines in connection with the organization’s activities is received.</a:t>
            </a:r>
          </a:p>
          <a:p>
            <a:pPr lvl="1" eaLnBrk="1" hangingPunct="1"/>
            <a:r>
              <a:rPr lang="en-US" altLang="en-US" sz="3200" dirty="0"/>
              <a:t>Use or acknowledgment does not include advertising the sponsor’s products or services.</a:t>
            </a:r>
          </a:p>
        </p:txBody>
      </p:sp>
      <p:sp>
        <p:nvSpPr>
          <p:cNvPr id="4" name="Slide Number Placeholder 4"/>
          <p:cNvSpPr txBox="1">
            <a:spLocks/>
          </p:cNvSpPr>
          <p:nvPr/>
        </p:nvSpPr>
        <p:spPr>
          <a:xfrm>
            <a:off x="9966960" y="7406640"/>
            <a:ext cx="2286000" cy="5486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Clr>
                <a:schemeClr val="folHlink"/>
              </a:buClr>
              <a:buSzPct val="60000"/>
              <a:buFont typeface="Wingdings" panose="05000000000000000000" pitchFamily="2" charset="2"/>
              <a:buChar char="n"/>
              <a:defRPr sz="3200" kern="1200">
                <a:solidFill>
                  <a:schemeClr val="tx1"/>
                </a:solidFill>
                <a:latin typeface="Tahoma" panose="020B0604030504040204" pitchFamily="34" charset="0"/>
                <a:ea typeface="+mn-ea"/>
                <a:cs typeface="+mn-cs"/>
              </a:defRPr>
            </a:lvl1pPr>
            <a:lvl2pPr marL="742950" indent="-285750" algn="l" defTabSz="457200" rtl="0" eaLnBrk="1" latinLnBrk="0" hangingPunct="1">
              <a:spcBef>
                <a:spcPct val="20000"/>
              </a:spcBef>
              <a:buClr>
                <a:schemeClr val="hlink"/>
              </a:buClr>
              <a:buSzPct val="55000"/>
              <a:buFont typeface="Wingdings" panose="05000000000000000000" pitchFamily="2" charset="2"/>
              <a:buChar char="n"/>
              <a:defRPr sz="2800" kern="1200">
                <a:solidFill>
                  <a:schemeClr val="tx1"/>
                </a:solidFill>
                <a:latin typeface="Tahoma" panose="020B0604030504040204" pitchFamily="34" charset="0"/>
                <a:ea typeface="+mn-ea"/>
                <a:cs typeface="+mn-cs"/>
              </a:defRPr>
            </a:lvl2pPr>
            <a:lvl3pPr marL="1143000" indent="-228600" algn="l" defTabSz="457200" rtl="0" eaLnBrk="1" latinLnBrk="0" hangingPunct="1">
              <a:spcBef>
                <a:spcPct val="20000"/>
              </a:spcBef>
              <a:buClr>
                <a:schemeClr val="folHlink"/>
              </a:buClr>
              <a:buSzPct val="50000"/>
              <a:buFont typeface="Wingdings" panose="05000000000000000000" pitchFamily="2" charset="2"/>
              <a:buChar char="n"/>
              <a:defRPr sz="2400" kern="1200">
                <a:solidFill>
                  <a:schemeClr val="tx1"/>
                </a:solidFill>
                <a:latin typeface="Tahoma" panose="020B0604030504040204" pitchFamily="34" charset="0"/>
                <a:ea typeface="+mn-ea"/>
                <a:cs typeface="+mn-cs"/>
              </a:defRPr>
            </a:lvl3pPr>
            <a:lvl4pPr marL="1600200" indent="-228600" algn="l" defTabSz="457200" rtl="0" eaLnBrk="1" latinLnBrk="0" hangingPunct="1">
              <a:spcBef>
                <a:spcPct val="20000"/>
              </a:spcBef>
              <a:buClr>
                <a:schemeClr val="accent2"/>
              </a:buClr>
              <a:buSzPct val="55000"/>
              <a:buFont typeface="Wingdings" panose="05000000000000000000" pitchFamily="2" charset="2"/>
              <a:buChar char="n"/>
              <a:defRPr sz="2000" kern="1200">
                <a:solidFill>
                  <a:schemeClr val="tx1"/>
                </a:solidFill>
                <a:latin typeface="Tahoma" panose="020B0604030504040204" pitchFamily="34" charset="0"/>
                <a:ea typeface="+mn-ea"/>
                <a:cs typeface="+mn-cs"/>
              </a:defRPr>
            </a:lvl4pPr>
            <a:lvl5pPr marL="2057400" indent="-228600" algn="l" defTabSz="457200" rtl="0" eaLnBrk="1" latinLnBrk="0" hangingPunct="1">
              <a:spcBef>
                <a:spcPct val="20000"/>
              </a:spcBef>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Tahoma" panose="020B0604030504040204" pitchFamily="34" charset="0"/>
                <a:ea typeface="+mn-ea"/>
                <a:cs typeface="+mn-cs"/>
              </a:defRPr>
            </a:lvl9pPr>
          </a:lstStyle>
          <a:p>
            <a:pPr>
              <a:spcBef>
                <a:spcPct val="0"/>
              </a:spcBef>
              <a:buClrTx/>
              <a:buSzTx/>
              <a:buFontTx/>
              <a:buNone/>
            </a:pPr>
            <a:fld id="{2A8A6C0D-24F7-4CF8-BEF4-9B553F97A812}" type="slidenum">
              <a:rPr lang="en-US" altLang="en-US" sz="1680"/>
              <a:pPr>
                <a:spcBef>
                  <a:spcPct val="0"/>
                </a:spcBef>
                <a:buClrTx/>
                <a:buSzTx/>
                <a:buFontTx/>
                <a:buNone/>
              </a:pPr>
              <a:t>9</a:t>
            </a:fld>
            <a:endParaRPr lang="en-US" altLang="en-US" sz="1680" dirty="0"/>
          </a:p>
        </p:txBody>
      </p:sp>
      <p:sp>
        <p:nvSpPr>
          <p:cNvPr id="5" name="Rectangle 2">
            <a:extLst>
              <a:ext uri="{FF2B5EF4-FFF2-40B4-BE49-F238E27FC236}">
                <a16:creationId xmlns:a16="http://schemas.microsoft.com/office/drawing/2014/main" id="{98F5D79F-664F-3E97-F028-4F845CCADE6B}"/>
              </a:ext>
            </a:extLst>
          </p:cNvPr>
          <p:cNvSpPr txBox="1">
            <a:spLocks noChangeArrowheads="1"/>
          </p:cNvSpPr>
          <p:nvPr/>
        </p:nvSpPr>
        <p:spPr>
          <a:xfrm>
            <a:off x="702527" y="274320"/>
            <a:ext cx="9400478" cy="1371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600" b="1">
                <a:latin typeface="Gt america lt"/>
              </a:rPr>
              <a:t>Unrelated Business Income Tax – UBIT</a:t>
            </a:r>
            <a:br>
              <a:rPr lang="en-US" altLang="en-US" sz="3600" b="1">
                <a:latin typeface="Gt america lt"/>
              </a:rPr>
            </a:br>
            <a:r>
              <a:rPr lang="en-US" altLang="en-US" sz="3600" b="1">
                <a:latin typeface="Gt america lt"/>
              </a:rPr>
              <a:t>Excluded Activities</a:t>
            </a:r>
            <a:endParaRPr lang="en-US" altLang="en-US" sz="3600" b="1" dirty="0">
              <a:latin typeface="Gt america lt"/>
            </a:endParaRPr>
          </a:p>
        </p:txBody>
      </p:sp>
    </p:spTree>
    <p:extLst>
      <p:ext uri="{BB962C8B-B14F-4D97-AF65-F5344CB8AC3E}">
        <p14:creationId xmlns:p14="http://schemas.microsoft.com/office/powerpoint/2010/main" val="2897678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anim calcmode="lin" valueType="num">
                                      <p:cBhvr>
                                        <p:cTn id="8"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fade">
                                      <p:cBhvr>
                                        <p:cTn id="12" dur="1000"/>
                                        <p:tgtEl>
                                          <p:spTgt spid="81923">
                                            <p:txEl>
                                              <p:pRg st="2" end="2"/>
                                            </p:txEl>
                                          </p:spTgt>
                                        </p:tgtEl>
                                      </p:cBhvr>
                                    </p:animEffect>
                                    <p:anim calcmode="lin" valueType="num">
                                      <p:cBhvr>
                                        <p:cTn id="13" dur="10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2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fade">
                                      <p:cBhvr>
                                        <p:cTn id="17" dur="1000"/>
                                        <p:tgtEl>
                                          <p:spTgt spid="81923">
                                            <p:txEl>
                                              <p:pRg st="3" end="3"/>
                                            </p:txEl>
                                          </p:spTgt>
                                        </p:tgtEl>
                                      </p:cBhvr>
                                    </p:animEffect>
                                    <p:anim calcmode="lin" valueType="num">
                                      <p:cBhvr>
                                        <p:cTn id="18" dur="10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819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theme/theme1.xml><?xml version="1.0" encoding="utf-8"?>
<a:theme xmlns:a="http://schemas.openxmlformats.org/drawingml/2006/main" name="Custom Design">
  <a:themeElements>
    <a:clrScheme name="USCC colors">
      <a:dk1>
        <a:srgbClr val="000000"/>
      </a:dk1>
      <a:lt1>
        <a:srgbClr val="FFFFFF"/>
      </a:lt1>
      <a:dk2>
        <a:srgbClr val="003B5C"/>
      </a:dk2>
      <a:lt2>
        <a:srgbClr val="E7E6E6"/>
      </a:lt2>
      <a:accent1>
        <a:srgbClr val="41B6E6"/>
      </a:accent1>
      <a:accent2>
        <a:srgbClr val="E5554F"/>
      </a:accent2>
      <a:accent3>
        <a:srgbClr val="A5A5A5"/>
      </a:accent3>
      <a:accent4>
        <a:srgbClr val="F0B323"/>
      </a:accent4>
      <a:accent5>
        <a:srgbClr val="93A5C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TotalTime>
  <Words>3589</Words>
  <Application>Microsoft Office PowerPoint</Application>
  <PresentationFormat>Custom</PresentationFormat>
  <Paragraphs>637</Paragraphs>
  <Slides>61</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61</vt:i4>
      </vt:variant>
    </vt:vector>
  </HeadingPairs>
  <TitlesOfParts>
    <vt:vector size="73" baseType="lpstr">
      <vt:lpstr>Arial</vt:lpstr>
      <vt:lpstr>Calibri</vt:lpstr>
      <vt:lpstr>Calibri Light</vt:lpstr>
      <vt:lpstr>Gt america lt</vt:lpstr>
      <vt:lpstr>Gt america lt</vt:lpstr>
      <vt:lpstr>Helvetica</vt:lpstr>
      <vt:lpstr>Helvetica Neue Medium</vt:lpstr>
      <vt:lpstr>Tahoma</vt:lpstr>
      <vt:lpstr>Wingdings</vt:lpstr>
      <vt:lpstr>Custom Design</vt:lpstr>
      <vt:lpstr>1_Custom Design</vt:lpstr>
      <vt:lpstr>2_Custom Design</vt:lpstr>
      <vt:lpstr>PowerPoint Presentation</vt:lpstr>
      <vt:lpstr>   LEARNING OBJECTIVES   You Will Learn About:</vt:lpstr>
      <vt:lpstr>UBIT Concerns  Unrelated Business Income Tax</vt:lpstr>
      <vt:lpstr>Unrelated Business Income Tax – UBIT General </vt:lpstr>
      <vt:lpstr>PowerPoint Presentation</vt:lpstr>
      <vt:lpstr>Unrelated Business Income Tax – UBIT Filing Requirements</vt:lpstr>
      <vt:lpstr>Unrelated Business Income Tax – UBIT Examples</vt:lpstr>
      <vt:lpstr>Unrelated Business Income Tax – UBIT Excluded Activities</vt:lpstr>
      <vt:lpstr>PowerPoint Presentation</vt:lpstr>
      <vt:lpstr>PowerPoint Presentation</vt:lpstr>
      <vt:lpstr>Unrelated Business Income Tax – UBIT Sponsorship Vs. Advertising</vt:lpstr>
      <vt:lpstr>Unrelated Business Income Tax – UBIT Internet</vt:lpstr>
      <vt:lpstr>PowerPoint Presentation</vt:lpstr>
      <vt:lpstr>PowerPoint Presentation</vt:lpstr>
      <vt:lpstr>Different Types of Financial and Accounting Services</vt:lpstr>
      <vt:lpstr>Accounting Services – Types &gt;</vt:lpstr>
      <vt:lpstr>Financial Statement Audit</vt:lpstr>
      <vt:lpstr>Financial Statement Audit</vt:lpstr>
      <vt:lpstr>PowerPoint Presentation</vt:lpstr>
      <vt:lpstr>Internal Accounting Controls  Basic Building Blocks</vt:lpstr>
      <vt:lpstr>Internal Accounting Controls (IAC)</vt:lpstr>
      <vt:lpstr>PowerPoint Presentation</vt:lpstr>
      <vt:lpstr>Covering the Basics and Lowering Your Risk</vt:lpstr>
      <vt:lpstr>PowerPoint Presentation</vt:lpstr>
      <vt:lpstr>PowerPoint Presentation</vt:lpstr>
      <vt:lpstr>PowerPoint Presentation</vt:lpstr>
      <vt:lpstr>PowerPoint Presentation</vt:lpstr>
      <vt:lpstr>Internal Accounting Controls (IAC)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STUDY - #2  “Top Ten Control Areas” Identifying Risks and Appropriate Mitigating Controls  Small Group Problem Solving</vt:lpstr>
      <vt:lpstr>Internal Accounting Controls - (IAC) Top Ten Control Areas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Financial Messaging  to Boards  Financial Dashboards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 Ten Lists for Fiscal and Financial Health and Sustainability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MacRae, Karyn</cp:lastModifiedBy>
  <cp:revision>184</cp:revision>
  <dcterms:created xsi:type="dcterms:W3CDTF">2014-09-16T01:20:50Z</dcterms:created>
  <dcterms:modified xsi:type="dcterms:W3CDTF">2022-05-26T16:29:56Z</dcterms:modified>
</cp:coreProperties>
</file>