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  <p:sldMasterId id="2147483677" r:id="rId5"/>
    <p:sldMasterId id="2147483685" r:id="rId6"/>
  </p:sldMasterIdLst>
  <p:sldIdLst>
    <p:sldId id="304" r:id="rId7"/>
    <p:sldId id="257" r:id="rId8"/>
    <p:sldId id="287" r:id="rId9"/>
    <p:sldId id="260" r:id="rId10"/>
    <p:sldId id="258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9" r:id="rId19"/>
    <p:sldId id="270" r:id="rId20"/>
    <p:sldId id="306" r:id="rId21"/>
    <p:sldId id="307" r:id="rId22"/>
    <p:sldId id="272" r:id="rId23"/>
    <p:sldId id="275" r:id="rId24"/>
    <p:sldId id="274" r:id="rId25"/>
    <p:sldId id="276" r:id="rId26"/>
    <p:sldId id="278" r:id="rId27"/>
    <p:sldId id="308" r:id="rId28"/>
    <p:sldId id="280" r:id="rId29"/>
    <p:sldId id="309" r:id="rId30"/>
    <p:sldId id="310" r:id="rId31"/>
    <p:sldId id="283" r:id="rId32"/>
    <p:sldId id="284" r:id="rId33"/>
    <p:sldId id="311" r:id="rId34"/>
    <p:sldId id="312" r:id="rId35"/>
    <p:sldId id="288" r:id="rId36"/>
    <p:sldId id="314" r:id="rId37"/>
    <p:sldId id="315" r:id="rId38"/>
    <p:sldId id="290" r:id="rId39"/>
    <p:sldId id="291" r:id="rId40"/>
    <p:sldId id="300" r:id="rId41"/>
    <p:sldId id="316" r:id="rId42"/>
    <p:sldId id="293" r:id="rId43"/>
    <p:sldId id="294" r:id="rId44"/>
    <p:sldId id="295" r:id="rId4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EEF420-9FE4-475C-AFFD-FBDF5572AB74}" v="2" dt="2021-12-26T21:55:39.3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candelabrum, light, crosswalk&#10;&#10;Description automatically generated">
            <a:extLst>
              <a:ext uri="{FF2B5EF4-FFF2-40B4-BE49-F238E27FC236}">
                <a16:creationId xmlns:a16="http://schemas.microsoft.com/office/drawing/2014/main" id="{E591774A-3FE0-3D4C-9872-A8AFE7D86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62C395-127A-2D4E-B2CD-A2A21EFA1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4078" y="2834641"/>
            <a:ext cx="11803836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09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1720214"/>
            <a:ext cx="10665521" cy="1839308"/>
          </a:xfrm>
          <a:prstGeom prst="rect">
            <a:avLst/>
          </a:prstGeom>
        </p:spPr>
        <p:txBody>
          <a:bodyPr lIns="228600" tIns="0" rIns="0" bIns="0" anchor="b"/>
          <a:lstStyle>
            <a:lvl1pPr algn="l">
              <a:lnSpc>
                <a:spcPts val="7466"/>
              </a:lnSpc>
              <a:defRPr sz="7466" b="0" i="0" spc="-267" baseline="0">
                <a:solidFill>
                  <a:srgbClr val="004F91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3602829"/>
            <a:ext cx="10665521" cy="421323"/>
          </a:xfrm>
          <a:prstGeom prst="rect">
            <a:avLst/>
          </a:prstGeom>
        </p:spPr>
        <p:txBody>
          <a:bodyPr lIns="228600" tIns="0" rIns="0" bIns="0"/>
          <a:lstStyle>
            <a:lvl1pPr marL="0" indent="0" algn="l">
              <a:buNone/>
              <a:defRPr sz="3200" b="0" i="0">
                <a:solidFill>
                  <a:srgbClr val="004F91"/>
                </a:solidFill>
                <a:latin typeface="GT America Lt" pitchFamily="2" charset="77"/>
                <a:ea typeface="GT America Lt" pitchFamily="2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E1C2BC4A-05CA-914E-9030-4B9ACAF83C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72000"/>
            <a:ext cx="12192000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AC51FC-53B8-D445-8ADD-6E157740B6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9033" y="-119568"/>
            <a:ext cx="6378208" cy="187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06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088353"/>
          </a:xfrm>
          <a:prstGeom prst="rect">
            <a:avLst/>
          </a:prstGeom>
        </p:spPr>
        <p:txBody>
          <a:bodyPr lIns="228600" tIns="274320" rIns="0" bIns="0"/>
          <a:lstStyle>
            <a:lvl1pPr>
              <a:lnSpc>
                <a:spcPts val="7466"/>
              </a:lnSpc>
              <a:defRPr sz="7466" b="0" i="0" spc="-267" baseline="0">
                <a:solidFill>
                  <a:srgbClr val="004F91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095039"/>
            <a:ext cx="9144000" cy="4674608"/>
          </a:xfrm>
          <a:prstGeom prst="rect">
            <a:avLst/>
          </a:prstGeom>
        </p:spPr>
        <p:txBody>
          <a:bodyPr lIns="274320" tIns="45720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467" b="0" i="0">
                <a:solidFill>
                  <a:srgbClr val="004F91"/>
                </a:solidFill>
                <a:latin typeface="GT America Rg" pitchFamily="2" charset="77"/>
                <a:ea typeface="GT America Rg" pitchFamily="2" charset="77"/>
              </a:defRPr>
            </a:lvl1pPr>
          </a:lstStyle>
          <a:p>
            <a:pPr lvl="0"/>
            <a:r>
              <a:rPr lang="en-US" dirty="0"/>
              <a:t>For subtitle, use 24pt. For body copy, use 11pt. For source info, use 8pt.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D75F67-E9A0-1941-98D4-F907784146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1347" y="5745401"/>
            <a:ext cx="3603269" cy="106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81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9814" y="1090509"/>
            <a:ext cx="3658423" cy="928792"/>
          </a:xfrm>
          <a:prstGeom prst="rect">
            <a:avLst/>
          </a:prstGeom>
        </p:spPr>
        <p:txBody>
          <a:bodyPr lIns="0" tIns="457200" rIns="0" bIns="0"/>
          <a:lstStyle>
            <a:lvl1pPr marL="0" indent="0">
              <a:lnSpc>
                <a:spcPts val="3333"/>
              </a:lnSpc>
              <a:spcBef>
                <a:spcPts val="0"/>
              </a:spcBef>
              <a:buNone/>
              <a:defRPr sz="3200" b="0" i="0">
                <a:solidFill>
                  <a:srgbClr val="004F91"/>
                </a:solidFill>
                <a:latin typeface="GT America Lt" pitchFamily="2" charset="77"/>
                <a:ea typeface="GT America Lt" pitchFamily="2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8EEE50-8C20-7D4B-99FA-700A05DCE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090507"/>
          </a:xfrm>
          <a:prstGeom prst="rect">
            <a:avLst/>
          </a:prstGeom>
        </p:spPr>
        <p:txBody>
          <a:bodyPr lIns="228600" tIns="274320" rIns="0" bIns="0"/>
          <a:lstStyle>
            <a:lvl1pPr>
              <a:lnSpc>
                <a:spcPts val="7466"/>
              </a:lnSpc>
              <a:defRPr sz="7466" b="0" i="0" spc="-267" baseline="0">
                <a:solidFill>
                  <a:srgbClr val="004F91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617EC3C-D29A-EF49-911C-13823083646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49814" y="2019301"/>
            <a:ext cx="3658423" cy="1789128"/>
          </a:xfrm>
          <a:prstGeom prst="rect">
            <a:avLst/>
          </a:prstGeom>
        </p:spPr>
        <p:txBody>
          <a:bodyPr lIns="0" tIns="182880" rIns="0" bIns="0"/>
          <a:lstStyle>
            <a:lvl1pPr marL="182875" indent="-182875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67" b="0" i="0">
                <a:solidFill>
                  <a:srgbClr val="004F91"/>
                </a:solidFill>
                <a:latin typeface="GT America Rg" pitchFamily="2" charset="77"/>
                <a:ea typeface="GT America Rg" pitchFamily="2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FDF61168-006F-044C-8BD8-1CAF947FB24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214938" y="1090509"/>
            <a:ext cx="3658423" cy="928792"/>
          </a:xfrm>
          <a:prstGeom prst="rect">
            <a:avLst/>
          </a:prstGeom>
        </p:spPr>
        <p:txBody>
          <a:bodyPr lIns="0" tIns="457200" rIns="0" bIns="0"/>
          <a:lstStyle>
            <a:lvl1pPr marL="0" indent="0">
              <a:lnSpc>
                <a:spcPts val="3333"/>
              </a:lnSpc>
              <a:spcBef>
                <a:spcPts val="0"/>
              </a:spcBef>
              <a:buNone/>
              <a:defRPr sz="3200" b="0" i="0">
                <a:solidFill>
                  <a:srgbClr val="004F91"/>
                </a:solidFill>
                <a:latin typeface="GT America Lt" pitchFamily="2" charset="77"/>
                <a:ea typeface="GT America Lt" pitchFamily="2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87120F69-8274-9547-B64B-153ADAA17AF6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214938" y="2019301"/>
            <a:ext cx="3658423" cy="1789128"/>
          </a:xfrm>
          <a:prstGeom prst="rect">
            <a:avLst/>
          </a:prstGeom>
        </p:spPr>
        <p:txBody>
          <a:bodyPr lIns="0" tIns="182880" rIns="0" bIns="0"/>
          <a:lstStyle>
            <a:lvl1pPr marL="182875" indent="-182875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67" b="0" i="0">
                <a:solidFill>
                  <a:srgbClr val="004F91"/>
                </a:solidFill>
                <a:latin typeface="GT America Rg" pitchFamily="2" charset="77"/>
                <a:ea typeface="GT America Rg" pitchFamily="2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A3188B4A-2444-7A41-830F-51C7A3BAD40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080062" y="1090509"/>
            <a:ext cx="3658423" cy="928792"/>
          </a:xfrm>
          <a:prstGeom prst="rect">
            <a:avLst/>
          </a:prstGeom>
        </p:spPr>
        <p:txBody>
          <a:bodyPr lIns="0" tIns="457200" rIns="0" bIns="0"/>
          <a:lstStyle>
            <a:lvl1pPr marL="0" indent="0">
              <a:lnSpc>
                <a:spcPts val="3333"/>
              </a:lnSpc>
              <a:spcBef>
                <a:spcPts val="0"/>
              </a:spcBef>
              <a:buNone/>
              <a:defRPr sz="3200" b="0" i="0">
                <a:solidFill>
                  <a:srgbClr val="004F91"/>
                </a:solidFill>
                <a:latin typeface="GT America Lt" pitchFamily="2" charset="77"/>
                <a:ea typeface="GT America Lt" pitchFamily="2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59DA2A6-E7AE-FB47-B585-E97A5134E990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8080062" y="2019301"/>
            <a:ext cx="3658423" cy="1789128"/>
          </a:xfrm>
          <a:prstGeom prst="rect">
            <a:avLst/>
          </a:prstGeom>
        </p:spPr>
        <p:txBody>
          <a:bodyPr lIns="0" tIns="182880" rIns="0" bIns="0"/>
          <a:lstStyle>
            <a:lvl1pPr marL="182875" indent="-182875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67" b="0" i="0">
                <a:solidFill>
                  <a:srgbClr val="004F91"/>
                </a:solidFill>
                <a:latin typeface="GT America Rg" pitchFamily="2" charset="77"/>
                <a:ea typeface="GT America Rg" pitchFamily="2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6A8143-E6C5-DD49-93F2-9417C2429A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1347" y="5745401"/>
            <a:ext cx="3603269" cy="106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23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014F65-5296-9244-9E4A-6D6149BEC3BE}"/>
              </a:ext>
            </a:extLst>
          </p:cNvPr>
          <p:cNvSpPr/>
          <p:nvPr userDrawn="1"/>
        </p:nvSpPr>
        <p:spPr>
          <a:xfrm>
            <a:off x="0" y="3032279"/>
            <a:ext cx="4572000" cy="793444"/>
          </a:xfrm>
          <a:prstGeom prst="rect">
            <a:avLst/>
          </a:prstGeom>
          <a:solidFill>
            <a:srgbClr val="DBF5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marL="0" marR="0" indent="0" algn="ctr" defTabSz="11006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045CEBD-1597-BC46-8F79-80B66EE7A47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72000" y="0"/>
            <a:ext cx="7620000" cy="685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EE6B09F-68A1-0A43-AFB3-5D29ED0852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2718"/>
            <a:ext cx="3960752" cy="684036"/>
          </a:xfrm>
          <a:prstGeom prst="rect">
            <a:avLst/>
          </a:prstGeom>
        </p:spPr>
        <p:txBody>
          <a:bodyPr lIns="228600" tIns="274320" rIns="0" bIns="0" anchor="t" anchorCtr="0"/>
          <a:lstStyle>
            <a:lvl1pPr algn="l">
              <a:lnSpc>
                <a:spcPts val="3200"/>
              </a:lnSpc>
              <a:defRPr sz="3200" b="0" i="0" spc="0" baseline="0">
                <a:solidFill>
                  <a:srgbClr val="004F91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9E55CD58-3E32-AF4D-9821-A3197D0C66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681317"/>
            <a:ext cx="3960752" cy="5074251"/>
          </a:xfrm>
          <a:prstGeom prst="rect">
            <a:avLst/>
          </a:prstGeom>
        </p:spPr>
        <p:txBody>
          <a:bodyPr lIns="228600" tIns="45720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67" b="0" i="0">
                <a:solidFill>
                  <a:srgbClr val="004F91"/>
                </a:solidFill>
                <a:latin typeface="GT America Rg" pitchFamily="2" charset="77"/>
                <a:ea typeface="GT America Rg" pitchFamily="2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Body copy here in 11pt.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D0D131-8067-AB44-B2D8-61555C53D2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1347" y="5745401"/>
            <a:ext cx="3603269" cy="106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28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Quote-Light">
    <p:bg>
      <p:bgPr>
        <a:solidFill>
          <a:srgbClr val="D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014F65-5296-9244-9E4A-6D6149BEC3BE}"/>
              </a:ext>
            </a:extLst>
          </p:cNvPr>
          <p:cNvSpPr/>
          <p:nvPr userDrawn="1"/>
        </p:nvSpPr>
        <p:spPr>
          <a:xfrm>
            <a:off x="7620000" y="3032279"/>
            <a:ext cx="4572000" cy="793444"/>
          </a:xfrm>
          <a:prstGeom prst="rect">
            <a:avLst/>
          </a:prstGeom>
          <a:solidFill>
            <a:srgbClr val="004F9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marL="0" marR="0" indent="0" algn="ctr" defTabSz="11006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E52739A-1709-A048-898F-FFBCB6135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"/>
            <a:ext cx="6699564" cy="1088353"/>
          </a:xfrm>
          <a:prstGeom prst="rect">
            <a:avLst/>
          </a:prstGeom>
        </p:spPr>
        <p:txBody>
          <a:bodyPr lIns="228600" tIns="274320" rIns="0" bIns="0"/>
          <a:lstStyle>
            <a:lvl1pPr>
              <a:lnSpc>
                <a:spcPts val="7466"/>
              </a:lnSpc>
              <a:defRPr sz="7466" b="0" i="0" spc="-267" baseline="0">
                <a:solidFill>
                  <a:srgbClr val="004F91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6BB75BA-9A0F-F44E-89EC-30BA173145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" y="1095039"/>
            <a:ext cx="6699564" cy="4674608"/>
          </a:xfrm>
          <a:prstGeom prst="rect">
            <a:avLst/>
          </a:prstGeom>
        </p:spPr>
        <p:txBody>
          <a:bodyPr lIns="274320" tIns="45720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467" b="0" i="0">
                <a:solidFill>
                  <a:srgbClr val="004F91"/>
                </a:solidFill>
                <a:latin typeface="GT America Rg" pitchFamily="2" charset="77"/>
                <a:ea typeface="GT America Rg" pitchFamily="2" charset="77"/>
              </a:defRPr>
            </a:lvl1pPr>
          </a:lstStyle>
          <a:p>
            <a:pPr lvl="0"/>
            <a:r>
              <a:rPr lang="en-US" dirty="0"/>
              <a:t>For subtitle, use 24pt. For body copy, use 11pt. For source info, use 8pt.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DEE5E-5E69-B644-86B8-4391B337B9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0" y="0"/>
            <a:ext cx="3962400" cy="6858000"/>
          </a:xfrm>
          <a:prstGeom prst="rect">
            <a:avLst/>
          </a:prstGeom>
        </p:spPr>
        <p:txBody>
          <a:bodyPr lIns="365760" tIns="0" rIns="0" bIns="0" anchor="ctr" anchorCtr="0"/>
          <a:lstStyle>
            <a:lvl1pPr marL="0" indent="0">
              <a:lnSpc>
                <a:spcPts val="5600"/>
              </a:lnSpc>
              <a:spcBef>
                <a:spcPts val="0"/>
              </a:spcBef>
              <a:buNone/>
              <a:defRPr sz="5333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  <a:lvl2pPr marL="457189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2pPr>
            <a:lvl3pPr marL="914377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3pPr>
            <a:lvl4pPr marL="1371566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4pPr>
            <a:lvl5pPr marL="1828754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5pPr>
          </a:lstStyle>
          <a:p>
            <a:pPr lvl="0"/>
            <a:r>
              <a:rPr lang="en-US" dirty="0"/>
              <a:t>Pullquote text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A22FB1-6A2A-B64D-8C88-CF0F3D15F4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1347" y="5745401"/>
            <a:ext cx="3603269" cy="106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79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" y="0"/>
            <a:ext cx="7918764" cy="6011501"/>
          </a:xfrm>
          <a:prstGeom prst="rect">
            <a:avLst/>
          </a:prstGeom>
        </p:spPr>
        <p:txBody>
          <a:bodyPr lIns="228600" tIns="91440" rIns="0" bIns="0" anchor="ctr" anchorCtr="0"/>
          <a:lstStyle>
            <a:lvl1pPr marL="0" indent="0">
              <a:lnSpc>
                <a:spcPts val="5600"/>
              </a:lnSpc>
              <a:spcBef>
                <a:spcPts val="0"/>
              </a:spcBef>
              <a:buNone/>
              <a:defRPr sz="5333" b="0" i="0">
                <a:solidFill>
                  <a:srgbClr val="004F91"/>
                </a:solidFill>
                <a:latin typeface="GT America Lt" pitchFamily="2" charset="77"/>
                <a:ea typeface="GT America Lt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Callout text here.</a:t>
            </a:r>
          </a:p>
          <a:p>
            <a:pPr lvl="0"/>
            <a:r>
              <a:rPr lang="en-US" dirty="0"/>
              <a:t>Try to keep it to three lines max. </a:t>
            </a:r>
          </a:p>
        </p:txBody>
      </p:sp>
      <p:pic>
        <p:nvPicPr>
          <p:cNvPr id="8" name="Generic-USCC-PPT_Session-pattern-insightfulblue.png" descr="Generic-USCC-PPT_Session-pattern-insightfulblue.png">
            <a:extLst>
              <a:ext uri="{FF2B5EF4-FFF2-40B4-BE49-F238E27FC236}">
                <a16:creationId xmlns:a16="http://schemas.microsoft.com/office/drawing/2014/main" id="{D99DEFEC-1703-FC49-B77C-131D0E78F3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4991"/>
          <a:stretch/>
        </p:blipFill>
        <p:spPr>
          <a:xfrm>
            <a:off x="9143546" y="0"/>
            <a:ext cx="3048455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B19713-FE85-664F-B492-CBFBB103BD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347" y="5745401"/>
            <a:ext cx="3603269" cy="106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68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A39E99-A562-544F-9979-C775E956C3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4C1B8A-4264-F449-B923-319529894D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4078" y="2834641"/>
            <a:ext cx="11803828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00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2323990"/>
            <a:ext cx="10665521" cy="1330076"/>
          </a:xfrm>
          <a:prstGeom prst="rect">
            <a:avLst/>
          </a:prstGeom>
        </p:spPr>
        <p:txBody>
          <a:bodyPr lIns="228600" tIns="457200" rIns="0" bIns="0" anchor="t" anchorCtr="0"/>
          <a:lstStyle>
            <a:lvl1pPr algn="l">
              <a:lnSpc>
                <a:spcPts val="7466"/>
              </a:lnSpc>
              <a:defRPr sz="7466" b="0" i="0" spc="-267" baseline="0">
                <a:solidFill>
                  <a:srgbClr val="001F5C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3927937"/>
            <a:ext cx="10665521" cy="421323"/>
          </a:xfrm>
          <a:prstGeom prst="rect">
            <a:avLst/>
          </a:prstGeom>
        </p:spPr>
        <p:txBody>
          <a:bodyPr lIns="228600" tIns="0" rIns="0" bIns="0"/>
          <a:lstStyle>
            <a:lvl1pPr marL="0" indent="0" algn="l">
              <a:buNone/>
              <a:defRPr sz="3200" b="0" i="0">
                <a:solidFill>
                  <a:srgbClr val="001F5C"/>
                </a:solidFill>
                <a:latin typeface="GT America Lt" pitchFamily="2" charset="77"/>
                <a:ea typeface="GT America Lt" pitchFamily="2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A39E99-A562-544F-9979-C775E956C3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4C1B8A-4264-F449-B923-319529894D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9031" y="5111085"/>
            <a:ext cx="6378204" cy="187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17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088353"/>
          </a:xfrm>
          <a:prstGeom prst="rect">
            <a:avLst/>
          </a:prstGeom>
        </p:spPr>
        <p:txBody>
          <a:bodyPr lIns="228600" tIns="274320" rIns="0" bIns="0"/>
          <a:lstStyle>
            <a:lvl1pPr>
              <a:lnSpc>
                <a:spcPts val="7466"/>
              </a:lnSpc>
              <a:defRPr sz="7466" b="0" i="0" spc="-267" baseline="0">
                <a:solidFill>
                  <a:srgbClr val="001F5C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095039"/>
            <a:ext cx="9144000" cy="4674608"/>
          </a:xfrm>
          <a:prstGeom prst="rect">
            <a:avLst/>
          </a:prstGeom>
        </p:spPr>
        <p:txBody>
          <a:bodyPr lIns="274320" tIns="45720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467" b="0" i="0">
                <a:solidFill>
                  <a:srgbClr val="001F5C"/>
                </a:solidFill>
                <a:latin typeface="GT America Rg" pitchFamily="2" charset="77"/>
                <a:ea typeface="GT America Rg" pitchFamily="2" charset="77"/>
              </a:defRPr>
            </a:lvl1pPr>
          </a:lstStyle>
          <a:p>
            <a:pPr lvl="0"/>
            <a:r>
              <a:rPr lang="en-US" dirty="0"/>
              <a:t>For subtitle, use 24pt. For body copy, use 11pt. For source info, use 8pt.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FD9982-9DEC-1847-AF63-A7F4D54625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1347" y="5745400"/>
            <a:ext cx="3603269" cy="106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17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9814" y="1090509"/>
            <a:ext cx="3658423" cy="928792"/>
          </a:xfrm>
          <a:prstGeom prst="rect">
            <a:avLst/>
          </a:prstGeom>
        </p:spPr>
        <p:txBody>
          <a:bodyPr lIns="0" tIns="457200" rIns="0" bIns="0"/>
          <a:lstStyle>
            <a:lvl1pPr marL="0" indent="0">
              <a:lnSpc>
                <a:spcPts val="3333"/>
              </a:lnSpc>
              <a:spcBef>
                <a:spcPts val="0"/>
              </a:spcBef>
              <a:buNone/>
              <a:defRPr sz="3200" b="0" i="0">
                <a:solidFill>
                  <a:srgbClr val="001F5C"/>
                </a:solidFill>
                <a:latin typeface="GT America Lt" pitchFamily="2" charset="77"/>
                <a:ea typeface="GT America Lt" pitchFamily="2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8EEE50-8C20-7D4B-99FA-700A05DCE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090507"/>
          </a:xfrm>
          <a:prstGeom prst="rect">
            <a:avLst/>
          </a:prstGeom>
        </p:spPr>
        <p:txBody>
          <a:bodyPr lIns="228600" tIns="274320" rIns="0" bIns="0"/>
          <a:lstStyle>
            <a:lvl1pPr>
              <a:lnSpc>
                <a:spcPts val="7466"/>
              </a:lnSpc>
              <a:defRPr sz="7466" b="0" i="0" spc="-267" baseline="0">
                <a:solidFill>
                  <a:srgbClr val="001F5C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617EC3C-D29A-EF49-911C-13823083646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49814" y="2019301"/>
            <a:ext cx="3658423" cy="1789128"/>
          </a:xfrm>
          <a:prstGeom prst="rect">
            <a:avLst/>
          </a:prstGeom>
        </p:spPr>
        <p:txBody>
          <a:bodyPr lIns="0" tIns="182880" rIns="0" bIns="0"/>
          <a:lstStyle>
            <a:lvl1pPr marL="182875" indent="-182875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67" b="0" i="0">
                <a:solidFill>
                  <a:srgbClr val="001F5C"/>
                </a:solidFill>
                <a:latin typeface="GT America Rg" pitchFamily="2" charset="77"/>
                <a:ea typeface="GT America Rg" pitchFamily="2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FDF61168-006F-044C-8BD8-1CAF947FB24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214938" y="1090509"/>
            <a:ext cx="3658423" cy="928792"/>
          </a:xfrm>
          <a:prstGeom prst="rect">
            <a:avLst/>
          </a:prstGeom>
        </p:spPr>
        <p:txBody>
          <a:bodyPr lIns="0" tIns="457200" rIns="0" bIns="0"/>
          <a:lstStyle>
            <a:lvl1pPr marL="0" indent="0">
              <a:lnSpc>
                <a:spcPts val="3333"/>
              </a:lnSpc>
              <a:spcBef>
                <a:spcPts val="0"/>
              </a:spcBef>
              <a:buNone/>
              <a:defRPr sz="3200" b="0" i="0">
                <a:solidFill>
                  <a:srgbClr val="001F5C"/>
                </a:solidFill>
                <a:latin typeface="GT America Lt" pitchFamily="2" charset="77"/>
                <a:ea typeface="GT America Lt" pitchFamily="2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87120F69-8274-9547-B64B-153ADAA17AF6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214938" y="2019301"/>
            <a:ext cx="3658423" cy="1789128"/>
          </a:xfrm>
          <a:prstGeom prst="rect">
            <a:avLst/>
          </a:prstGeom>
        </p:spPr>
        <p:txBody>
          <a:bodyPr lIns="0" tIns="182880" rIns="0" bIns="0"/>
          <a:lstStyle>
            <a:lvl1pPr marL="182875" indent="-182875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67" b="0" i="0">
                <a:solidFill>
                  <a:srgbClr val="001F5C"/>
                </a:solidFill>
                <a:latin typeface="GT America Rg" pitchFamily="2" charset="77"/>
                <a:ea typeface="GT America Rg" pitchFamily="2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A3188B4A-2444-7A41-830F-51C7A3BAD40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080062" y="1090509"/>
            <a:ext cx="3658423" cy="928792"/>
          </a:xfrm>
          <a:prstGeom prst="rect">
            <a:avLst/>
          </a:prstGeom>
        </p:spPr>
        <p:txBody>
          <a:bodyPr lIns="0" tIns="457200" rIns="0" bIns="0"/>
          <a:lstStyle>
            <a:lvl1pPr marL="0" indent="0">
              <a:lnSpc>
                <a:spcPts val="3333"/>
              </a:lnSpc>
              <a:spcBef>
                <a:spcPts val="0"/>
              </a:spcBef>
              <a:buNone/>
              <a:defRPr sz="3200" b="0" i="0">
                <a:solidFill>
                  <a:srgbClr val="001F5C"/>
                </a:solidFill>
                <a:latin typeface="GT America Lt" pitchFamily="2" charset="77"/>
                <a:ea typeface="GT America Lt" pitchFamily="2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59DA2A6-E7AE-FB47-B585-E97A5134E990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8080062" y="2019301"/>
            <a:ext cx="3658423" cy="1789128"/>
          </a:xfrm>
          <a:prstGeom prst="rect">
            <a:avLst/>
          </a:prstGeom>
        </p:spPr>
        <p:txBody>
          <a:bodyPr lIns="0" tIns="182880" rIns="0" bIns="0"/>
          <a:lstStyle>
            <a:lvl1pPr marL="182875" indent="-182875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67" b="0" i="0">
                <a:solidFill>
                  <a:srgbClr val="001F5C"/>
                </a:solidFill>
                <a:latin typeface="GT America Rg" pitchFamily="2" charset="77"/>
                <a:ea typeface="GT America Rg" pitchFamily="2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5A928D-C0C4-6E4B-860C-8CE3297429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1347" y="5745400"/>
            <a:ext cx="3603269" cy="106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95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2323990"/>
            <a:ext cx="10665521" cy="1330076"/>
          </a:xfrm>
          <a:prstGeom prst="rect">
            <a:avLst/>
          </a:prstGeom>
        </p:spPr>
        <p:txBody>
          <a:bodyPr lIns="228600" tIns="457200" rIns="0" bIns="0" anchor="t" anchorCtr="0"/>
          <a:lstStyle>
            <a:lvl1pPr algn="l">
              <a:lnSpc>
                <a:spcPts val="7466"/>
              </a:lnSpc>
              <a:defRPr sz="7466" b="0" i="0" spc="-267" baseline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3927937"/>
            <a:ext cx="10665521" cy="421323"/>
          </a:xfrm>
          <a:prstGeom prst="rect">
            <a:avLst/>
          </a:prstGeom>
        </p:spPr>
        <p:txBody>
          <a:bodyPr lIns="228600" tIns="0" rIns="0" bIns="0"/>
          <a:lstStyle>
            <a:lvl1pPr marL="0" indent="0" algn="l">
              <a:buNone/>
              <a:defRPr sz="3200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11" name="Picture 10" descr="A picture containing text, candelabrum, light, crosswalk&#10;&#10;Description automatically generated">
            <a:extLst>
              <a:ext uri="{FF2B5EF4-FFF2-40B4-BE49-F238E27FC236}">
                <a16:creationId xmlns:a16="http://schemas.microsoft.com/office/drawing/2014/main" id="{E591774A-3FE0-3D4C-9872-A8AFE7D86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28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8E9F85-06BE-7A46-920A-04F61F13A5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09033" y="5111085"/>
            <a:ext cx="6378208" cy="187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43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014F65-5296-9244-9E4A-6D6149BEC3BE}"/>
              </a:ext>
            </a:extLst>
          </p:cNvPr>
          <p:cNvSpPr/>
          <p:nvPr userDrawn="1"/>
        </p:nvSpPr>
        <p:spPr>
          <a:xfrm>
            <a:off x="0" y="3032279"/>
            <a:ext cx="4572000" cy="793444"/>
          </a:xfrm>
          <a:prstGeom prst="rect">
            <a:avLst/>
          </a:prstGeom>
          <a:solidFill>
            <a:srgbClr val="DBF5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marL="0" marR="0" indent="0" algn="ctr" defTabSz="11006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045CEBD-1597-BC46-8F79-80B66EE7A47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72000" y="0"/>
            <a:ext cx="7620000" cy="685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EE6B09F-68A1-0A43-AFB3-5D29ED0852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2718"/>
            <a:ext cx="3960752" cy="684036"/>
          </a:xfrm>
          <a:prstGeom prst="rect">
            <a:avLst/>
          </a:prstGeom>
        </p:spPr>
        <p:txBody>
          <a:bodyPr lIns="228600" tIns="274320" rIns="0" bIns="0" anchor="t" anchorCtr="0"/>
          <a:lstStyle>
            <a:lvl1pPr algn="l">
              <a:lnSpc>
                <a:spcPts val="3200"/>
              </a:lnSpc>
              <a:defRPr sz="3200" b="0" i="0" spc="0" baseline="0">
                <a:solidFill>
                  <a:srgbClr val="001F5C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9E55CD58-3E32-AF4D-9821-A3197D0C66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681317"/>
            <a:ext cx="3960752" cy="5074251"/>
          </a:xfrm>
          <a:prstGeom prst="rect">
            <a:avLst/>
          </a:prstGeom>
        </p:spPr>
        <p:txBody>
          <a:bodyPr lIns="228600" tIns="45720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67" b="0" i="0">
                <a:solidFill>
                  <a:srgbClr val="001F5C"/>
                </a:solidFill>
                <a:latin typeface="GT America Rg" pitchFamily="2" charset="77"/>
                <a:ea typeface="GT America Rg" pitchFamily="2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Body copy here in 11pt.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9D58F6-A7A2-024B-B3DC-4D35564671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1347" y="5745400"/>
            <a:ext cx="3603269" cy="106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86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Quote-Dark">
    <p:bg>
      <p:bgPr>
        <a:solidFill>
          <a:srgbClr val="D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014F65-5296-9244-9E4A-6D6149BEC3BE}"/>
              </a:ext>
            </a:extLst>
          </p:cNvPr>
          <p:cNvSpPr/>
          <p:nvPr userDrawn="1"/>
        </p:nvSpPr>
        <p:spPr>
          <a:xfrm>
            <a:off x="7620000" y="3032279"/>
            <a:ext cx="4572000" cy="793444"/>
          </a:xfrm>
          <a:prstGeom prst="rect">
            <a:avLst/>
          </a:prstGeom>
          <a:solidFill>
            <a:srgbClr val="EB16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marL="0" marR="0" indent="0" algn="ctr" defTabSz="11006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E52739A-1709-A048-898F-FFBCB6135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"/>
            <a:ext cx="6699564" cy="1088353"/>
          </a:xfrm>
          <a:prstGeom prst="rect">
            <a:avLst/>
          </a:prstGeom>
        </p:spPr>
        <p:txBody>
          <a:bodyPr lIns="228600" tIns="274320" rIns="0" bIns="0"/>
          <a:lstStyle>
            <a:lvl1pPr>
              <a:lnSpc>
                <a:spcPts val="7466"/>
              </a:lnSpc>
              <a:defRPr sz="7466" b="0" i="0" spc="-267" baseline="0">
                <a:solidFill>
                  <a:srgbClr val="001F5C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6BB75BA-9A0F-F44E-89EC-30BA173145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" y="1095039"/>
            <a:ext cx="6699564" cy="4674608"/>
          </a:xfrm>
          <a:prstGeom prst="rect">
            <a:avLst/>
          </a:prstGeom>
        </p:spPr>
        <p:txBody>
          <a:bodyPr lIns="274320" tIns="45720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467" b="0" i="0">
                <a:solidFill>
                  <a:srgbClr val="001F5C"/>
                </a:solidFill>
                <a:latin typeface="GT America Rg" pitchFamily="2" charset="77"/>
                <a:ea typeface="GT America Rg" pitchFamily="2" charset="77"/>
              </a:defRPr>
            </a:lvl1pPr>
          </a:lstStyle>
          <a:p>
            <a:pPr lvl="0"/>
            <a:r>
              <a:rPr lang="en-US" dirty="0"/>
              <a:t>For subtitle, use 24pt. For body copy, use 11pt. For source info, use 8pt.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DEE5E-5E69-B644-86B8-4391B337B9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0" y="0"/>
            <a:ext cx="3962400" cy="6858000"/>
          </a:xfrm>
          <a:prstGeom prst="rect">
            <a:avLst/>
          </a:prstGeom>
        </p:spPr>
        <p:txBody>
          <a:bodyPr lIns="365760" tIns="0" rIns="0" bIns="0" anchor="ctr" anchorCtr="0"/>
          <a:lstStyle>
            <a:lvl1pPr marL="0" indent="0">
              <a:lnSpc>
                <a:spcPts val="5600"/>
              </a:lnSpc>
              <a:spcBef>
                <a:spcPts val="0"/>
              </a:spcBef>
              <a:buNone/>
              <a:defRPr sz="5333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  <a:lvl2pPr marL="457189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2pPr>
            <a:lvl3pPr marL="914377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3pPr>
            <a:lvl4pPr marL="1371566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4pPr>
            <a:lvl5pPr marL="1828754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5pPr>
          </a:lstStyle>
          <a:p>
            <a:pPr lvl="0"/>
            <a:r>
              <a:rPr lang="en-US" dirty="0"/>
              <a:t>Pullquote text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551974-10C4-474C-9FEF-6CBB53848E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1347" y="5745400"/>
            <a:ext cx="3603269" cy="106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11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" y="0"/>
            <a:ext cx="7918764" cy="6011501"/>
          </a:xfrm>
          <a:prstGeom prst="rect">
            <a:avLst/>
          </a:prstGeom>
        </p:spPr>
        <p:txBody>
          <a:bodyPr lIns="228600" tIns="91440" rIns="0" bIns="0" anchor="ctr" anchorCtr="0"/>
          <a:lstStyle>
            <a:lvl1pPr marL="0" indent="0">
              <a:lnSpc>
                <a:spcPts val="5600"/>
              </a:lnSpc>
              <a:spcBef>
                <a:spcPts val="0"/>
              </a:spcBef>
              <a:buNone/>
              <a:defRPr sz="5333" b="0" i="0">
                <a:solidFill>
                  <a:srgbClr val="001F5C"/>
                </a:solidFill>
                <a:latin typeface="GT America Lt" pitchFamily="2" charset="77"/>
                <a:ea typeface="GT America Lt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Callout text here.</a:t>
            </a:r>
          </a:p>
          <a:p>
            <a:pPr lvl="0"/>
            <a:r>
              <a:rPr lang="en-US" dirty="0"/>
              <a:t>Try to keep it to three lines max.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42B723-E4EB-C14D-8E9C-D9A306FE0F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143998" y="0"/>
            <a:ext cx="304800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91E6B4-6C8D-B34D-A8F5-6505EAAA41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347" y="5745400"/>
            <a:ext cx="3603269" cy="106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0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088353"/>
          </a:xfrm>
          <a:prstGeom prst="rect">
            <a:avLst/>
          </a:prstGeom>
        </p:spPr>
        <p:txBody>
          <a:bodyPr lIns="228600" tIns="274320" rIns="0" bIns="0"/>
          <a:lstStyle>
            <a:lvl1pPr>
              <a:lnSpc>
                <a:spcPts val="7466"/>
              </a:lnSpc>
              <a:defRPr sz="7466" b="0" i="0" spc="-267" baseline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095039"/>
            <a:ext cx="9144000" cy="4674608"/>
          </a:xfrm>
          <a:prstGeom prst="rect">
            <a:avLst/>
          </a:prstGeom>
        </p:spPr>
        <p:txBody>
          <a:bodyPr lIns="274320" tIns="45720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467" b="0" i="0">
                <a:solidFill>
                  <a:srgbClr val="DBF5FF"/>
                </a:solidFill>
                <a:latin typeface="GT America Rg" pitchFamily="2" charset="77"/>
                <a:ea typeface="GT America Rg" pitchFamily="2" charset="77"/>
              </a:defRPr>
            </a:lvl1pPr>
          </a:lstStyle>
          <a:p>
            <a:pPr lvl="0"/>
            <a:r>
              <a:rPr lang="en-US" dirty="0"/>
              <a:t>For subtitle, use 24pt. For body copy, use 11pt. For source info, use 8pt.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888031-9913-F94E-83A4-2767371E1C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346" y="5745401"/>
            <a:ext cx="3603273" cy="106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93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9814" y="1090509"/>
            <a:ext cx="3658423" cy="928792"/>
          </a:xfrm>
          <a:prstGeom prst="rect">
            <a:avLst/>
          </a:prstGeom>
        </p:spPr>
        <p:txBody>
          <a:bodyPr lIns="0" tIns="457200" rIns="0" bIns="0"/>
          <a:lstStyle>
            <a:lvl1pPr marL="0" indent="0">
              <a:lnSpc>
                <a:spcPts val="3333"/>
              </a:lnSpc>
              <a:spcBef>
                <a:spcPts val="0"/>
              </a:spcBef>
              <a:buNone/>
              <a:defRPr sz="3200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8EEE50-8C20-7D4B-99FA-700A05DCE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090507"/>
          </a:xfrm>
          <a:prstGeom prst="rect">
            <a:avLst/>
          </a:prstGeom>
        </p:spPr>
        <p:txBody>
          <a:bodyPr lIns="228600" tIns="274320" rIns="0" bIns="0"/>
          <a:lstStyle>
            <a:lvl1pPr>
              <a:lnSpc>
                <a:spcPts val="7466"/>
              </a:lnSpc>
              <a:defRPr sz="7466" b="0" i="0" spc="-267" baseline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617EC3C-D29A-EF49-911C-13823083646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49814" y="2019301"/>
            <a:ext cx="3658423" cy="1789128"/>
          </a:xfrm>
          <a:prstGeom prst="rect">
            <a:avLst/>
          </a:prstGeom>
        </p:spPr>
        <p:txBody>
          <a:bodyPr lIns="0" tIns="182880" rIns="0" bIns="0"/>
          <a:lstStyle>
            <a:lvl1pPr marL="182875" indent="-182875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67" b="0" i="0">
                <a:solidFill>
                  <a:srgbClr val="DBF5FF"/>
                </a:solidFill>
                <a:latin typeface="GT America Rg" pitchFamily="2" charset="77"/>
                <a:ea typeface="GT America Rg" pitchFamily="2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FDF61168-006F-044C-8BD8-1CAF947FB24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214938" y="1090509"/>
            <a:ext cx="3658423" cy="928792"/>
          </a:xfrm>
          <a:prstGeom prst="rect">
            <a:avLst/>
          </a:prstGeom>
        </p:spPr>
        <p:txBody>
          <a:bodyPr lIns="0" tIns="457200" rIns="0" bIns="0"/>
          <a:lstStyle>
            <a:lvl1pPr marL="0" indent="0">
              <a:lnSpc>
                <a:spcPts val="3333"/>
              </a:lnSpc>
              <a:spcBef>
                <a:spcPts val="0"/>
              </a:spcBef>
              <a:buNone/>
              <a:defRPr sz="3200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87120F69-8274-9547-B64B-153ADAA17AF6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214938" y="2019301"/>
            <a:ext cx="3658423" cy="1789128"/>
          </a:xfrm>
          <a:prstGeom prst="rect">
            <a:avLst/>
          </a:prstGeom>
        </p:spPr>
        <p:txBody>
          <a:bodyPr lIns="0" tIns="182880" rIns="0" bIns="0"/>
          <a:lstStyle>
            <a:lvl1pPr marL="182875" indent="-182875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67" b="0" i="0">
                <a:solidFill>
                  <a:srgbClr val="DBF5FF"/>
                </a:solidFill>
                <a:latin typeface="GT America Rg" pitchFamily="2" charset="77"/>
                <a:ea typeface="GT America Rg" pitchFamily="2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A3188B4A-2444-7A41-830F-51C7A3BAD40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080062" y="1090509"/>
            <a:ext cx="3658423" cy="928792"/>
          </a:xfrm>
          <a:prstGeom prst="rect">
            <a:avLst/>
          </a:prstGeom>
        </p:spPr>
        <p:txBody>
          <a:bodyPr lIns="0" tIns="457200" rIns="0" bIns="0"/>
          <a:lstStyle>
            <a:lvl1pPr marL="0" indent="0">
              <a:lnSpc>
                <a:spcPts val="3333"/>
              </a:lnSpc>
              <a:spcBef>
                <a:spcPts val="0"/>
              </a:spcBef>
              <a:buNone/>
              <a:defRPr sz="3200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59DA2A6-E7AE-FB47-B585-E97A5134E990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8080062" y="2019301"/>
            <a:ext cx="3658423" cy="1789128"/>
          </a:xfrm>
          <a:prstGeom prst="rect">
            <a:avLst/>
          </a:prstGeom>
        </p:spPr>
        <p:txBody>
          <a:bodyPr lIns="0" tIns="182880" rIns="0" bIns="0"/>
          <a:lstStyle>
            <a:lvl1pPr marL="182875" indent="-182875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67" b="0" i="0">
                <a:solidFill>
                  <a:srgbClr val="DBF5FF"/>
                </a:solidFill>
                <a:latin typeface="GT America Rg" pitchFamily="2" charset="77"/>
                <a:ea typeface="GT America Rg" pitchFamily="2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ACAE6B-F01E-CA4A-B8CA-5956198177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346" y="5745401"/>
            <a:ext cx="3603273" cy="106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86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-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014F65-5296-9244-9E4A-6D6149BEC3BE}"/>
              </a:ext>
            </a:extLst>
          </p:cNvPr>
          <p:cNvSpPr/>
          <p:nvPr/>
        </p:nvSpPr>
        <p:spPr>
          <a:xfrm>
            <a:off x="0" y="3032279"/>
            <a:ext cx="4572000" cy="793444"/>
          </a:xfrm>
          <a:prstGeom prst="rect">
            <a:avLst/>
          </a:prstGeom>
          <a:solidFill>
            <a:srgbClr val="001F5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marL="0" marR="0" indent="0" algn="ctr" defTabSz="11006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045CEBD-1597-BC46-8F79-80B66EE7A47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72000" y="0"/>
            <a:ext cx="7620000" cy="685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EE6B09F-68A1-0A43-AFB3-5D29ED0852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2718"/>
            <a:ext cx="3960752" cy="684036"/>
          </a:xfrm>
          <a:prstGeom prst="rect">
            <a:avLst/>
          </a:prstGeom>
        </p:spPr>
        <p:txBody>
          <a:bodyPr lIns="228600" tIns="274320" rIns="0" bIns="0" anchor="t" anchorCtr="0"/>
          <a:lstStyle>
            <a:lvl1pPr algn="l">
              <a:lnSpc>
                <a:spcPts val="3200"/>
              </a:lnSpc>
              <a:defRPr sz="3200" b="0" i="0" spc="0" baseline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9E55CD58-3E32-AF4D-9821-A3197D0C66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681317"/>
            <a:ext cx="3960752" cy="5074251"/>
          </a:xfrm>
          <a:prstGeom prst="rect">
            <a:avLst/>
          </a:prstGeom>
        </p:spPr>
        <p:txBody>
          <a:bodyPr lIns="228600" tIns="45720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67" b="0" i="0">
                <a:solidFill>
                  <a:srgbClr val="DBF5FF"/>
                </a:solidFill>
                <a:latin typeface="GT America Rg" pitchFamily="2" charset="77"/>
                <a:ea typeface="GT America Rg" pitchFamily="2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Body copy here in 11pt.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E038CA-A9D2-DD4C-B969-94A96ADDEC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346" y="5745401"/>
            <a:ext cx="3603273" cy="106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70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llQuote-Dark">
    <p:bg>
      <p:bgPr>
        <a:solidFill>
          <a:srgbClr val="D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014F65-5296-9244-9E4A-6D6149BEC3BE}"/>
              </a:ext>
            </a:extLst>
          </p:cNvPr>
          <p:cNvSpPr/>
          <p:nvPr/>
        </p:nvSpPr>
        <p:spPr>
          <a:xfrm>
            <a:off x="7620000" y="3032279"/>
            <a:ext cx="4572000" cy="793444"/>
          </a:xfrm>
          <a:prstGeom prst="rect">
            <a:avLst/>
          </a:prstGeom>
          <a:solidFill>
            <a:srgbClr val="001F5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marL="0" marR="0" indent="0" algn="ctr" defTabSz="11006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E52739A-1709-A048-898F-FFBCB6135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"/>
            <a:ext cx="6699564" cy="1088353"/>
          </a:xfrm>
          <a:prstGeom prst="rect">
            <a:avLst/>
          </a:prstGeom>
        </p:spPr>
        <p:txBody>
          <a:bodyPr lIns="228600" tIns="274320" rIns="0" bIns="0"/>
          <a:lstStyle>
            <a:lvl1pPr>
              <a:lnSpc>
                <a:spcPts val="7466"/>
              </a:lnSpc>
              <a:defRPr sz="7466" b="0" i="0" spc="-267" baseline="0">
                <a:solidFill>
                  <a:srgbClr val="001F5C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6BB75BA-9A0F-F44E-89EC-30BA173145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" y="1095039"/>
            <a:ext cx="6699564" cy="4674608"/>
          </a:xfrm>
          <a:prstGeom prst="rect">
            <a:avLst/>
          </a:prstGeom>
        </p:spPr>
        <p:txBody>
          <a:bodyPr lIns="274320" tIns="45720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467" b="0" i="0">
                <a:solidFill>
                  <a:srgbClr val="001F5C"/>
                </a:solidFill>
                <a:latin typeface="GT America Rg" pitchFamily="2" charset="77"/>
                <a:ea typeface="GT America Rg" pitchFamily="2" charset="77"/>
              </a:defRPr>
            </a:lvl1pPr>
          </a:lstStyle>
          <a:p>
            <a:pPr lvl="0"/>
            <a:r>
              <a:rPr lang="en-US" dirty="0"/>
              <a:t>For subtitle, use 24pt. For body copy, use 11pt. For source info, use 8pt.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DEE5E-5E69-B644-86B8-4391B337B9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0" y="0"/>
            <a:ext cx="3962400" cy="6858000"/>
          </a:xfrm>
          <a:prstGeom prst="rect">
            <a:avLst/>
          </a:prstGeom>
        </p:spPr>
        <p:txBody>
          <a:bodyPr lIns="365760" tIns="0" rIns="0" bIns="0" anchor="ctr" anchorCtr="0"/>
          <a:lstStyle>
            <a:lvl1pPr marL="0" indent="0">
              <a:lnSpc>
                <a:spcPts val="5600"/>
              </a:lnSpc>
              <a:spcBef>
                <a:spcPts val="0"/>
              </a:spcBef>
              <a:buNone/>
              <a:defRPr sz="5333" b="0" i="0">
                <a:solidFill>
                  <a:srgbClr val="81EEF3"/>
                </a:solidFill>
                <a:latin typeface="GT America Lt" pitchFamily="2" charset="77"/>
                <a:ea typeface="GT America Lt" pitchFamily="2" charset="77"/>
              </a:defRPr>
            </a:lvl1pPr>
            <a:lvl2pPr marL="457189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2pPr>
            <a:lvl3pPr marL="914377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3pPr>
            <a:lvl4pPr marL="1371566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4pPr>
            <a:lvl5pPr marL="1828754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5pPr>
          </a:lstStyle>
          <a:p>
            <a:pPr lvl="0"/>
            <a:r>
              <a:rPr lang="en-US" dirty="0"/>
              <a:t>Pullquote text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5864C8-C43E-F847-9966-CD070883C7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347" y="5745401"/>
            <a:ext cx="3603269" cy="106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60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6B019877-13B3-F34E-99FF-9586EB0E14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00"/>
          <a:stretch/>
        </p:blipFill>
        <p:spPr>
          <a:xfrm>
            <a:off x="9144000" y="0"/>
            <a:ext cx="3048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" y="0"/>
            <a:ext cx="7918764" cy="6011501"/>
          </a:xfrm>
          <a:prstGeom prst="rect">
            <a:avLst/>
          </a:prstGeom>
        </p:spPr>
        <p:txBody>
          <a:bodyPr lIns="228600" tIns="91440" rIns="0" bIns="0" anchor="ctr" anchorCtr="0"/>
          <a:lstStyle>
            <a:lvl1pPr marL="0" indent="0">
              <a:lnSpc>
                <a:spcPts val="5600"/>
              </a:lnSpc>
              <a:spcBef>
                <a:spcPts val="0"/>
              </a:spcBef>
              <a:buNone/>
              <a:defRPr sz="5333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Callout text here.</a:t>
            </a:r>
          </a:p>
          <a:p>
            <a:pPr lvl="0"/>
            <a:r>
              <a:rPr lang="en-US" dirty="0"/>
              <a:t>Try to keep it to three lines max.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DEFC71-4DE3-2745-A8C4-D9D5A4F833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346" y="5745401"/>
            <a:ext cx="3603273" cy="106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96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E6310-A53C-4F92-845B-F410ADC8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CA82B-D11B-4F4E-A444-421C591E31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658162-B3DC-4393-BCCC-62012A97E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D0109E-D171-4EA9-A5B4-198AFC535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820E-7D1F-45E4-84EB-5964C19A144A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F7800A-ECA3-4B35-85CC-01DEEA9CB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0A29A-C1FC-4686-9456-D7C49BEF9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65CB5-6553-46D0-87F5-09F49BEA2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88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E1C2BC4A-05CA-914E-9030-4B9ACAF83C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72000"/>
            <a:ext cx="12192000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673A23-BF18-6646-93F2-78A5A5643A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4080" y="558504"/>
            <a:ext cx="11803835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4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F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03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6" r:id="rId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73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09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times.com/interactive/2012/12/01/us/government-incentives.html?_r=0" TargetMode="External"/><Relationship Id="rId2" Type="http://schemas.openxmlformats.org/officeDocument/2006/relationships/hyperlink" Target="https://www.areadevelopment.com/taxesIncentives/Q3-2021/changes-in-the-incentives-landscape.s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iteselection.com/cc/vegas/2020/incentives-nevadas-best-incentive-a-pro-business-climate.cfm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hqnova.com/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eslynchburgregion.org/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star.com/" TargetMode="External"/><Relationship Id="rId2" Type="http://schemas.openxmlformats.org/officeDocument/2006/relationships/hyperlink" Target="http://www.loopnet.com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vedp.org/site-selection" TargetMode="External"/><Relationship Id="rId4" Type="http://schemas.openxmlformats.org/officeDocument/2006/relationships/hyperlink" Target="http://www.catylist.com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1.pn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mailto:MeganLucas@LynchburgRegion.or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m.wikipedia.org/wiki/File:LinkedIn_logo_initials.png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://billcprice.com/futureimperfect/2013/07/teaching-with-twitter/" TargetMode="External"/><Relationship Id="rId9" Type="http://schemas.openxmlformats.org/officeDocument/2006/relationships/hyperlink" Target="https://aquintadoslibros.blogspot.com/2019/11/xa-podes-seguirnos-no-instagram.html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dgeconcepts.org/" TargetMode="External"/><Relationship Id="rId2" Type="http://schemas.openxmlformats.org/officeDocument/2006/relationships/hyperlink" Target="http://www.iedconline.org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4EAA3-EBD8-49FD-9064-584E09FEF9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E342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4ABF55-F858-4595-881C-769AC138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3927937"/>
            <a:ext cx="11237496" cy="421323"/>
          </a:xfrm>
        </p:spPr>
        <p:txBody>
          <a:bodyPr/>
          <a:lstStyle/>
          <a:p>
            <a:r>
              <a:rPr lang="en-US" dirty="0"/>
              <a:t>Advanced Strategies of Community and Economic Development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73CB3-6531-443C-AA0A-5C70705819E4}"/>
              </a:ext>
            </a:extLst>
          </p:cNvPr>
          <p:cNvSpPr txBox="1"/>
          <p:nvPr/>
        </p:nvSpPr>
        <p:spPr>
          <a:xfrm>
            <a:off x="3842084" y="4856566"/>
            <a:ext cx="7613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Happily presented by Megan A. Lucas, CEcD, CCE, IOM</a:t>
            </a:r>
          </a:p>
        </p:txBody>
      </p:sp>
    </p:spTree>
    <p:extLst>
      <p:ext uri="{BB962C8B-B14F-4D97-AF65-F5344CB8AC3E}">
        <p14:creationId xmlns:p14="http://schemas.microsoft.com/office/powerpoint/2010/main" val="216992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39" y="257724"/>
            <a:ext cx="11468431" cy="1262742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Review the potential for private sector financing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67" y="1787918"/>
            <a:ext cx="9144000" cy="2695850"/>
          </a:xfrm>
        </p:spPr>
        <p:txBody>
          <a:bodyPr/>
          <a:lstStyle/>
          <a:p>
            <a:r>
              <a:rPr lang="en-US" sz="2800" b="1" dirty="0"/>
              <a:t>Does the business and/or principals have strong credit, collateral, character, cash position?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/>
              <a:t>Determine gaps in financing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6083" y="1589542"/>
            <a:ext cx="9408695" cy="4001131"/>
          </a:xfrm>
        </p:spPr>
        <p:txBody>
          <a:bodyPr>
            <a:no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What funds are needed after private sources have been considered or tapped out?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Where is the Gap and what type of Gap is it?</a:t>
            </a:r>
          </a:p>
          <a:p>
            <a:pPr lvl="2"/>
            <a:r>
              <a:rPr lang="en-US" sz="2800" dirty="0">
                <a:solidFill>
                  <a:schemeClr val="bg1"/>
                </a:solidFill>
              </a:rPr>
              <a:t>Credit? Capital? Cash Flow?</a:t>
            </a:r>
          </a:p>
          <a:p>
            <a:pPr lvl="2"/>
            <a:r>
              <a:rPr lang="en-US" sz="2800" dirty="0">
                <a:solidFill>
                  <a:schemeClr val="bg1"/>
                </a:solidFill>
              </a:rPr>
              <a:t>Can the gap be closed with public financing?</a:t>
            </a:r>
          </a:p>
          <a:p>
            <a:pPr lvl="2"/>
            <a:r>
              <a:rPr lang="en-US" sz="2800" dirty="0">
                <a:solidFill>
                  <a:schemeClr val="bg1"/>
                </a:solidFill>
              </a:rPr>
              <a:t>Does the company meet your EDO criteria for public sector loan, grants, incentives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030" y="572573"/>
            <a:ext cx="10956897" cy="754743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Structure the deal  using public sector financing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5583" y="1739856"/>
            <a:ext cx="9898048" cy="296482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Match sources and uses of funds</a:t>
            </a:r>
          </a:p>
          <a:p>
            <a:r>
              <a:rPr lang="en-US" sz="2800" dirty="0">
                <a:solidFill>
                  <a:schemeClr val="bg1"/>
                </a:solidFill>
              </a:rPr>
              <a:t> The type of gap determines the best type of gap-filler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Cash flow Gap…drop interest rates, reduce debt or extend loan term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Capital Gap…bring in the $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Then make sure you’ve got a performance agreement.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75903"/>
            <a:ext cx="9144000" cy="769257"/>
          </a:xfrm>
        </p:spPr>
        <p:txBody>
          <a:bodyPr>
            <a:normAutofit fontScale="90000"/>
          </a:bodyPr>
          <a:lstStyle/>
          <a:p>
            <a:r>
              <a:rPr lang="en-US" dirty="0"/>
              <a:t>Close the deal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57870"/>
            <a:ext cx="10265134" cy="364422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T America Lt"/>
              </a:rPr>
              <a:t>Get the business  started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T America Lt"/>
              </a:rPr>
              <a:t>Double check for barriers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T America Lt"/>
              </a:rPr>
              <a:t>Schedule closing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T America Lt"/>
              </a:rPr>
              <a:t>Can public financing documents be consolidated or streamlined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T America Lt"/>
              </a:rPr>
              <a:t>What conditions/covenants need to be included in loan/performance agreement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T America Lt"/>
              </a:rPr>
              <a:t>Spread the news!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Incentives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716" y="1556713"/>
            <a:ext cx="8229600" cy="296482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GT America Lt"/>
              </a:rPr>
              <a:t>Benefits offered to firms as part of industrial attraction, retention or expansion.  Like…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GT America Lt"/>
              </a:rPr>
              <a:t>Tax abatements and credits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GT America Lt"/>
              </a:rPr>
              <a:t>Low interest loans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GT America Lt"/>
              </a:rPr>
              <a:t>Infrastructure improvements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GT America Lt"/>
              </a:rPr>
              <a:t>Job training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GT America Lt"/>
              </a:rPr>
              <a:t>Land grants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D324B4A-C670-42DD-B18E-1CDE75BE6A12}"/>
              </a:ext>
            </a:extLst>
          </p:cNvPr>
          <p:cNvSpPr txBox="1">
            <a:spLocks/>
          </p:cNvSpPr>
          <p:nvPr/>
        </p:nvSpPr>
        <p:spPr>
          <a:xfrm>
            <a:off x="0" y="355436"/>
            <a:ext cx="9144000" cy="1088353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Incentive Types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619E937-B028-4561-812F-5197343591BF}"/>
              </a:ext>
            </a:extLst>
          </p:cNvPr>
          <p:cNvSpPr txBox="1">
            <a:spLocks/>
          </p:cNvSpPr>
          <p:nvPr/>
        </p:nvSpPr>
        <p:spPr>
          <a:xfrm>
            <a:off x="874294" y="1592345"/>
            <a:ext cx="8085221" cy="3821866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Sales Tax refund, exemptions or other tax discounts</a:t>
            </a:r>
          </a:p>
          <a:p>
            <a:r>
              <a:rPr lang="en-US" dirty="0">
                <a:solidFill>
                  <a:schemeClr val="bg1"/>
                </a:solidFill>
              </a:rPr>
              <a:t>Cash Grant, loan or loan guarantee</a:t>
            </a:r>
          </a:p>
          <a:p>
            <a:r>
              <a:rPr lang="en-US" dirty="0">
                <a:solidFill>
                  <a:schemeClr val="bg1"/>
                </a:solidFill>
              </a:rPr>
              <a:t>Corporate income tax credit, rebate or reduction</a:t>
            </a:r>
          </a:p>
          <a:p>
            <a:r>
              <a:rPr lang="en-US" dirty="0">
                <a:solidFill>
                  <a:schemeClr val="bg1"/>
                </a:solidFill>
              </a:rPr>
              <a:t>Corporate income</a:t>
            </a:r>
          </a:p>
          <a:p>
            <a:r>
              <a:rPr lang="en-US" dirty="0">
                <a:solidFill>
                  <a:schemeClr val="bg1"/>
                </a:solidFill>
              </a:rPr>
              <a:t>Free services</a:t>
            </a:r>
          </a:p>
          <a:p>
            <a:r>
              <a:rPr lang="en-US" dirty="0">
                <a:solidFill>
                  <a:schemeClr val="bg1"/>
                </a:solidFill>
              </a:rPr>
              <a:t>Equity investment</a:t>
            </a:r>
          </a:p>
          <a:p>
            <a:r>
              <a:rPr lang="en-US" dirty="0">
                <a:solidFill>
                  <a:schemeClr val="bg1"/>
                </a:solidFill>
              </a:rPr>
              <a:t>Personal Income tax credits</a:t>
            </a:r>
          </a:p>
        </p:txBody>
      </p:sp>
    </p:spTree>
    <p:extLst>
      <p:ext uri="{BB962C8B-B14F-4D97-AF65-F5344CB8AC3E}">
        <p14:creationId xmlns:p14="http://schemas.microsoft.com/office/powerpoint/2010/main" val="1873658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6809694-25F5-46D4-A021-A8D0AA69EC53}"/>
              </a:ext>
            </a:extLst>
          </p:cNvPr>
          <p:cNvSpPr txBox="1">
            <a:spLocks/>
          </p:cNvSpPr>
          <p:nvPr/>
        </p:nvSpPr>
        <p:spPr>
          <a:xfrm>
            <a:off x="88231" y="415760"/>
            <a:ext cx="9144000" cy="1088353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Where do you find incentives 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DBA9C72-22F8-42C0-BE26-F19655D87D39}"/>
              </a:ext>
            </a:extLst>
          </p:cNvPr>
          <p:cNvSpPr txBox="1">
            <a:spLocks/>
          </p:cNvSpPr>
          <p:nvPr/>
        </p:nvSpPr>
        <p:spPr>
          <a:xfrm>
            <a:off x="425116" y="1504113"/>
            <a:ext cx="9144000" cy="4674608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Local, County, State, Federal levels</a:t>
            </a:r>
          </a:p>
          <a:p>
            <a:r>
              <a:rPr lang="en-US" dirty="0">
                <a:solidFill>
                  <a:schemeClr val="bg1"/>
                </a:solidFill>
              </a:rPr>
              <a:t>Do you know the incentives that are available to your community?</a:t>
            </a:r>
          </a:p>
          <a:p>
            <a:r>
              <a:rPr lang="en-US" dirty="0">
                <a:solidFill>
                  <a:schemeClr val="bg1"/>
                </a:solidFill>
              </a:rPr>
              <a:t>Do you have a relationship with your state Economic Development agency?</a:t>
            </a:r>
          </a:p>
          <a:p>
            <a:r>
              <a:rPr lang="en-US" dirty="0">
                <a:solidFill>
                  <a:schemeClr val="bg1"/>
                </a:solidFill>
              </a:rPr>
              <a:t>Do you have a relationship with all the ED agencies in your region?</a:t>
            </a:r>
          </a:p>
        </p:txBody>
      </p:sp>
    </p:spTree>
    <p:extLst>
      <p:ext uri="{BB962C8B-B14F-4D97-AF65-F5344CB8AC3E}">
        <p14:creationId xmlns:p14="http://schemas.microsoft.com/office/powerpoint/2010/main" val="2727372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42" y="481264"/>
            <a:ext cx="9144000" cy="1088353"/>
          </a:xfrm>
        </p:spPr>
        <p:txBody>
          <a:bodyPr/>
          <a:lstStyle/>
          <a:p>
            <a:r>
              <a:rPr lang="en-US" dirty="0"/>
              <a:t>Incentives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4709" y="1946590"/>
            <a:ext cx="8229600" cy="3881716"/>
          </a:xfrm>
        </p:spPr>
        <p:txBody>
          <a:bodyPr>
            <a:no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effectLst/>
                <a:latin typeface="Lusitana"/>
                <a:hlinkClick r:id="rId2"/>
              </a:rPr>
              <a:t>Changes in the Incentives Landscape</a:t>
            </a:r>
            <a:endParaRPr lang="en-US" sz="2000" b="1" i="0" dirty="0">
              <a:solidFill>
                <a:schemeClr val="bg1"/>
              </a:solidFill>
              <a:effectLst/>
              <a:latin typeface="Lusitana"/>
            </a:endParaRPr>
          </a:p>
          <a:p>
            <a:endParaRPr lang="en-US" sz="2000" dirty="0">
              <a:hlinkClick r:id="rId3"/>
            </a:endParaRPr>
          </a:p>
          <a:p>
            <a:r>
              <a:rPr lang="en-US" sz="2000" b="1" i="0" dirty="0">
                <a:solidFill>
                  <a:srgbClr val="444444"/>
                </a:solidFill>
                <a:effectLst/>
                <a:latin typeface="Helvetica Neue"/>
                <a:hlinkClick r:id="rId4"/>
              </a:rPr>
              <a:t>Nevada’s Best Incentive: A Pro-Business Climate</a:t>
            </a:r>
            <a:endParaRPr lang="en-US" sz="2000" b="0" i="0" dirty="0">
              <a:solidFill>
                <a:srgbClr val="444444"/>
              </a:solidFill>
              <a:effectLst/>
              <a:latin typeface="Helvetica Neue"/>
            </a:endParaRPr>
          </a:p>
          <a:p>
            <a:endParaRPr lang="en-US" sz="2000" dirty="0">
              <a:hlinkClick r:id="rId3"/>
            </a:endParaRPr>
          </a:p>
          <a:p>
            <a:r>
              <a:rPr lang="en-US" sz="2000" dirty="0">
                <a:hlinkClick r:id="rId3"/>
              </a:rPr>
              <a:t>http://www.nytimes.com/interactive/2012/12/01/us/government-incentives.html?_r=0</a:t>
            </a:r>
            <a:endParaRPr lang="en-US" sz="2000" dirty="0"/>
          </a:p>
          <a:p>
            <a:r>
              <a:rPr lang="en-US" sz="2000" dirty="0"/>
              <a:t>According to the NY Times…local governments give up:</a:t>
            </a:r>
          </a:p>
          <a:p>
            <a:r>
              <a:rPr lang="en-US" sz="2000" dirty="0"/>
              <a:t>$80.4 billion in incentives each year and</a:t>
            </a:r>
          </a:p>
          <a:p>
            <a:r>
              <a:rPr lang="en-US" sz="2000" dirty="0"/>
              <a:t>1,874 incentive programs…let’s count them down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550" y="462710"/>
            <a:ext cx="9144000" cy="126274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GT America Lt"/>
              </a:rPr>
              <a:t>Sales Tax refund, </a:t>
            </a:r>
            <a:br>
              <a:rPr lang="en-US" dirty="0">
                <a:solidFill>
                  <a:schemeClr val="bg1"/>
                </a:solidFill>
                <a:latin typeface="GT America Lt"/>
              </a:rPr>
            </a:br>
            <a:r>
              <a:rPr lang="en-US" dirty="0">
                <a:solidFill>
                  <a:schemeClr val="bg1"/>
                </a:solidFill>
                <a:latin typeface="GT America Lt"/>
              </a:rPr>
              <a:t>exemptions or other tax discounts</a:t>
            </a:r>
            <a:br>
              <a:rPr lang="en-US" dirty="0">
                <a:solidFill>
                  <a:schemeClr val="bg1"/>
                </a:solidFill>
                <a:latin typeface="GT America Lt"/>
              </a:rPr>
            </a:br>
            <a:endParaRPr lang="en-US" dirty="0">
              <a:solidFill>
                <a:schemeClr val="bg1"/>
              </a:solidFill>
              <a:latin typeface="GT America 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86065" y="1894919"/>
            <a:ext cx="5233737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>
                <a:solidFill>
                  <a:schemeClr val="bg1"/>
                </a:solidFill>
                <a:latin typeface="GT America Lt"/>
              </a:rPr>
              <a:t>Exemption for Manufacturing</a:t>
            </a:r>
          </a:p>
          <a:p>
            <a:r>
              <a:rPr lang="en-US" sz="3000" dirty="0">
                <a:solidFill>
                  <a:schemeClr val="bg1"/>
                </a:solidFill>
                <a:latin typeface="GT America Lt"/>
              </a:rPr>
              <a:t>Professional services (FL)</a:t>
            </a:r>
          </a:p>
          <a:p>
            <a:r>
              <a:rPr lang="en-US" sz="3000" dirty="0">
                <a:solidFill>
                  <a:schemeClr val="bg1"/>
                </a:solidFill>
                <a:latin typeface="GT America Lt"/>
              </a:rPr>
              <a:t>Sales to manufacturers</a:t>
            </a:r>
          </a:p>
          <a:p>
            <a:r>
              <a:rPr lang="en-US" sz="3000" dirty="0">
                <a:solidFill>
                  <a:schemeClr val="bg1"/>
                </a:solidFill>
                <a:latin typeface="GT America Lt"/>
              </a:rPr>
              <a:t>Professional &amp; Technical Services</a:t>
            </a:r>
          </a:p>
          <a:p>
            <a:r>
              <a:rPr lang="en-US" sz="3000" dirty="0">
                <a:solidFill>
                  <a:schemeClr val="bg1"/>
                </a:solidFill>
                <a:latin typeface="GT America Lt"/>
              </a:rPr>
              <a:t>Manufacturing Machine, equipment and Tools</a:t>
            </a:r>
          </a:p>
          <a:p>
            <a:r>
              <a:rPr lang="en-US" sz="3000" dirty="0">
                <a:solidFill>
                  <a:schemeClr val="bg1"/>
                </a:solidFill>
                <a:latin typeface="GT America Lt"/>
              </a:rPr>
              <a:t>Computer Systems (AZ)</a:t>
            </a:r>
          </a:p>
          <a:p>
            <a:r>
              <a:rPr lang="en-US" sz="3000" dirty="0">
                <a:solidFill>
                  <a:schemeClr val="bg1"/>
                </a:solidFill>
                <a:latin typeface="GT America Lt"/>
              </a:rPr>
              <a:t>Property consumed in Manufacturing, processing, mining, drilling (KS)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199" y="2119087"/>
            <a:ext cx="5642811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3300" dirty="0">
                <a:solidFill>
                  <a:schemeClr val="bg1"/>
                </a:solidFill>
                <a:latin typeface="GT America Lt"/>
              </a:rPr>
              <a:t>Agricultural Sales Tax Exemptions</a:t>
            </a:r>
          </a:p>
          <a:p>
            <a:r>
              <a:rPr lang="en-US" sz="3300" dirty="0">
                <a:solidFill>
                  <a:schemeClr val="bg1"/>
                </a:solidFill>
                <a:latin typeface="GT America Lt"/>
              </a:rPr>
              <a:t>Raw Materials</a:t>
            </a:r>
          </a:p>
          <a:p>
            <a:r>
              <a:rPr lang="en-US" sz="3300" dirty="0">
                <a:solidFill>
                  <a:schemeClr val="bg1"/>
                </a:solidFill>
                <a:latin typeface="GT America Lt"/>
              </a:rPr>
              <a:t>Food and Food Ingredients exemption</a:t>
            </a:r>
          </a:p>
          <a:p>
            <a:r>
              <a:rPr lang="en-US" sz="3300" dirty="0">
                <a:solidFill>
                  <a:schemeClr val="bg1"/>
                </a:solidFill>
                <a:latin typeface="GT America Lt"/>
              </a:rPr>
              <a:t>Sales &amp; Use Tax Abatements</a:t>
            </a:r>
          </a:p>
          <a:p>
            <a:r>
              <a:rPr lang="en-US" sz="3300" dirty="0">
                <a:solidFill>
                  <a:schemeClr val="bg1"/>
                </a:solidFill>
                <a:latin typeface="GT America Lt"/>
              </a:rPr>
              <a:t>R &amp; D Tax Credits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094" y="496923"/>
            <a:ext cx="10070431" cy="1262742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chemeClr val="bg1"/>
                </a:solidFill>
                <a:latin typeface="GT America Lt"/>
              </a:rPr>
              <a:t>Cash Grant, loan or loan guarantee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1283" y="1686714"/>
            <a:ext cx="4459705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  <a:latin typeface="GT America Lt"/>
              </a:rPr>
              <a:t>General Obligation bonds</a:t>
            </a:r>
          </a:p>
          <a:p>
            <a:r>
              <a:rPr lang="en-US" dirty="0">
                <a:solidFill>
                  <a:schemeClr val="bg1"/>
                </a:solidFill>
                <a:latin typeface="GT America Lt"/>
              </a:rPr>
              <a:t>Governor’s Fund (opportunity, discretionary etc.)</a:t>
            </a:r>
          </a:p>
          <a:p>
            <a:r>
              <a:rPr lang="en-US" dirty="0">
                <a:solidFill>
                  <a:schemeClr val="bg1"/>
                </a:solidFill>
                <a:latin typeface="GT America Lt"/>
              </a:rPr>
              <a:t>Innovative Incentive Program/Fund (IIF)</a:t>
            </a:r>
          </a:p>
          <a:p>
            <a:r>
              <a:rPr lang="en-US" dirty="0">
                <a:solidFill>
                  <a:schemeClr val="bg1"/>
                </a:solidFill>
                <a:latin typeface="GT America Lt"/>
              </a:rPr>
              <a:t>Emerging Tech Fund (TX)</a:t>
            </a:r>
          </a:p>
          <a:p>
            <a:r>
              <a:rPr lang="en-US" dirty="0">
                <a:solidFill>
                  <a:schemeClr val="bg1"/>
                </a:solidFill>
                <a:latin typeface="GT America Lt"/>
              </a:rPr>
              <a:t>Economic &amp; Manufacturing Assistance Act (MAA) CT</a:t>
            </a:r>
          </a:p>
          <a:p>
            <a:r>
              <a:rPr lang="en-US" dirty="0">
                <a:solidFill>
                  <a:schemeClr val="bg1"/>
                </a:solidFill>
                <a:latin typeface="GT America Lt"/>
              </a:rPr>
              <a:t>Revolving Loan Fund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88768" y="1606504"/>
            <a:ext cx="5137485" cy="4525963"/>
          </a:xfrm>
        </p:spPr>
        <p:txBody>
          <a:bodyPr>
            <a:normAutofit lnSpcReduction="10000"/>
          </a:bodyPr>
          <a:lstStyle/>
          <a:p>
            <a:r>
              <a:rPr lang="en-US" sz="3000" dirty="0">
                <a:solidFill>
                  <a:schemeClr val="bg1"/>
                </a:solidFill>
                <a:latin typeface="GT America Lt"/>
              </a:rPr>
              <a:t>Quality Jobs</a:t>
            </a:r>
          </a:p>
          <a:p>
            <a:r>
              <a:rPr lang="en-US" sz="3000" dirty="0">
                <a:solidFill>
                  <a:schemeClr val="bg1"/>
                </a:solidFill>
                <a:latin typeface="GT America Lt"/>
              </a:rPr>
              <a:t>Direct Loan Program</a:t>
            </a:r>
          </a:p>
          <a:p>
            <a:r>
              <a:rPr lang="en-US" sz="3000" dirty="0">
                <a:solidFill>
                  <a:schemeClr val="bg1"/>
                </a:solidFill>
                <a:latin typeface="GT America Lt"/>
              </a:rPr>
              <a:t>Tax Increment Financing aka TIF</a:t>
            </a:r>
          </a:p>
          <a:p>
            <a:r>
              <a:rPr lang="en-US" sz="3000" dirty="0">
                <a:solidFill>
                  <a:schemeClr val="bg1"/>
                </a:solidFill>
                <a:latin typeface="GT America Lt"/>
              </a:rPr>
              <a:t>Arizona Competes Fund</a:t>
            </a:r>
          </a:p>
          <a:p>
            <a:r>
              <a:rPr lang="en-US" sz="3000" dirty="0">
                <a:solidFill>
                  <a:schemeClr val="bg1"/>
                </a:solidFill>
                <a:latin typeface="GT America Lt"/>
              </a:rPr>
              <a:t>Economic Dev. Authority Loans</a:t>
            </a:r>
          </a:p>
          <a:p>
            <a:r>
              <a:rPr lang="en-US" sz="3000" dirty="0">
                <a:solidFill>
                  <a:schemeClr val="bg1"/>
                </a:solidFill>
                <a:latin typeface="GT America Lt"/>
              </a:rPr>
              <a:t>Job Development Investment Grants – JDIG</a:t>
            </a:r>
          </a:p>
          <a:p>
            <a:r>
              <a:rPr lang="en-US" sz="3000" dirty="0">
                <a:solidFill>
                  <a:schemeClr val="bg1"/>
                </a:solidFill>
                <a:latin typeface="GT America Lt"/>
              </a:rPr>
              <a:t>Pooled Bond Program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art of structuring a deal</a:t>
            </a:r>
          </a:p>
          <a:p>
            <a:r>
              <a:rPr lang="en-US" sz="2800" dirty="0"/>
              <a:t>Redevelopment, revitalization and regionalism</a:t>
            </a:r>
          </a:p>
          <a:p>
            <a:r>
              <a:rPr lang="en-US" sz="2800" dirty="0"/>
              <a:t>Technology in economic Development</a:t>
            </a:r>
          </a:p>
        </p:txBody>
      </p:sp>
    </p:spTree>
    <p:extLst>
      <p:ext uri="{BB962C8B-B14F-4D97-AF65-F5344CB8AC3E}">
        <p14:creationId xmlns:p14="http://schemas.microsoft.com/office/powerpoint/2010/main" val="2660201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911" y="693404"/>
            <a:ext cx="10964848" cy="86505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Corporate income tax credit, rebate or reduction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77348" y="1638633"/>
            <a:ext cx="4493812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  <a:latin typeface="GT America Lt"/>
              </a:rPr>
              <a:t>R &amp; D Tax Credit (CA)</a:t>
            </a:r>
          </a:p>
          <a:p>
            <a:r>
              <a:rPr lang="en-US" dirty="0">
                <a:solidFill>
                  <a:schemeClr val="bg1"/>
                </a:solidFill>
                <a:latin typeface="GT America Lt"/>
              </a:rPr>
              <a:t>Exclusion of interest, dividends and capital gains from subsidiary (NY)</a:t>
            </a:r>
          </a:p>
          <a:p>
            <a:r>
              <a:rPr lang="en-US" dirty="0">
                <a:solidFill>
                  <a:schemeClr val="bg1"/>
                </a:solidFill>
                <a:latin typeface="GT America Lt"/>
              </a:rPr>
              <a:t>Ad Valourem Tax Credit for offshore vessels (LA)</a:t>
            </a:r>
          </a:p>
          <a:p>
            <a:r>
              <a:rPr lang="en-US" dirty="0">
                <a:solidFill>
                  <a:schemeClr val="bg1"/>
                </a:solidFill>
                <a:latin typeface="GT America Lt"/>
              </a:rPr>
              <a:t>S-Corp Expenditure (MA)</a:t>
            </a:r>
          </a:p>
          <a:p>
            <a:r>
              <a:rPr lang="en-US" dirty="0">
                <a:solidFill>
                  <a:schemeClr val="bg1"/>
                </a:solidFill>
                <a:latin typeface="GT America Lt"/>
              </a:rPr>
              <a:t>Manufacturing commercial airplanes</a:t>
            </a:r>
          </a:p>
          <a:p>
            <a:r>
              <a:rPr lang="en-US" dirty="0">
                <a:solidFill>
                  <a:schemeClr val="bg1"/>
                </a:solidFill>
                <a:latin typeface="GT America Lt"/>
              </a:rPr>
              <a:t>EDGE Tax Credits  (IN)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86723" y="1558456"/>
            <a:ext cx="5118652" cy="452596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GT America Lt"/>
              </a:rPr>
              <a:t>Exemptions for Insurance Companies (TX)</a:t>
            </a:r>
          </a:p>
          <a:p>
            <a:r>
              <a:rPr lang="en-US" dirty="0">
                <a:solidFill>
                  <a:schemeClr val="bg1"/>
                </a:solidFill>
                <a:latin typeface="GT America Lt"/>
              </a:rPr>
              <a:t>Net Operating Loss Deduction (IL)</a:t>
            </a:r>
          </a:p>
          <a:p>
            <a:r>
              <a:rPr lang="en-US" dirty="0">
                <a:solidFill>
                  <a:schemeClr val="bg1"/>
                </a:solidFill>
                <a:latin typeface="GT America Lt"/>
              </a:rPr>
              <a:t>Qualified Capital Expenditure Credit (AK)</a:t>
            </a:r>
          </a:p>
          <a:p>
            <a:r>
              <a:rPr lang="en-US" dirty="0">
                <a:solidFill>
                  <a:schemeClr val="bg1"/>
                </a:solidFill>
                <a:latin typeface="GT America Lt"/>
              </a:rPr>
              <a:t>MEGA Tax Credits –Michigan Economic Growth Authority</a:t>
            </a:r>
          </a:p>
          <a:p>
            <a:r>
              <a:rPr lang="en-US" dirty="0">
                <a:solidFill>
                  <a:schemeClr val="bg1"/>
                </a:solidFill>
                <a:latin typeface="GT America Lt"/>
              </a:rPr>
              <a:t>Business Employment Incentive program (NJ)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42" y="547428"/>
            <a:ext cx="8709837" cy="1262742"/>
          </a:xfrm>
        </p:spPr>
        <p:txBody>
          <a:bodyPr>
            <a:normAutofit fontScale="90000"/>
          </a:bodyPr>
          <a:lstStyle/>
          <a:p>
            <a:r>
              <a:rPr lang="en-US" sz="6700" dirty="0">
                <a:solidFill>
                  <a:schemeClr val="bg1"/>
                </a:solidFill>
                <a:latin typeface="GT America Lt"/>
              </a:rPr>
              <a:t>Free services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37324" y="1828092"/>
            <a:ext cx="5582478" cy="4525963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Employment Training Panel</a:t>
            </a:r>
          </a:p>
          <a:p>
            <a:r>
              <a:rPr lang="en-US" sz="3000" dirty="0">
                <a:solidFill>
                  <a:schemeClr val="bg1"/>
                </a:solidFill>
              </a:rPr>
              <a:t>Alabama Industrial Development Training</a:t>
            </a:r>
          </a:p>
          <a:p>
            <a:r>
              <a:rPr lang="en-US" sz="3000" dirty="0">
                <a:solidFill>
                  <a:schemeClr val="bg1"/>
                </a:solidFill>
              </a:rPr>
              <a:t>Thomas Edison Program (OH)</a:t>
            </a:r>
          </a:p>
          <a:p>
            <a:r>
              <a:rPr lang="en-US" sz="3000" dirty="0">
                <a:solidFill>
                  <a:schemeClr val="bg1"/>
                </a:solidFill>
              </a:rPr>
              <a:t>Transportation Economic Development Fund ( MI, FL)</a:t>
            </a:r>
          </a:p>
          <a:p>
            <a:r>
              <a:rPr lang="en-US" sz="3000" dirty="0">
                <a:solidFill>
                  <a:schemeClr val="bg1"/>
                </a:solidFill>
              </a:rPr>
              <a:t>Workforce Development Training Fund (all)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198" y="1973943"/>
            <a:ext cx="5651391" cy="4525963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GT America Lt"/>
              </a:rPr>
              <a:t>Certified Ready sites (SD)</a:t>
            </a:r>
          </a:p>
          <a:p>
            <a:r>
              <a:rPr lang="en-US" sz="3000" dirty="0">
                <a:solidFill>
                  <a:schemeClr val="bg1"/>
                </a:solidFill>
                <a:latin typeface="GT America Lt"/>
              </a:rPr>
              <a:t>Technology Development Grant (IN)</a:t>
            </a:r>
          </a:p>
          <a:p>
            <a:r>
              <a:rPr lang="en-US" dirty="0">
                <a:solidFill>
                  <a:schemeClr val="bg1"/>
                </a:solidFill>
              </a:rPr>
              <a:t>Louisiana </a:t>
            </a:r>
            <a:r>
              <a:rPr lang="en-US" dirty="0" err="1">
                <a:solidFill>
                  <a:schemeClr val="bg1"/>
                </a:solidFill>
              </a:rPr>
              <a:t>Faststart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Virginia Talent Assistance Program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8045350-F788-4A46-8AB0-253BF25F7629}"/>
              </a:ext>
            </a:extLst>
          </p:cNvPr>
          <p:cNvSpPr txBox="1">
            <a:spLocks/>
          </p:cNvSpPr>
          <p:nvPr/>
        </p:nvSpPr>
        <p:spPr>
          <a:xfrm>
            <a:off x="144378" y="553454"/>
            <a:ext cx="8999621" cy="1088353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>
                <a:solidFill>
                  <a:schemeClr val="bg1"/>
                </a:solidFill>
                <a:latin typeface="GT America Lt"/>
              </a:rPr>
              <a:t>Equity investment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9148882-7F8C-4439-8B05-68710374C65B}"/>
              </a:ext>
            </a:extLst>
          </p:cNvPr>
          <p:cNvSpPr txBox="1">
            <a:spLocks/>
          </p:cNvSpPr>
          <p:nvPr/>
        </p:nvSpPr>
        <p:spPr>
          <a:xfrm>
            <a:off x="673767" y="1857039"/>
            <a:ext cx="8189495" cy="4674608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GT America Lt"/>
              </a:rPr>
              <a:t>Sunny Day Fund (MD)</a:t>
            </a:r>
          </a:p>
          <a:p>
            <a:r>
              <a:rPr lang="en-US" dirty="0">
                <a:solidFill>
                  <a:schemeClr val="bg1"/>
                </a:solidFill>
                <a:latin typeface="GT America Lt"/>
              </a:rPr>
              <a:t>Grow Iowa Values Fund Entrepreneurial Program</a:t>
            </a:r>
          </a:p>
          <a:p>
            <a:r>
              <a:rPr lang="en-US" dirty="0">
                <a:solidFill>
                  <a:schemeClr val="bg1"/>
                </a:solidFill>
                <a:latin typeface="GT America Lt"/>
              </a:rPr>
              <a:t>Small Enterprise Growth Fund  (ME)</a:t>
            </a:r>
          </a:p>
          <a:p>
            <a:r>
              <a:rPr lang="en-US" dirty="0">
                <a:solidFill>
                  <a:schemeClr val="bg1"/>
                </a:solidFill>
                <a:latin typeface="GT America Lt"/>
              </a:rPr>
              <a:t>Kentucky Enterprise Fund and Rural Innovation Fund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204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21" y="488722"/>
            <a:ext cx="9144000" cy="1262742"/>
          </a:xfrm>
        </p:spPr>
        <p:txBody>
          <a:bodyPr>
            <a:normAutofit fontScale="90000"/>
          </a:bodyPr>
          <a:lstStyle/>
          <a:p>
            <a:r>
              <a:rPr lang="en-US" sz="6700" dirty="0">
                <a:solidFill>
                  <a:schemeClr val="bg1"/>
                </a:solidFill>
                <a:latin typeface="GT America Lt"/>
              </a:rPr>
              <a:t>Personal Income tax credits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821" y="1650291"/>
            <a:ext cx="5216718" cy="452596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GT America Lt"/>
              </a:rPr>
              <a:t>Empire Zone Credits (NY)</a:t>
            </a:r>
          </a:p>
          <a:p>
            <a:r>
              <a:rPr lang="en-US" dirty="0">
                <a:solidFill>
                  <a:schemeClr val="bg1"/>
                </a:solidFill>
                <a:latin typeface="GT America Lt"/>
              </a:rPr>
              <a:t>US Production Activities (KY)</a:t>
            </a:r>
          </a:p>
          <a:p>
            <a:r>
              <a:rPr lang="en-US" dirty="0">
                <a:solidFill>
                  <a:schemeClr val="bg1"/>
                </a:solidFill>
                <a:latin typeface="GT America Lt"/>
              </a:rPr>
              <a:t>Job Development Credits</a:t>
            </a:r>
          </a:p>
          <a:p>
            <a:r>
              <a:rPr lang="en-US" dirty="0">
                <a:solidFill>
                  <a:schemeClr val="bg1"/>
                </a:solidFill>
                <a:latin typeface="GT America Lt"/>
              </a:rPr>
              <a:t>Historic Structure Rehabilitation Credits</a:t>
            </a:r>
          </a:p>
          <a:p>
            <a:r>
              <a:rPr lang="en-US" dirty="0">
                <a:solidFill>
                  <a:schemeClr val="bg1"/>
                </a:solidFill>
                <a:latin typeface="GT America Lt"/>
              </a:rPr>
              <a:t>Accelerated Cost Recovery System for equipment</a:t>
            </a:r>
          </a:p>
          <a:p>
            <a:r>
              <a:rPr lang="en-US" dirty="0">
                <a:solidFill>
                  <a:schemeClr val="bg1"/>
                </a:solidFill>
                <a:latin typeface="GT America Lt"/>
              </a:rPr>
              <a:t>Research Expense Credit </a:t>
            </a:r>
          </a:p>
          <a:p>
            <a:r>
              <a:rPr lang="en-US" dirty="0">
                <a:solidFill>
                  <a:schemeClr val="bg1"/>
                </a:solidFill>
                <a:latin typeface="GT America Lt"/>
              </a:rPr>
              <a:t>Angel Investor Tax Credit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2" y="1549117"/>
            <a:ext cx="5216716" cy="452596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GT America Lt"/>
              </a:rPr>
              <a:t>Investment Tax Credit</a:t>
            </a:r>
          </a:p>
          <a:p>
            <a:r>
              <a:rPr lang="en-US" dirty="0">
                <a:solidFill>
                  <a:schemeClr val="bg1"/>
                </a:solidFill>
                <a:latin typeface="GT America Lt"/>
              </a:rPr>
              <a:t>High Performance Incentive Program</a:t>
            </a:r>
          </a:p>
          <a:p>
            <a:r>
              <a:rPr lang="en-US" dirty="0">
                <a:solidFill>
                  <a:schemeClr val="bg1"/>
                </a:solidFill>
                <a:latin typeface="GT America Lt"/>
              </a:rPr>
              <a:t>Credits for Franchise Tax paid by financial institution</a:t>
            </a:r>
          </a:p>
          <a:p>
            <a:r>
              <a:rPr lang="en-US" dirty="0">
                <a:solidFill>
                  <a:schemeClr val="bg1"/>
                </a:solidFill>
                <a:latin typeface="GT America Lt"/>
              </a:rPr>
              <a:t>Job Opportunity Building Zones</a:t>
            </a:r>
          </a:p>
          <a:p>
            <a:r>
              <a:rPr lang="en-US" dirty="0">
                <a:solidFill>
                  <a:schemeClr val="bg1"/>
                </a:solidFill>
                <a:latin typeface="GT America Lt"/>
              </a:rPr>
              <a:t>Research Activities Credit</a:t>
            </a:r>
          </a:p>
          <a:p>
            <a:r>
              <a:rPr lang="en-US" dirty="0">
                <a:solidFill>
                  <a:schemeClr val="bg1"/>
                </a:solidFill>
                <a:latin typeface="GT America Lt"/>
              </a:rPr>
              <a:t>Individual Bio Technology Investment tax credit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F5878C73-47F3-4507-B576-B5E6CF08B3DC}"/>
              </a:ext>
            </a:extLst>
          </p:cNvPr>
          <p:cNvSpPr txBox="1">
            <a:spLocks/>
          </p:cNvSpPr>
          <p:nvPr/>
        </p:nvSpPr>
        <p:spPr>
          <a:xfrm>
            <a:off x="312820" y="376991"/>
            <a:ext cx="8831179" cy="1088353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  <a:latin typeface="GT America Lt"/>
              </a:rPr>
              <a:t>Incentive Puzzle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3DA9BE99-77F3-4379-9AEF-02A72BCA8753}"/>
              </a:ext>
            </a:extLst>
          </p:cNvPr>
          <p:cNvSpPr txBox="1">
            <a:spLocks/>
          </p:cNvSpPr>
          <p:nvPr/>
        </p:nvSpPr>
        <p:spPr>
          <a:xfrm>
            <a:off x="156410" y="2073608"/>
            <a:ext cx="8831179" cy="2835277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GT America Lt"/>
              </a:rPr>
              <a:t>As you see, the variety of incentives offered is enormous, but they all fall into a specific type …same flower different name . The key is knowing the incentive opportunities in your community and state so that you can apply them</a:t>
            </a:r>
          </a:p>
        </p:txBody>
      </p:sp>
    </p:spTree>
    <p:extLst>
      <p:ext uri="{BB962C8B-B14F-4D97-AF65-F5344CB8AC3E}">
        <p14:creationId xmlns:p14="http://schemas.microsoft.com/office/powerpoint/2010/main" val="4210583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FB41EB2-4BDF-413A-BAE4-0FF0F9C3CA54}"/>
              </a:ext>
            </a:extLst>
          </p:cNvPr>
          <p:cNvSpPr txBox="1">
            <a:spLocks/>
          </p:cNvSpPr>
          <p:nvPr/>
        </p:nvSpPr>
        <p:spPr>
          <a:xfrm>
            <a:off x="224588" y="449180"/>
            <a:ext cx="10218821" cy="1088353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GT America Lt"/>
              </a:rPr>
              <a:t>Development &amp; Redevelopment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031631D-C643-47C9-994A-9FC1E438364E}"/>
              </a:ext>
            </a:extLst>
          </p:cNvPr>
          <p:cNvSpPr txBox="1">
            <a:spLocks/>
          </p:cNvSpPr>
          <p:nvPr/>
        </p:nvSpPr>
        <p:spPr>
          <a:xfrm>
            <a:off x="866273" y="2119821"/>
            <a:ext cx="8229600" cy="2964820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GT America Lt"/>
              </a:rPr>
              <a:t>Build to suit</a:t>
            </a:r>
          </a:p>
          <a:p>
            <a:r>
              <a:rPr lang="en-US" dirty="0">
                <a:solidFill>
                  <a:schemeClr val="bg1"/>
                </a:solidFill>
                <a:latin typeface="GT America Lt"/>
              </a:rPr>
              <a:t>Speculative development</a:t>
            </a:r>
          </a:p>
          <a:p>
            <a:r>
              <a:rPr lang="en-US" dirty="0">
                <a:solidFill>
                  <a:schemeClr val="bg1"/>
                </a:solidFill>
                <a:latin typeface="GT America Lt"/>
              </a:rPr>
              <a:t>Greenfield development</a:t>
            </a:r>
          </a:p>
          <a:p>
            <a:r>
              <a:rPr lang="en-US" dirty="0">
                <a:solidFill>
                  <a:schemeClr val="bg1"/>
                </a:solidFill>
                <a:latin typeface="GT America Lt"/>
              </a:rPr>
              <a:t>Redevelopment/reuse/brownfield redevelopment</a:t>
            </a:r>
          </a:p>
        </p:txBody>
      </p:sp>
    </p:spTree>
    <p:extLst>
      <p:ext uri="{BB962C8B-B14F-4D97-AF65-F5344CB8AC3E}">
        <p14:creationId xmlns:p14="http://schemas.microsoft.com/office/powerpoint/2010/main" val="3040720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1" y="702807"/>
            <a:ext cx="9144000" cy="1262742"/>
          </a:xfrm>
        </p:spPr>
        <p:txBody>
          <a:bodyPr/>
          <a:lstStyle/>
          <a:p>
            <a:r>
              <a:rPr lang="en-US" dirty="0"/>
              <a:t>Development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4220" y="2041594"/>
            <a:ext cx="8374742" cy="3890963"/>
          </a:xfrm>
        </p:spPr>
        <p:txBody>
          <a:bodyPr>
            <a:normAutofit/>
          </a:bodyPr>
          <a:lstStyle/>
          <a:p>
            <a:r>
              <a:rPr lang="en-US" sz="2000" dirty="0"/>
              <a:t>Phase 1: Pre-development</a:t>
            </a:r>
          </a:p>
          <a:p>
            <a:r>
              <a:rPr lang="en-US" sz="2000" dirty="0"/>
              <a:t>Phase 2: Market, financial, political feasibility</a:t>
            </a:r>
          </a:p>
          <a:p>
            <a:r>
              <a:rPr lang="en-US" sz="2000" dirty="0"/>
              <a:t>Phase 3: Site and engineering analysis</a:t>
            </a:r>
          </a:p>
          <a:p>
            <a:r>
              <a:rPr lang="en-US" sz="2000" dirty="0"/>
              <a:t>Phase 4: Financing</a:t>
            </a:r>
          </a:p>
          <a:p>
            <a:r>
              <a:rPr lang="en-US" sz="2000" dirty="0"/>
              <a:t>Phase 5: Contractor negotiations &amp; public approvals</a:t>
            </a:r>
          </a:p>
          <a:p>
            <a:r>
              <a:rPr lang="en-US" sz="2000" dirty="0"/>
              <a:t>Phase 6: Construction</a:t>
            </a:r>
          </a:p>
          <a:p>
            <a:r>
              <a:rPr lang="en-US" sz="2000" dirty="0"/>
              <a:t>Phase 7: Marketing</a:t>
            </a:r>
          </a:p>
          <a:p>
            <a:r>
              <a:rPr lang="en-US" sz="2000" dirty="0"/>
              <a:t>Phase 8: Building Occupancy &amp; management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16" y="457201"/>
            <a:ext cx="9144000" cy="1088353"/>
          </a:xfrm>
        </p:spPr>
        <p:txBody>
          <a:bodyPr/>
          <a:lstStyle/>
          <a:p>
            <a:r>
              <a:rPr lang="en-US" dirty="0"/>
              <a:t>A rising tide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410" y="2392394"/>
            <a:ext cx="8229600" cy="296482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Regionalism – a rising tide lifts all boats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Be the coalition builder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Bring the local and regional stakeholders together around a common issue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24918FB-AC7C-4D41-A41F-9120D2D6018C}"/>
              </a:ext>
            </a:extLst>
          </p:cNvPr>
          <p:cNvSpPr txBox="1">
            <a:spLocks/>
          </p:cNvSpPr>
          <p:nvPr/>
        </p:nvSpPr>
        <p:spPr>
          <a:xfrm>
            <a:off x="265183" y="381664"/>
            <a:ext cx="8823158" cy="1088353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  <a:latin typeface="GT America Lt"/>
              </a:rPr>
              <a:t>Regionalism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B546A07-878E-473D-B5A5-C982560CD6FC}"/>
              </a:ext>
            </a:extLst>
          </p:cNvPr>
          <p:cNvSpPr txBox="1">
            <a:spLocks/>
          </p:cNvSpPr>
          <p:nvPr/>
        </p:nvSpPr>
        <p:spPr>
          <a:xfrm>
            <a:off x="320842" y="1862972"/>
            <a:ext cx="9144000" cy="3132056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GT America Lt"/>
              </a:rPr>
              <a:t>As regions evolve – as local leaders work to grow a more diverse mix of businesses and attract new capital investment from national and international sources – they’re looking for a competitive edge.</a:t>
            </a:r>
          </a:p>
          <a:p>
            <a:pPr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952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B5BC6F4-D1A2-48B4-BF32-85B5F380094A}"/>
              </a:ext>
            </a:extLst>
          </p:cNvPr>
          <p:cNvSpPr txBox="1">
            <a:spLocks/>
          </p:cNvSpPr>
          <p:nvPr/>
        </p:nvSpPr>
        <p:spPr>
          <a:xfrm>
            <a:off x="0" y="585538"/>
            <a:ext cx="9144000" cy="1088353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  <a:latin typeface="GT America Lt"/>
              </a:rPr>
              <a:t>The importance of Regionalism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C942347-B63B-440B-B8C6-3F2B4CC4697A}"/>
              </a:ext>
            </a:extLst>
          </p:cNvPr>
          <p:cNvSpPr txBox="1">
            <a:spLocks/>
          </p:cNvSpPr>
          <p:nvPr/>
        </p:nvSpPr>
        <p:spPr>
          <a:xfrm>
            <a:off x="537410" y="1808913"/>
            <a:ext cx="8510337" cy="3597277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GT America Lt"/>
              </a:rPr>
              <a:t>Mustering the resources and improving collaboration</a:t>
            </a:r>
          </a:p>
          <a:p>
            <a:r>
              <a:rPr lang="en-US" dirty="0">
                <a:solidFill>
                  <a:schemeClr val="bg1"/>
                </a:solidFill>
                <a:latin typeface="GT America Lt"/>
              </a:rPr>
              <a:t>Merge traditional chamber functions and regional marketing</a:t>
            </a:r>
          </a:p>
          <a:p>
            <a:r>
              <a:rPr lang="en-US" dirty="0">
                <a:solidFill>
                  <a:schemeClr val="bg1"/>
                </a:solidFill>
                <a:latin typeface="GT America Lt"/>
              </a:rPr>
              <a:t>Create synergies to recruit companies, help existing expand, provide workforce development and manage public policy</a:t>
            </a:r>
          </a:p>
        </p:txBody>
      </p:sp>
    </p:spTree>
    <p:extLst>
      <p:ext uri="{BB962C8B-B14F-4D97-AF65-F5344CB8AC3E}">
        <p14:creationId xmlns:p14="http://schemas.microsoft.com/office/powerpoint/2010/main" val="2027161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396" y="471794"/>
            <a:ext cx="9976867" cy="72885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Do you know your product?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4057" y="1606890"/>
            <a:ext cx="7155543" cy="3644220"/>
          </a:xfrm>
        </p:spPr>
        <p:txBody>
          <a:bodyPr>
            <a:noAutofit/>
          </a:bodyPr>
          <a:lstStyle/>
          <a:p>
            <a:pPr lvl="1"/>
            <a:r>
              <a:rPr lang="en-US" sz="2800" dirty="0">
                <a:solidFill>
                  <a:schemeClr val="bg1"/>
                </a:solidFill>
              </a:rPr>
              <a:t>Sites and buildings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Infrastructure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Utilities availability, access, fees, cost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Workforce skill set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Targeted industries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Incentives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Team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120" y="321693"/>
            <a:ext cx="8229600" cy="1143000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2065" y="1695281"/>
            <a:ext cx="8229600" cy="373546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T America Lt"/>
              </a:rPr>
              <a:t>Tech Valley Chamber Coalition – 23 chambers stretching from north of NYC to south of Montreal focused on the “tech valley”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T America Lt"/>
              </a:rPr>
              <a:t>Greater Spokane Incorporated  - combined the Regional Chamber and Economic Development Council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T America Lt"/>
              </a:rPr>
              <a:t>Lynchburg Regional Business Alliance – combined Regional Chamber and Regional EDO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T America Lt"/>
              </a:rPr>
              <a:t>Commerce Lexington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T America Lt"/>
              </a:rPr>
              <a:t>Business Birmingham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T America Lt"/>
              </a:rPr>
              <a:t>Greater Des Moines Partnership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GT America Lt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65DFC13-3683-4901-AB50-CFE4051322C8}"/>
              </a:ext>
            </a:extLst>
          </p:cNvPr>
          <p:cNvSpPr txBox="1">
            <a:spLocks/>
          </p:cNvSpPr>
          <p:nvPr/>
        </p:nvSpPr>
        <p:spPr>
          <a:xfrm>
            <a:off x="168442" y="216570"/>
            <a:ext cx="9144000" cy="1088353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  <a:latin typeface="GT America Lt"/>
              </a:rPr>
              <a:t>Technology tool list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373A731-87F4-4AB4-9987-8DB96E006D2E}"/>
              </a:ext>
            </a:extLst>
          </p:cNvPr>
          <p:cNvSpPr txBox="1">
            <a:spLocks/>
          </p:cNvSpPr>
          <p:nvPr/>
        </p:nvSpPr>
        <p:spPr>
          <a:xfrm>
            <a:off x="826168" y="1391818"/>
            <a:ext cx="8317832" cy="4399382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>
                <a:solidFill>
                  <a:schemeClr val="bg1"/>
                </a:solidFill>
                <a:latin typeface="GT America Lt"/>
              </a:rPr>
              <a:t>Website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>
                <a:solidFill>
                  <a:schemeClr val="bg1"/>
                </a:solidFill>
                <a:latin typeface="GT America Lt"/>
              </a:rPr>
              <a:t>Real Estate Databases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>
                <a:solidFill>
                  <a:schemeClr val="bg1"/>
                </a:solidFill>
                <a:latin typeface="GT America Lt"/>
              </a:rPr>
              <a:t>Project Tracking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>
                <a:solidFill>
                  <a:schemeClr val="bg1"/>
                </a:solidFill>
                <a:latin typeface="GT America Lt"/>
              </a:rPr>
              <a:t>Social Media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>
                <a:solidFill>
                  <a:schemeClr val="bg1"/>
                </a:solidFill>
                <a:latin typeface="GT America Lt"/>
              </a:rPr>
              <a:t>Google My Maps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T America Lt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3518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A49F2A1-5DBB-4E32-8E62-0D9B9D4AA41D}"/>
              </a:ext>
            </a:extLst>
          </p:cNvPr>
          <p:cNvSpPr txBox="1">
            <a:spLocks/>
          </p:cNvSpPr>
          <p:nvPr/>
        </p:nvSpPr>
        <p:spPr>
          <a:xfrm>
            <a:off x="473242" y="834191"/>
            <a:ext cx="8670758" cy="1088353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solidFill>
                  <a:schemeClr val="bg1"/>
                </a:solidFill>
                <a:latin typeface="GT America Lt"/>
              </a:rPr>
              <a:t>NOVA HQ2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1C7DDB5-D7FB-43C2-BD9F-73B506AF9C78}"/>
              </a:ext>
            </a:extLst>
          </p:cNvPr>
          <p:cNvSpPr txBox="1">
            <a:spLocks/>
          </p:cNvSpPr>
          <p:nvPr/>
        </p:nvSpPr>
        <p:spPr>
          <a:xfrm>
            <a:off x="216568" y="3004050"/>
            <a:ext cx="9144000" cy="1351382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2"/>
              </a:rPr>
              <a:t>https://hqnova.com/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9111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0129" y="891798"/>
            <a:ext cx="8229600" cy="1143000"/>
          </a:xfrm>
        </p:spPr>
        <p:txBody>
          <a:bodyPr/>
          <a:lstStyle/>
          <a:p>
            <a:r>
              <a:rPr lang="en-US" dirty="0"/>
              <a:t>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1372" y="2197173"/>
            <a:ext cx="9793705" cy="2964820"/>
          </a:xfrm>
        </p:spPr>
        <p:txBody>
          <a:bodyPr>
            <a:normAutofit/>
          </a:bodyPr>
          <a:lstStyle/>
          <a:p>
            <a:r>
              <a:rPr lang="en-US" sz="2800" dirty="0"/>
              <a:t>Economic Development Website vs. community site or other? 			</a:t>
            </a:r>
            <a:r>
              <a:rPr lang="en-US" sz="2800" dirty="0">
                <a:hlinkClick r:id="rId2"/>
              </a:rPr>
              <a:t>www.YesLynchburgRegion.org</a:t>
            </a:r>
            <a:endParaRPr lang="en-US" sz="2800" dirty="0"/>
          </a:p>
          <a:p>
            <a:r>
              <a:rPr lang="en-US" sz="2800" dirty="0"/>
              <a:t>Why do I need an economic development specific website?</a:t>
            </a:r>
          </a:p>
          <a:p>
            <a:r>
              <a:rPr lang="en-US" sz="2800" dirty="0"/>
              <a:t>What are the key elements &amp; considerations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Estate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958" y="1095039"/>
            <a:ext cx="8398042" cy="3837908"/>
          </a:xfrm>
        </p:spPr>
        <p:txBody>
          <a:bodyPr/>
          <a:lstStyle/>
          <a:p>
            <a:r>
              <a:rPr lang="en-US" sz="2800" dirty="0"/>
              <a:t>Loopnet – </a:t>
            </a:r>
            <a:r>
              <a:rPr lang="en-US" sz="2800" dirty="0">
                <a:hlinkClick r:id="rId2"/>
              </a:rPr>
              <a:t>www.loopnet.com</a:t>
            </a:r>
            <a:endParaRPr lang="en-US" sz="2800" dirty="0"/>
          </a:p>
          <a:p>
            <a:r>
              <a:rPr lang="en-US" sz="2800" dirty="0"/>
              <a:t>CoStar – </a:t>
            </a:r>
            <a:r>
              <a:rPr lang="en-US" sz="2800" dirty="0">
                <a:hlinkClick r:id="rId3"/>
              </a:rPr>
              <a:t>www.costar.com</a:t>
            </a:r>
            <a:endParaRPr lang="en-US" sz="2800" dirty="0"/>
          </a:p>
          <a:p>
            <a:r>
              <a:rPr lang="en-US" sz="2800" dirty="0" err="1"/>
              <a:t>Catylist</a:t>
            </a:r>
            <a:r>
              <a:rPr lang="en-US" sz="2800" dirty="0"/>
              <a:t> – </a:t>
            </a:r>
            <a:r>
              <a:rPr lang="en-US" sz="2800" dirty="0">
                <a:hlinkClick r:id="rId4"/>
              </a:rPr>
              <a:t>www.catylist.com</a:t>
            </a:r>
            <a:endParaRPr lang="en-US" sz="2800" dirty="0"/>
          </a:p>
          <a:p>
            <a:r>
              <a:rPr lang="en-US" sz="2800" dirty="0"/>
              <a:t>State Sites - </a:t>
            </a:r>
            <a:r>
              <a:rPr lang="en-US" sz="2800" dirty="0">
                <a:hlinkClick r:id="rId5"/>
              </a:rPr>
              <a:t>https://www.vedp.org/site-selection</a:t>
            </a:r>
            <a:endParaRPr lang="en-US" sz="2800" dirty="0"/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136" y="1095039"/>
            <a:ext cx="7948863" cy="4674608"/>
          </a:xfrm>
        </p:spPr>
        <p:txBody>
          <a:bodyPr/>
          <a:lstStyle/>
          <a:p>
            <a:r>
              <a:rPr lang="en-US" sz="2800" dirty="0"/>
              <a:t>Implan – Economic Impact Analysis</a:t>
            </a:r>
          </a:p>
          <a:p>
            <a:r>
              <a:rPr lang="en-US" sz="2800" dirty="0"/>
              <a:t>Chmura Economic &amp; Analytics (JobsEQ)</a:t>
            </a:r>
          </a:p>
          <a:p>
            <a:r>
              <a:rPr lang="en-US" sz="2800" dirty="0"/>
              <a:t>Emsi – labor market data</a:t>
            </a:r>
          </a:p>
          <a:p>
            <a:r>
              <a:rPr lang="en-US" sz="2800" dirty="0"/>
              <a:t>Esri – GIS mapping software</a:t>
            </a:r>
          </a:p>
        </p:txBody>
      </p:sp>
    </p:spTree>
    <p:extLst>
      <p:ext uri="{BB962C8B-B14F-4D97-AF65-F5344CB8AC3E}">
        <p14:creationId xmlns:p14="http://schemas.microsoft.com/office/powerpoint/2010/main" val="19932507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5C60AC4-3E89-45F5-89DD-7A352324A1D7}"/>
              </a:ext>
            </a:extLst>
          </p:cNvPr>
          <p:cNvSpPr txBox="1">
            <a:spLocks/>
          </p:cNvSpPr>
          <p:nvPr/>
        </p:nvSpPr>
        <p:spPr>
          <a:xfrm>
            <a:off x="339256" y="211783"/>
            <a:ext cx="10426810" cy="1262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Project &amp; Existing Business Tracking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0F51914-DC24-4F5F-A8C3-0E4D4D1DA38E}"/>
              </a:ext>
            </a:extLst>
          </p:cNvPr>
          <p:cNvSpPr txBox="1">
            <a:spLocks/>
          </p:cNvSpPr>
          <p:nvPr/>
        </p:nvSpPr>
        <p:spPr>
          <a:xfrm>
            <a:off x="1163541" y="2009439"/>
            <a:ext cx="7718066" cy="2944224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GT America Lt"/>
              </a:rPr>
              <a:t>ACT</a:t>
            </a:r>
          </a:p>
          <a:p>
            <a:r>
              <a:rPr lang="en-US" dirty="0">
                <a:solidFill>
                  <a:schemeClr val="bg1"/>
                </a:solidFill>
                <a:latin typeface="GT America Lt"/>
              </a:rPr>
              <a:t>Microsoft Project</a:t>
            </a:r>
          </a:p>
          <a:p>
            <a:r>
              <a:rPr lang="en-US" dirty="0">
                <a:solidFill>
                  <a:schemeClr val="bg1"/>
                </a:solidFill>
                <a:latin typeface="GT America Lt"/>
              </a:rPr>
              <a:t>Salesforce.com</a:t>
            </a:r>
          </a:p>
          <a:p>
            <a:r>
              <a:rPr lang="en-US" dirty="0">
                <a:solidFill>
                  <a:schemeClr val="bg1"/>
                </a:solidFill>
                <a:latin typeface="GT America Lt"/>
              </a:rPr>
              <a:t>ExecutivePulse.com</a:t>
            </a:r>
          </a:p>
          <a:p>
            <a:r>
              <a:rPr lang="en-US" dirty="0">
                <a:solidFill>
                  <a:schemeClr val="bg1"/>
                </a:solidFill>
                <a:latin typeface="GT America Lt"/>
              </a:rPr>
              <a:t>EDCForge.com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595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65" y="405518"/>
            <a:ext cx="8128000" cy="1262743"/>
          </a:xfrm>
        </p:spPr>
        <p:txBody>
          <a:bodyPr>
            <a:normAutofit fontScale="90000"/>
          </a:bodyPr>
          <a:lstStyle/>
          <a:p>
            <a:r>
              <a:rPr lang="en-US" dirty="0"/>
              <a:t>Miscellaneous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0896" y="1668261"/>
            <a:ext cx="10581862" cy="4080499"/>
          </a:xfrm>
        </p:spPr>
        <p:txBody>
          <a:bodyPr>
            <a:normAutofit fontScale="55000" lnSpcReduction="20000"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500" dirty="0"/>
              <a:t>Do you have an economic development team/partnership/authority?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500" dirty="0"/>
              <a:t>Do you have an economic development strategic plan?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500" dirty="0"/>
              <a:t>Do you have a economic development marketing and communication plan?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500" dirty="0"/>
              <a:t>Do you have a BRE program?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500" dirty="0"/>
              <a:t>Are you building relationships every day with your community stakeholders and influencers?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500" dirty="0"/>
              <a:t>Are you keeping up on business and industry news?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500" dirty="0"/>
              <a:t>Do you know your plant managers and/or CEOs?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500" dirty="0"/>
              <a:t>What are you doing for entrepreneurism?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905" y="858254"/>
            <a:ext cx="9144000" cy="1088353"/>
          </a:xfrm>
        </p:spPr>
        <p:txBody>
          <a:bodyPr/>
          <a:lstStyle/>
          <a:p>
            <a:r>
              <a:rPr lang="en-US" dirty="0"/>
              <a:t>Thank you very much!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810" y="2177881"/>
            <a:ext cx="9144000" cy="1728371"/>
          </a:xfrm>
        </p:spPr>
        <p:txBody>
          <a:bodyPr/>
          <a:lstStyle/>
          <a:p>
            <a:r>
              <a:rPr lang="en-US" sz="2800" dirty="0"/>
              <a:t>Is there anything else on your mind?</a:t>
            </a:r>
          </a:p>
          <a:p>
            <a:pPr marL="0" indent="0" algn="r">
              <a:buNone/>
            </a:pPr>
            <a:r>
              <a:rPr lang="en-US" sz="2800" i="1" dirty="0">
                <a:solidFill>
                  <a:schemeClr val="bg1"/>
                </a:solidFill>
              </a:rPr>
              <a:t>Megan A. Lucas, CCE, CEcD, IOM</a:t>
            </a:r>
          </a:p>
          <a:p>
            <a:pPr marL="0" indent="0" algn="r">
              <a:buNone/>
            </a:pPr>
            <a:r>
              <a:rPr lang="en-US" sz="2800" i="1" dirty="0">
                <a:solidFill>
                  <a:schemeClr val="bg1"/>
                </a:solidFill>
              </a:rPr>
              <a:t>CEO &amp; Chief Economic Development Officer</a:t>
            </a:r>
          </a:p>
          <a:p>
            <a:pPr algn="r"/>
            <a:r>
              <a:rPr lang="en-US" sz="2800" i="1" dirty="0">
                <a:solidFill>
                  <a:schemeClr val="bg1"/>
                </a:solidFill>
              </a:rPr>
              <a:t>Lynchburg Regional Business Alliance, Lynchburg VA</a:t>
            </a:r>
          </a:p>
          <a:p>
            <a:pPr marL="0" indent="0" algn="r">
              <a:buNone/>
            </a:pPr>
            <a:r>
              <a:rPr lang="en-US" sz="2800" i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MeganLucas@LynchburgRegion.org</a:t>
            </a:r>
            <a:endParaRPr lang="en-US" sz="2800" i="1" dirty="0">
              <a:solidFill>
                <a:schemeClr val="bg1"/>
              </a:solidFill>
            </a:endParaRPr>
          </a:p>
          <a:p>
            <a:endParaRPr lang="en-US" sz="2800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3A64B29-3BB7-4EFD-954F-34D87B071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02046" y="5243183"/>
            <a:ext cx="402534" cy="402534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8C52829-25E3-4E17-9311-44D50A345C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239000" y="5163485"/>
            <a:ext cx="486921" cy="4869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5B8D88-871E-4F6F-BA37-2415384B0B4F}"/>
              </a:ext>
            </a:extLst>
          </p:cNvPr>
          <p:cNvSpPr txBox="1"/>
          <p:nvPr/>
        </p:nvSpPr>
        <p:spPr>
          <a:xfrm>
            <a:off x="7239000" y="12021485"/>
            <a:ext cx="790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en.m.wikipedia.org/wiki/File:LinkedIn_logo_initials.p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A088838A-6985-4147-B1C1-D2A42482F0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960341" y="5158796"/>
            <a:ext cx="490600" cy="48692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D641C3E-FD63-4A82-A524-3B07F54A0F95}"/>
              </a:ext>
            </a:extLst>
          </p:cNvPr>
          <p:cNvSpPr txBox="1"/>
          <p:nvPr/>
        </p:nvSpPr>
        <p:spPr>
          <a:xfrm>
            <a:off x="2641088" y="6858000"/>
            <a:ext cx="69098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9" tooltip="https://aquintadoslibros.blogspot.com/2019/11/xa-podes-seguirnos-no-instagram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61323" y="813683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Bibliography &amp; Resources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20186" y="1763201"/>
            <a:ext cx="82296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457200">
              <a:spcBef>
                <a:spcPct val="20000"/>
              </a:spcBef>
              <a:defRPr/>
            </a:pPr>
            <a:endParaRPr lang="en-US" sz="1300" dirty="0"/>
          </a:p>
          <a:p>
            <a:pPr marL="342900" indent="-342900" defTabSz="457200">
              <a:spcBef>
                <a:spcPct val="20000"/>
              </a:spcBef>
              <a:defRPr/>
            </a:pPr>
            <a:r>
              <a:rPr lang="en-US" dirty="0">
                <a:solidFill>
                  <a:schemeClr val="bg1"/>
                </a:solidFill>
              </a:rPr>
              <a:t>International Economic Development Council (IEDC)  </a:t>
            </a:r>
            <a:r>
              <a:rPr lang="en-US" u="sng" dirty="0">
                <a:solidFill>
                  <a:schemeClr val="bg1"/>
                </a:solidFill>
              </a:rPr>
              <a:t>Introduction to Economic Development Manual</a:t>
            </a:r>
          </a:p>
          <a:p>
            <a:pPr marL="342900" indent="-342900" defTabSz="457200">
              <a:spcBef>
                <a:spcPct val="20000"/>
              </a:spcBef>
              <a:defRPr/>
            </a:pPr>
            <a:r>
              <a:rPr lang="en-US" dirty="0">
                <a:solidFill>
                  <a:schemeClr val="bg1"/>
                </a:solidFill>
              </a:rPr>
              <a:t>International Economic Development Council (IEDC) </a:t>
            </a:r>
            <a:r>
              <a:rPr lang="en-US" u="sng" dirty="0">
                <a:solidFill>
                  <a:schemeClr val="bg1"/>
                </a:solidFill>
              </a:rPr>
              <a:t>Strategic Planning for Economic Development  </a:t>
            </a:r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www.iedconline.org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 defTabSz="457200">
              <a:spcBef>
                <a:spcPct val="20000"/>
              </a:spcBef>
              <a:defRPr/>
            </a:pPr>
            <a:r>
              <a:rPr lang="en-US" dirty="0">
                <a:solidFill>
                  <a:schemeClr val="bg1"/>
                </a:solidFill>
              </a:rPr>
              <a:t>Kretzmann, John P., McKnight, John L. </a:t>
            </a:r>
            <a:r>
              <a:rPr lang="en-US" u="sng" dirty="0">
                <a:solidFill>
                  <a:schemeClr val="bg1"/>
                </a:solidFill>
              </a:rPr>
              <a:t>Building Communities From the Inside Out</a:t>
            </a:r>
            <a:r>
              <a:rPr lang="en-US" dirty="0">
                <a:solidFill>
                  <a:schemeClr val="bg1"/>
                </a:solidFill>
              </a:rPr>
              <a:t> Chicago, IL: ACTA Publications, 1993</a:t>
            </a:r>
          </a:p>
          <a:p>
            <a:pPr marL="342900" indent="-342900" defTabSz="457200">
              <a:spcBef>
                <a:spcPct val="20000"/>
              </a:spcBef>
              <a:defRPr/>
            </a:pPr>
            <a:r>
              <a:rPr lang="en-US" dirty="0">
                <a:solidFill>
                  <a:schemeClr val="bg1"/>
                </a:solidFill>
              </a:rPr>
              <a:t>Regional Reinvention: Rebranding Places for Economic Development in the 21</a:t>
            </a:r>
            <a:r>
              <a:rPr lang="en-US" baseline="30000" dirty="0">
                <a:solidFill>
                  <a:schemeClr val="bg1"/>
                </a:solidFill>
              </a:rPr>
              <a:t>st</a:t>
            </a:r>
            <a:r>
              <a:rPr lang="en-US" dirty="0">
                <a:solidFill>
                  <a:schemeClr val="bg1"/>
                </a:solidFill>
              </a:rPr>
              <a:t> Century </a:t>
            </a:r>
            <a:r>
              <a:rPr lang="en-US" b="1" u="sng" dirty="0">
                <a:solidFill>
                  <a:schemeClr val="bg1"/>
                </a:solidFill>
              </a:rPr>
              <a:t>Chamber Executive </a:t>
            </a:r>
            <a:r>
              <a:rPr lang="en-US" dirty="0">
                <a:solidFill>
                  <a:schemeClr val="bg1"/>
                </a:solidFill>
              </a:rPr>
              <a:t>Summer 2010 magazine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</a:rPr>
              <a:t>Economic Development Institute (EDI) </a:t>
            </a:r>
            <a:r>
              <a:rPr lang="en-US" b="1" u="sng" dirty="0">
                <a:solidFill>
                  <a:schemeClr val="bg1"/>
                </a:solidFill>
              </a:rPr>
              <a:t>Economic Development Deal Structuring</a:t>
            </a:r>
            <a:r>
              <a:rPr lang="en-US" dirty="0">
                <a:solidFill>
                  <a:schemeClr val="bg1"/>
                </a:solidFill>
              </a:rPr>
              <a:t>, Rocky Wade, Training &amp; Development Associates, Inc. www.tdainc.org</a:t>
            </a:r>
          </a:p>
          <a:p>
            <a:pPr marL="342900" indent="-342900" defTabSz="457200">
              <a:spcBef>
                <a:spcPct val="20000"/>
              </a:spcBef>
              <a:defRPr/>
            </a:pPr>
            <a:r>
              <a:rPr lang="en-US" dirty="0">
                <a:solidFill>
                  <a:schemeClr val="bg1"/>
                </a:solidFill>
              </a:rPr>
              <a:t>Bridge Concepts, LLC Elyse Cochran-Davis, IOM, CCE </a:t>
            </a: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www.bridgeconcepts.org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 defTabSz="457200">
              <a:spcBef>
                <a:spcPct val="20000"/>
              </a:spcBef>
              <a:defRPr/>
            </a:pP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64008"/>
            <a:ext cx="11726779" cy="467460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Trust…do we (EDO)trust you?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Verify…okay we (EDO) think we trust you, but we need to confirm what you are saying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Guarantee.. Okay, we (EDO) trust you, we’ve verified your going to do what you said, and we  are moving forward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"/>
            <a:ext cx="11863137" cy="1088353"/>
          </a:xfrm>
        </p:spPr>
        <p:txBody>
          <a:bodyPr/>
          <a:lstStyle/>
          <a:p>
            <a:r>
              <a:rPr lang="en-US" sz="6000" dirty="0"/>
              <a:t>Keys for analyzation and 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789" y="1191291"/>
            <a:ext cx="9144000" cy="4674608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Collect prospect business information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Assess the business history  and management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Assess the Business’ financial condition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Identify the project to be financed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Review the potential for private sector financing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Determine gaps in financing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Structure the deal using public sector financing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Close the deal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37" y="504183"/>
            <a:ext cx="11614483" cy="725715"/>
          </a:xfrm>
        </p:spPr>
        <p:txBody>
          <a:bodyPr>
            <a:normAutofit fontScale="90000"/>
          </a:bodyPr>
          <a:lstStyle/>
          <a:p>
            <a:r>
              <a:rPr lang="en-US" sz="6700" dirty="0"/>
              <a:t>Collect prospect business information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0778" y="1848471"/>
            <a:ext cx="8229600" cy="296482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How long have they been in business?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Define the industry product and sector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Get the who, what, when, why, where…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What is the organizational structure?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What state is the business?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798" y="339727"/>
            <a:ext cx="11513427" cy="537028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Assess the business  history  &amp; management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46590"/>
            <a:ext cx="8229600" cy="296482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Who is the management?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Request and Review Business 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What is their legal structure?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274CA94-51E1-498A-9C85-88596819E082}"/>
              </a:ext>
            </a:extLst>
          </p:cNvPr>
          <p:cNvSpPr txBox="1">
            <a:spLocks/>
          </p:cNvSpPr>
          <p:nvPr/>
        </p:nvSpPr>
        <p:spPr>
          <a:xfrm>
            <a:off x="2711456" y="990349"/>
            <a:ext cx="11237496" cy="421323"/>
          </a:xfrm>
          <a:prstGeom prst="rect">
            <a:avLst/>
          </a:prstGeom>
        </p:spPr>
        <p:txBody>
          <a:bodyPr lIns="274320" tIns="457200" rIns="0" bIns="0"/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467" b="0" i="0" kern="1200">
                <a:solidFill>
                  <a:srgbClr val="DBF5FF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History relates to credit and management relates to people/company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299" y="564303"/>
            <a:ext cx="11100021" cy="856343"/>
          </a:xfrm>
        </p:spPr>
        <p:txBody>
          <a:bodyPr>
            <a:normAutofit fontScale="90000"/>
          </a:bodyPr>
          <a:lstStyle/>
          <a:p>
            <a:r>
              <a:rPr lang="en-US" sz="6700" dirty="0"/>
              <a:t>Assess the Business’ financial condition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5236" y="1882938"/>
            <a:ext cx="9244053" cy="3786342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What do they owe and what do they own?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Skin in the game?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Product lines and customer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Who are the customers?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Any chance to expand customers and new products?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Financial statements, tax returns, credit questions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"/>
            <a:ext cx="12030323" cy="1343769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Identify the project to be financed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442" y="1731118"/>
            <a:ext cx="8229600" cy="296482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Capture the costs for all aspects of the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Project Schedule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Document the uses of project funds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Capital Costs &amp; Working Capital (how confident are you in these costs? Bids or guesses)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igh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e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F5624307EE5D4D87E4A12BDA95FC74" ma:contentTypeVersion="13" ma:contentTypeDescription="Create a new document." ma:contentTypeScope="" ma:versionID="ff7105c8695b4ca236bc9de6cedc9712">
  <xsd:schema xmlns:xsd="http://www.w3.org/2001/XMLSchema" xmlns:xs="http://www.w3.org/2001/XMLSchema" xmlns:p="http://schemas.microsoft.com/office/2006/metadata/properties" xmlns:ns2="ea3c5527-176c-438b-b984-c8f2625e2be9" xmlns:ns3="d3d677ed-a938-40be-b330-0675c384d7c1" targetNamespace="http://schemas.microsoft.com/office/2006/metadata/properties" ma:root="true" ma:fieldsID="d0b2744b46bc69eb3e35b4e8e74c6e6b" ns2:_="" ns3:_="">
    <xsd:import namespace="ea3c5527-176c-438b-b984-c8f2625e2be9"/>
    <xsd:import namespace="d3d677ed-a938-40be-b330-0675c384d7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3c5527-176c-438b-b984-c8f2625e2b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d677ed-a938-40be-b330-0675c384d7c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3FFC11-2A62-4F19-9E50-D107913748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3c5527-176c-438b-b984-c8f2625e2be9"/>
    <ds:schemaRef ds:uri="d3d677ed-a938-40be-b330-0675c384d7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978B19-CE1C-4E74-B835-85E679BB8C62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  <ds:schemaRef ds:uri="d3d677ed-a938-40be-b330-0675c384d7c1"/>
    <ds:schemaRef ds:uri="http://purl.org/dc/terms/"/>
    <ds:schemaRef ds:uri="http://purl.org/dc/elements/1.1/"/>
    <ds:schemaRef ds:uri="http://schemas.microsoft.com/office/infopath/2007/PartnerControls"/>
    <ds:schemaRef ds:uri="ea3c5527-176c-438b-b984-c8f2625e2be9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C6713FC-E683-416E-A512-AD51E2D32A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 Design PPT Template --NEW BRAND</Template>
  <TotalTime>106</TotalTime>
  <Words>1728</Words>
  <Application>Microsoft Office PowerPoint</Application>
  <PresentationFormat>Widescreen</PresentationFormat>
  <Paragraphs>257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Arial</vt:lpstr>
      <vt:lpstr>Calibri</vt:lpstr>
      <vt:lpstr>Calibri Light</vt:lpstr>
      <vt:lpstr>GT America Lt</vt:lpstr>
      <vt:lpstr>GT America Rg</vt:lpstr>
      <vt:lpstr>Helvetica Neue</vt:lpstr>
      <vt:lpstr>Helvetica Neue Medium</vt:lpstr>
      <vt:lpstr>Lusitana</vt:lpstr>
      <vt:lpstr>Wingdings</vt:lpstr>
      <vt:lpstr>Dark</vt:lpstr>
      <vt:lpstr>Light</vt:lpstr>
      <vt:lpstr>Red</vt:lpstr>
      <vt:lpstr>E342 </vt:lpstr>
      <vt:lpstr>Course topics</vt:lpstr>
      <vt:lpstr>Do you know your product?</vt:lpstr>
      <vt:lpstr>Basically</vt:lpstr>
      <vt:lpstr>Keys for analyzation and formation</vt:lpstr>
      <vt:lpstr>Collect prospect business information </vt:lpstr>
      <vt:lpstr>Assess the business  history  &amp; management </vt:lpstr>
      <vt:lpstr>Assess the Business’ financial condition </vt:lpstr>
      <vt:lpstr>Identify the project to be financed </vt:lpstr>
      <vt:lpstr>Review the potential for private sector financing </vt:lpstr>
      <vt:lpstr>Determine gaps in financing </vt:lpstr>
      <vt:lpstr>Structure the deal  using public sector financing </vt:lpstr>
      <vt:lpstr>Close the deal </vt:lpstr>
      <vt:lpstr>Incentives</vt:lpstr>
      <vt:lpstr>PowerPoint Presentation</vt:lpstr>
      <vt:lpstr>PowerPoint Presentation</vt:lpstr>
      <vt:lpstr>Incentives</vt:lpstr>
      <vt:lpstr>Sales Tax refund,  exemptions or other tax discounts </vt:lpstr>
      <vt:lpstr>Cash Grant, loan or loan guarantee </vt:lpstr>
      <vt:lpstr>Corporate income tax credit, rebate or reduction </vt:lpstr>
      <vt:lpstr>Free services </vt:lpstr>
      <vt:lpstr>PowerPoint Presentation</vt:lpstr>
      <vt:lpstr>Personal Income tax credits </vt:lpstr>
      <vt:lpstr>PowerPoint Presentation</vt:lpstr>
      <vt:lpstr>PowerPoint Presentation</vt:lpstr>
      <vt:lpstr>Development Process</vt:lpstr>
      <vt:lpstr>A rising tide</vt:lpstr>
      <vt:lpstr>PowerPoint Presentation</vt:lpstr>
      <vt:lpstr>PowerPoint Presentation</vt:lpstr>
      <vt:lpstr>examples</vt:lpstr>
      <vt:lpstr>PowerPoint Presentation</vt:lpstr>
      <vt:lpstr>PowerPoint Presentation</vt:lpstr>
      <vt:lpstr>Websites</vt:lpstr>
      <vt:lpstr>Real Estate Databases</vt:lpstr>
      <vt:lpstr>Other Tools</vt:lpstr>
      <vt:lpstr>PowerPoint Presentation</vt:lpstr>
      <vt:lpstr>Miscellaneous Questions</vt:lpstr>
      <vt:lpstr>Thank you very much!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Lucas</dc:creator>
  <cp:lastModifiedBy>MacRae, Karyn</cp:lastModifiedBy>
  <cp:revision>4</cp:revision>
  <cp:lastPrinted>2021-12-17T17:28:33Z</cp:lastPrinted>
  <dcterms:created xsi:type="dcterms:W3CDTF">2021-12-17T17:19:52Z</dcterms:created>
  <dcterms:modified xsi:type="dcterms:W3CDTF">2022-01-05T06:00:24Z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0x010100D9F5624307EE5D4D87E4A12BDA95FC74</vt:lpwstr>
  </property>
</Properties>
</file>