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6" r:id="rId5"/>
    <p:sldId id="367" r:id="rId6"/>
    <p:sldId id="305" r:id="rId7"/>
    <p:sldId id="368" r:id="rId8"/>
    <p:sldId id="261" r:id="rId9"/>
    <p:sldId id="260" r:id="rId10"/>
    <p:sldId id="306" r:id="rId11"/>
    <p:sldId id="304" r:id="rId12"/>
    <p:sldId id="262" r:id="rId13"/>
    <p:sldId id="263" r:id="rId14"/>
    <p:sldId id="270" r:id="rId15"/>
    <p:sldId id="276" r:id="rId16"/>
    <p:sldId id="269" r:id="rId17"/>
    <p:sldId id="277" r:id="rId18"/>
    <p:sldId id="272" r:id="rId19"/>
    <p:sldId id="300" r:id="rId20"/>
    <p:sldId id="279" r:id="rId21"/>
    <p:sldId id="282" r:id="rId22"/>
    <p:sldId id="280" r:id="rId23"/>
    <p:sldId id="302" r:id="rId24"/>
    <p:sldId id="283" r:id="rId25"/>
    <p:sldId id="284" r:id="rId26"/>
    <p:sldId id="285" r:id="rId27"/>
    <p:sldId id="322" r:id="rId28"/>
    <p:sldId id="325" r:id="rId29"/>
    <p:sldId id="320" r:id="rId30"/>
    <p:sldId id="293" r:id="rId31"/>
    <p:sldId id="303" r:id="rId32"/>
    <p:sldId id="326" r:id="rId33"/>
    <p:sldId id="266" r:id="rId34"/>
    <p:sldId id="295" r:id="rId35"/>
    <p:sldId id="309" r:id="rId36"/>
    <p:sldId id="296" r:id="rId37"/>
    <p:sldId id="294" r:id="rId38"/>
    <p:sldId id="297" r:id="rId39"/>
    <p:sldId id="308" r:id="rId40"/>
    <p:sldId id="267" r:id="rId41"/>
    <p:sldId id="29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2"/>
    <a:srgbClr val="FFC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13923-0A86-4630-B0C7-454390A0637B}" v="10" dt="2022-01-03T23:47:41.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0"/>
    <p:restoredTop sz="94694"/>
  </p:normalViewPr>
  <p:slideViewPr>
    <p:cSldViewPr snapToGrid="0" snapToObjects="1">
      <p:cViewPr varScale="1">
        <p:scale>
          <a:sx n="72" d="100"/>
          <a:sy n="72" d="100"/>
        </p:scale>
        <p:origin x="762" y="66"/>
      </p:cViewPr>
      <p:guideLst/>
    </p:cSldViewPr>
  </p:slideViewPr>
  <p:notesTextViewPr>
    <p:cViewPr>
      <p:scale>
        <a:sx n="1" d="1"/>
        <a:sy n="1" d="1"/>
      </p:scale>
      <p:origin x="0" y="0"/>
    </p:cViewPr>
  </p:notesTextViewPr>
  <p:sorterViewPr>
    <p:cViewPr>
      <p:scale>
        <a:sx n="100" d="100"/>
        <a:sy n="100" d="100"/>
      </p:scale>
      <p:origin x="0" y="-6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F81B6-90F0-40AB-B9A4-1246BD8CA77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7234C9B-D547-40FB-B1EB-B918AAD9F97E}">
      <dgm:prSet/>
      <dgm:spPr/>
      <dgm:t>
        <a:bodyPr/>
        <a:lstStyle/>
        <a:p>
          <a:r>
            <a:rPr lang="en-US"/>
            <a:t>What are some a-ha’s from this session? </a:t>
          </a:r>
        </a:p>
      </dgm:t>
    </dgm:pt>
    <dgm:pt modelId="{FCEC3981-7A6C-4C31-B24E-C5FFF894E4B7}" type="parTrans" cxnId="{B5AFE5A2-5D89-494F-A142-59A68969BCC0}">
      <dgm:prSet/>
      <dgm:spPr/>
      <dgm:t>
        <a:bodyPr/>
        <a:lstStyle/>
        <a:p>
          <a:endParaRPr lang="en-US"/>
        </a:p>
      </dgm:t>
    </dgm:pt>
    <dgm:pt modelId="{E324D909-DCA4-42A2-843B-BDDA68B9DAC8}" type="sibTrans" cxnId="{B5AFE5A2-5D89-494F-A142-59A68969BCC0}">
      <dgm:prSet/>
      <dgm:spPr/>
      <dgm:t>
        <a:bodyPr/>
        <a:lstStyle/>
        <a:p>
          <a:endParaRPr lang="en-US"/>
        </a:p>
      </dgm:t>
    </dgm:pt>
    <dgm:pt modelId="{48920861-1D9A-4741-AB4C-E2B49AF4FCB6}">
      <dgm:prSet/>
      <dgm:spPr/>
      <dgm:t>
        <a:bodyPr/>
        <a:lstStyle/>
        <a:p>
          <a:r>
            <a:rPr lang="en-US"/>
            <a:t>What is your first step regarding education and workforce when you get home? </a:t>
          </a:r>
        </a:p>
      </dgm:t>
    </dgm:pt>
    <dgm:pt modelId="{85067591-7FA7-4247-8A93-CAE814E23FD0}" type="parTrans" cxnId="{09C111E1-5452-4770-BB1B-1D61F5A3904C}">
      <dgm:prSet/>
      <dgm:spPr/>
      <dgm:t>
        <a:bodyPr/>
        <a:lstStyle/>
        <a:p>
          <a:endParaRPr lang="en-US"/>
        </a:p>
      </dgm:t>
    </dgm:pt>
    <dgm:pt modelId="{35FD1A96-4920-4449-A905-E380732A6B75}" type="sibTrans" cxnId="{09C111E1-5452-4770-BB1B-1D61F5A3904C}">
      <dgm:prSet/>
      <dgm:spPr/>
      <dgm:t>
        <a:bodyPr/>
        <a:lstStyle/>
        <a:p>
          <a:endParaRPr lang="en-US"/>
        </a:p>
      </dgm:t>
    </dgm:pt>
    <dgm:pt modelId="{C70E4B73-819D-4656-B360-3B4F04DFCB19}">
      <dgm:prSet/>
      <dgm:spPr/>
      <dgm:t>
        <a:bodyPr/>
        <a:lstStyle/>
        <a:p>
          <a:r>
            <a:rPr lang="en-US"/>
            <a:t>What didn’t you get that you need? </a:t>
          </a:r>
        </a:p>
      </dgm:t>
    </dgm:pt>
    <dgm:pt modelId="{2945309B-AA49-4CFF-94F6-93CD5DF26F45}" type="parTrans" cxnId="{CE254CEC-54A5-4827-9B98-DB443A6859F8}">
      <dgm:prSet/>
      <dgm:spPr/>
      <dgm:t>
        <a:bodyPr/>
        <a:lstStyle/>
        <a:p>
          <a:endParaRPr lang="en-US"/>
        </a:p>
      </dgm:t>
    </dgm:pt>
    <dgm:pt modelId="{9F942D9A-D7FD-4CD3-BBBD-473C2453DB6A}" type="sibTrans" cxnId="{CE254CEC-54A5-4827-9B98-DB443A6859F8}">
      <dgm:prSet/>
      <dgm:spPr/>
      <dgm:t>
        <a:bodyPr/>
        <a:lstStyle/>
        <a:p>
          <a:endParaRPr lang="en-US"/>
        </a:p>
      </dgm:t>
    </dgm:pt>
    <dgm:pt modelId="{40702C58-F3B7-4824-8FAF-352429A16682}" type="pres">
      <dgm:prSet presAssocID="{DD5F81B6-90F0-40AB-B9A4-1246BD8CA772}" presName="hierChild1" presStyleCnt="0">
        <dgm:presLayoutVars>
          <dgm:chPref val="1"/>
          <dgm:dir/>
          <dgm:animOne val="branch"/>
          <dgm:animLvl val="lvl"/>
          <dgm:resizeHandles/>
        </dgm:presLayoutVars>
      </dgm:prSet>
      <dgm:spPr/>
    </dgm:pt>
    <dgm:pt modelId="{196A2D95-3BF5-4585-BDE5-7C8347044E41}" type="pres">
      <dgm:prSet presAssocID="{57234C9B-D547-40FB-B1EB-B918AAD9F97E}" presName="hierRoot1" presStyleCnt="0"/>
      <dgm:spPr/>
    </dgm:pt>
    <dgm:pt modelId="{6990C335-96BD-400F-9F26-546267995D17}" type="pres">
      <dgm:prSet presAssocID="{57234C9B-D547-40FB-B1EB-B918AAD9F97E}" presName="composite" presStyleCnt="0"/>
      <dgm:spPr/>
    </dgm:pt>
    <dgm:pt modelId="{BAE23A4C-AF83-4644-98B8-A8B52A80E3A5}" type="pres">
      <dgm:prSet presAssocID="{57234C9B-D547-40FB-B1EB-B918AAD9F97E}" presName="background" presStyleLbl="node0" presStyleIdx="0" presStyleCnt="3"/>
      <dgm:spPr/>
    </dgm:pt>
    <dgm:pt modelId="{D3568B12-8D7A-4B0A-AEFC-C25D3CAA66D2}" type="pres">
      <dgm:prSet presAssocID="{57234C9B-D547-40FB-B1EB-B918AAD9F97E}" presName="text" presStyleLbl="fgAcc0" presStyleIdx="0" presStyleCnt="3">
        <dgm:presLayoutVars>
          <dgm:chPref val="3"/>
        </dgm:presLayoutVars>
      </dgm:prSet>
      <dgm:spPr/>
    </dgm:pt>
    <dgm:pt modelId="{D4613485-941E-4EDB-A7CD-0CC88E1F0931}" type="pres">
      <dgm:prSet presAssocID="{57234C9B-D547-40FB-B1EB-B918AAD9F97E}" presName="hierChild2" presStyleCnt="0"/>
      <dgm:spPr/>
    </dgm:pt>
    <dgm:pt modelId="{E9D2EC0A-F57E-403F-9625-E3AA10DFDA54}" type="pres">
      <dgm:prSet presAssocID="{48920861-1D9A-4741-AB4C-E2B49AF4FCB6}" presName="hierRoot1" presStyleCnt="0"/>
      <dgm:spPr/>
    </dgm:pt>
    <dgm:pt modelId="{2A021C01-3912-45CB-A525-F3717F51CAC2}" type="pres">
      <dgm:prSet presAssocID="{48920861-1D9A-4741-AB4C-E2B49AF4FCB6}" presName="composite" presStyleCnt="0"/>
      <dgm:spPr/>
    </dgm:pt>
    <dgm:pt modelId="{AA6A986F-7C6E-4CDA-A6F9-A15B061E9595}" type="pres">
      <dgm:prSet presAssocID="{48920861-1D9A-4741-AB4C-E2B49AF4FCB6}" presName="background" presStyleLbl="node0" presStyleIdx="1" presStyleCnt="3"/>
      <dgm:spPr/>
    </dgm:pt>
    <dgm:pt modelId="{23E90BB1-208A-4573-B6CF-B35B000906D8}" type="pres">
      <dgm:prSet presAssocID="{48920861-1D9A-4741-AB4C-E2B49AF4FCB6}" presName="text" presStyleLbl="fgAcc0" presStyleIdx="1" presStyleCnt="3">
        <dgm:presLayoutVars>
          <dgm:chPref val="3"/>
        </dgm:presLayoutVars>
      </dgm:prSet>
      <dgm:spPr/>
    </dgm:pt>
    <dgm:pt modelId="{57252F6E-D5A8-421E-B96B-982520C89062}" type="pres">
      <dgm:prSet presAssocID="{48920861-1D9A-4741-AB4C-E2B49AF4FCB6}" presName="hierChild2" presStyleCnt="0"/>
      <dgm:spPr/>
    </dgm:pt>
    <dgm:pt modelId="{EBEDA9E4-DC22-4C47-BEA9-C243776A3E1C}" type="pres">
      <dgm:prSet presAssocID="{C70E4B73-819D-4656-B360-3B4F04DFCB19}" presName="hierRoot1" presStyleCnt="0"/>
      <dgm:spPr/>
    </dgm:pt>
    <dgm:pt modelId="{9836D454-1CEC-4D89-9532-1813ECC275AE}" type="pres">
      <dgm:prSet presAssocID="{C70E4B73-819D-4656-B360-3B4F04DFCB19}" presName="composite" presStyleCnt="0"/>
      <dgm:spPr/>
    </dgm:pt>
    <dgm:pt modelId="{DFE5AD9B-8445-43E5-90E7-004D39418E66}" type="pres">
      <dgm:prSet presAssocID="{C70E4B73-819D-4656-B360-3B4F04DFCB19}" presName="background" presStyleLbl="node0" presStyleIdx="2" presStyleCnt="3"/>
      <dgm:spPr/>
    </dgm:pt>
    <dgm:pt modelId="{29953703-9A68-47DC-968A-1B37B94F49DF}" type="pres">
      <dgm:prSet presAssocID="{C70E4B73-819D-4656-B360-3B4F04DFCB19}" presName="text" presStyleLbl="fgAcc0" presStyleIdx="2" presStyleCnt="3">
        <dgm:presLayoutVars>
          <dgm:chPref val="3"/>
        </dgm:presLayoutVars>
      </dgm:prSet>
      <dgm:spPr/>
    </dgm:pt>
    <dgm:pt modelId="{4745C280-C636-4058-984B-4D33BB824B97}" type="pres">
      <dgm:prSet presAssocID="{C70E4B73-819D-4656-B360-3B4F04DFCB19}" presName="hierChild2" presStyleCnt="0"/>
      <dgm:spPr/>
    </dgm:pt>
  </dgm:ptLst>
  <dgm:cxnLst>
    <dgm:cxn modelId="{FB7E8E4B-A52F-458B-B816-65E3199AA881}" type="presOf" srcId="{48920861-1D9A-4741-AB4C-E2B49AF4FCB6}" destId="{23E90BB1-208A-4573-B6CF-B35B000906D8}" srcOrd="0" destOrd="0" presId="urn:microsoft.com/office/officeart/2005/8/layout/hierarchy1"/>
    <dgm:cxn modelId="{E33B417E-9699-4DEF-9811-3BD7BA320194}" type="presOf" srcId="{DD5F81B6-90F0-40AB-B9A4-1246BD8CA772}" destId="{40702C58-F3B7-4824-8FAF-352429A16682}" srcOrd="0" destOrd="0" presId="urn:microsoft.com/office/officeart/2005/8/layout/hierarchy1"/>
    <dgm:cxn modelId="{06351394-54F7-46DA-A0C3-EA7A43F742C8}" type="presOf" srcId="{57234C9B-D547-40FB-B1EB-B918AAD9F97E}" destId="{D3568B12-8D7A-4B0A-AEFC-C25D3CAA66D2}" srcOrd="0" destOrd="0" presId="urn:microsoft.com/office/officeart/2005/8/layout/hierarchy1"/>
    <dgm:cxn modelId="{8FCA069C-4A3C-4E63-81F1-3B75EF380963}" type="presOf" srcId="{C70E4B73-819D-4656-B360-3B4F04DFCB19}" destId="{29953703-9A68-47DC-968A-1B37B94F49DF}" srcOrd="0" destOrd="0" presId="urn:microsoft.com/office/officeart/2005/8/layout/hierarchy1"/>
    <dgm:cxn modelId="{B5AFE5A2-5D89-494F-A142-59A68969BCC0}" srcId="{DD5F81B6-90F0-40AB-B9A4-1246BD8CA772}" destId="{57234C9B-D547-40FB-B1EB-B918AAD9F97E}" srcOrd="0" destOrd="0" parTransId="{FCEC3981-7A6C-4C31-B24E-C5FFF894E4B7}" sibTransId="{E324D909-DCA4-42A2-843B-BDDA68B9DAC8}"/>
    <dgm:cxn modelId="{09C111E1-5452-4770-BB1B-1D61F5A3904C}" srcId="{DD5F81B6-90F0-40AB-B9A4-1246BD8CA772}" destId="{48920861-1D9A-4741-AB4C-E2B49AF4FCB6}" srcOrd="1" destOrd="0" parTransId="{85067591-7FA7-4247-8A93-CAE814E23FD0}" sibTransId="{35FD1A96-4920-4449-A905-E380732A6B75}"/>
    <dgm:cxn modelId="{CE254CEC-54A5-4827-9B98-DB443A6859F8}" srcId="{DD5F81B6-90F0-40AB-B9A4-1246BD8CA772}" destId="{C70E4B73-819D-4656-B360-3B4F04DFCB19}" srcOrd="2" destOrd="0" parTransId="{2945309B-AA49-4CFF-94F6-93CD5DF26F45}" sibTransId="{9F942D9A-D7FD-4CD3-BBBD-473C2453DB6A}"/>
    <dgm:cxn modelId="{64BDEDDB-7D1C-4474-A8F6-A051DD97B8D9}" type="presParOf" srcId="{40702C58-F3B7-4824-8FAF-352429A16682}" destId="{196A2D95-3BF5-4585-BDE5-7C8347044E41}" srcOrd="0" destOrd="0" presId="urn:microsoft.com/office/officeart/2005/8/layout/hierarchy1"/>
    <dgm:cxn modelId="{1EBC054F-D976-458B-BCF9-130FF07FA22D}" type="presParOf" srcId="{196A2D95-3BF5-4585-BDE5-7C8347044E41}" destId="{6990C335-96BD-400F-9F26-546267995D17}" srcOrd="0" destOrd="0" presId="urn:microsoft.com/office/officeart/2005/8/layout/hierarchy1"/>
    <dgm:cxn modelId="{421E4F2F-778A-436D-B9AC-DE21247CDD0C}" type="presParOf" srcId="{6990C335-96BD-400F-9F26-546267995D17}" destId="{BAE23A4C-AF83-4644-98B8-A8B52A80E3A5}" srcOrd="0" destOrd="0" presId="urn:microsoft.com/office/officeart/2005/8/layout/hierarchy1"/>
    <dgm:cxn modelId="{1171CABB-9078-4C0F-9593-FA3DC4BF2F18}" type="presParOf" srcId="{6990C335-96BD-400F-9F26-546267995D17}" destId="{D3568B12-8D7A-4B0A-AEFC-C25D3CAA66D2}" srcOrd="1" destOrd="0" presId="urn:microsoft.com/office/officeart/2005/8/layout/hierarchy1"/>
    <dgm:cxn modelId="{14F2670D-94D4-4796-A723-B713B033A543}" type="presParOf" srcId="{196A2D95-3BF5-4585-BDE5-7C8347044E41}" destId="{D4613485-941E-4EDB-A7CD-0CC88E1F0931}" srcOrd="1" destOrd="0" presId="urn:microsoft.com/office/officeart/2005/8/layout/hierarchy1"/>
    <dgm:cxn modelId="{EFD56AC7-91C0-4C53-962F-570FAD7ACA7A}" type="presParOf" srcId="{40702C58-F3B7-4824-8FAF-352429A16682}" destId="{E9D2EC0A-F57E-403F-9625-E3AA10DFDA54}" srcOrd="1" destOrd="0" presId="urn:microsoft.com/office/officeart/2005/8/layout/hierarchy1"/>
    <dgm:cxn modelId="{04418F12-8D20-4DE5-BF9E-7C7E93105B72}" type="presParOf" srcId="{E9D2EC0A-F57E-403F-9625-E3AA10DFDA54}" destId="{2A021C01-3912-45CB-A525-F3717F51CAC2}" srcOrd="0" destOrd="0" presId="urn:microsoft.com/office/officeart/2005/8/layout/hierarchy1"/>
    <dgm:cxn modelId="{27048F18-1A57-4B5B-964D-830A6092E790}" type="presParOf" srcId="{2A021C01-3912-45CB-A525-F3717F51CAC2}" destId="{AA6A986F-7C6E-4CDA-A6F9-A15B061E9595}" srcOrd="0" destOrd="0" presId="urn:microsoft.com/office/officeart/2005/8/layout/hierarchy1"/>
    <dgm:cxn modelId="{E833380C-D9CC-488A-8995-FBE018C8A73E}" type="presParOf" srcId="{2A021C01-3912-45CB-A525-F3717F51CAC2}" destId="{23E90BB1-208A-4573-B6CF-B35B000906D8}" srcOrd="1" destOrd="0" presId="urn:microsoft.com/office/officeart/2005/8/layout/hierarchy1"/>
    <dgm:cxn modelId="{73437EDA-CC69-47F9-9025-149F4005AA03}" type="presParOf" srcId="{E9D2EC0A-F57E-403F-9625-E3AA10DFDA54}" destId="{57252F6E-D5A8-421E-B96B-982520C89062}" srcOrd="1" destOrd="0" presId="urn:microsoft.com/office/officeart/2005/8/layout/hierarchy1"/>
    <dgm:cxn modelId="{F0462414-8113-4A0C-A943-86DD297D8A9F}" type="presParOf" srcId="{40702C58-F3B7-4824-8FAF-352429A16682}" destId="{EBEDA9E4-DC22-4C47-BEA9-C243776A3E1C}" srcOrd="2" destOrd="0" presId="urn:microsoft.com/office/officeart/2005/8/layout/hierarchy1"/>
    <dgm:cxn modelId="{28BD8A04-6040-482F-B241-066472D30A9A}" type="presParOf" srcId="{EBEDA9E4-DC22-4C47-BEA9-C243776A3E1C}" destId="{9836D454-1CEC-4D89-9532-1813ECC275AE}" srcOrd="0" destOrd="0" presId="urn:microsoft.com/office/officeart/2005/8/layout/hierarchy1"/>
    <dgm:cxn modelId="{444B885F-81C3-4B67-B7D7-C4D2539A4508}" type="presParOf" srcId="{9836D454-1CEC-4D89-9532-1813ECC275AE}" destId="{DFE5AD9B-8445-43E5-90E7-004D39418E66}" srcOrd="0" destOrd="0" presId="urn:microsoft.com/office/officeart/2005/8/layout/hierarchy1"/>
    <dgm:cxn modelId="{7B155989-8A3B-4DA3-80B6-F99DFD17DECF}" type="presParOf" srcId="{9836D454-1CEC-4D89-9532-1813ECC275AE}" destId="{29953703-9A68-47DC-968A-1B37B94F49DF}" srcOrd="1" destOrd="0" presId="urn:microsoft.com/office/officeart/2005/8/layout/hierarchy1"/>
    <dgm:cxn modelId="{211C044E-3EC2-49D2-8525-88353010A09D}" type="presParOf" srcId="{EBEDA9E4-DC22-4C47-BEA9-C243776A3E1C}" destId="{4745C280-C636-4058-984B-4D33BB824B9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23A4C-AF83-4644-98B8-A8B52A80E3A5}">
      <dsp:nvSpPr>
        <dsp:cNvPr id="0" name=""/>
        <dsp:cNvSpPr/>
      </dsp:nvSpPr>
      <dsp:spPr>
        <a:xfrm>
          <a:off x="0" y="524244"/>
          <a:ext cx="2918668" cy="18533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68B12-8D7A-4B0A-AEFC-C25D3CAA66D2}">
      <dsp:nvSpPr>
        <dsp:cNvPr id="0" name=""/>
        <dsp:cNvSpPr/>
      </dsp:nvSpPr>
      <dsp:spPr>
        <a:xfrm>
          <a:off x="324296" y="832326"/>
          <a:ext cx="2918668" cy="18533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are some a-ha’s from this session? </a:t>
          </a:r>
        </a:p>
      </dsp:txBody>
      <dsp:txXfrm>
        <a:off x="378579" y="886609"/>
        <a:ext cx="2810102" cy="1744788"/>
      </dsp:txXfrm>
    </dsp:sp>
    <dsp:sp modelId="{AA6A986F-7C6E-4CDA-A6F9-A15B061E9595}">
      <dsp:nvSpPr>
        <dsp:cNvPr id="0" name=""/>
        <dsp:cNvSpPr/>
      </dsp:nvSpPr>
      <dsp:spPr>
        <a:xfrm>
          <a:off x="3567261" y="524244"/>
          <a:ext cx="2918668" cy="18533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0BB1-208A-4573-B6CF-B35B000906D8}">
      <dsp:nvSpPr>
        <dsp:cNvPr id="0" name=""/>
        <dsp:cNvSpPr/>
      </dsp:nvSpPr>
      <dsp:spPr>
        <a:xfrm>
          <a:off x="3891558" y="832326"/>
          <a:ext cx="2918668" cy="18533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is your first step regarding education and workforce when you get home? </a:t>
          </a:r>
        </a:p>
      </dsp:txBody>
      <dsp:txXfrm>
        <a:off x="3945841" y="886609"/>
        <a:ext cx="2810102" cy="1744788"/>
      </dsp:txXfrm>
    </dsp:sp>
    <dsp:sp modelId="{DFE5AD9B-8445-43E5-90E7-004D39418E66}">
      <dsp:nvSpPr>
        <dsp:cNvPr id="0" name=""/>
        <dsp:cNvSpPr/>
      </dsp:nvSpPr>
      <dsp:spPr>
        <a:xfrm>
          <a:off x="7134522" y="524244"/>
          <a:ext cx="2918668" cy="18533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953703-9A68-47DC-968A-1B37B94F49DF}">
      <dsp:nvSpPr>
        <dsp:cNvPr id="0" name=""/>
        <dsp:cNvSpPr/>
      </dsp:nvSpPr>
      <dsp:spPr>
        <a:xfrm>
          <a:off x="7458819" y="832326"/>
          <a:ext cx="2918668" cy="18533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didn’t you get that you need? </a:t>
          </a:r>
        </a:p>
      </dsp:txBody>
      <dsp:txXfrm>
        <a:off x="7513102" y="886609"/>
        <a:ext cx="2810102" cy="17447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48808-6CC8-4445-B146-F0966CF66019}"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532BB-0480-4FA9-81AA-F5373A5CC4C3}" type="slidenum">
              <a:rPr lang="en-US" smtClean="0"/>
              <a:t>‹#›</a:t>
            </a:fld>
            <a:endParaRPr lang="en-US"/>
          </a:p>
        </p:txBody>
      </p:sp>
    </p:spTree>
    <p:extLst>
      <p:ext uri="{BB962C8B-B14F-4D97-AF65-F5344CB8AC3E}">
        <p14:creationId xmlns:p14="http://schemas.microsoft.com/office/powerpoint/2010/main" val="139619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entryo.net/the-4-industrial-revolut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Chamber Foundation sees ECE as a two generation workforce issue. This issue impacts our workforce today because stable childcare is often a barrier to enter, re-enter, or stay in the workforce for many people. It’s also a crucial piece to the puzzle of retaining and recruiting skilled talent. This issue also impacts our workforce of tomorrow because we need to prepare children for a labor market that we can’t even imagine. Therefore, we need to lay a strong foundation for these children during the earliest years to ensure they have the skills they need to be </a:t>
            </a:r>
            <a:r>
              <a:rPr lang="en-US" sz="1200" b="0" kern="1200" baseline="0" dirty="0">
                <a:solidFill>
                  <a:schemeClr val="tx1"/>
                </a:solidFill>
                <a:effectLst/>
                <a:latin typeface="+mn-lt"/>
                <a:ea typeface="+mn-ea"/>
                <a:cs typeface="+mn-cs"/>
              </a:rPr>
              <a:t>successful in school and life. </a:t>
            </a:r>
            <a:r>
              <a:rPr lang="en-US" sz="1200" b="0" dirty="0">
                <a:solidFill>
                  <a:schemeClr val="bg1"/>
                </a:solidFill>
                <a:latin typeface="Century Gothic" panose="020B0502020202020204" pitchFamily="34" charset="0"/>
              </a:rPr>
              <a:t>A world-class workforce begins with a world-class education system.</a:t>
            </a:r>
          </a:p>
        </p:txBody>
      </p:sp>
      <p:sp>
        <p:nvSpPr>
          <p:cNvPr id="4" name="Slide Number Placeholder 3"/>
          <p:cNvSpPr>
            <a:spLocks noGrp="1"/>
          </p:cNvSpPr>
          <p:nvPr>
            <p:ph type="sldNum" sz="quarter" idx="10"/>
          </p:nvPr>
        </p:nvSpPr>
        <p:spPr/>
        <p:txBody>
          <a:bodyPr/>
          <a:lstStyle/>
          <a:p>
            <a:fld id="{6A76CF1D-6467-4FC7-B929-FA98504FC70C}" type="slidenum">
              <a:rPr lang="en-US" smtClean="0"/>
              <a:t>9</a:t>
            </a:fld>
            <a:endParaRPr lang="en-US"/>
          </a:p>
        </p:txBody>
      </p:sp>
    </p:spTree>
    <p:extLst>
      <p:ext uri="{BB962C8B-B14F-4D97-AF65-F5344CB8AC3E}">
        <p14:creationId xmlns:p14="http://schemas.microsoft.com/office/powerpoint/2010/main" val="73572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18</a:t>
            </a:fld>
            <a:endParaRPr lang="en-US"/>
          </a:p>
        </p:txBody>
      </p:sp>
    </p:spTree>
    <p:extLst>
      <p:ext uri="{BB962C8B-B14F-4D97-AF65-F5344CB8AC3E}">
        <p14:creationId xmlns:p14="http://schemas.microsoft.com/office/powerpoint/2010/main" val="75352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19</a:t>
            </a:fld>
            <a:endParaRPr lang="en-US"/>
          </a:p>
        </p:txBody>
      </p:sp>
    </p:spTree>
    <p:extLst>
      <p:ext uri="{BB962C8B-B14F-4D97-AF65-F5344CB8AC3E}">
        <p14:creationId xmlns:p14="http://schemas.microsoft.com/office/powerpoint/2010/main" val="2678851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20</a:t>
            </a:fld>
            <a:endParaRPr lang="en-US" dirty="0"/>
          </a:p>
        </p:txBody>
      </p:sp>
    </p:spTree>
    <p:extLst>
      <p:ext uri="{BB962C8B-B14F-4D97-AF65-F5344CB8AC3E}">
        <p14:creationId xmlns:p14="http://schemas.microsoft.com/office/powerpoint/2010/main" val="20124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21</a:t>
            </a:fld>
            <a:endParaRPr lang="en-US"/>
          </a:p>
        </p:txBody>
      </p:sp>
    </p:spTree>
    <p:extLst>
      <p:ext uri="{BB962C8B-B14F-4D97-AF65-F5344CB8AC3E}">
        <p14:creationId xmlns:p14="http://schemas.microsoft.com/office/powerpoint/2010/main" val="373025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Century Gothic" panose="020B0502020202020204" pitchFamily="34" charset="0"/>
              </a:rPr>
              <a:t>60%</a:t>
            </a:r>
            <a:r>
              <a:rPr lang="en-US" sz="1200" baseline="0" dirty="0">
                <a:solidFill>
                  <a:schemeClr val="tx1">
                    <a:lumMod val="65000"/>
                    <a:lumOff val="35000"/>
                  </a:schemeClr>
                </a:solidFill>
                <a:latin typeface="Century Gothic" panose="020B0502020202020204" pitchFamily="34" charset="0"/>
              </a:rPr>
              <a:t> o</a:t>
            </a:r>
            <a:r>
              <a:rPr lang="en-US" sz="1200" dirty="0">
                <a:solidFill>
                  <a:schemeClr val="tx1">
                    <a:lumMod val="65000"/>
                    <a:lumOff val="35000"/>
                  </a:schemeClr>
                </a:solidFill>
                <a:latin typeface="Century Gothic" panose="020B0502020202020204" pitchFamily="34" charset="0"/>
              </a:rPr>
              <a:t>f students entering four-year colleges and 60% of students entering two-year colleges </a:t>
            </a:r>
            <a:r>
              <a:rPr lang="en-US" sz="1200" b="1" dirty="0">
                <a:solidFill>
                  <a:schemeClr val="accent1">
                    <a:lumMod val="75000"/>
                  </a:schemeClr>
                </a:solidFill>
                <a:latin typeface="Century Gothic" panose="020B0502020202020204" pitchFamily="34" charset="0"/>
              </a:rPr>
              <a:t>are placed in remedial classes</a:t>
            </a:r>
            <a:r>
              <a:rPr lang="en-US" sz="1200" dirty="0">
                <a:solidFill>
                  <a:schemeClr val="tx1">
                    <a:lumMod val="65000"/>
                    <a:lumOff val="35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a:p>
            <a:pPr>
              <a:spcAft>
                <a:spcPts val="4800"/>
              </a:spcAft>
            </a:pPr>
            <a:r>
              <a:rPr lang="en-US" sz="1200" b="0" dirty="0">
                <a:solidFill>
                  <a:schemeClr val="bg1"/>
                </a:solidFill>
                <a:latin typeface="Century Gothic" panose="020B0502020202020204" pitchFamily="34" charset="0"/>
                <a:sym typeface="Calibri"/>
              </a:rPr>
              <a:t>There is an obvious issue with our </a:t>
            </a:r>
            <a:r>
              <a:rPr lang="en-US" sz="1200" dirty="0">
                <a:solidFill>
                  <a:schemeClr val="bg1"/>
                </a:solidFill>
                <a:latin typeface="Century Gothic" panose="020B0502020202020204" pitchFamily="34" charset="0"/>
                <a:sym typeface="Calibri"/>
              </a:rPr>
              <a:t>definition of “career readiness.”</a:t>
            </a:r>
          </a:p>
          <a:p>
            <a:pPr marL="171450" indent="-171450">
              <a:spcAft>
                <a:spcPts val="4800"/>
              </a:spcAft>
              <a:buFont typeface="Arial" panose="020B0604020202020204" pitchFamily="34" charset="0"/>
              <a:buChar char="•"/>
            </a:pPr>
            <a:r>
              <a:rPr lang="en-US" sz="1200" dirty="0">
                <a:solidFill>
                  <a:schemeClr val="bg1"/>
                </a:solidFill>
                <a:latin typeface="Century Gothic" panose="020B0502020202020204" pitchFamily="34" charset="0"/>
              </a:rPr>
              <a:t>98% of colleges </a:t>
            </a:r>
            <a:r>
              <a:rPr lang="en-US" sz="1200" b="0" dirty="0">
                <a:solidFill>
                  <a:schemeClr val="bg1"/>
                </a:solidFill>
                <a:latin typeface="Century Gothic" panose="020B0502020202020204" pitchFamily="34" charset="0"/>
              </a:rPr>
              <a:t>are confident they are preparing students for the workforce. </a:t>
            </a:r>
            <a:r>
              <a:rPr lang="en-US" sz="1200" dirty="0">
                <a:solidFill>
                  <a:schemeClr val="bg1"/>
                </a:solidFill>
                <a:latin typeface="Century Gothic" panose="020B0502020202020204" pitchFamily="34" charset="0"/>
              </a:rPr>
              <a:t>Only 11% of business leaders agree</a:t>
            </a:r>
            <a:r>
              <a:rPr lang="en-US" sz="1200" b="0" dirty="0">
                <a:solidFill>
                  <a:schemeClr val="bg1"/>
                </a:solidFill>
                <a:latin typeface="Century Gothic" panose="020B0502020202020204" pitchFamily="34" charset="0"/>
              </a:rPr>
              <a:t>. </a:t>
            </a:r>
          </a:p>
          <a:p>
            <a:pPr marL="171450" indent="-171450">
              <a:spcAft>
                <a:spcPts val="4800"/>
              </a:spcAft>
              <a:buFont typeface="Arial" panose="020B0604020202020204" pitchFamily="34" charset="0"/>
              <a:buChar char="•"/>
            </a:pPr>
            <a:r>
              <a:rPr lang="en-US" sz="1200" dirty="0">
                <a:solidFill>
                  <a:schemeClr val="bg1"/>
                </a:solidFill>
                <a:latin typeface="Century Gothic" panose="020B0502020202020204" pitchFamily="34" charset="0"/>
              </a:rPr>
              <a:t>2/3 of graduates </a:t>
            </a:r>
            <a:r>
              <a:rPr lang="en-US" sz="1200" b="0" dirty="0">
                <a:solidFill>
                  <a:schemeClr val="bg1"/>
                </a:solidFill>
                <a:latin typeface="Century Gothic" panose="020B0502020202020204" pitchFamily="34" charset="0"/>
              </a:rPr>
              <a:t>struggle to launch their careers. </a:t>
            </a:r>
          </a:p>
          <a:p>
            <a:pPr marL="171450" indent="-171450">
              <a:spcAft>
                <a:spcPts val="4800"/>
              </a:spcAft>
              <a:buFont typeface="Arial" panose="020B0604020202020204" pitchFamily="34" charset="0"/>
              <a:buChar char="•"/>
            </a:pPr>
            <a:r>
              <a:rPr lang="en-US" sz="1200" b="0" dirty="0">
                <a:solidFill>
                  <a:schemeClr val="bg1"/>
                </a:solidFill>
                <a:latin typeface="Century Gothic" panose="020B0502020202020204" pitchFamily="34" charset="0"/>
                <a:sym typeface="Calibri"/>
              </a:rPr>
              <a:t>Companies </a:t>
            </a:r>
            <a:r>
              <a:rPr lang="en-US" sz="1200" dirty="0">
                <a:solidFill>
                  <a:schemeClr val="bg1"/>
                </a:solidFill>
                <a:latin typeface="Century Gothic" panose="020B0502020202020204" pitchFamily="34" charset="0"/>
                <a:sym typeface="Calibri"/>
              </a:rPr>
              <a:t>spend $600 billion annually </a:t>
            </a:r>
            <a:r>
              <a:rPr lang="en-US" sz="1200" b="0" dirty="0">
                <a:solidFill>
                  <a:schemeClr val="bg1"/>
                </a:solidFill>
                <a:latin typeface="Century Gothic" panose="020B0502020202020204" pitchFamily="34" charset="0"/>
                <a:sym typeface="Calibri"/>
              </a:rPr>
              <a:t>on staff training or re-training.</a:t>
            </a:r>
          </a:p>
          <a:p>
            <a:pPr marL="457200" indent="-457200">
              <a:spcAft>
                <a:spcPts val="3000"/>
              </a:spcAft>
              <a:buFont typeface="Arial" panose="020B0604020202020204" pitchFamily="34" charset="0"/>
              <a:buChar char="•"/>
            </a:pPr>
            <a:endParaRPr lang="en-US" sz="1200" b="0" dirty="0">
              <a:solidFill>
                <a:schemeClr val="bg1"/>
              </a:solidFill>
              <a:latin typeface="Century Gothic" panose="020B0502020202020204" pitchFamily="34" charset="0"/>
              <a:sym typeface="Calibri"/>
            </a:endParaRPr>
          </a:p>
          <a:p>
            <a:pPr marL="0"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lang="en-US" dirty="0">
                <a:latin typeface="Times New Roman" panose="02020603050405020304" pitchFamily="18" charset="0"/>
                <a:cs typeface="Times New Roman" panose="02020603050405020304" pitchFamily="18" charset="0"/>
              </a:rPr>
              <a:t>Guess who those folks are…your future workforce. </a:t>
            </a:r>
            <a:endParaRPr lang="en-US" sz="1200" b="0" dirty="0">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22</a:t>
            </a:fld>
            <a:endParaRPr lang="en-US"/>
          </a:p>
        </p:txBody>
      </p:sp>
    </p:spTree>
    <p:extLst>
      <p:ext uri="{BB962C8B-B14F-4D97-AF65-F5344CB8AC3E}">
        <p14:creationId xmlns:p14="http://schemas.microsoft.com/office/powerpoint/2010/main" val="326472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Century Gothic" panose="020B0502020202020204" pitchFamily="34" charset="0"/>
              </a:rPr>
              <a:t>Lost</a:t>
            </a:r>
            <a:r>
              <a:rPr lang="en-US" sz="1200" b="0" baseline="0" dirty="0">
                <a:solidFill>
                  <a:schemeClr val="bg1"/>
                </a:solidFill>
                <a:latin typeface="Century Gothic" panose="020B0502020202020204" pitchFamily="34" charset="0"/>
              </a:rPr>
              <a:t> revenue</a:t>
            </a:r>
            <a:r>
              <a:rPr lang="en-US" sz="1200" b="0" dirty="0">
                <a:solidFill>
                  <a:schemeClr val="bg1"/>
                </a:solidFill>
                <a:latin typeface="Century Gothic" panose="020B0502020202020204" pitchFamily="34" charset="0"/>
              </a:rPr>
              <a:t>, lost wages, lost opportunities</a:t>
            </a:r>
          </a:p>
        </p:txBody>
      </p:sp>
      <p:sp>
        <p:nvSpPr>
          <p:cNvPr id="4" name="Slide Number Placeholder 3"/>
          <p:cNvSpPr>
            <a:spLocks noGrp="1"/>
          </p:cNvSpPr>
          <p:nvPr>
            <p:ph type="sldNum" sz="quarter" idx="10"/>
          </p:nvPr>
        </p:nvSpPr>
        <p:spPr/>
        <p:txBody>
          <a:bodyPr/>
          <a:lstStyle/>
          <a:p>
            <a:fld id="{6A76CF1D-6467-4FC7-B929-FA98504FC70C}" type="slidenum">
              <a:rPr lang="en-US" smtClean="0"/>
              <a:t>23</a:t>
            </a:fld>
            <a:endParaRPr lang="en-US"/>
          </a:p>
        </p:txBody>
      </p:sp>
    </p:spTree>
    <p:extLst>
      <p:ext uri="{BB962C8B-B14F-4D97-AF65-F5344CB8AC3E}">
        <p14:creationId xmlns:p14="http://schemas.microsoft.com/office/powerpoint/2010/main" val="141512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latin typeface="Times New Roman" panose="02020603050405020304" pitchFamily="18" charset="0"/>
                <a:cs typeface="Times New Roman" panose="02020603050405020304" pitchFamily="18" charset="0"/>
              </a:rPr>
              <a:t>T3 Innovation Network</a:t>
            </a:r>
          </a:p>
          <a:p>
            <a:pPr algn="ctr"/>
            <a:r>
              <a:rPr lang="en-US" sz="1200" i="1" dirty="0">
                <a:latin typeface="Times New Roman" panose="02020603050405020304" pitchFamily="18" charset="0"/>
                <a:cs typeface="Times New Roman" panose="02020603050405020304" pitchFamily="18" charset="0"/>
              </a:rPr>
              <a:t>400+ organizations working together to build an open, public-private data and technology infrastructure</a:t>
            </a:r>
          </a:p>
          <a:p>
            <a:pPr defTabSz="685783" hangingPunct="0"/>
            <a:endParaRPr lang="en-US" kern="0" dirty="0">
              <a:solidFill>
                <a:srgbClr val="000000"/>
              </a:solidFill>
              <a:latin typeface="Times New Roman" panose="02020603050405020304" pitchFamily="18" charset="0"/>
              <a:cs typeface="Times New Roman" panose="02020603050405020304" pitchFamily="18" charset="0"/>
              <a:sym typeface="Calibri"/>
            </a:endParaRPr>
          </a:p>
          <a:p>
            <a:pPr defTabSz="685783" hangingPunct="0"/>
            <a:r>
              <a:rPr lang="en-US" kern="0" dirty="0">
                <a:solidFill>
                  <a:srgbClr val="000000"/>
                </a:solidFill>
                <a:latin typeface="Times New Roman" panose="02020603050405020304" pitchFamily="18" charset="0"/>
                <a:cs typeface="Times New Roman" panose="02020603050405020304" pitchFamily="18" charset="0"/>
                <a:sym typeface="Calibri"/>
              </a:rPr>
              <a:t>3 Underlying Issues With Our Talent Marketplace Today: </a:t>
            </a:r>
          </a:p>
          <a:p>
            <a:pPr defTabSz="685783" hangingPunct="0"/>
            <a:endParaRPr lang="en-US" kern="0" dirty="0">
              <a:solidFill>
                <a:srgbClr val="000000"/>
              </a:solidFill>
              <a:latin typeface="Times New Roman" panose="02020603050405020304" pitchFamily="18" charset="0"/>
              <a:cs typeface="Times New Roman" panose="02020603050405020304" pitchFamily="18" charset="0"/>
              <a:sym typeface="Calibri"/>
            </a:endParaRPr>
          </a:p>
          <a:p>
            <a:pPr marL="214308" indent="-214308" defTabSz="685783" hangingPunct="0">
              <a:buFont typeface="Arial" panose="020B0604020202020204" pitchFamily="34" charset="0"/>
              <a:buChar char="•"/>
            </a:pPr>
            <a:r>
              <a:rPr lang="en-US" kern="0" dirty="0">
                <a:solidFill>
                  <a:srgbClr val="000000"/>
                </a:solidFill>
                <a:latin typeface="Times New Roman" panose="02020603050405020304" pitchFamily="18" charset="0"/>
                <a:cs typeface="Times New Roman" panose="02020603050405020304" pitchFamily="18" charset="0"/>
                <a:sym typeface="Calibri"/>
              </a:rPr>
              <a:t>Fragmented data silos within and across employers, credential providers, and individual-level records that inhibit the transfer of information and the ability to digest data into multiple systems (e.g. SIS systems vs. HRIS systems)</a:t>
            </a:r>
          </a:p>
          <a:p>
            <a:pPr marL="214308" indent="-214308" defTabSz="685783" hangingPunct="0">
              <a:buFont typeface="Arial" panose="020B0604020202020204" pitchFamily="34" charset="0"/>
              <a:buChar char="•"/>
            </a:pPr>
            <a:endParaRPr lang="en-US" kern="0" dirty="0">
              <a:solidFill>
                <a:srgbClr val="000000"/>
              </a:solidFill>
              <a:latin typeface="Times New Roman" panose="02020603050405020304" pitchFamily="18" charset="0"/>
              <a:cs typeface="Times New Roman" panose="02020603050405020304" pitchFamily="18" charset="0"/>
              <a:sym typeface="Calibri"/>
            </a:endParaRPr>
          </a:p>
          <a:p>
            <a:pPr marL="214308" indent="-214308" defTabSz="685783" hangingPunct="0">
              <a:buFont typeface="Arial" panose="020B0604020202020204" pitchFamily="34" charset="0"/>
              <a:buChar char="•"/>
            </a:pPr>
            <a:r>
              <a:rPr lang="en-US" kern="0" dirty="0">
                <a:solidFill>
                  <a:srgbClr val="000000"/>
                </a:solidFill>
                <a:latin typeface="Times New Roman" panose="02020603050405020304" pitchFamily="18" charset="0"/>
                <a:cs typeface="Times New Roman" panose="02020603050405020304" pitchFamily="18" charset="0"/>
                <a:sym typeface="Calibri"/>
              </a:rPr>
              <a:t>Inability to communicate and translate competencies and skills effectively across all major stakeholders in the talent marketplace (learners, workers, military, etc.)</a:t>
            </a:r>
          </a:p>
          <a:p>
            <a:pPr marL="214308" indent="-214308" defTabSz="685783" hangingPunct="0">
              <a:buFont typeface="Arial" panose="020B0604020202020204" pitchFamily="34" charset="0"/>
              <a:buChar char="•"/>
            </a:pPr>
            <a:endParaRPr lang="en-US" kern="0" dirty="0">
              <a:solidFill>
                <a:srgbClr val="000000"/>
              </a:solidFill>
              <a:latin typeface="Times New Roman" panose="02020603050405020304" pitchFamily="18" charset="0"/>
              <a:cs typeface="Times New Roman" panose="02020603050405020304" pitchFamily="18" charset="0"/>
              <a:sym typeface="Calibri"/>
            </a:endParaRPr>
          </a:p>
          <a:p>
            <a:pPr marL="214308" indent="-214308" defTabSz="685783" hangingPunct="0">
              <a:buFont typeface="Arial" panose="020B0604020202020204" pitchFamily="34" charset="0"/>
              <a:buChar char="•"/>
            </a:pPr>
            <a:r>
              <a:rPr lang="en-US" kern="0" dirty="0">
                <a:solidFill>
                  <a:srgbClr val="000000"/>
                </a:solidFill>
                <a:latin typeface="Times New Roman" panose="02020603050405020304" pitchFamily="18" charset="0"/>
                <a:cs typeface="Times New Roman" panose="02020603050405020304" pitchFamily="18" charset="0"/>
                <a:sym typeface="Calibri"/>
              </a:rPr>
              <a:t>The individual has the least amount of access or agency when it comes to data about them</a:t>
            </a: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27</a:t>
            </a:fld>
            <a:endParaRPr lang="en-US"/>
          </a:p>
        </p:txBody>
      </p:sp>
    </p:spTree>
    <p:extLst>
      <p:ext uri="{BB962C8B-B14F-4D97-AF65-F5344CB8AC3E}">
        <p14:creationId xmlns:p14="http://schemas.microsoft.com/office/powerpoint/2010/main" val="1354950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latin typeface="Times New Roman" panose="02020603050405020304" pitchFamily="18" charset="0"/>
                <a:cs typeface="Times New Roman" panose="02020603050405020304" pitchFamily="18" charset="0"/>
              </a:rPr>
              <a:t>T3 Innovation Network</a:t>
            </a:r>
          </a:p>
          <a:p>
            <a:pPr algn="ctr"/>
            <a:r>
              <a:rPr lang="en-US" sz="1200" i="1" dirty="0">
                <a:latin typeface="Times New Roman" panose="02020603050405020304" pitchFamily="18" charset="0"/>
                <a:cs typeface="Times New Roman" panose="02020603050405020304" pitchFamily="18" charset="0"/>
              </a:rPr>
              <a:t>400+ organizations working together to build an open, public-private data and technology infrastructure</a:t>
            </a:r>
          </a:p>
          <a:p>
            <a:pPr defTabSz="685783" hangingPunct="0"/>
            <a:endParaRPr lang="en-US" kern="0" dirty="0">
              <a:solidFill>
                <a:srgbClr val="000000"/>
              </a:solidFill>
              <a:latin typeface="Times New Roman" panose="02020603050405020304" pitchFamily="18" charset="0"/>
              <a:cs typeface="Times New Roman" panose="02020603050405020304" pitchFamily="18" charset="0"/>
              <a:sym typeface="Calibri"/>
            </a:endParaRPr>
          </a:p>
          <a:p>
            <a:pPr defTabSz="685783" hangingPunct="0"/>
            <a:r>
              <a:rPr lang="en-US" kern="0" dirty="0">
                <a:solidFill>
                  <a:srgbClr val="000000"/>
                </a:solidFill>
                <a:latin typeface="Times New Roman" panose="02020603050405020304" pitchFamily="18" charset="0"/>
                <a:cs typeface="Times New Roman" panose="02020603050405020304" pitchFamily="18" charset="0"/>
                <a:sym typeface="Calibri"/>
              </a:rPr>
              <a:t>3 Underlying Issues With Our Talent Marketplace Today: </a:t>
            </a:r>
          </a:p>
          <a:p>
            <a:pPr defTabSz="685783" hangingPunct="0"/>
            <a:endParaRPr lang="en-US" kern="0" dirty="0">
              <a:solidFill>
                <a:srgbClr val="000000"/>
              </a:solidFill>
              <a:latin typeface="Times New Roman" panose="02020603050405020304" pitchFamily="18" charset="0"/>
              <a:cs typeface="Times New Roman" panose="02020603050405020304" pitchFamily="18" charset="0"/>
              <a:sym typeface="Calibri"/>
            </a:endParaRPr>
          </a:p>
          <a:p>
            <a:pPr marL="214308" indent="-214308" defTabSz="685783" hangingPunct="0">
              <a:buFont typeface="Arial" panose="020B0604020202020204" pitchFamily="34" charset="0"/>
              <a:buChar char="•"/>
            </a:pPr>
            <a:r>
              <a:rPr lang="en-US" kern="0" dirty="0">
                <a:solidFill>
                  <a:srgbClr val="000000"/>
                </a:solidFill>
                <a:latin typeface="Times New Roman" panose="02020603050405020304" pitchFamily="18" charset="0"/>
                <a:cs typeface="Times New Roman" panose="02020603050405020304" pitchFamily="18" charset="0"/>
                <a:sym typeface="Calibri"/>
              </a:rPr>
              <a:t>Fragmented data silos within and across employers, credential providers, and individual-level records that inhibit the transfer of information and the ability to digest data into multiple systems (e.g. SIS systems vs. HRIS systems)</a:t>
            </a:r>
          </a:p>
          <a:p>
            <a:pPr marL="214308" indent="-214308" defTabSz="685783" hangingPunct="0">
              <a:buFont typeface="Arial" panose="020B0604020202020204" pitchFamily="34" charset="0"/>
              <a:buChar char="•"/>
            </a:pPr>
            <a:endParaRPr lang="en-US" kern="0" dirty="0">
              <a:solidFill>
                <a:srgbClr val="000000"/>
              </a:solidFill>
              <a:latin typeface="Times New Roman" panose="02020603050405020304" pitchFamily="18" charset="0"/>
              <a:cs typeface="Times New Roman" panose="02020603050405020304" pitchFamily="18" charset="0"/>
              <a:sym typeface="Calibri"/>
            </a:endParaRPr>
          </a:p>
          <a:p>
            <a:pPr marL="214308" indent="-214308" defTabSz="685783" hangingPunct="0">
              <a:buFont typeface="Arial" panose="020B0604020202020204" pitchFamily="34" charset="0"/>
              <a:buChar char="•"/>
            </a:pPr>
            <a:r>
              <a:rPr lang="en-US" kern="0" dirty="0">
                <a:solidFill>
                  <a:srgbClr val="000000"/>
                </a:solidFill>
                <a:latin typeface="Times New Roman" panose="02020603050405020304" pitchFamily="18" charset="0"/>
                <a:cs typeface="Times New Roman" panose="02020603050405020304" pitchFamily="18" charset="0"/>
                <a:sym typeface="Calibri"/>
              </a:rPr>
              <a:t>Inability to communicate and translate competencies and skills effectively across all major stakeholders in the talent marketplace (learners, workers, military, etc.)</a:t>
            </a:r>
          </a:p>
          <a:p>
            <a:pPr marL="214308" indent="-214308" defTabSz="685783" hangingPunct="0">
              <a:buFont typeface="Arial" panose="020B0604020202020204" pitchFamily="34" charset="0"/>
              <a:buChar char="•"/>
            </a:pPr>
            <a:endParaRPr lang="en-US" kern="0" dirty="0">
              <a:solidFill>
                <a:srgbClr val="000000"/>
              </a:solidFill>
              <a:latin typeface="Times New Roman" panose="02020603050405020304" pitchFamily="18" charset="0"/>
              <a:cs typeface="Times New Roman" panose="02020603050405020304" pitchFamily="18" charset="0"/>
              <a:sym typeface="Calibri"/>
            </a:endParaRPr>
          </a:p>
          <a:p>
            <a:pPr marL="214308" indent="-214308" defTabSz="685783" hangingPunct="0">
              <a:buFont typeface="Arial" panose="020B0604020202020204" pitchFamily="34" charset="0"/>
              <a:buChar char="•"/>
            </a:pPr>
            <a:r>
              <a:rPr lang="en-US" kern="0" dirty="0">
                <a:solidFill>
                  <a:srgbClr val="000000"/>
                </a:solidFill>
                <a:latin typeface="Times New Roman" panose="02020603050405020304" pitchFamily="18" charset="0"/>
                <a:cs typeface="Times New Roman" panose="02020603050405020304" pitchFamily="18" charset="0"/>
                <a:sym typeface="Calibri"/>
              </a:rPr>
              <a:t>The individual has the least amount of access or agency when it comes to data about them</a:t>
            </a: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28</a:t>
            </a:fld>
            <a:endParaRPr lang="en-US"/>
          </a:p>
        </p:txBody>
      </p:sp>
    </p:spTree>
    <p:extLst>
      <p:ext uri="{BB962C8B-B14F-4D97-AF65-F5344CB8AC3E}">
        <p14:creationId xmlns:p14="http://schemas.microsoft.com/office/powerpoint/2010/main" val="420393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30</a:t>
            </a:fld>
            <a:endParaRPr lang="en-US"/>
          </a:p>
        </p:txBody>
      </p:sp>
    </p:spTree>
    <p:extLst>
      <p:ext uri="{BB962C8B-B14F-4D97-AF65-F5344CB8AC3E}">
        <p14:creationId xmlns:p14="http://schemas.microsoft.com/office/powerpoint/2010/main" val="2776445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31</a:t>
            </a:fld>
            <a:endParaRPr lang="en-US"/>
          </a:p>
        </p:txBody>
      </p:sp>
    </p:spTree>
    <p:extLst>
      <p:ext uri="{BB962C8B-B14F-4D97-AF65-F5344CB8AC3E}">
        <p14:creationId xmlns:p14="http://schemas.microsoft.com/office/powerpoint/2010/main" val="376654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10</a:t>
            </a:fld>
            <a:endParaRPr lang="en-US"/>
          </a:p>
        </p:txBody>
      </p:sp>
    </p:spTree>
    <p:extLst>
      <p:ext uri="{BB962C8B-B14F-4D97-AF65-F5344CB8AC3E}">
        <p14:creationId xmlns:p14="http://schemas.microsoft.com/office/powerpoint/2010/main" val="1513447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33</a:t>
            </a:fld>
            <a:endParaRPr lang="en-US"/>
          </a:p>
        </p:txBody>
      </p:sp>
    </p:spTree>
    <p:extLst>
      <p:ext uri="{BB962C8B-B14F-4D97-AF65-F5344CB8AC3E}">
        <p14:creationId xmlns:p14="http://schemas.microsoft.com/office/powerpoint/2010/main" val="326734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34</a:t>
            </a:fld>
            <a:endParaRPr lang="en-US"/>
          </a:p>
        </p:txBody>
      </p:sp>
    </p:spTree>
    <p:extLst>
      <p:ext uri="{BB962C8B-B14F-4D97-AF65-F5344CB8AC3E}">
        <p14:creationId xmlns:p14="http://schemas.microsoft.com/office/powerpoint/2010/main" val="410805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35</a:t>
            </a:fld>
            <a:endParaRPr lang="en-US"/>
          </a:p>
        </p:txBody>
      </p:sp>
    </p:spTree>
    <p:extLst>
      <p:ext uri="{BB962C8B-B14F-4D97-AF65-F5344CB8AC3E}">
        <p14:creationId xmlns:p14="http://schemas.microsoft.com/office/powerpoint/2010/main" val="2483359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37</a:t>
            </a:fld>
            <a:endParaRPr lang="en-US"/>
          </a:p>
        </p:txBody>
      </p:sp>
    </p:spTree>
    <p:extLst>
      <p:ext uri="{BB962C8B-B14F-4D97-AF65-F5344CB8AC3E}">
        <p14:creationId xmlns:p14="http://schemas.microsoft.com/office/powerpoint/2010/main" val="3266853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38</a:t>
            </a:fld>
            <a:endParaRPr lang="en-US"/>
          </a:p>
        </p:txBody>
      </p:sp>
    </p:spTree>
    <p:extLst>
      <p:ext uri="{BB962C8B-B14F-4D97-AF65-F5344CB8AC3E}">
        <p14:creationId xmlns:p14="http://schemas.microsoft.com/office/powerpoint/2010/main" val="189424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5700" spc="-100">
                <a:solidFill>
                  <a:srgbClr val="FFFFFF"/>
                </a:solidFill>
              </a:defRPr>
            </a:pPr>
            <a:r>
              <a:rPr lang="en-US" sz="1200" b="0" dirty="0">
                <a:solidFill>
                  <a:schemeClr val="tx1">
                    <a:lumMod val="65000"/>
                    <a:lumOff val="35000"/>
                  </a:schemeClr>
                </a:solidFill>
                <a:latin typeface="Century Gothic"/>
                <a:cs typeface="Century Gothic"/>
              </a:rPr>
              <a:t>If access to quality, affordable care were improved</a:t>
            </a:r>
            <a:r>
              <a:rPr lang="en-US" sz="1200" b="0" dirty="0">
                <a:solidFill>
                  <a:schemeClr val="tx1">
                    <a:lumMod val="65000"/>
                    <a:lumOff val="35000"/>
                  </a:schemeClr>
                </a:solidFill>
                <a:latin typeface="Century Gothic" panose="020B0502020202020204" pitchFamily="34" charset="0"/>
                <a:ea typeface="Avenir Next" charset="0"/>
                <a:cs typeface="Avenir Next" charset="0"/>
              </a:rPr>
              <a:t>, data shows </a:t>
            </a:r>
            <a:r>
              <a:rPr lang="en-US" sz="1200" dirty="0">
                <a:solidFill>
                  <a:schemeClr val="accent1">
                    <a:lumMod val="75000"/>
                  </a:schemeClr>
                </a:solidFill>
                <a:latin typeface="Century Gothic" panose="020B0502020202020204" pitchFamily="34" charset="0"/>
                <a:ea typeface="Avenir Next" charset="0"/>
                <a:cs typeface="Avenir Next" charset="0"/>
              </a:rPr>
              <a:t>a positive impact on</a:t>
            </a:r>
            <a:r>
              <a:rPr lang="en-US" sz="1200" b="0" dirty="0">
                <a:solidFill>
                  <a:schemeClr val="tx1">
                    <a:lumMod val="65000"/>
                    <a:lumOff val="35000"/>
                  </a:schemeClr>
                </a:solidFill>
                <a:latin typeface="Century Gothic" panose="020B0502020202020204" pitchFamily="34" charset="0"/>
                <a:ea typeface="Avenir Next" charset="0"/>
                <a:cs typeface="Avenir Next" charset="0"/>
              </a:rPr>
              <a:t>:</a:t>
            </a:r>
            <a:endParaRPr lang="en-US" sz="1200" dirty="0">
              <a:solidFill>
                <a:srgbClr val="39689C"/>
              </a:solidFill>
              <a:latin typeface="Century Gothic"/>
              <a:cs typeface="Century Gothic"/>
            </a:endParaRPr>
          </a:p>
          <a:p>
            <a:pPr marL="0" indent="0" hangingPunct="1">
              <a:spcAft>
                <a:spcPts val="1200"/>
              </a:spcAft>
              <a:buFont typeface="Arial" panose="020B0604020202020204" pitchFamily="34" charset="0"/>
              <a:buNone/>
              <a:defRPr sz="5700" spc="-100">
                <a:solidFill>
                  <a:srgbClr val="FFFFFF"/>
                </a:solidFill>
              </a:defRPr>
            </a:pPr>
            <a:endParaRPr lang="en-US" sz="1200" b="0" spc="-100" dirty="0">
              <a:solidFill>
                <a:srgbClr val="39689C"/>
              </a:solidFill>
              <a:latin typeface="Century Gothic" panose="020B0502020202020204" pitchFamily="34" charset="0"/>
              <a:ea typeface="Avenir Next" charset="0"/>
              <a:cs typeface="Avenir Next" charset="0"/>
            </a:endParaRPr>
          </a:p>
          <a:p>
            <a:pPr marL="457200" indent="-457200" hangingPunct="1">
              <a:spcAft>
                <a:spcPts val="1200"/>
              </a:spcAft>
              <a:buFont typeface="Arial" panose="020B0604020202020204" pitchFamily="34" charset="0"/>
              <a:buChar char="•"/>
              <a:defRPr sz="5700" spc="-100">
                <a:solidFill>
                  <a:srgbClr val="FFFFFF"/>
                </a:solidFill>
              </a:defRPr>
            </a:pPr>
            <a:r>
              <a:rPr lang="en-US" sz="1200" b="0" spc="-100" dirty="0">
                <a:solidFill>
                  <a:srgbClr val="39689C"/>
                </a:solidFill>
                <a:latin typeface="Century Gothic" panose="020B0502020202020204" pitchFamily="34" charset="0"/>
                <a:ea typeface="Avenir Next" charset="0"/>
                <a:cs typeface="Avenir Next" charset="0"/>
              </a:rPr>
              <a:t>Increased tax revenue</a:t>
            </a:r>
          </a:p>
          <a:p>
            <a:pPr marL="457200" indent="-457200" hangingPunct="1">
              <a:spcAft>
                <a:spcPts val="1200"/>
              </a:spcAft>
              <a:buFont typeface="Arial" panose="020B0604020202020204" pitchFamily="34" charset="0"/>
              <a:buChar char="•"/>
              <a:defRPr sz="5700" spc="-100">
                <a:solidFill>
                  <a:srgbClr val="FFFFFF"/>
                </a:solidFill>
              </a:defRPr>
            </a:pPr>
            <a:r>
              <a:rPr lang="en-US" sz="1200" b="0" spc="-100" dirty="0">
                <a:solidFill>
                  <a:srgbClr val="39689C"/>
                </a:solidFill>
                <a:latin typeface="Century Gothic" panose="020B0502020202020204" pitchFamily="34" charset="0"/>
                <a:ea typeface="Avenir Next" charset="0"/>
                <a:cs typeface="Avenir Next" charset="0"/>
              </a:rPr>
              <a:t>More skilled workers</a:t>
            </a:r>
          </a:p>
          <a:p>
            <a:pPr marL="457200" indent="-457200" hangingPunct="1">
              <a:spcAft>
                <a:spcPts val="1200"/>
              </a:spcAft>
              <a:buFont typeface="Arial" panose="020B0604020202020204" pitchFamily="34" charset="0"/>
              <a:buChar char="•"/>
              <a:defRPr sz="5700" spc="-100">
                <a:solidFill>
                  <a:srgbClr val="FFFFFF"/>
                </a:solidFill>
              </a:defRPr>
            </a:pPr>
            <a:r>
              <a:rPr lang="en-US" sz="1200" b="0" spc="-100" dirty="0">
                <a:solidFill>
                  <a:srgbClr val="39689C"/>
                </a:solidFill>
                <a:latin typeface="Century Gothic" panose="020B0502020202020204" pitchFamily="34" charset="0"/>
                <a:ea typeface="Avenir Next" charset="0"/>
                <a:cs typeface="Avenir Next" charset="0"/>
              </a:rPr>
              <a:t>More effective schools</a:t>
            </a:r>
          </a:p>
          <a:p>
            <a:pPr marL="457200" indent="-457200" hangingPunct="1">
              <a:spcAft>
                <a:spcPts val="1200"/>
              </a:spcAft>
              <a:buFont typeface="Arial" panose="020B0604020202020204" pitchFamily="34" charset="0"/>
              <a:buChar char="•"/>
              <a:defRPr sz="5700" spc="-100">
                <a:solidFill>
                  <a:srgbClr val="FFFFFF"/>
                </a:solidFill>
              </a:defRPr>
            </a:pPr>
            <a:r>
              <a:rPr lang="en-US" sz="1200" b="0" spc="-100" dirty="0">
                <a:solidFill>
                  <a:srgbClr val="39689C"/>
                </a:solidFill>
                <a:latin typeface="Century Gothic" panose="020B0502020202020204" pitchFamily="34" charset="0"/>
                <a:ea typeface="Avenir Next" charset="0"/>
                <a:cs typeface="Avenir Next" charset="0"/>
              </a:rPr>
              <a:t>Improved personal and public health</a:t>
            </a:r>
          </a:p>
          <a:p>
            <a:pPr marL="457200" indent="-457200" hangingPunct="1">
              <a:spcAft>
                <a:spcPts val="1200"/>
              </a:spcAft>
              <a:buFont typeface="Arial" panose="020B0604020202020204" pitchFamily="34" charset="0"/>
              <a:buChar char="•"/>
              <a:defRPr sz="5700" spc="-100">
                <a:solidFill>
                  <a:srgbClr val="FFFFFF"/>
                </a:solidFill>
              </a:defRPr>
            </a:pPr>
            <a:r>
              <a:rPr lang="en-US" sz="1200" b="0" spc="-100" dirty="0">
                <a:solidFill>
                  <a:srgbClr val="39689C"/>
                </a:solidFill>
                <a:latin typeface="Century Gothic" panose="020B0502020202020204" pitchFamily="34" charset="0"/>
                <a:ea typeface="Avenir Next" charset="0"/>
                <a:cs typeface="Avenir Next" charset="0"/>
              </a:rPr>
              <a:t>Less crime and incarceration</a:t>
            </a:r>
          </a:p>
          <a:p>
            <a:pPr marL="457200" indent="-457200" hangingPunct="1">
              <a:spcAft>
                <a:spcPts val="1200"/>
              </a:spcAft>
              <a:buFont typeface="Arial" panose="020B0604020202020204" pitchFamily="34" charset="0"/>
              <a:buChar char="•"/>
              <a:defRPr sz="5700" spc="-100">
                <a:solidFill>
                  <a:srgbClr val="FFFFFF"/>
                </a:solidFill>
              </a:defRPr>
            </a:pPr>
            <a:r>
              <a:rPr lang="en-US" sz="1200" b="0" spc="-100" dirty="0">
                <a:solidFill>
                  <a:srgbClr val="39689C"/>
                </a:solidFill>
                <a:latin typeface="Century Gothic" panose="020B0502020202020204" pitchFamily="34" charset="0"/>
                <a:ea typeface="Avenir Next" charset="0"/>
                <a:cs typeface="Avenir Next" charset="0"/>
              </a:rPr>
              <a:t>Less dependence on social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11</a:t>
            </a:fld>
            <a:endParaRPr lang="en-US"/>
          </a:p>
        </p:txBody>
      </p:sp>
    </p:spTree>
    <p:extLst>
      <p:ext uri="{BB962C8B-B14F-4D97-AF65-F5344CB8AC3E}">
        <p14:creationId xmlns:p14="http://schemas.microsoft.com/office/powerpoint/2010/main" val="362610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76CF1D-6467-4FC7-B929-FA98504FC70C}" type="slidenum">
              <a:rPr lang="en-US" smtClean="0"/>
              <a:t>12</a:t>
            </a:fld>
            <a:endParaRPr lang="en-US"/>
          </a:p>
        </p:txBody>
      </p:sp>
    </p:spTree>
    <p:extLst>
      <p:ext uri="{BB962C8B-B14F-4D97-AF65-F5344CB8AC3E}">
        <p14:creationId xmlns:p14="http://schemas.microsoft.com/office/powerpoint/2010/main" val="3985018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13</a:t>
            </a:fld>
            <a:endParaRPr lang="en-US"/>
          </a:p>
        </p:txBody>
      </p:sp>
    </p:spTree>
    <p:extLst>
      <p:ext uri="{BB962C8B-B14F-4D97-AF65-F5344CB8AC3E}">
        <p14:creationId xmlns:p14="http://schemas.microsoft.com/office/powerpoint/2010/main" val="386169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14</a:t>
            </a:fld>
            <a:endParaRPr lang="en-US"/>
          </a:p>
        </p:txBody>
      </p:sp>
    </p:spTree>
    <p:extLst>
      <p:ext uri="{BB962C8B-B14F-4D97-AF65-F5344CB8AC3E}">
        <p14:creationId xmlns:p14="http://schemas.microsoft.com/office/powerpoint/2010/main" val="70800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Only </a:t>
            </a:r>
            <a:r>
              <a:rPr lang="en-US" sz="1200" spc="-100" dirty="0">
                <a:solidFill>
                  <a:schemeClr val="accent1">
                    <a:lumMod val="75000"/>
                  </a:schemeClr>
                </a:solidFill>
                <a:latin typeface="Century Gothic" panose="020B0502020202020204" pitchFamily="34" charset="0"/>
                <a:ea typeface="Avenir Next" charset="0"/>
                <a:cs typeface="Avenir Next" charset="0"/>
              </a:rPr>
              <a:t>37% of 4th graders </a:t>
            </a: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and </a:t>
            </a:r>
            <a:r>
              <a:rPr lang="en-US" sz="1200" spc="-100" dirty="0">
                <a:solidFill>
                  <a:schemeClr val="accent1">
                    <a:lumMod val="75000"/>
                  </a:schemeClr>
                </a:solidFill>
                <a:latin typeface="Century Gothic" panose="020B0502020202020204" pitchFamily="34" charset="0"/>
                <a:ea typeface="Avenir Next" charset="0"/>
                <a:cs typeface="Avenir Next" charset="0"/>
              </a:rPr>
              <a:t>36% of 8th graders are </a:t>
            </a: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at or above proficient in reading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15</a:t>
            </a:fld>
            <a:endParaRPr lang="en-US"/>
          </a:p>
        </p:txBody>
      </p:sp>
    </p:spTree>
    <p:extLst>
      <p:ext uri="{BB962C8B-B14F-4D97-AF65-F5344CB8AC3E}">
        <p14:creationId xmlns:p14="http://schemas.microsoft.com/office/powerpoint/2010/main" val="318813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Only </a:t>
            </a:r>
            <a:r>
              <a:rPr lang="en-US" sz="1200" spc="-100" dirty="0">
                <a:solidFill>
                  <a:schemeClr val="accent1">
                    <a:lumMod val="75000"/>
                  </a:schemeClr>
                </a:solidFill>
                <a:latin typeface="Century Gothic" panose="020B0502020202020204" pitchFamily="34" charset="0"/>
                <a:ea typeface="Avenir Next" charset="0"/>
                <a:cs typeface="Avenir Next" charset="0"/>
              </a:rPr>
              <a:t>37% of 4th graders </a:t>
            </a: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and </a:t>
            </a:r>
            <a:r>
              <a:rPr lang="en-US" sz="1200" spc="-100" dirty="0">
                <a:solidFill>
                  <a:schemeClr val="accent1">
                    <a:lumMod val="75000"/>
                  </a:schemeClr>
                </a:solidFill>
                <a:latin typeface="Century Gothic" panose="020B0502020202020204" pitchFamily="34" charset="0"/>
                <a:ea typeface="Avenir Next" charset="0"/>
                <a:cs typeface="Avenir Next" charset="0"/>
              </a:rPr>
              <a:t>36% of 8th graders are </a:t>
            </a: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at or above proficient in reading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pc="-100" dirty="0">
              <a:solidFill>
                <a:schemeClr val="tx1">
                  <a:lumMod val="65000"/>
                  <a:lumOff val="35000"/>
                </a:schemeClr>
              </a:solidFill>
              <a:latin typeface="Century Gothic" panose="020B0502020202020204" pitchFamily="34" charset="0"/>
              <a:ea typeface="Avenir Next" charset="0"/>
              <a:cs typeface="Avenir Nex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Program for International Student Assessment (PISA)—OECD</a:t>
            </a:r>
            <a:r>
              <a:rPr lang="en-US" sz="1200" b="0" spc="-100" baseline="0" dirty="0">
                <a:solidFill>
                  <a:schemeClr val="tx1">
                    <a:lumMod val="65000"/>
                    <a:lumOff val="35000"/>
                  </a:schemeClr>
                </a:solidFill>
                <a:latin typeface="Century Gothic" panose="020B0502020202020204" pitchFamily="34" charset="0"/>
                <a:ea typeface="Avenir Next" charset="0"/>
                <a:cs typeface="Avenir Next" charset="0"/>
              </a:rPr>
              <a:t> study, every three years, test 15 year olds in science, math and reading (2015, 2012, 2009 starting 2000)</a:t>
            </a:r>
            <a:endParaRPr lang="en-US" sz="1200" b="0" spc="-100" dirty="0">
              <a:solidFill>
                <a:schemeClr val="tx1">
                  <a:lumMod val="65000"/>
                  <a:lumOff val="35000"/>
                </a:schemeClr>
              </a:solidFill>
              <a:latin typeface="Century Gothic" panose="020B0502020202020204" pitchFamily="34" charset="0"/>
              <a:ea typeface="Avenir Next" charset="0"/>
              <a:cs typeface="Avenir Nex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00" dirty="0">
                <a:solidFill>
                  <a:schemeClr val="tx1">
                    <a:lumMod val="65000"/>
                    <a:lumOff val="35000"/>
                  </a:schemeClr>
                </a:solidFill>
                <a:latin typeface="Century Gothic" panose="020B0502020202020204" pitchFamily="34" charset="0"/>
                <a:ea typeface="Avenir Next" charset="0"/>
                <a:cs typeface="Avenir Next" charset="0"/>
              </a:rPr>
              <a:t>National Assessment of Educational</a:t>
            </a:r>
            <a:r>
              <a:rPr lang="en-US" sz="1200" b="0" spc="-100" baseline="0" dirty="0">
                <a:solidFill>
                  <a:schemeClr val="tx1">
                    <a:lumMod val="65000"/>
                    <a:lumOff val="35000"/>
                  </a:schemeClr>
                </a:solidFill>
                <a:latin typeface="Century Gothic" panose="020B0502020202020204" pitchFamily="34" charset="0"/>
                <a:ea typeface="Avenir Next" charset="0"/>
                <a:cs typeface="Avenir Next" charset="0"/>
              </a:rPr>
              <a:t> Progress (NAEP)—since 1969, national report card for grades 4,8,12. test on what students know and can do across many subjects (reading, math, science, civics, writing, arts –10 total).</a:t>
            </a:r>
            <a:endParaRPr lang="en-US" sz="1200" b="0" spc="-100" dirty="0">
              <a:solidFill>
                <a:schemeClr val="tx1">
                  <a:lumMod val="65000"/>
                  <a:lumOff val="35000"/>
                </a:schemeClr>
              </a:solidFill>
              <a:latin typeface="Century Gothic" panose="020B0502020202020204" pitchFamily="34" charset="0"/>
              <a:ea typeface="Avenir Next" charset="0"/>
              <a:cs typeface="Avenir Nex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16</a:t>
            </a:fld>
            <a:endParaRPr lang="en-US"/>
          </a:p>
        </p:txBody>
      </p:sp>
    </p:spTree>
    <p:extLst>
      <p:ext uri="{BB962C8B-B14F-4D97-AF65-F5344CB8AC3E}">
        <p14:creationId xmlns:p14="http://schemas.microsoft.com/office/powerpoint/2010/main" val="27013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an era where the jobs that we are educating our students for today, won’t exist by the time they get to the workforce. But</a:t>
            </a:r>
            <a:r>
              <a:rPr lang="en-US" baseline="0" dirty="0"/>
              <a:t> this isn’t the first time we’ve experienced this as a country. </a:t>
            </a:r>
            <a:r>
              <a:rPr lang="en-US" dirty="0"/>
              <a:t>We</a:t>
            </a:r>
            <a:r>
              <a:rPr lang="en-US" baseline="0" dirty="0"/>
              <a:t> are entering the fourth industrial revolution.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4</a:t>
            </a:r>
            <a:r>
              <a:rPr lang="en-US" baseline="30000" dirty="0"/>
              <a:t>th</a:t>
            </a:r>
            <a:r>
              <a:rPr lang="en-US" baseline="0" dirty="0"/>
              <a:t> industrial revolution has brought us exponential expansion that our generation can’t remember the likes of. Technologies are merging and blurring the lines between the physical, digital, and biological spaces, uprooting industries all over the world. </a:t>
            </a:r>
          </a:p>
          <a:p>
            <a:endParaRPr lang="en-US" baseline="0" dirty="0"/>
          </a:p>
          <a:p>
            <a:r>
              <a:rPr lang="en-US" baseline="0" dirty="0"/>
              <a:t>SOURCE: </a:t>
            </a:r>
            <a:r>
              <a:rPr lang="en-US" dirty="0">
                <a:hlinkClick r:id="rId3"/>
              </a:rPr>
              <a:t>https://www.sentryo.net/the-4-industrial-revolutions/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A76CF1D-6467-4FC7-B929-FA98504FC70C}" type="slidenum">
              <a:rPr lang="en-US" smtClean="0"/>
              <a:t>17</a:t>
            </a:fld>
            <a:endParaRPr lang="en-US"/>
          </a:p>
        </p:txBody>
      </p:sp>
    </p:spTree>
    <p:extLst>
      <p:ext uri="{BB962C8B-B14F-4D97-AF65-F5344CB8AC3E}">
        <p14:creationId xmlns:p14="http://schemas.microsoft.com/office/powerpoint/2010/main" val="3311000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pening">
    <p:spTree>
      <p:nvGrpSpPr>
        <p:cNvPr id="1" name=""/>
        <p:cNvGrpSpPr/>
        <p:nvPr/>
      </p:nvGrpSpPr>
      <p:grpSpPr>
        <a:xfrm>
          <a:off x="0" y="0"/>
          <a:ext cx="0" cy="0"/>
          <a:chOff x="0" y="0"/>
          <a:chExt cx="0" cy="0"/>
        </a:xfrm>
      </p:grpSpPr>
      <p:pic>
        <p:nvPicPr>
          <p:cNvPr id="7" name="Picture 6" descr="A picture containing person, playing, person, player&#10;&#10;Description automatically generated">
            <a:extLst>
              <a:ext uri="{FF2B5EF4-FFF2-40B4-BE49-F238E27FC236}">
                <a16:creationId xmlns:a16="http://schemas.microsoft.com/office/drawing/2014/main" id="{9853828A-137E-7640-BB10-3187A3E2C7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FDBD0D-E9FF-8D4F-9791-DE06CAEE7739}"/>
              </a:ext>
            </a:extLst>
          </p:cNvPr>
          <p:cNvSpPr>
            <a:spLocks noGrp="1"/>
          </p:cNvSpPr>
          <p:nvPr>
            <p:ph type="ctrTitle"/>
          </p:nvPr>
        </p:nvSpPr>
        <p:spPr>
          <a:xfrm>
            <a:off x="670560" y="1122363"/>
            <a:ext cx="10891520" cy="2027508"/>
          </a:xfrm>
        </p:spPr>
        <p:txBody>
          <a:bodyPr anchor="b"/>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CF6F78A-056A-E14A-9DDA-43AC9DFFED30}"/>
              </a:ext>
            </a:extLst>
          </p:cNvPr>
          <p:cNvSpPr>
            <a:spLocks noGrp="1"/>
          </p:cNvSpPr>
          <p:nvPr>
            <p:ph type="subTitle" idx="1"/>
          </p:nvPr>
        </p:nvSpPr>
        <p:spPr>
          <a:xfrm>
            <a:off x="670560" y="3261360"/>
            <a:ext cx="10891520" cy="1554480"/>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6DC8BA-76F0-5E4C-8D41-5D5AE2A3880F}"/>
              </a:ext>
            </a:extLst>
          </p:cNvPr>
          <p:cNvSpPr>
            <a:spLocks noGrp="1"/>
          </p:cNvSpPr>
          <p:nvPr>
            <p:ph type="dt" sz="half" idx="10"/>
          </p:nvPr>
        </p:nvSpPr>
        <p:spPr>
          <a:xfrm>
            <a:off x="868680" y="8321675"/>
            <a:ext cx="2743200" cy="365125"/>
          </a:xfrm>
        </p:spPr>
        <p:txBody>
          <a:bodyPr/>
          <a:lstStyle/>
          <a:p>
            <a:fld id="{B7D2056D-E659-1246-A021-BB9B9801BBAF}" type="datetimeFigureOut">
              <a:rPr lang="en-US" smtClean="0"/>
              <a:t>1/5/2022</a:t>
            </a:fld>
            <a:endParaRPr lang="en-US"/>
          </a:p>
        </p:txBody>
      </p:sp>
      <p:sp>
        <p:nvSpPr>
          <p:cNvPr id="5" name="Footer Placeholder 4">
            <a:extLst>
              <a:ext uri="{FF2B5EF4-FFF2-40B4-BE49-F238E27FC236}">
                <a16:creationId xmlns:a16="http://schemas.microsoft.com/office/drawing/2014/main" id="{027E1A3D-CC45-5F41-8BDB-33C735267BE6}"/>
              </a:ext>
            </a:extLst>
          </p:cNvPr>
          <p:cNvSpPr>
            <a:spLocks noGrp="1"/>
          </p:cNvSpPr>
          <p:nvPr>
            <p:ph type="ftr" sz="quarter" idx="11"/>
          </p:nvPr>
        </p:nvSpPr>
        <p:spPr>
          <a:xfrm>
            <a:off x="4069080" y="8321675"/>
            <a:ext cx="4114800" cy="365125"/>
          </a:xfrm>
        </p:spPr>
        <p:txBody>
          <a:bodyPr/>
          <a:lstStyle/>
          <a:p>
            <a:endParaRPr lang="en-US"/>
          </a:p>
        </p:txBody>
      </p:sp>
      <p:sp>
        <p:nvSpPr>
          <p:cNvPr id="6" name="Slide Number Placeholder 5">
            <a:extLst>
              <a:ext uri="{FF2B5EF4-FFF2-40B4-BE49-F238E27FC236}">
                <a16:creationId xmlns:a16="http://schemas.microsoft.com/office/drawing/2014/main" id="{F59DF814-C7C6-7D4F-8E87-BB707B3E79DD}"/>
              </a:ext>
            </a:extLst>
          </p:cNvPr>
          <p:cNvSpPr>
            <a:spLocks noGrp="1"/>
          </p:cNvSpPr>
          <p:nvPr>
            <p:ph type="sldNum" sz="quarter" idx="12"/>
          </p:nvPr>
        </p:nvSpPr>
        <p:spPr>
          <a:xfrm>
            <a:off x="8641080" y="8321675"/>
            <a:ext cx="2743200" cy="365125"/>
          </a:xfrm>
        </p:spPr>
        <p:txBody>
          <a:bodyPr/>
          <a:lstStyle/>
          <a:p>
            <a:fld id="{B4C9C0D5-DD38-8E49-8CBC-9FEBD21D8142}" type="slidenum">
              <a:rPr lang="en-US" smtClean="0"/>
              <a:t>‹#›</a:t>
            </a:fld>
            <a:endParaRPr lang="en-US"/>
          </a:p>
        </p:txBody>
      </p:sp>
      <p:pic>
        <p:nvPicPr>
          <p:cNvPr id="10" name="Picture 9" descr="Graphical user interface, application&#10;&#10;Description automatically generated">
            <a:extLst>
              <a:ext uri="{FF2B5EF4-FFF2-40B4-BE49-F238E27FC236}">
                <a16:creationId xmlns:a16="http://schemas.microsoft.com/office/drawing/2014/main" id="{2E81901B-5348-894A-A18C-31E8F53C8134}"/>
              </a:ext>
            </a:extLst>
          </p:cNvPr>
          <p:cNvPicPr>
            <a:picLocks noChangeAspect="1"/>
          </p:cNvPicPr>
          <p:nvPr userDrawn="1"/>
        </p:nvPicPr>
        <p:blipFill>
          <a:blip r:embed="rId3"/>
          <a:stretch>
            <a:fillRect/>
          </a:stretch>
        </p:blipFill>
        <p:spPr>
          <a:xfrm>
            <a:off x="2524760" y="5349875"/>
            <a:ext cx="7183120" cy="1055958"/>
          </a:xfrm>
          <a:prstGeom prst="rect">
            <a:avLst/>
          </a:prstGeom>
        </p:spPr>
      </p:pic>
    </p:spTree>
    <p:extLst>
      <p:ext uri="{BB962C8B-B14F-4D97-AF65-F5344CB8AC3E}">
        <p14:creationId xmlns:p14="http://schemas.microsoft.com/office/powerpoint/2010/main" val="167648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A">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DE799DC6-E9DB-E449-90AD-964BFFB1E8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FDBD0D-E9FF-8D4F-9791-DE06CAEE7739}"/>
              </a:ext>
            </a:extLst>
          </p:cNvPr>
          <p:cNvSpPr>
            <a:spLocks noGrp="1"/>
          </p:cNvSpPr>
          <p:nvPr>
            <p:ph type="ctrTitle"/>
          </p:nvPr>
        </p:nvSpPr>
        <p:spPr>
          <a:xfrm>
            <a:off x="670560" y="1782763"/>
            <a:ext cx="10891520" cy="2027508"/>
          </a:xfrm>
        </p:spPr>
        <p:txBody>
          <a:bodyPr anchor="b"/>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CF6F78A-056A-E14A-9DDA-43AC9DFFED30}"/>
              </a:ext>
            </a:extLst>
          </p:cNvPr>
          <p:cNvSpPr>
            <a:spLocks noGrp="1"/>
          </p:cNvSpPr>
          <p:nvPr>
            <p:ph type="subTitle" idx="1"/>
          </p:nvPr>
        </p:nvSpPr>
        <p:spPr>
          <a:xfrm>
            <a:off x="670560" y="3921760"/>
            <a:ext cx="10891520" cy="1554480"/>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6DC8BA-76F0-5E4C-8D41-5D5AE2A3880F}"/>
              </a:ext>
            </a:extLst>
          </p:cNvPr>
          <p:cNvSpPr>
            <a:spLocks noGrp="1"/>
          </p:cNvSpPr>
          <p:nvPr>
            <p:ph type="dt" sz="half" idx="10"/>
          </p:nvPr>
        </p:nvSpPr>
        <p:spPr>
          <a:xfrm>
            <a:off x="868680" y="8321675"/>
            <a:ext cx="2743200" cy="365125"/>
          </a:xfrm>
        </p:spPr>
        <p:txBody>
          <a:bodyPr/>
          <a:lstStyle/>
          <a:p>
            <a:fld id="{B7D2056D-E659-1246-A021-BB9B9801BBAF}" type="datetimeFigureOut">
              <a:rPr lang="en-US" smtClean="0"/>
              <a:t>1/5/2022</a:t>
            </a:fld>
            <a:endParaRPr lang="en-US"/>
          </a:p>
        </p:txBody>
      </p:sp>
      <p:sp>
        <p:nvSpPr>
          <p:cNvPr id="5" name="Footer Placeholder 4">
            <a:extLst>
              <a:ext uri="{FF2B5EF4-FFF2-40B4-BE49-F238E27FC236}">
                <a16:creationId xmlns:a16="http://schemas.microsoft.com/office/drawing/2014/main" id="{027E1A3D-CC45-5F41-8BDB-33C735267BE6}"/>
              </a:ext>
            </a:extLst>
          </p:cNvPr>
          <p:cNvSpPr>
            <a:spLocks noGrp="1"/>
          </p:cNvSpPr>
          <p:nvPr>
            <p:ph type="ftr" sz="quarter" idx="11"/>
          </p:nvPr>
        </p:nvSpPr>
        <p:spPr>
          <a:xfrm>
            <a:off x="4069080" y="8321675"/>
            <a:ext cx="4114800" cy="365125"/>
          </a:xfrm>
        </p:spPr>
        <p:txBody>
          <a:bodyPr/>
          <a:lstStyle/>
          <a:p>
            <a:endParaRPr lang="en-US"/>
          </a:p>
        </p:txBody>
      </p:sp>
      <p:sp>
        <p:nvSpPr>
          <p:cNvPr id="6" name="Slide Number Placeholder 5">
            <a:extLst>
              <a:ext uri="{FF2B5EF4-FFF2-40B4-BE49-F238E27FC236}">
                <a16:creationId xmlns:a16="http://schemas.microsoft.com/office/drawing/2014/main" id="{F59DF814-C7C6-7D4F-8E87-BB707B3E79DD}"/>
              </a:ext>
            </a:extLst>
          </p:cNvPr>
          <p:cNvSpPr>
            <a:spLocks noGrp="1"/>
          </p:cNvSpPr>
          <p:nvPr>
            <p:ph type="sldNum" sz="quarter" idx="12"/>
          </p:nvPr>
        </p:nvSpPr>
        <p:spPr>
          <a:xfrm>
            <a:off x="8641080" y="8321675"/>
            <a:ext cx="2743200" cy="365125"/>
          </a:xfrm>
        </p:spPr>
        <p:txBody>
          <a:bodyPr/>
          <a:lstStyle/>
          <a:p>
            <a:fld id="{B4C9C0D5-DD38-8E49-8CBC-9FEBD21D8142}" type="slidenum">
              <a:rPr lang="en-US" smtClean="0"/>
              <a:t>‹#›</a:t>
            </a:fld>
            <a:endParaRPr lang="en-US"/>
          </a:p>
        </p:txBody>
      </p:sp>
    </p:spTree>
    <p:extLst>
      <p:ext uri="{BB962C8B-B14F-4D97-AF65-F5344CB8AC3E}">
        <p14:creationId xmlns:p14="http://schemas.microsoft.com/office/powerpoint/2010/main" val="751425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B">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DE799DC6-E9DB-E449-90AD-964BFFB1E8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9F94912-B605-274E-9A9C-73854C8C4C39}"/>
              </a:ext>
            </a:extLst>
          </p:cNvPr>
          <p:cNvSpPr/>
          <p:nvPr userDrawn="1"/>
        </p:nvSpPr>
        <p:spPr>
          <a:xfrm>
            <a:off x="756920" y="6101079"/>
            <a:ext cx="10726420" cy="111492"/>
          </a:xfrm>
          <a:prstGeom prst="rect">
            <a:avLst/>
          </a:prstGeom>
          <a:solidFill>
            <a:srgbClr val="FFC0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82ABDD-33CF-B240-B6E9-A6681E0522D2}"/>
              </a:ext>
            </a:extLst>
          </p:cNvPr>
          <p:cNvSpPr/>
          <p:nvPr userDrawn="1"/>
        </p:nvSpPr>
        <p:spPr>
          <a:xfrm>
            <a:off x="769620" y="756920"/>
            <a:ext cx="10713720" cy="534416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DBD0D-E9FF-8D4F-9791-DE06CAEE7739}"/>
              </a:ext>
            </a:extLst>
          </p:cNvPr>
          <p:cNvSpPr>
            <a:spLocks noGrp="1"/>
          </p:cNvSpPr>
          <p:nvPr>
            <p:ph type="ctrTitle"/>
          </p:nvPr>
        </p:nvSpPr>
        <p:spPr>
          <a:xfrm>
            <a:off x="756920" y="1854421"/>
            <a:ext cx="10695940" cy="1703341"/>
          </a:xfrm>
        </p:spPr>
        <p:txBody>
          <a:bodyPr anchor="b"/>
          <a:lstStyle>
            <a:lvl1pPr algn="ctr">
              <a:defRPr sz="5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CF6F78A-056A-E14A-9DDA-43AC9DFFED30}"/>
              </a:ext>
            </a:extLst>
          </p:cNvPr>
          <p:cNvSpPr>
            <a:spLocks noGrp="1"/>
          </p:cNvSpPr>
          <p:nvPr>
            <p:ph type="subTitle" idx="1"/>
          </p:nvPr>
        </p:nvSpPr>
        <p:spPr>
          <a:xfrm>
            <a:off x="756920" y="3669252"/>
            <a:ext cx="10695940" cy="968152"/>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6DC8BA-76F0-5E4C-8D41-5D5AE2A3880F}"/>
              </a:ext>
            </a:extLst>
          </p:cNvPr>
          <p:cNvSpPr>
            <a:spLocks noGrp="1"/>
          </p:cNvSpPr>
          <p:nvPr>
            <p:ph type="dt" sz="half" idx="10"/>
          </p:nvPr>
        </p:nvSpPr>
        <p:spPr>
          <a:xfrm>
            <a:off x="868680" y="8321675"/>
            <a:ext cx="2743200" cy="365125"/>
          </a:xfrm>
        </p:spPr>
        <p:txBody>
          <a:bodyPr/>
          <a:lstStyle/>
          <a:p>
            <a:fld id="{B7D2056D-E659-1246-A021-BB9B9801BBAF}" type="datetimeFigureOut">
              <a:rPr lang="en-US" smtClean="0"/>
              <a:t>1/5/2022</a:t>
            </a:fld>
            <a:endParaRPr lang="en-US"/>
          </a:p>
        </p:txBody>
      </p:sp>
      <p:sp>
        <p:nvSpPr>
          <p:cNvPr id="5" name="Footer Placeholder 4">
            <a:extLst>
              <a:ext uri="{FF2B5EF4-FFF2-40B4-BE49-F238E27FC236}">
                <a16:creationId xmlns:a16="http://schemas.microsoft.com/office/drawing/2014/main" id="{027E1A3D-CC45-5F41-8BDB-33C735267BE6}"/>
              </a:ext>
            </a:extLst>
          </p:cNvPr>
          <p:cNvSpPr>
            <a:spLocks noGrp="1"/>
          </p:cNvSpPr>
          <p:nvPr>
            <p:ph type="ftr" sz="quarter" idx="11"/>
          </p:nvPr>
        </p:nvSpPr>
        <p:spPr>
          <a:xfrm>
            <a:off x="4069080" y="8321675"/>
            <a:ext cx="4114800" cy="365125"/>
          </a:xfrm>
        </p:spPr>
        <p:txBody>
          <a:bodyPr/>
          <a:lstStyle/>
          <a:p>
            <a:endParaRPr lang="en-US"/>
          </a:p>
        </p:txBody>
      </p:sp>
      <p:sp>
        <p:nvSpPr>
          <p:cNvPr id="6" name="Slide Number Placeholder 5">
            <a:extLst>
              <a:ext uri="{FF2B5EF4-FFF2-40B4-BE49-F238E27FC236}">
                <a16:creationId xmlns:a16="http://schemas.microsoft.com/office/drawing/2014/main" id="{F59DF814-C7C6-7D4F-8E87-BB707B3E79DD}"/>
              </a:ext>
            </a:extLst>
          </p:cNvPr>
          <p:cNvSpPr>
            <a:spLocks noGrp="1"/>
          </p:cNvSpPr>
          <p:nvPr>
            <p:ph type="sldNum" sz="quarter" idx="12"/>
          </p:nvPr>
        </p:nvSpPr>
        <p:spPr>
          <a:xfrm>
            <a:off x="8641080" y="8321675"/>
            <a:ext cx="2743200" cy="365125"/>
          </a:xfrm>
        </p:spPr>
        <p:txBody>
          <a:bodyPr/>
          <a:lstStyle/>
          <a:p>
            <a:fld id="{B4C9C0D5-DD38-8E49-8CBC-9FEBD21D8142}" type="slidenum">
              <a:rPr lang="en-US" smtClean="0"/>
              <a:t>‹#›</a:t>
            </a:fld>
            <a:endParaRPr lang="en-US"/>
          </a:p>
        </p:txBody>
      </p:sp>
      <p:sp>
        <p:nvSpPr>
          <p:cNvPr id="15" name="Rectangle 14">
            <a:extLst>
              <a:ext uri="{FF2B5EF4-FFF2-40B4-BE49-F238E27FC236}">
                <a16:creationId xmlns:a16="http://schemas.microsoft.com/office/drawing/2014/main" id="{DD4C48BD-B08A-9649-B24A-D43D082A6B9E}"/>
              </a:ext>
            </a:extLst>
          </p:cNvPr>
          <p:cNvSpPr/>
          <p:nvPr userDrawn="1"/>
        </p:nvSpPr>
        <p:spPr>
          <a:xfrm>
            <a:off x="756920" y="665479"/>
            <a:ext cx="10726420" cy="111492"/>
          </a:xfrm>
          <a:prstGeom prst="rect">
            <a:avLst/>
          </a:prstGeom>
          <a:solidFill>
            <a:srgbClr val="ED7D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10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45E7-58D5-274B-8D6B-C10EB878E8FD}"/>
              </a:ext>
            </a:extLst>
          </p:cNvPr>
          <p:cNvSpPr>
            <a:spLocks noGrp="1"/>
          </p:cNvSpPr>
          <p:nvPr>
            <p:ph type="title"/>
          </p:nvPr>
        </p:nvSpPr>
        <p:spPr>
          <a:xfrm>
            <a:off x="838200" y="1584325"/>
            <a:ext cx="10515600" cy="1325563"/>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D8A1A2A-F521-E14D-951B-5020573C22EF}"/>
              </a:ext>
            </a:extLst>
          </p:cNvPr>
          <p:cNvSpPr>
            <a:spLocks noGrp="1"/>
          </p:cNvSpPr>
          <p:nvPr>
            <p:ph idx="1"/>
          </p:nvPr>
        </p:nvSpPr>
        <p:spPr>
          <a:xfrm>
            <a:off x="838200" y="3044825"/>
            <a:ext cx="10515600" cy="3556000"/>
          </a:xfrm>
        </p:spPr>
        <p:txBody>
          <a:bodyPr/>
          <a:lstStyle>
            <a:lvl1pPr>
              <a:defRPr>
                <a:solidFill>
                  <a:srgbClr val="002060"/>
                </a:solidFill>
                <a:latin typeface="Arial" panose="020B0604020202020204" pitchFamily="34" charset="0"/>
                <a:cs typeface="Arial" panose="020B0604020202020204" pitchFamily="34" charset="0"/>
              </a:defRPr>
            </a:lvl1pPr>
            <a:lvl2pPr>
              <a:defRPr>
                <a:solidFill>
                  <a:srgbClr val="002060"/>
                </a:solidFill>
                <a:latin typeface="Arial" panose="020B0604020202020204" pitchFamily="34" charset="0"/>
                <a:cs typeface="Arial" panose="020B0604020202020204" pitchFamily="34" charset="0"/>
              </a:defRPr>
            </a:lvl2pPr>
            <a:lvl3pPr>
              <a:defRPr>
                <a:solidFill>
                  <a:srgbClr val="002060"/>
                </a:solidFill>
                <a:latin typeface="Arial" panose="020B0604020202020204" pitchFamily="34" charset="0"/>
                <a:cs typeface="Arial" panose="020B0604020202020204" pitchFamily="34" charset="0"/>
              </a:defRPr>
            </a:lvl3pPr>
            <a:lvl4pPr>
              <a:defRPr>
                <a:solidFill>
                  <a:srgbClr val="002060"/>
                </a:solidFill>
                <a:latin typeface="Arial" panose="020B0604020202020204" pitchFamily="34" charset="0"/>
                <a:cs typeface="Arial" panose="020B0604020202020204" pitchFamily="34" charset="0"/>
              </a:defRPr>
            </a:lvl4pPr>
            <a:lvl5pPr>
              <a:defRPr>
                <a:solidFill>
                  <a:srgbClr val="00206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ECDAFE-16B9-8E4A-BC3D-E50A59D542ED}"/>
              </a:ext>
            </a:extLst>
          </p:cNvPr>
          <p:cNvSpPr>
            <a:spLocks noGrp="1"/>
          </p:cNvSpPr>
          <p:nvPr>
            <p:ph type="dt" sz="half" idx="10"/>
          </p:nvPr>
        </p:nvSpPr>
        <p:spPr>
          <a:xfrm>
            <a:off x="838200" y="7819390"/>
            <a:ext cx="2743200" cy="365125"/>
          </a:xfrm>
        </p:spPr>
        <p:txBody>
          <a:bodyPr/>
          <a:lstStyle/>
          <a:p>
            <a:fld id="{B7D2056D-E659-1246-A021-BB9B9801BBAF}" type="datetimeFigureOut">
              <a:rPr lang="en-US" smtClean="0"/>
              <a:t>1/5/2022</a:t>
            </a:fld>
            <a:endParaRPr lang="en-US"/>
          </a:p>
        </p:txBody>
      </p:sp>
      <p:sp>
        <p:nvSpPr>
          <p:cNvPr id="5" name="Footer Placeholder 4">
            <a:extLst>
              <a:ext uri="{FF2B5EF4-FFF2-40B4-BE49-F238E27FC236}">
                <a16:creationId xmlns:a16="http://schemas.microsoft.com/office/drawing/2014/main" id="{2E2DB931-CC87-964A-B43E-B5F13395FF77}"/>
              </a:ext>
            </a:extLst>
          </p:cNvPr>
          <p:cNvSpPr>
            <a:spLocks noGrp="1"/>
          </p:cNvSpPr>
          <p:nvPr>
            <p:ph type="ftr" sz="quarter" idx="11"/>
          </p:nvPr>
        </p:nvSpPr>
        <p:spPr>
          <a:xfrm>
            <a:off x="4038600" y="7819390"/>
            <a:ext cx="4114800" cy="365125"/>
          </a:xfrm>
        </p:spPr>
        <p:txBody>
          <a:bodyPr/>
          <a:lstStyle/>
          <a:p>
            <a:endParaRPr lang="en-US"/>
          </a:p>
        </p:txBody>
      </p:sp>
      <p:sp>
        <p:nvSpPr>
          <p:cNvPr id="6" name="Slide Number Placeholder 5">
            <a:extLst>
              <a:ext uri="{FF2B5EF4-FFF2-40B4-BE49-F238E27FC236}">
                <a16:creationId xmlns:a16="http://schemas.microsoft.com/office/drawing/2014/main" id="{AC7B0193-4789-C249-A855-6DA2FB4C72FB}"/>
              </a:ext>
            </a:extLst>
          </p:cNvPr>
          <p:cNvSpPr>
            <a:spLocks noGrp="1"/>
          </p:cNvSpPr>
          <p:nvPr>
            <p:ph type="sldNum" sz="quarter" idx="12"/>
          </p:nvPr>
        </p:nvSpPr>
        <p:spPr>
          <a:xfrm>
            <a:off x="8610600" y="7819390"/>
            <a:ext cx="2743200" cy="365125"/>
          </a:xfrm>
        </p:spPr>
        <p:txBody>
          <a:bodyPr/>
          <a:lstStyle/>
          <a:p>
            <a:fld id="{B4C9C0D5-DD38-8E49-8CBC-9FEBD21D8142}"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FDC4DA3B-48B2-4840-916F-161AD744FC6A}"/>
              </a:ext>
            </a:extLst>
          </p:cNvPr>
          <p:cNvPicPr>
            <a:picLocks noChangeAspect="1"/>
          </p:cNvPicPr>
          <p:nvPr userDrawn="1"/>
        </p:nvPicPr>
        <p:blipFill rotWithShape="1">
          <a:blip r:embed="rId2"/>
          <a:srcRect b="82667"/>
          <a:stretch/>
        </p:blipFill>
        <p:spPr>
          <a:xfrm>
            <a:off x="0" y="1"/>
            <a:ext cx="12192000" cy="118872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B50F788A-EA16-C64B-9AB5-C53E7A9558D3}"/>
              </a:ext>
            </a:extLst>
          </p:cNvPr>
          <p:cNvPicPr>
            <a:picLocks noChangeAspect="1"/>
          </p:cNvPicPr>
          <p:nvPr userDrawn="1"/>
        </p:nvPicPr>
        <p:blipFill rotWithShape="1">
          <a:blip r:embed="rId3"/>
          <a:srcRect r="52467"/>
          <a:stretch/>
        </p:blipFill>
        <p:spPr>
          <a:xfrm>
            <a:off x="838199" y="183038"/>
            <a:ext cx="2394227" cy="74047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DA6AA882-F5C7-B445-BA46-472AD58329A8}"/>
              </a:ext>
            </a:extLst>
          </p:cNvPr>
          <p:cNvPicPr>
            <a:picLocks noChangeAspect="1"/>
          </p:cNvPicPr>
          <p:nvPr userDrawn="1"/>
        </p:nvPicPr>
        <p:blipFill rotWithShape="1">
          <a:blip r:embed="rId3"/>
          <a:srcRect l="57742"/>
          <a:stretch/>
        </p:blipFill>
        <p:spPr>
          <a:xfrm>
            <a:off x="9293860" y="257175"/>
            <a:ext cx="2128520" cy="740470"/>
          </a:xfrm>
          <a:prstGeom prst="rect">
            <a:avLst/>
          </a:prstGeom>
        </p:spPr>
      </p:pic>
    </p:spTree>
    <p:extLst>
      <p:ext uri="{BB962C8B-B14F-4D97-AF65-F5344CB8AC3E}">
        <p14:creationId xmlns:p14="http://schemas.microsoft.com/office/powerpoint/2010/main" val="2565842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D2D77-FE01-4D44-A1A2-ED718542DCCC}"/>
              </a:ext>
            </a:extLst>
          </p:cNvPr>
          <p:cNvSpPr>
            <a:spLocks noGrp="1"/>
          </p:cNvSpPr>
          <p:nvPr>
            <p:ph type="dt" sz="half" idx="10"/>
          </p:nvPr>
        </p:nvSpPr>
        <p:spPr/>
        <p:txBody>
          <a:bodyPr/>
          <a:lstStyle/>
          <a:p>
            <a:fld id="{B7D2056D-E659-1246-A021-BB9B9801BBAF}" type="datetimeFigureOut">
              <a:rPr lang="en-US" smtClean="0"/>
              <a:t>1/5/2022</a:t>
            </a:fld>
            <a:endParaRPr lang="en-US"/>
          </a:p>
        </p:txBody>
      </p:sp>
      <p:sp>
        <p:nvSpPr>
          <p:cNvPr id="3" name="Footer Placeholder 2">
            <a:extLst>
              <a:ext uri="{FF2B5EF4-FFF2-40B4-BE49-F238E27FC236}">
                <a16:creationId xmlns:a16="http://schemas.microsoft.com/office/drawing/2014/main" id="{46D355B5-C3A0-E649-B66A-F62A4970BF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90DEA7-CD8A-B84D-803A-457017763362}"/>
              </a:ext>
            </a:extLst>
          </p:cNvPr>
          <p:cNvSpPr>
            <a:spLocks noGrp="1"/>
          </p:cNvSpPr>
          <p:nvPr>
            <p:ph type="sldNum" sz="quarter" idx="12"/>
          </p:nvPr>
        </p:nvSpPr>
        <p:spPr/>
        <p:txBody>
          <a:bodyPr/>
          <a:lstStyle/>
          <a:p>
            <a:fld id="{B4C9C0D5-DD38-8E49-8CBC-9FEBD21D8142}" type="slidenum">
              <a:rPr lang="en-US" smtClean="0"/>
              <a:t>‹#›</a:t>
            </a:fld>
            <a:endParaRPr lang="en-US"/>
          </a:p>
        </p:txBody>
      </p:sp>
      <p:pic>
        <p:nvPicPr>
          <p:cNvPr id="5" name="Picture 4" descr="Background pattern&#10;&#10;Description automatically generated">
            <a:extLst>
              <a:ext uri="{FF2B5EF4-FFF2-40B4-BE49-F238E27FC236}">
                <a16:creationId xmlns:a16="http://schemas.microsoft.com/office/drawing/2014/main" id="{EE064721-3971-5440-8AB8-55045816325B}"/>
              </a:ext>
            </a:extLst>
          </p:cNvPr>
          <p:cNvPicPr>
            <a:picLocks noChangeAspect="1"/>
          </p:cNvPicPr>
          <p:nvPr userDrawn="1"/>
        </p:nvPicPr>
        <p:blipFill rotWithShape="1">
          <a:blip r:embed="rId2"/>
          <a:srcRect b="82667"/>
          <a:stretch/>
        </p:blipFill>
        <p:spPr>
          <a:xfrm>
            <a:off x="0" y="1"/>
            <a:ext cx="12192000" cy="118872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D4A8C1D-4AC3-DD49-BA10-8117AC3FE5CB}"/>
              </a:ext>
            </a:extLst>
          </p:cNvPr>
          <p:cNvPicPr>
            <a:picLocks noChangeAspect="1"/>
          </p:cNvPicPr>
          <p:nvPr userDrawn="1"/>
        </p:nvPicPr>
        <p:blipFill rotWithShape="1">
          <a:blip r:embed="rId3"/>
          <a:srcRect r="52467"/>
          <a:stretch/>
        </p:blipFill>
        <p:spPr>
          <a:xfrm>
            <a:off x="838199" y="183038"/>
            <a:ext cx="2394227" cy="74047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D9B41A00-27D6-E344-8AD6-DA8120951071}"/>
              </a:ext>
            </a:extLst>
          </p:cNvPr>
          <p:cNvPicPr>
            <a:picLocks noChangeAspect="1"/>
          </p:cNvPicPr>
          <p:nvPr userDrawn="1"/>
        </p:nvPicPr>
        <p:blipFill rotWithShape="1">
          <a:blip r:embed="rId3"/>
          <a:srcRect l="57742"/>
          <a:stretch/>
        </p:blipFill>
        <p:spPr>
          <a:xfrm>
            <a:off x="9293860" y="257175"/>
            <a:ext cx="2128520" cy="740470"/>
          </a:xfrm>
          <a:prstGeom prst="rect">
            <a:avLst/>
          </a:prstGeom>
        </p:spPr>
      </p:pic>
    </p:spTree>
    <p:extLst>
      <p:ext uri="{BB962C8B-B14F-4D97-AF65-F5344CB8AC3E}">
        <p14:creationId xmlns:p14="http://schemas.microsoft.com/office/powerpoint/2010/main" val="347416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descr="Institute_IOM_name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704" y="6362700"/>
            <a:ext cx="1600200" cy="40426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8425" y="6231658"/>
            <a:ext cx="3644900" cy="627437"/>
          </a:xfrm>
          <a:prstGeom prst="rect">
            <a:avLst/>
          </a:prstGeom>
        </p:spPr>
      </p:pic>
    </p:spTree>
    <p:extLst>
      <p:ext uri="{BB962C8B-B14F-4D97-AF65-F5344CB8AC3E}">
        <p14:creationId xmlns:p14="http://schemas.microsoft.com/office/powerpoint/2010/main" val="304236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912493" y="1622036"/>
            <a:ext cx="7669908" cy="4108561"/>
          </a:xfr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9F7BAB-22A3-2C40-BF73-8CD79F0F36BA}"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0FB99-7B94-7C40-929F-3B275FC1AC75}" type="slidenum">
              <a:rPr lang="en-US" smtClean="0"/>
              <a:t>‹#›</a:t>
            </a:fld>
            <a:endParaRPr lang="en-US"/>
          </a:p>
        </p:txBody>
      </p:sp>
      <p:sp>
        <p:nvSpPr>
          <p:cNvPr id="7" name="Title 6"/>
          <p:cNvSpPr>
            <a:spLocks noGrp="1"/>
          </p:cNvSpPr>
          <p:nvPr>
            <p:ph type="title"/>
          </p:nvPr>
        </p:nvSpPr>
        <p:spPr>
          <a:xfrm>
            <a:off x="3912491" y="274639"/>
            <a:ext cx="7669909"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594752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E7B5AA-09F5-F240-9DB3-72EA59278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BD81-5C9C-0A4D-B5D0-BC37F1615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7762B-DBF7-104A-A811-5DCC5339E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2056D-E659-1246-A021-BB9B9801BBAF}" type="datetimeFigureOut">
              <a:rPr lang="en-US" smtClean="0"/>
              <a:t>1/5/2022</a:t>
            </a:fld>
            <a:endParaRPr lang="en-US"/>
          </a:p>
        </p:txBody>
      </p:sp>
      <p:sp>
        <p:nvSpPr>
          <p:cNvPr id="5" name="Footer Placeholder 4">
            <a:extLst>
              <a:ext uri="{FF2B5EF4-FFF2-40B4-BE49-F238E27FC236}">
                <a16:creationId xmlns:a16="http://schemas.microsoft.com/office/drawing/2014/main" id="{4D21E5EE-F229-D348-82BF-151D29223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5E9857-2E37-DD45-BC6D-9D254394B0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9C0D5-DD38-8E49-8CBC-9FEBD21D8142}" type="slidenum">
              <a:rPr lang="en-US" smtClean="0"/>
              <a:t>‹#›</a:t>
            </a:fld>
            <a:endParaRPr lang="en-US"/>
          </a:p>
        </p:txBody>
      </p:sp>
    </p:spTree>
    <p:extLst>
      <p:ext uri="{BB962C8B-B14F-4D97-AF65-F5344CB8AC3E}">
        <p14:creationId xmlns:p14="http://schemas.microsoft.com/office/powerpoint/2010/main" val="412306614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5" r:id="rId5"/>
    <p:sldLayoutId id="2147483662" r:id="rId6"/>
    <p:sldLayoutId id="214748366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bls.gov/jlt/"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data.bls.gov/timeseries/JTS000000000000000QUR" TargetMode="External"/><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hyperlink" Target="http://www.cew.georgetown.edu/" TargetMode="External"/><Relationship Id="rId3" Type="http://schemas.openxmlformats.org/officeDocument/2006/relationships/hyperlink" Target="https://developingchild.harvard.edu/" TargetMode="External"/><Relationship Id="rId7" Type="http://schemas.openxmlformats.org/officeDocument/2006/relationships/hyperlink" Target="http://www.doleta.gov/"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www.honestygap.org/" TargetMode="External"/><Relationship Id="rId5" Type="http://schemas.openxmlformats.org/officeDocument/2006/relationships/hyperlink" Target="http://www.edtrust.org/" TargetMode="External"/><Relationship Id="rId4" Type="http://schemas.openxmlformats.org/officeDocument/2006/relationships/hyperlink" Target="http://www.ed.gov/" TargetMode="External"/><Relationship Id="rId9" Type="http://schemas.openxmlformats.org/officeDocument/2006/relationships/hyperlink" Target="https://www.wkkf.org/" TargetMode="Externa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hyperlink" Target="https://en.m.wikipedia.org/wiki/File:LinkedIn_logo_initials.png" TargetMode="External"/><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billcprice.com/futureimperfect/2013/07/teaching-with-twitter/" TargetMode="External"/><Relationship Id="rId11" Type="http://schemas.openxmlformats.org/officeDocument/2006/relationships/hyperlink" Target="https://aquintadoslibros.blogspot.com/2019/11/xa-podes-seguirnos-no-instagram.html" TargetMode="External"/><Relationship Id="rId5" Type="http://schemas.openxmlformats.org/officeDocument/2006/relationships/image" Target="../media/image56.png"/><Relationship Id="rId10" Type="http://schemas.openxmlformats.org/officeDocument/2006/relationships/image" Target="../media/image58.jpg"/><Relationship Id="rId4" Type="http://schemas.openxmlformats.org/officeDocument/2006/relationships/image" Target="../media/image55.png"/><Relationship Id="rId9"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74AE-8FFD-4447-A1C2-B866D17E07D7}"/>
              </a:ext>
            </a:extLst>
          </p:cNvPr>
          <p:cNvSpPr>
            <a:spLocks noGrp="1"/>
          </p:cNvSpPr>
          <p:nvPr>
            <p:ph type="ctrTitle"/>
          </p:nvPr>
        </p:nvSpPr>
        <p:spPr/>
        <p:txBody>
          <a:bodyPr/>
          <a:lstStyle/>
          <a:p>
            <a:r>
              <a:rPr lang="en-US" dirty="0"/>
              <a:t>Developing a Competitive Workforce</a:t>
            </a:r>
          </a:p>
        </p:txBody>
      </p:sp>
      <p:sp>
        <p:nvSpPr>
          <p:cNvPr id="3" name="Subtitle 2">
            <a:extLst>
              <a:ext uri="{FF2B5EF4-FFF2-40B4-BE49-F238E27FC236}">
                <a16:creationId xmlns:a16="http://schemas.microsoft.com/office/drawing/2014/main" id="{BD489608-BE34-B24D-81A4-AD8D0DE521A4}"/>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342120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11382" y="1129863"/>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Challenge</a:t>
            </a:r>
            <a:endParaRPr lang="en-US" sz="3200" dirty="0">
              <a:solidFill>
                <a:schemeClr val="accent1">
                  <a:lumMod val="50000"/>
                </a:schemeClr>
              </a:solidFill>
              <a:latin typeface="Century Gothic" panose="020B0502020202020204" pitchFamily="34" charset="0"/>
            </a:endParaRPr>
          </a:p>
        </p:txBody>
      </p:sp>
      <p:sp>
        <p:nvSpPr>
          <p:cNvPr id="15" name="Rectangle 14"/>
          <p:cNvSpPr/>
          <p:nvPr/>
        </p:nvSpPr>
        <p:spPr>
          <a:xfrm>
            <a:off x="1524001" y="2341436"/>
            <a:ext cx="4704347" cy="369330"/>
          </a:xfrm>
          <a:prstGeom prst="rect">
            <a:avLst/>
          </a:prstGeom>
          <a:solidFill>
            <a:srgbClr val="FEE4B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Calibri"/>
              <a:ea typeface="Calibri"/>
              <a:cs typeface="Calibri"/>
              <a:sym typeface="Calibri"/>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14324"/>
          <a:stretch/>
        </p:blipFill>
        <p:spPr>
          <a:xfrm>
            <a:off x="1626534" y="1822644"/>
            <a:ext cx="4078865" cy="2491487"/>
          </a:xfrm>
          <a:prstGeom prst="rect">
            <a:avLst/>
          </a:prstGeom>
        </p:spPr>
      </p:pic>
      <p:sp>
        <p:nvSpPr>
          <p:cNvPr id="22" name="Shape 152"/>
          <p:cNvSpPr txBox="1">
            <a:spLocks/>
          </p:cNvSpPr>
          <p:nvPr/>
        </p:nvSpPr>
        <p:spPr>
          <a:xfrm>
            <a:off x="6486603" y="2264276"/>
            <a:ext cx="3732482" cy="8929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spc="-100" dirty="0">
                <a:solidFill>
                  <a:srgbClr val="39689C"/>
                </a:solidFill>
                <a:latin typeface="Century Gothic" panose="020B0502020202020204" pitchFamily="34" charset="0"/>
                <a:ea typeface="Avenir Next" charset="0"/>
                <a:cs typeface="Avenir Next" charset="0"/>
              </a:rPr>
              <a:t>8 of every 10 births today </a:t>
            </a:r>
            <a:r>
              <a:rPr lang="en-US" sz="2200" b="0" spc="-100" dirty="0">
                <a:solidFill>
                  <a:srgbClr val="39689C"/>
                </a:solidFill>
                <a:latin typeface="Century Gothic" panose="020B0502020202020204" pitchFamily="34" charset="0"/>
                <a:ea typeface="Avenir Next" charset="0"/>
                <a:cs typeface="Avenir Next" charset="0"/>
              </a:rPr>
              <a:t>are to millennials, who make up </a:t>
            </a:r>
            <a:r>
              <a:rPr lang="en-US" sz="2200" spc="-100" dirty="0">
                <a:solidFill>
                  <a:srgbClr val="39689C"/>
                </a:solidFill>
                <a:latin typeface="Century Gothic" panose="020B0502020202020204" pitchFamily="34" charset="0"/>
                <a:ea typeface="Avenir Next" charset="0"/>
                <a:cs typeface="Avenir Next" charset="0"/>
              </a:rPr>
              <a:t>1/3 of today’s workforce</a:t>
            </a:r>
            <a:r>
              <a:rPr lang="en-US" sz="2200" b="0" spc="-100" dirty="0">
                <a:solidFill>
                  <a:srgbClr val="39689C"/>
                </a:solidFill>
                <a:latin typeface="Century Gothic" panose="020B0502020202020204" pitchFamily="34" charset="0"/>
                <a:ea typeface="Avenir Next" charset="0"/>
                <a:cs typeface="Avenir Next" charset="0"/>
              </a:rPr>
              <a:t>.</a:t>
            </a:r>
          </a:p>
        </p:txBody>
      </p:sp>
      <p:sp>
        <p:nvSpPr>
          <p:cNvPr id="23" name="Shape 152"/>
          <p:cNvSpPr txBox="1">
            <a:spLocks/>
          </p:cNvSpPr>
          <p:nvPr/>
        </p:nvSpPr>
        <p:spPr>
          <a:xfrm>
            <a:off x="2070236" y="5035356"/>
            <a:ext cx="3713107" cy="1233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b="0" spc="-100" dirty="0">
                <a:solidFill>
                  <a:schemeClr val="accent1">
                    <a:lumMod val="50000"/>
                  </a:schemeClr>
                </a:solidFill>
                <a:latin typeface="Century Gothic" panose="020B0502020202020204" pitchFamily="34" charset="0"/>
                <a:ea typeface="Avenir Next" charset="0"/>
                <a:cs typeface="Avenir Next" charset="0"/>
              </a:rPr>
              <a:t>Almost </a:t>
            </a:r>
            <a:r>
              <a:rPr lang="en-US" sz="2200" spc="-100" dirty="0">
                <a:solidFill>
                  <a:schemeClr val="accent1">
                    <a:lumMod val="50000"/>
                  </a:schemeClr>
                </a:solidFill>
                <a:latin typeface="Century Gothic" panose="020B0502020202020204" pitchFamily="34" charset="0"/>
                <a:ea typeface="Avenir Next" charset="0"/>
                <a:cs typeface="Avenir Next" charset="0"/>
              </a:rPr>
              <a:t>13 million Americans </a:t>
            </a:r>
            <a:r>
              <a:rPr lang="en-US" sz="2200" b="0" spc="-100" dirty="0">
                <a:solidFill>
                  <a:schemeClr val="accent1">
                    <a:lumMod val="50000"/>
                  </a:schemeClr>
                </a:solidFill>
                <a:latin typeface="Century Gothic" panose="020B0502020202020204" pitchFamily="34" charset="0"/>
                <a:ea typeface="Avenir Next" charset="0"/>
                <a:cs typeface="Avenir Next" charset="0"/>
              </a:rPr>
              <a:t>in their prime working years have </a:t>
            </a:r>
            <a:r>
              <a:rPr lang="en-US" sz="2200" spc="-100" dirty="0">
                <a:solidFill>
                  <a:schemeClr val="accent1">
                    <a:lumMod val="50000"/>
                  </a:schemeClr>
                </a:solidFill>
                <a:latin typeface="Century Gothic" panose="020B0502020202020204" pitchFamily="34" charset="0"/>
                <a:ea typeface="Avenir Next" charset="0"/>
                <a:cs typeface="Avenir Next" charset="0"/>
              </a:rPr>
              <a:t>children under age 6</a:t>
            </a:r>
            <a:r>
              <a:rPr lang="en-US" sz="2200" b="0" spc="-100" dirty="0">
                <a:solidFill>
                  <a:schemeClr val="accent1">
                    <a:lumMod val="50000"/>
                  </a:schemeClr>
                </a:solidFill>
                <a:latin typeface="Century Gothic" panose="020B0502020202020204" pitchFamily="34" charset="0"/>
                <a:ea typeface="Avenir Next" charset="0"/>
                <a:cs typeface="Avenir Next" charset="0"/>
              </a:rPr>
              <a:t>.</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023260"/>
            <a:ext cx="4991259" cy="2612092"/>
          </a:xfrm>
          <a:prstGeom prst="rect">
            <a:avLst/>
          </a:prstGeom>
        </p:spPr>
      </p:pic>
    </p:spTree>
    <p:extLst>
      <p:ext uri="{BB962C8B-B14F-4D97-AF65-F5344CB8AC3E}">
        <p14:creationId xmlns:p14="http://schemas.microsoft.com/office/powerpoint/2010/main" val="109028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11809" y="3505682"/>
            <a:ext cx="4546485" cy="369330"/>
          </a:xfrm>
          <a:prstGeom prst="rect">
            <a:avLst/>
          </a:prstGeom>
          <a:solidFill>
            <a:srgbClr val="FFF4E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Calibri"/>
              <a:ea typeface="Calibri"/>
              <a:cs typeface="Calibri"/>
              <a:sym typeface="Calibri"/>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14294" r="60846"/>
          <a:stretch/>
        </p:blipFill>
        <p:spPr>
          <a:xfrm>
            <a:off x="2311792" y="2382614"/>
            <a:ext cx="2605555" cy="2984795"/>
          </a:xfrm>
          <a:prstGeom prst="rect">
            <a:avLst/>
          </a:prstGeom>
        </p:spPr>
      </p:pic>
      <p:sp>
        <p:nvSpPr>
          <p:cNvPr id="9" name="TextBox 8"/>
          <p:cNvSpPr txBox="1"/>
          <p:nvPr/>
        </p:nvSpPr>
        <p:spPr>
          <a:xfrm>
            <a:off x="1889759" y="1245624"/>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Workforce of Tomorrow</a:t>
            </a:r>
          </a:p>
        </p:txBody>
      </p:sp>
      <p:sp>
        <p:nvSpPr>
          <p:cNvPr id="22" name="Shape 152"/>
          <p:cNvSpPr txBox="1">
            <a:spLocks/>
          </p:cNvSpPr>
          <p:nvPr/>
        </p:nvSpPr>
        <p:spPr>
          <a:xfrm>
            <a:off x="2278200" y="5012002"/>
            <a:ext cx="2672738" cy="8929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lgn="ctr">
              <a:spcBef>
                <a:spcPts val="100"/>
              </a:spcBef>
              <a:defRPr sz="5700" spc="-100">
                <a:solidFill>
                  <a:srgbClr val="FFFFFF"/>
                </a:solidFill>
              </a:defRPr>
            </a:pPr>
            <a:r>
              <a:rPr lang="en-US" sz="2200" spc="-100" dirty="0">
                <a:solidFill>
                  <a:srgbClr val="39689C"/>
                </a:solidFill>
                <a:latin typeface="Century Gothic" panose="020B0502020202020204" pitchFamily="34" charset="0"/>
                <a:ea typeface="Avenir Next" charset="0"/>
                <a:cs typeface="Avenir Next" charset="0"/>
              </a:rPr>
              <a:t>80% </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of a child’s brain development </a:t>
            </a:r>
            <a:r>
              <a:rPr lang="en-US" sz="2200" spc="-100" dirty="0">
                <a:solidFill>
                  <a:srgbClr val="39689C"/>
                </a:solidFill>
                <a:latin typeface="Century Gothic" panose="020B0502020202020204" pitchFamily="34" charset="0"/>
                <a:ea typeface="Avenir Next" charset="0"/>
                <a:cs typeface="Avenir Next" charset="0"/>
              </a:rPr>
              <a:t>occurs before age 3</a:t>
            </a:r>
            <a:r>
              <a:rPr lang="en-US" sz="2200" b="0" spc="-100" dirty="0">
                <a:solidFill>
                  <a:srgbClr val="39689C"/>
                </a:solidFill>
                <a:latin typeface="Century Gothic" panose="020B0502020202020204" pitchFamily="34" charset="0"/>
                <a:ea typeface="Avenir Next" charset="0"/>
                <a:cs typeface="Avenir Next" charset="0"/>
              </a:rPr>
              <a:t>.</a:t>
            </a:r>
          </a:p>
        </p:txBody>
      </p:sp>
      <p:sp>
        <p:nvSpPr>
          <p:cNvPr id="21" name="Right Arrow 20"/>
          <p:cNvSpPr/>
          <p:nvPr/>
        </p:nvSpPr>
        <p:spPr>
          <a:xfrm>
            <a:off x="5390544" y="3323518"/>
            <a:ext cx="867267" cy="733659"/>
          </a:xfrm>
          <a:prstGeom prst="rightArrow">
            <a:avLst/>
          </a:prstGeom>
          <a:solidFill>
            <a:srgbClr val="FFF4E0"/>
          </a:solidFill>
          <a:ln w="25400" cap="flat">
            <a:solidFill>
              <a:srgbClr val="39689C"/>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Calibri"/>
              <a:ea typeface="Calibri"/>
              <a:cs typeface="Calibri"/>
              <a:sym typeface="Calibri"/>
            </a:endParaRPr>
          </a:p>
        </p:txBody>
      </p:sp>
      <p:sp>
        <p:nvSpPr>
          <p:cNvPr id="24" name="Shape 152"/>
          <p:cNvSpPr txBox="1">
            <a:spLocks/>
          </p:cNvSpPr>
          <p:nvPr/>
        </p:nvSpPr>
        <p:spPr>
          <a:xfrm>
            <a:off x="6844567" y="2611601"/>
            <a:ext cx="3415585" cy="8940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marL="457200" indent="-457200">
              <a:spcAft>
                <a:spcPts val="1800"/>
              </a:spcAft>
              <a:buFont typeface="Arial" panose="020B0604020202020204" pitchFamily="34" charset="0"/>
              <a:buChar char="•"/>
              <a:defRPr sz="5700" spc="-100">
                <a:solidFill>
                  <a:srgbClr val="FFFFFF"/>
                </a:solidFill>
              </a:defRPr>
            </a:pPr>
            <a:r>
              <a:rPr lang="en-US" sz="2200" b="0" spc="-100" dirty="0">
                <a:solidFill>
                  <a:srgbClr val="39689C"/>
                </a:solidFill>
                <a:latin typeface="Century Gothic" panose="020B0502020202020204" pitchFamily="34" charset="0"/>
                <a:ea typeface="Avenir Next" charset="0"/>
                <a:cs typeface="Avenir Next" charset="0"/>
              </a:rPr>
              <a:t>Early experiences matter </a:t>
            </a:r>
          </a:p>
          <a:p>
            <a:pPr marL="457200" indent="-457200">
              <a:spcAft>
                <a:spcPts val="1800"/>
              </a:spcAft>
              <a:buFont typeface="Arial" panose="020B0604020202020204" pitchFamily="34" charset="0"/>
              <a:buChar char="•"/>
              <a:defRPr sz="5700" spc="-100">
                <a:solidFill>
                  <a:srgbClr val="FFFFFF"/>
                </a:solidFill>
              </a:defRPr>
            </a:pPr>
            <a:r>
              <a:rPr lang="en-US" sz="2200" b="0" spc="-100" dirty="0">
                <a:solidFill>
                  <a:srgbClr val="39689C"/>
                </a:solidFill>
                <a:latin typeface="Century Gothic" panose="020B0502020202020204" pitchFamily="34" charset="0"/>
                <a:ea typeface="Avenir Next" charset="0"/>
                <a:cs typeface="Avenir Next" charset="0"/>
              </a:rPr>
              <a:t>Gaps emerge early</a:t>
            </a:r>
          </a:p>
          <a:p>
            <a:pPr marL="457200" indent="-457200">
              <a:spcAft>
                <a:spcPts val="1800"/>
              </a:spcAft>
              <a:buFont typeface="Arial" panose="020B0604020202020204" pitchFamily="34" charset="0"/>
              <a:buChar char="•"/>
              <a:defRPr sz="5700" spc="-100">
                <a:solidFill>
                  <a:srgbClr val="FFFFFF"/>
                </a:solidFill>
              </a:defRPr>
            </a:pPr>
            <a:r>
              <a:rPr lang="en-US" sz="2200" b="0" spc="-100" dirty="0">
                <a:solidFill>
                  <a:srgbClr val="39689C"/>
                </a:solidFill>
                <a:latin typeface="Century Gothic" panose="020B0502020202020204" pitchFamily="34" charset="0"/>
                <a:ea typeface="Avenir Next" charset="0"/>
                <a:cs typeface="Avenir Next" charset="0"/>
              </a:rPr>
              <a:t>Adversity has a big impact </a:t>
            </a:r>
          </a:p>
          <a:p>
            <a:pPr marL="457200" indent="-457200">
              <a:spcAft>
                <a:spcPts val="1800"/>
              </a:spcAft>
              <a:buFont typeface="Arial" panose="020B0604020202020204" pitchFamily="34" charset="0"/>
              <a:buChar char="•"/>
              <a:defRPr sz="5700" spc="-100">
                <a:solidFill>
                  <a:srgbClr val="FFFFFF"/>
                </a:solidFill>
              </a:defRPr>
            </a:pPr>
            <a:r>
              <a:rPr lang="en-US" sz="2200" b="0" spc="-100" dirty="0">
                <a:solidFill>
                  <a:srgbClr val="39689C"/>
                </a:solidFill>
                <a:latin typeface="Century Gothic" panose="020B0502020202020204" pitchFamily="34" charset="0"/>
                <a:ea typeface="Avenir Next" charset="0"/>
                <a:cs typeface="Avenir Next" charset="0"/>
              </a:rPr>
              <a:t>Future economic mobility is affected</a:t>
            </a:r>
          </a:p>
        </p:txBody>
      </p:sp>
    </p:spTree>
    <p:extLst>
      <p:ext uri="{BB962C8B-B14F-4D97-AF65-F5344CB8AC3E}">
        <p14:creationId xmlns:p14="http://schemas.microsoft.com/office/powerpoint/2010/main" val="6598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14000" y="1410906"/>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Resources</a:t>
            </a:r>
            <a:endParaRPr lang="en-US" sz="3200" dirty="0">
              <a:solidFill>
                <a:schemeClr val="accent1">
                  <a:lumMod val="50000"/>
                </a:schemeClr>
              </a:solidFill>
              <a:latin typeface="Century Gothic" panose="020B0502020202020204" pitchFamily="34" charset="0"/>
            </a:endParaRPr>
          </a:p>
        </p:txBody>
      </p:sp>
      <p:sp>
        <p:nvSpPr>
          <p:cNvPr id="15" name="Shape 152"/>
          <p:cNvSpPr txBox="1">
            <a:spLocks/>
          </p:cNvSpPr>
          <p:nvPr/>
        </p:nvSpPr>
        <p:spPr>
          <a:xfrm>
            <a:off x="1519708" y="2579460"/>
            <a:ext cx="5159576" cy="82291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marR="5080" indent="19050">
              <a:spcAft>
                <a:spcPts val="2400"/>
              </a:spcAft>
              <a:defRPr sz="2200">
                <a:latin typeface="+mj-lt"/>
                <a:ea typeface="+mj-ea"/>
                <a:cs typeface="+mj-cs"/>
                <a:sym typeface="Helvetica"/>
              </a:defRPr>
            </a:pPr>
            <a:r>
              <a:rPr lang="en-US" sz="2200" b="0" dirty="0">
                <a:solidFill>
                  <a:schemeClr val="tx1">
                    <a:lumMod val="65000"/>
                    <a:lumOff val="35000"/>
                  </a:schemeClr>
                </a:solidFill>
                <a:latin typeface="Century Gothic"/>
                <a:cs typeface="Century Gothic"/>
              </a:rPr>
              <a:t>Leverage US Chamber data, talking points, and checklists!</a:t>
            </a:r>
          </a:p>
          <a:p>
            <a:pPr marR="5080" indent="19050">
              <a:spcAft>
                <a:spcPts val="2400"/>
              </a:spcAft>
              <a:defRPr sz="2200">
                <a:latin typeface="+mj-lt"/>
                <a:ea typeface="+mj-ea"/>
                <a:cs typeface="+mj-cs"/>
                <a:sym typeface="Helvetica"/>
              </a:defRPr>
            </a:pPr>
            <a:r>
              <a:rPr lang="en-US" sz="2200" b="0" dirty="0">
                <a:solidFill>
                  <a:schemeClr val="tx1">
                    <a:lumMod val="65000"/>
                    <a:lumOff val="35000"/>
                  </a:schemeClr>
                </a:solidFill>
                <a:latin typeface="Century Gothic"/>
                <a:cs typeface="Century Gothic"/>
              </a:rPr>
              <a:t>Utilize your local and state data to inform action. </a:t>
            </a:r>
            <a:endParaRPr lang="en-US" sz="2200" dirty="0">
              <a:solidFill>
                <a:srgbClr val="39689C"/>
              </a:solidFill>
              <a:latin typeface="Century Gothic"/>
              <a:cs typeface="Century Gothic"/>
            </a:endParaRPr>
          </a:p>
        </p:txBody>
      </p:sp>
      <p:pic>
        <p:nvPicPr>
          <p:cNvPr id="3" name="Picture 2">
            <a:extLst>
              <a:ext uri="{FF2B5EF4-FFF2-40B4-BE49-F238E27FC236}">
                <a16:creationId xmlns:a16="http://schemas.microsoft.com/office/drawing/2014/main" id="{BAAE86C6-0E8A-4917-8966-B55F6A834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708" y="4471723"/>
            <a:ext cx="4779864" cy="2196250"/>
          </a:xfrm>
          <a:prstGeom prst="rect">
            <a:avLst/>
          </a:prstGeom>
        </p:spPr>
      </p:pic>
      <p:pic>
        <p:nvPicPr>
          <p:cNvPr id="8" name="Picture 7">
            <a:extLst>
              <a:ext uri="{FF2B5EF4-FFF2-40B4-BE49-F238E27FC236}">
                <a16:creationId xmlns:a16="http://schemas.microsoft.com/office/drawing/2014/main" id="{753A891B-E8A4-422E-8B9D-D4C669757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654" y="1897903"/>
            <a:ext cx="4148718" cy="2522461"/>
          </a:xfrm>
          <a:prstGeom prst="rect">
            <a:avLst/>
          </a:prstGeom>
        </p:spPr>
      </p:pic>
    </p:spTree>
    <p:extLst>
      <p:ext uri="{BB962C8B-B14F-4D97-AF65-F5344CB8AC3E}">
        <p14:creationId xmlns:p14="http://schemas.microsoft.com/office/powerpoint/2010/main" val="12377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9759" y="1280464"/>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Case Studies</a:t>
            </a:r>
            <a:endParaRPr lang="en-US" sz="3200" dirty="0">
              <a:solidFill>
                <a:schemeClr val="accent1">
                  <a:lumMod val="50000"/>
                </a:schemeClr>
              </a:solidFill>
              <a:latin typeface="Century Gothic" panose="020B0502020202020204" pitchFamily="34" charset="0"/>
            </a:endParaRPr>
          </a:p>
        </p:txBody>
      </p:sp>
      <p:sp>
        <p:nvSpPr>
          <p:cNvPr id="18" name="Rectangle 17"/>
          <p:cNvSpPr/>
          <p:nvPr/>
        </p:nvSpPr>
        <p:spPr>
          <a:xfrm>
            <a:off x="6694839" y="2356653"/>
            <a:ext cx="3571533" cy="3970318"/>
          </a:xfrm>
          <a:prstGeom prst="rect">
            <a:avLst/>
          </a:prstGeom>
        </p:spPr>
        <p:txBody>
          <a:bodyPr wrap="square">
            <a:spAutoFit/>
          </a:bodyPr>
          <a:lstStyle/>
          <a:p>
            <a:pPr hangingPunct="0">
              <a:lnSpc>
                <a:spcPct val="150000"/>
              </a:lnSpc>
              <a:spcAft>
                <a:spcPts val="3000"/>
              </a:spcAft>
            </a:pPr>
            <a:r>
              <a:rPr lang="en-US" sz="2400" dirty="0">
                <a:solidFill>
                  <a:schemeClr val="tx1">
                    <a:lumMod val="65000"/>
                    <a:lumOff val="35000"/>
                  </a:schemeClr>
                </a:solidFill>
                <a:latin typeface="Century Gothic" panose="020B0502020202020204" pitchFamily="34" charset="0"/>
              </a:rPr>
              <a:t>When employers provide childcare supports, </a:t>
            </a:r>
            <a:r>
              <a:rPr lang="en-US" sz="2400" b="1" dirty="0">
                <a:solidFill>
                  <a:schemeClr val="accent1">
                    <a:lumMod val="75000"/>
                  </a:schemeClr>
                </a:solidFill>
                <a:latin typeface="Century Gothic" panose="020B0502020202020204" pitchFamily="34" charset="0"/>
              </a:rPr>
              <a:t>employee absences decrease by 30% </a:t>
            </a:r>
            <a:r>
              <a:rPr lang="en-US" sz="2400" dirty="0">
                <a:solidFill>
                  <a:schemeClr val="tx1">
                    <a:lumMod val="65000"/>
                    <a:lumOff val="35000"/>
                  </a:schemeClr>
                </a:solidFill>
                <a:latin typeface="Century Gothic" panose="020B0502020202020204" pitchFamily="34" charset="0"/>
              </a:rPr>
              <a:t>and</a:t>
            </a:r>
            <a:r>
              <a:rPr lang="en-US" sz="2400" dirty="0">
                <a:solidFill>
                  <a:schemeClr val="bg1"/>
                </a:solidFill>
                <a:latin typeface="Century Gothic" panose="020B0502020202020204" pitchFamily="34" charset="0"/>
              </a:rPr>
              <a:t> </a:t>
            </a:r>
            <a:r>
              <a:rPr lang="en-US" sz="2400" b="1" dirty="0">
                <a:solidFill>
                  <a:schemeClr val="accent1">
                    <a:lumMod val="75000"/>
                  </a:schemeClr>
                </a:solidFill>
                <a:latin typeface="Century Gothic" panose="020B0502020202020204" pitchFamily="34" charset="0"/>
              </a:rPr>
              <a:t>job turnover can decline by as much as 60%.</a:t>
            </a:r>
          </a:p>
        </p:txBody>
      </p:sp>
      <p:pic>
        <p:nvPicPr>
          <p:cNvPr id="5" name="Picture 4"/>
          <p:cNvPicPr>
            <a:picLocks noChangeAspect="1"/>
          </p:cNvPicPr>
          <p:nvPr/>
        </p:nvPicPr>
        <p:blipFill rotWithShape="1">
          <a:blip r:embed="rId3"/>
          <a:srcRect l="8333" t="9880" r="8947" b="3967"/>
          <a:stretch/>
        </p:blipFill>
        <p:spPr>
          <a:xfrm>
            <a:off x="2153790" y="1991513"/>
            <a:ext cx="3942209" cy="2224025"/>
          </a:xfrm>
          <a:prstGeom prst="rect">
            <a:avLst/>
          </a:prstGeom>
        </p:spPr>
      </p:pic>
      <p:pic>
        <p:nvPicPr>
          <p:cNvPr id="6" name="Picture 5"/>
          <p:cNvPicPr>
            <a:picLocks noChangeAspect="1"/>
          </p:cNvPicPr>
          <p:nvPr/>
        </p:nvPicPr>
        <p:blipFill rotWithShape="1">
          <a:blip r:embed="rId4"/>
          <a:srcRect l="9475" t="9879" r="11140" b="6235"/>
          <a:stretch/>
        </p:blipFill>
        <p:spPr>
          <a:xfrm>
            <a:off x="2153791" y="4341812"/>
            <a:ext cx="3942209" cy="2256425"/>
          </a:xfrm>
          <a:prstGeom prst="rect">
            <a:avLst/>
          </a:prstGeom>
        </p:spPr>
      </p:pic>
    </p:spTree>
    <p:extLst>
      <p:ext uri="{BB962C8B-B14F-4D97-AF65-F5344CB8AC3E}">
        <p14:creationId xmlns:p14="http://schemas.microsoft.com/office/powerpoint/2010/main" val="40297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761"/>
          <a:stretch/>
        </p:blipFill>
        <p:spPr>
          <a:xfrm>
            <a:off x="1524000" y="1224426"/>
            <a:ext cx="9144000" cy="4959807"/>
          </a:xfrm>
          <a:prstGeom prst="rect">
            <a:avLst/>
          </a:prstGeom>
        </p:spPr>
      </p:pic>
      <p:sp>
        <p:nvSpPr>
          <p:cNvPr id="4" name="Rectangle 3"/>
          <p:cNvSpPr/>
          <p:nvPr/>
        </p:nvSpPr>
        <p:spPr>
          <a:xfrm>
            <a:off x="1511809" y="1224427"/>
            <a:ext cx="9360728" cy="4957297"/>
          </a:xfrm>
          <a:prstGeom prst="rect">
            <a:avLst/>
          </a:prstGeom>
          <a:solidFill>
            <a:schemeClr val="accent1">
              <a:lumMod val="5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729" r="55773"/>
          <a:stretch/>
        </p:blipFill>
        <p:spPr>
          <a:xfrm>
            <a:off x="5551182" y="2955165"/>
            <a:ext cx="842209" cy="723735"/>
          </a:xfrm>
          <a:prstGeom prst="rect">
            <a:avLst/>
          </a:prstGeom>
        </p:spPr>
      </p:pic>
      <p:sp>
        <p:nvSpPr>
          <p:cNvPr id="15" name="TextBox 14"/>
          <p:cNvSpPr txBox="1"/>
          <p:nvPr/>
        </p:nvSpPr>
        <p:spPr>
          <a:xfrm>
            <a:off x="1512581" y="3677411"/>
            <a:ext cx="9144000" cy="461665"/>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CONNECTING K-12 TO CAREERS</a:t>
            </a:r>
          </a:p>
        </p:txBody>
      </p:sp>
      <p:cxnSp>
        <p:nvCxnSpPr>
          <p:cNvPr id="20" name="Straight Connector 19"/>
          <p:cNvCxnSpPr/>
          <p:nvPr/>
        </p:nvCxnSpPr>
        <p:spPr>
          <a:xfrm>
            <a:off x="3655261" y="3507421"/>
            <a:ext cx="1581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8162" y="3507421"/>
            <a:ext cx="15919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5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2422164" y="2810105"/>
            <a:ext cx="7347671" cy="3560212"/>
          </a:xfrm>
          <a:prstGeom prst="rect">
            <a:avLst/>
          </a:prstGeom>
        </p:spPr>
      </p:pic>
      <p:sp>
        <p:nvSpPr>
          <p:cNvPr id="9" name="TextBox 8"/>
          <p:cNvSpPr txBox="1"/>
          <p:nvPr/>
        </p:nvSpPr>
        <p:spPr>
          <a:xfrm>
            <a:off x="1889759" y="1349861"/>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Challenge</a:t>
            </a:r>
            <a:endParaRPr lang="en-US" sz="3200" dirty="0">
              <a:solidFill>
                <a:schemeClr val="accent1">
                  <a:lumMod val="50000"/>
                </a:schemeClr>
              </a:solidFill>
              <a:latin typeface="Century Gothic" panose="020B0502020202020204" pitchFamily="34" charset="0"/>
            </a:endParaRPr>
          </a:p>
        </p:txBody>
      </p:sp>
      <p:sp>
        <p:nvSpPr>
          <p:cNvPr id="16" name="Shape 152"/>
          <p:cNvSpPr txBox="1">
            <a:spLocks/>
          </p:cNvSpPr>
          <p:nvPr/>
        </p:nvSpPr>
        <p:spPr>
          <a:xfrm>
            <a:off x="2055651" y="1988466"/>
            <a:ext cx="7345692" cy="8940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Despite significant investment, our K-12 system is currently </a:t>
            </a:r>
            <a:r>
              <a:rPr lang="en-US" sz="2200" spc="-100" dirty="0">
                <a:solidFill>
                  <a:schemeClr val="accent1">
                    <a:lumMod val="75000"/>
                  </a:schemeClr>
                </a:solidFill>
                <a:latin typeface="Century Gothic" panose="020B0502020202020204" pitchFamily="34" charset="0"/>
                <a:ea typeface="Avenir Next" charset="0"/>
                <a:cs typeface="Avenir Next" charset="0"/>
              </a:rPr>
              <a:t>failing to close gaps </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in student achievement.</a:t>
            </a:r>
          </a:p>
        </p:txBody>
      </p:sp>
    </p:spTree>
    <p:extLst>
      <p:ext uri="{BB962C8B-B14F-4D97-AF65-F5344CB8AC3E}">
        <p14:creationId xmlns:p14="http://schemas.microsoft.com/office/powerpoint/2010/main" val="403375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9759" y="1430346"/>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Challenge</a:t>
            </a:r>
            <a:endParaRPr lang="en-US" sz="3200" dirty="0">
              <a:solidFill>
                <a:schemeClr val="accent1">
                  <a:lumMod val="50000"/>
                </a:schemeClr>
              </a:solidFill>
              <a:latin typeface="Century Gothic" panose="020B0502020202020204" pitchFamily="34" charset="0"/>
            </a:endParaRPr>
          </a:p>
        </p:txBody>
      </p:sp>
      <p:sp>
        <p:nvSpPr>
          <p:cNvPr id="16" name="Shape 152"/>
          <p:cNvSpPr txBox="1">
            <a:spLocks/>
          </p:cNvSpPr>
          <p:nvPr/>
        </p:nvSpPr>
        <p:spPr>
          <a:xfrm>
            <a:off x="2055652" y="2171544"/>
            <a:ext cx="7345692" cy="8940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The U.S. ranks 38</a:t>
            </a:r>
            <a:r>
              <a:rPr lang="en-US" sz="2200" b="0" spc="-100" baseline="30000" dirty="0">
                <a:solidFill>
                  <a:schemeClr val="tx1">
                    <a:lumMod val="65000"/>
                    <a:lumOff val="35000"/>
                  </a:schemeClr>
                </a:solidFill>
                <a:latin typeface="Century Gothic" panose="020B0502020202020204" pitchFamily="34" charset="0"/>
                <a:ea typeface="Avenir Next" charset="0"/>
                <a:cs typeface="Avenir Next" charset="0"/>
              </a:rPr>
              <a:t>th</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 in math and 24</a:t>
            </a:r>
            <a:r>
              <a:rPr lang="en-US" sz="2200" b="0" spc="-100" baseline="30000" dirty="0">
                <a:solidFill>
                  <a:schemeClr val="tx1">
                    <a:lumMod val="65000"/>
                    <a:lumOff val="35000"/>
                  </a:schemeClr>
                </a:solidFill>
                <a:latin typeface="Century Gothic" panose="020B0502020202020204" pitchFamily="34" charset="0"/>
                <a:ea typeface="Avenir Next" charset="0"/>
                <a:cs typeface="Avenir Next" charset="0"/>
              </a:rPr>
              <a:t>th</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 in reading and science out of 71 countries.</a:t>
            </a:r>
          </a:p>
        </p:txBody>
      </p:sp>
      <p:pic>
        <p:nvPicPr>
          <p:cNvPr id="2" name="Picture 1"/>
          <p:cNvPicPr>
            <a:picLocks noChangeAspect="1"/>
          </p:cNvPicPr>
          <p:nvPr/>
        </p:nvPicPr>
        <p:blipFill>
          <a:blip r:embed="rId3"/>
          <a:stretch>
            <a:fillRect/>
          </a:stretch>
        </p:blipFill>
        <p:spPr>
          <a:xfrm>
            <a:off x="2055653" y="2824106"/>
            <a:ext cx="7889537" cy="3757012"/>
          </a:xfrm>
          <a:prstGeom prst="rect">
            <a:avLst/>
          </a:prstGeom>
        </p:spPr>
      </p:pic>
    </p:spTree>
    <p:extLst>
      <p:ext uri="{BB962C8B-B14F-4D97-AF65-F5344CB8AC3E}">
        <p14:creationId xmlns:p14="http://schemas.microsoft.com/office/powerpoint/2010/main" val="9502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33006" y="1187746"/>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Pace of Change</a:t>
            </a:r>
            <a:endParaRPr lang="en-US" sz="3200" dirty="0">
              <a:solidFill>
                <a:schemeClr val="accent1">
                  <a:lumMod val="50000"/>
                </a:schemeClr>
              </a:solidFill>
              <a:latin typeface="Century Gothic" panose="020B0502020202020204" pitchFamily="34" charset="0"/>
            </a:endParaRPr>
          </a:p>
        </p:txBody>
      </p:sp>
      <p:sp>
        <p:nvSpPr>
          <p:cNvPr id="16" name="Shape 152"/>
          <p:cNvSpPr txBox="1">
            <a:spLocks/>
          </p:cNvSpPr>
          <p:nvPr/>
        </p:nvSpPr>
        <p:spPr>
          <a:xfrm>
            <a:off x="4809461" y="1961339"/>
            <a:ext cx="4423145" cy="8940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The fourth industrial revolution has led to the </a:t>
            </a:r>
            <a:r>
              <a:rPr lang="en-US" sz="2200" spc="-100" dirty="0">
                <a:solidFill>
                  <a:schemeClr val="accent1">
                    <a:lumMod val="75000"/>
                  </a:schemeClr>
                </a:solidFill>
                <a:latin typeface="Century Gothic" panose="020B0502020202020204" pitchFamily="34" charset="0"/>
                <a:ea typeface="Avenir Next" charset="0"/>
                <a:cs typeface="Avenir Next" charset="0"/>
              </a:rPr>
              <a:t>fastest pace of change for in-demand skills </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in generations.</a:t>
            </a:r>
          </a:p>
        </p:txBody>
      </p:sp>
      <p:pic>
        <p:nvPicPr>
          <p:cNvPr id="22" name="Picture 21"/>
          <p:cNvPicPr>
            <a:picLocks noChangeAspect="1"/>
          </p:cNvPicPr>
          <p:nvPr/>
        </p:nvPicPr>
        <p:blipFill rotWithShape="1">
          <a:blip r:embed="rId3">
            <a:clrChange>
              <a:clrFrom>
                <a:srgbClr val="FFFFFF"/>
              </a:clrFrom>
              <a:clrTo>
                <a:srgbClr val="FFFFFF">
                  <a:alpha val="0"/>
                </a:srgbClr>
              </a:clrTo>
            </a:clrChange>
          </a:blip>
          <a:srcRect l="17588" t="36761" r="64295" b="29842"/>
          <a:stretch/>
        </p:blipFill>
        <p:spPr>
          <a:xfrm>
            <a:off x="1889759" y="1912310"/>
            <a:ext cx="2823261" cy="2819132"/>
          </a:xfrm>
          <a:prstGeom prst="rect">
            <a:avLst/>
          </a:prstGeom>
        </p:spPr>
      </p:pic>
      <p:sp>
        <p:nvSpPr>
          <p:cNvPr id="23" name="TextBox 22"/>
          <p:cNvSpPr txBox="1"/>
          <p:nvPr/>
        </p:nvSpPr>
        <p:spPr>
          <a:xfrm>
            <a:off x="4713020" y="3518173"/>
            <a:ext cx="1829548" cy="923330"/>
          </a:xfrm>
          <a:prstGeom prst="rect">
            <a:avLst/>
          </a:prstGeom>
          <a:noFill/>
        </p:spPr>
        <p:txBody>
          <a:bodyPr wrap="square" rtlCol="0">
            <a:spAutoFit/>
          </a:bodyPr>
          <a:lstStyle/>
          <a:p>
            <a:pPr lvl="0"/>
            <a:r>
              <a:rPr lang="en-US" sz="5400" b="1" dirty="0">
                <a:solidFill>
                  <a:schemeClr val="accent1">
                    <a:lumMod val="75000"/>
                  </a:schemeClr>
                </a:solidFill>
                <a:latin typeface="Century Gothic" panose="020B0502020202020204" pitchFamily="34" charset="0"/>
              </a:rPr>
              <a:t>47%</a:t>
            </a:r>
          </a:p>
        </p:txBody>
      </p:sp>
      <p:sp>
        <p:nvSpPr>
          <p:cNvPr id="24" name="TextBox 23"/>
          <p:cNvSpPr txBox="1"/>
          <p:nvPr/>
        </p:nvSpPr>
        <p:spPr>
          <a:xfrm>
            <a:off x="6451678" y="3418212"/>
            <a:ext cx="3153067" cy="1107996"/>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of all U.S. jobs are at risk of elimination in the next 10-20 years</a:t>
            </a:r>
          </a:p>
        </p:txBody>
      </p:sp>
      <p:sp>
        <p:nvSpPr>
          <p:cNvPr id="25" name="TextBox 24"/>
          <p:cNvSpPr txBox="1"/>
          <p:nvPr/>
        </p:nvSpPr>
        <p:spPr>
          <a:xfrm>
            <a:off x="2129922" y="4901406"/>
            <a:ext cx="1791206" cy="923330"/>
          </a:xfrm>
          <a:prstGeom prst="rect">
            <a:avLst/>
          </a:prstGeom>
          <a:noFill/>
        </p:spPr>
        <p:txBody>
          <a:bodyPr wrap="square" rtlCol="0">
            <a:spAutoFit/>
          </a:bodyPr>
          <a:lstStyle/>
          <a:p>
            <a:pPr lvl="0"/>
            <a:r>
              <a:rPr lang="en-US" sz="5400" b="1" dirty="0">
                <a:solidFill>
                  <a:schemeClr val="accent1">
                    <a:lumMod val="75000"/>
                  </a:schemeClr>
                </a:solidFill>
                <a:latin typeface="Century Gothic" panose="020B0502020202020204" pitchFamily="34" charset="0"/>
              </a:rPr>
              <a:t>65%</a:t>
            </a:r>
          </a:p>
        </p:txBody>
      </p:sp>
      <p:sp>
        <p:nvSpPr>
          <p:cNvPr id="26" name="TextBox 25"/>
          <p:cNvSpPr txBox="1"/>
          <p:nvPr/>
        </p:nvSpPr>
        <p:spPr>
          <a:xfrm>
            <a:off x="3921128" y="4856529"/>
            <a:ext cx="5683617" cy="1107996"/>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of children entering primary school today will end up working in new job types that don’t exist today</a:t>
            </a:r>
          </a:p>
        </p:txBody>
      </p:sp>
    </p:spTree>
    <p:extLst>
      <p:ext uri="{BB962C8B-B14F-4D97-AF65-F5344CB8AC3E}">
        <p14:creationId xmlns:p14="http://schemas.microsoft.com/office/powerpoint/2010/main" val="6823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39185" y="1267777"/>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Resources</a:t>
            </a:r>
            <a:endParaRPr lang="en-US" sz="3200" dirty="0">
              <a:solidFill>
                <a:schemeClr val="accent1">
                  <a:lumMod val="50000"/>
                </a:schemeClr>
              </a:solidFill>
              <a:latin typeface="Century Gothic" panose="020B0502020202020204" pitchFamily="34" charset="0"/>
            </a:endParaRPr>
          </a:p>
        </p:txBody>
      </p:sp>
      <p:sp>
        <p:nvSpPr>
          <p:cNvPr id="15" name="Shape 152"/>
          <p:cNvSpPr txBox="1">
            <a:spLocks/>
          </p:cNvSpPr>
          <p:nvPr/>
        </p:nvSpPr>
        <p:spPr>
          <a:xfrm>
            <a:off x="6665387" y="1676473"/>
            <a:ext cx="3698356" cy="12377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cs typeface="Century Gothic"/>
              </a:rPr>
              <a:t>Leverage our reports and case studies on the website</a:t>
            </a:r>
          </a:p>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cs typeface="Century Gothic"/>
              </a:rPr>
              <a:t>Leverage the knowledge of local industry and education partners</a:t>
            </a:r>
          </a:p>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cs typeface="Century Gothic"/>
              </a:rPr>
              <a:t>More case studies at ForwardonTalent.org</a:t>
            </a:r>
            <a:endParaRPr lang="en-US" sz="2200" dirty="0">
              <a:solidFill>
                <a:schemeClr val="tx1">
                  <a:lumMod val="65000"/>
                  <a:lumOff val="35000"/>
                </a:schemeClr>
              </a:solidFill>
              <a:latin typeface="Century Gothic" panose="020B0502020202020204" pitchFamily="34" charset="0"/>
              <a:cs typeface="Century Gothic"/>
            </a:endParaRPr>
          </a:p>
        </p:txBody>
      </p:sp>
      <p:pic>
        <p:nvPicPr>
          <p:cNvPr id="10" name="Picture 9"/>
          <p:cNvPicPr>
            <a:picLocks noChangeAspect="1"/>
          </p:cNvPicPr>
          <p:nvPr/>
        </p:nvPicPr>
        <p:blipFill rotWithShape="1">
          <a:blip r:embed="rId3"/>
          <a:srcRect l="19191" t="42127" r="39706" b="13620"/>
          <a:stretch/>
        </p:blipFill>
        <p:spPr>
          <a:xfrm>
            <a:off x="2045052" y="4988243"/>
            <a:ext cx="2259320" cy="13176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a:srcRect l="18309" t="21086" r="38897" b="30453"/>
          <a:stretch/>
        </p:blipFill>
        <p:spPr>
          <a:xfrm>
            <a:off x="1538906" y="3850179"/>
            <a:ext cx="2297573" cy="1409336"/>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5"/>
          <a:srcRect l="27645" t="29330" r="46123" b="20369"/>
          <a:stretch/>
        </p:blipFill>
        <p:spPr>
          <a:xfrm>
            <a:off x="4254676" y="2103658"/>
            <a:ext cx="2134299" cy="2216842"/>
          </a:xfrm>
          <a:prstGeom prst="rect">
            <a:avLst/>
          </a:prstGeom>
          <a:ln w="3175">
            <a:solidFill>
              <a:schemeClr val="bg1">
                <a:lumMod val="9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6"/>
          <a:srcRect l="19338" t="32217" r="39633" b="22986"/>
          <a:stretch/>
        </p:blipFill>
        <p:spPr>
          <a:xfrm>
            <a:off x="2045052" y="2936933"/>
            <a:ext cx="2381512" cy="1408422"/>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7"/>
          <a:srcRect l="19706" t="41720" r="39853" b="13755"/>
          <a:stretch/>
        </p:blipFill>
        <p:spPr>
          <a:xfrm>
            <a:off x="2385009" y="1792236"/>
            <a:ext cx="2179761" cy="129993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8059" y="4272420"/>
            <a:ext cx="1715604" cy="2220399"/>
          </a:xfrm>
          <a:prstGeom prst="rect">
            <a:avLst/>
          </a:prstGeom>
        </p:spPr>
      </p:pic>
    </p:spTree>
    <p:extLst>
      <p:ext uri="{BB962C8B-B14F-4D97-AF65-F5344CB8AC3E}">
        <p14:creationId xmlns:p14="http://schemas.microsoft.com/office/powerpoint/2010/main" val="24845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9759" y="1297242"/>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Case Studies</a:t>
            </a:r>
            <a:endParaRPr lang="en-US" sz="3200" dirty="0">
              <a:solidFill>
                <a:schemeClr val="accent1">
                  <a:lumMod val="50000"/>
                </a:schemeClr>
              </a:solidFill>
              <a:latin typeface="Century Gothic" panose="020B0502020202020204" pitchFamily="34" charset="0"/>
            </a:endParaRPr>
          </a:p>
        </p:txBody>
      </p:sp>
      <p:sp>
        <p:nvSpPr>
          <p:cNvPr id="15" name="Shape 152"/>
          <p:cNvSpPr txBox="1">
            <a:spLocks/>
          </p:cNvSpPr>
          <p:nvPr/>
        </p:nvSpPr>
        <p:spPr>
          <a:xfrm>
            <a:off x="6802266" y="2270838"/>
            <a:ext cx="3532902" cy="8229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marR="5080" indent="19050">
              <a:lnSpc>
                <a:spcPct val="150000"/>
              </a:lnSpc>
              <a:spcAft>
                <a:spcPts val="2400"/>
              </a:spcAft>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rPr>
              <a:t>Educators, administrators, community leaders, parents, and businesses can have an incredible impact </a:t>
            </a:r>
            <a:r>
              <a:rPr lang="en-US" sz="2200" dirty="0">
                <a:solidFill>
                  <a:schemeClr val="accent1">
                    <a:lumMod val="75000"/>
                  </a:schemeClr>
                </a:solidFill>
                <a:latin typeface="Century Gothic" panose="020B0502020202020204" pitchFamily="34" charset="0"/>
              </a:rPr>
              <a:t>when they join forces to help students succeed</a:t>
            </a:r>
            <a:r>
              <a:rPr lang="en-US" sz="2200" b="0" dirty="0">
                <a:solidFill>
                  <a:schemeClr val="tx1">
                    <a:lumMod val="65000"/>
                    <a:lumOff val="35000"/>
                  </a:schemeClr>
                </a:solidFill>
                <a:latin typeface="Century Gothic" panose="020B0502020202020204" pitchFamily="34" charset="0"/>
                <a:cs typeface="Century Gothic"/>
              </a:rPr>
              <a:t>. </a:t>
            </a:r>
            <a:endParaRPr lang="en-US" sz="2200" dirty="0">
              <a:solidFill>
                <a:schemeClr val="tx1">
                  <a:lumMod val="65000"/>
                  <a:lumOff val="35000"/>
                </a:schemeClr>
              </a:solidFill>
              <a:latin typeface="Century Gothic" panose="020B0502020202020204" pitchFamily="34" charset="0"/>
              <a:cs typeface="Century Gothic"/>
            </a:endParaRPr>
          </a:p>
        </p:txBody>
      </p:sp>
      <p:pic>
        <p:nvPicPr>
          <p:cNvPr id="2" name="Picture 1"/>
          <p:cNvPicPr>
            <a:picLocks noChangeAspect="1"/>
          </p:cNvPicPr>
          <p:nvPr/>
        </p:nvPicPr>
        <p:blipFill rotWithShape="1">
          <a:blip r:embed="rId3"/>
          <a:srcRect l="10351" t="9880" r="3947" b="5749"/>
          <a:stretch/>
        </p:blipFill>
        <p:spPr>
          <a:xfrm>
            <a:off x="2053390" y="1938869"/>
            <a:ext cx="4331367" cy="2309767"/>
          </a:xfrm>
          <a:prstGeom prst="rect">
            <a:avLst/>
          </a:prstGeom>
        </p:spPr>
      </p:pic>
      <p:pic>
        <p:nvPicPr>
          <p:cNvPr id="5" name="Picture 4"/>
          <p:cNvPicPr>
            <a:picLocks noChangeAspect="1"/>
          </p:cNvPicPr>
          <p:nvPr/>
        </p:nvPicPr>
        <p:blipFill rotWithShape="1">
          <a:blip r:embed="rId4"/>
          <a:srcRect t="13118" r="14123" b="1539"/>
          <a:stretch/>
        </p:blipFill>
        <p:spPr>
          <a:xfrm>
            <a:off x="2053391" y="4305488"/>
            <a:ext cx="4331367" cy="2331594"/>
          </a:xfrm>
          <a:prstGeom prst="rect">
            <a:avLst/>
          </a:prstGeom>
          <a:ln w="6350">
            <a:solidFill>
              <a:schemeClr val="bg1">
                <a:lumMod val="85000"/>
              </a:schemeClr>
            </a:solidFill>
          </a:ln>
        </p:spPr>
      </p:pic>
    </p:spTree>
    <p:extLst>
      <p:ext uri="{BB962C8B-B14F-4D97-AF65-F5344CB8AC3E}">
        <p14:creationId xmlns:p14="http://schemas.microsoft.com/office/powerpoint/2010/main" val="48529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B055-2593-457A-BD56-87B29BDC7B33}"/>
              </a:ext>
            </a:extLst>
          </p:cNvPr>
          <p:cNvSpPr>
            <a:spLocks noGrp="1"/>
          </p:cNvSpPr>
          <p:nvPr>
            <p:ph type="title"/>
          </p:nvPr>
        </p:nvSpPr>
        <p:spPr>
          <a:xfrm>
            <a:off x="380082" y="932783"/>
            <a:ext cx="10267720" cy="1286539"/>
          </a:xfrm>
        </p:spPr>
        <p:txBody>
          <a:bodyPr>
            <a:normAutofit/>
          </a:bodyPr>
          <a:lstStyle/>
          <a:p>
            <a:pPr eaLnBrk="1" hangingPunct="1">
              <a:defRPr/>
            </a:pPr>
            <a:r>
              <a:rPr lang="en-US" sz="2400" b="1" dirty="0">
                <a:solidFill>
                  <a:schemeClr val="accent1">
                    <a:lumMod val="50000"/>
                  </a:schemeClr>
                </a:solidFill>
              </a:rPr>
              <a:t>My organization: Lynchburg Regional Business Alliance </a:t>
            </a:r>
          </a:p>
        </p:txBody>
      </p:sp>
      <p:pic>
        <p:nvPicPr>
          <p:cNvPr id="7171" name="Picture 6">
            <a:extLst>
              <a:ext uri="{FF2B5EF4-FFF2-40B4-BE49-F238E27FC236}">
                <a16:creationId xmlns:a16="http://schemas.microsoft.com/office/drawing/2014/main" id="{6396F6E5-E55A-4D23-AC60-4C9FE1445D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36687" y="5236535"/>
            <a:ext cx="319087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006DD611-4246-4E03-B4DB-E0698A8809D9}"/>
              </a:ext>
            </a:extLst>
          </p:cNvPr>
          <p:cNvSpPr>
            <a:spLocks noGrp="1"/>
          </p:cNvSpPr>
          <p:nvPr>
            <p:ph idx="1"/>
          </p:nvPr>
        </p:nvSpPr>
        <p:spPr>
          <a:xfrm>
            <a:off x="495759" y="1475732"/>
            <a:ext cx="10036365" cy="3017838"/>
          </a:xfrm>
        </p:spPr>
        <p:txBody>
          <a:bodyPr rtlCol="0">
            <a:noAutofit/>
          </a:bodyPr>
          <a:lstStyle/>
          <a:p>
            <a:pPr marL="0" indent="0">
              <a:buNone/>
              <a:defRPr/>
            </a:pPr>
            <a:r>
              <a:rPr lang="en-US" sz="1600" dirty="0"/>
              <a:t> </a:t>
            </a:r>
          </a:p>
          <a:p>
            <a:pPr marL="0" indent="0">
              <a:buNone/>
              <a:defRPr/>
            </a:pPr>
            <a:r>
              <a:rPr lang="en-US" sz="1600" dirty="0"/>
              <a:t>We represent the Lynchburg Virginia MSA:  Amherst, Appomattox, Bedford and Campbell Counties; Towns of Altavista, Amherst, Appomattox, Bedford and Brookneal; and the City of Lynchburg.</a:t>
            </a:r>
          </a:p>
          <a:p>
            <a:pPr marL="0" indent="0">
              <a:buNone/>
              <a:defRPr/>
            </a:pPr>
            <a:r>
              <a:rPr lang="en-US" sz="1600" b="1" dirty="0"/>
              <a:t>750+ members - </a:t>
            </a:r>
            <a:r>
              <a:rPr lang="en-US" sz="1600" dirty="0"/>
              <a:t>large and small businesses,  entrepreneurs, education institutions, localities, workforce providers, etc.</a:t>
            </a:r>
            <a:endParaRPr lang="en-US" sz="1600" b="1" dirty="0"/>
          </a:p>
          <a:p>
            <a:pPr marL="0" indent="0">
              <a:buNone/>
              <a:defRPr/>
            </a:pPr>
            <a:r>
              <a:rPr lang="en-US" sz="1600" b="1" dirty="0"/>
              <a:t>Our Vision: </a:t>
            </a:r>
            <a:r>
              <a:rPr lang="en-US" sz="1600" dirty="0"/>
              <a:t>Creating a region where businesses and individuals thrive.</a:t>
            </a:r>
          </a:p>
          <a:p>
            <a:pPr marL="0" indent="0">
              <a:buNone/>
              <a:defRPr/>
            </a:pPr>
            <a:r>
              <a:rPr lang="en-US" sz="1600" b="1" dirty="0"/>
              <a:t>Our Mission: </a:t>
            </a:r>
            <a:r>
              <a:rPr lang="en-US" sz="1600" dirty="0"/>
              <a:t>To lead regional economic development through:	</a:t>
            </a:r>
          </a:p>
          <a:p>
            <a:pPr marL="509984" lvl="1" indent="-285750">
              <a:spcBef>
                <a:spcPts val="0"/>
              </a:spcBef>
              <a:defRPr/>
            </a:pPr>
            <a:r>
              <a:rPr lang="en-US" sz="1400" dirty="0"/>
              <a:t>Enhancing the Business Climate </a:t>
            </a:r>
          </a:p>
          <a:p>
            <a:pPr marL="509984" lvl="1" indent="-285750">
              <a:spcBef>
                <a:spcPts val="0"/>
              </a:spcBef>
              <a:defRPr/>
            </a:pPr>
            <a:r>
              <a:rPr lang="en-US" sz="1400" dirty="0"/>
              <a:t>Cultivating Talent </a:t>
            </a:r>
          </a:p>
          <a:p>
            <a:pPr marL="509984" lvl="1" indent="-285750">
              <a:spcBef>
                <a:spcPts val="0"/>
              </a:spcBef>
              <a:defRPr/>
            </a:pPr>
            <a:r>
              <a:rPr lang="en-US" sz="1400" dirty="0"/>
              <a:t>Generating Jobs &amp; Investment </a:t>
            </a:r>
          </a:p>
          <a:p>
            <a:pPr marL="509984" lvl="1" indent="-285750">
              <a:spcBef>
                <a:spcPts val="0"/>
              </a:spcBef>
              <a:defRPr/>
            </a:pPr>
            <a:r>
              <a:rPr lang="en-US" sz="1400" dirty="0"/>
              <a:t>Promoting our Brand &amp; Image Globally </a:t>
            </a:r>
          </a:p>
          <a:p>
            <a:pPr marL="0" indent="0">
              <a:buNone/>
              <a:defRPr/>
            </a:pPr>
            <a:r>
              <a:rPr lang="en-US" sz="1600" dirty="0"/>
              <a:t>We administer numerous learning &amp; training opportunities through our nationally award- winning Leadership Lynchburg program.</a:t>
            </a:r>
          </a:p>
          <a:p>
            <a:pPr marL="0" indent="0">
              <a:buNone/>
              <a:defRPr/>
            </a:pPr>
            <a:r>
              <a:rPr lang="en-US" sz="1600" dirty="0"/>
              <a:t>Consecutive 5 Star Accreditation for 20 years</a:t>
            </a:r>
          </a:p>
        </p:txBody>
      </p:sp>
      <p:pic>
        <p:nvPicPr>
          <p:cNvPr id="3" name="Picture 2">
            <a:extLst>
              <a:ext uri="{FF2B5EF4-FFF2-40B4-BE49-F238E27FC236}">
                <a16:creationId xmlns:a16="http://schemas.microsoft.com/office/drawing/2014/main" id="{1F52D926-6D01-479F-B64C-502F58824947}"/>
              </a:ext>
            </a:extLst>
          </p:cNvPr>
          <p:cNvPicPr>
            <a:picLocks noChangeAspect="1"/>
          </p:cNvPicPr>
          <p:nvPr/>
        </p:nvPicPr>
        <p:blipFill>
          <a:blip r:embed="rId3"/>
          <a:stretch>
            <a:fillRect/>
          </a:stretch>
        </p:blipFill>
        <p:spPr>
          <a:xfrm>
            <a:off x="0" y="5236535"/>
            <a:ext cx="1274174" cy="1694835"/>
          </a:xfrm>
          <a:prstGeom prst="rect">
            <a:avLst/>
          </a:prstGeom>
        </p:spPr>
      </p:pic>
      <p:pic>
        <p:nvPicPr>
          <p:cNvPr id="4" name="Picture 3">
            <a:extLst>
              <a:ext uri="{FF2B5EF4-FFF2-40B4-BE49-F238E27FC236}">
                <a16:creationId xmlns:a16="http://schemas.microsoft.com/office/drawing/2014/main" id="{10DB0164-6B0D-42CA-8D75-1A3939B79407}"/>
              </a:ext>
            </a:extLst>
          </p:cNvPr>
          <p:cNvPicPr>
            <a:picLocks noChangeAspect="1"/>
          </p:cNvPicPr>
          <p:nvPr/>
        </p:nvPicPr>
        <p:blipFill>
          <a:blip r:embed="rId4"/>
          <a:stretch>
            <a:fillRect/>
          </a:stretch>
        </p:blipFill>
        <p:spPr>
          <a:xfrm>
            <a:off x="1462483" y="5629758"/>
            <a:ext cx="3188484" cy="1176630"/>
          </a:xfrm>
          <a:prstGeom prst="rect">
            <a:avLst/>
          </a:prstGeom>
        </p:spPr>
      </p:pic>
      <p:pic>
        <p:nvPicPr>
          <p:cNvPr id="6" name="Picture 5">
            <a:extLst>
              <a:ext uri="{FF2B5EF4-FFF2-40B4-BE49-F238E27FC236}">
                <a16:creationId xmlns:a16="http://schemas.microsoft.com/office/drawing/2014/main" id="{8F8EBE4D-5889-4E38-838F-88FC4A9B8E55}"/>
              </a:ext>
            </a:extLst>
          </p:cNvPr>
          <p:cNvPicPr>
            <a:picLocks noChangeAspect="1"/>
          </p:cNvPicPr>
          <p:nvPr/>
        </p:nvPicPr>
        <p:blipFill>
          <a:blip r:embed="rId5"/>
          <a:stretch>
            <a:fillRect/>
          </a:stretch>
        </p:blipFill>
        <p:spPr>
          <a:xfrm>
            <a:off x="4773384" y="5361511"/>
            <a:ext cx="1914310" cy="1444877"/>
          </a:xfrm>
          <a:prstGeom prst="rect">
            <a:avLst/>
          </a:prstGeom>
        </p:spPr>
      </p:pic>
      <p:pic>
        <p:nvPicPr>
          <p:cNvPr id="7" name="Picture 6">
            <a:extLst>
              <a:ext uri="{FF2B5EF4-FFF2-40B4-BE49-F238E27FC236}">
                <a16:creationId xmlns:a16="http://schemas.microsoft.com/office/drawing/2014/main" id="{20A85A96-EF28-42BB-9903-BB0AD232E809}"/>
              </a:ext>
            </a:extLst>
          </p:cNvPr>
          <p:cNvPicPr>
            <a:picLocks noChangeAspect="1"/>
          </p:cNvPicPr>
          <p:nvPr/>
        </p:nvPicPr>
        <p:blipFill>
          <a:blip r:embed="rId6"/>
          <a:stretch>
            <a:fillRect/>
          </a:stretch>
        </p:blipFill>
        <p:spPr>
          <a:xfrm>
            <a:off x="6759740" y="5419429"/>
            <a:ext cx="2054530" cy="1329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71064"/>
            <a:ext cx="7196806" cy="5686936"/>
          </a:xfrm>
          <a:prstGeom prst="rect">
            <a:avLst/>
          </a:prstGeom>
          <a:solidFill>
            <a:schemeClr val="accent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91336" y="2027320"/>
            <a:ext cx="7196805" cy="3662541"/>
          </a:xfrm>
          <a:prstGeom prst="rect">
            <a:avLst/>
          </a:prstGeom>
        </p:spPr>
        <p:txBody>
          <a:bodyPr wrap="square">
            <a:spAutoFit/>
          </a:bodyPr>
          <a:lstStyle/>
          <a:p>
            <a:pPr marL="457200" indent="-457200">
              <a:spcAft>
                <a:spcPts val="2400"/>
              </a:spcAft>
              <a:buAutoNum type="arabicPeriod"/>
            </a:pPr>
            <a:r>
              <a:rPr lang="en-US" sz="2400" dirty="0">
                <a:solidFill>
                  <a:schemeClr val="bg1"/>
                </a:solidFill>
                <a:latin typeface="Century Gothic" panose="020B0502020202020204" pitchFamily="34" charset="0"/>
                <a:cs typeface="Times New Roman" panose="02020603050405020304" pitchFamily="18" charset="0"/>
              </a:rPr>
              <a:t>Identify one </a:t>
            </a:r>
            <a:r>
              <a:rPr lang="en-US" sz="2400" b="1" dirty="0">
                <a:solidFill>
                  <a:schemeClr val="bg1"/>
                </a:solidFill>
                <a:latin typeface="Century Gothic" panose="020B0502020202020204" pitchFamily="34" charset="0"/>
                <a:cs typeface="Times New Roman" panose="02020603050405020304" pitchFamily="18" charset="0"/>
              </a:rPr>
              <a:t>education challenge </a:t>
            </a:r>
            <a:r>
              <a:rPr lang="en-US" sz="2400" dirty="0">
                <a:solidFill>
                  <a:schemeClr val="bg1"/>
                </a:solidFill>
                <a:latin typeface="Century Gothic" panose="020B0502020202020204" pitchFamily="34" charset="0"/>
                <a:cs typeface="Times New Roman" panose="02020603050405020304" pitchFamily="18" charset="0"/>
              </a:rPr>
              <a:t>in your community </a:t>
            </a:r>
          </a:p>
          <a:p>
            <a:pPr marL="457200" indent="-457200">
              <a:spcAft>
                <a:spcPts val="2400"/>
              </a:spcAft>
              <a:buFontTx/>
              <a:buAutoNum type="arabicPeriod"/>
            </a:pPr>
            <a:r>
              <a:rPr lang="en-US" sz="2400" dirty="0">
                <a:solidFill>
                  <a:schemeClr val="bg1"/>
                </a:solidFill>
                <a:latin typeface="Century Gothic" panose="020B0502020202020204" pitchFamily="34" charset="0"/>
                <a:cs typeface="Times New Roman" panose="02020603050405020304" pitchFamily="18" charset="0"/>
              </a:rPr>
              <a:t>Identify one </a:t>
            </a:r>
            <a:r>
              <a:rPr lang="en-US" sz="2400" b="1" dirty="0">
                <a:solidFill>
                  <a:schemeClr val="bg1"/>
                </a:solidFill>
                <a:latin typeface="Century Gothic" panose="020B0502020202020204" pitchFamily="34" charset="0"/>
                <a:cs typeface="Times New Roman" panose="02020603050405020304" pitchFamily="18" charset="0"/>
              </a:rPr>
              <a:t>program or activity </a:t>
            </a:r>
            <a:r>
              <a:rPr lang="en-US" sz="2400" dirty="0">
                <a:solidFill>
                  <a:schemeClr val="bg1"/>
                </a:solidFill>
                <a:latin typeface="Century Gothic" panose="020B0502020202020204" pitchFamily="34" charset="0"/>
                <a:cs typeface="Times New Roman" panose="02020603050405020304" pitchFamily="18" charset="0"/>
              </a:rPr>
              <a:t>your chamber or association </a:t>
            </a:r>
            <a:r>
              <a:rPr lang="en-US" sz="2400" u="sng" dirty="0">
                <a:solidFill>
                  <a:schemeClr val="bg1"/>
                </a:solidFill>
                <a:latin typeface="Century Gothic" panose="020B0502020202020204" pitchFamily="34" charset="0"/>
                <a:cs typeface="Times New Roman" panose="02020603050405020304" pitchFamily="18" charset="0"/>
              </a:rPr>
              <a:t>has been involved in or could be involved in </a:t>
            </a:r>
            <a:r>
              <a:rPr lang="en-US" sz="2400" dirty="0">
                <a:solidFill>
                  <a:schemeClr val="bg1"/>
                </a:solidFill>
                <a:latin typeface="Century Gothic" panose="020B0502020202020204" pitchFamily="34" charset="0"/>
                <a:cs typeface="Times New Roman" panose="02020603050405020304" pitchFamily="18" charset="0"/>
              </a:rPr>
              <a:t>that can help overcome that challenge</a:t>
            </a:r>
          </a:p>
          <a:p>
            <a:pPr marL="457200" indent="-457200">
              <a:spcAft>
                <a:spcPts val="2400"/>
              </a:spcAft>
              <a:buFontTx/>
              <a:buAutoNum type="arabicPeriod"/>
            </a:pPr>
            <a:r>
              <a:rPr lang="en-US" sz="2400" dirty="0">
                <a:solidFill>
                  <a:schemeClr val="bg1"/>
                </a:solidFill>
                <a:latin typeface="Century Gothic" panose="020B0502020202020204" pitchFamily="34" charset="0"/>
                <a:cs typeface="Times New Roman" panose="02020603050405020304" pitchFamily="18" charset="0"/>
              </a:rPr>
              <a:t>What might be the first step to moving the needle?</a:t>
            </a:r>
          </a:p>
        </p:txBody>
      </p:sp>
      <p:sp>
        <p:nvSpPr>
          <p:cNvPr id="15" name="TextBox 14"/>
          <p:cNvSpPr txBox="1"/>
          <p:nvPr/>
        </p:nvSpPr>
        <p:spPr>
          <a:xfrm>
            <a:off x="1845725" y="1171064"/>
            <a:ext cx="8569235"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Let’s chat! </a:t>
            </a:r>
          </a:p>
        </p:txBody>
      </p:sp>
      <p:pic>
        <p:nvPicPr>
          <p:cNvPr id="2" name="Picture 1">
            <a:extLst>
              <a:ext uri="{FF2B5EF4-FFF2-40B4-BE49-F238E27FC236}">
                <a16:creationId xmlns:a16="http://schemas.microsoft.com/office/drawing/2014/main" id="{F056E183-E044-4E64-91CE-DCB76638A0C0}"/>
              </a:ext>
            </a:extLst>
          </p:cNvPr>
          <p:cNvPicPr>
            <a:picLocks noChangeAspect="1"/>
          </p:cNvPicPr>
          <p:nvPr/>
        </p:nvPicPr>
        <p:blipFill>
          <a:blip r:embed="rId3"/>
          <a:stretch>
            <a:fillRect/>
          </a:stretch>
        </p:blipFill>
        <p:spPr>
          <a:xfrm>
            <a:off x="7253635" y="1222322"/>
            <a:ext cx="4761389" cy="5584420"/>
          </a:xfrm>
          <a:prstGeom prst="rect">
            <a:avLst/>
          </a:prstGeom>
        </p:spPr>
      </p:pic>
    </p:spTree>
    <p:extLst>
      <p:ext uri="{BB962C8B-B14F-4D97-AF65-F5344CB8AC3E}">
        <p14:creationId xmlns:p14="http://schemas.microsoft.com/office/powerpoint/2010/main" val="426417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924" b="5023"/>
          <a:stretch/>
        </p:blipFill>
        <p:spPr>
          <a:xfrm>
            <a:off x="1524000" y="1228725"/>
            <a:ext cx="9144000" cy="4943475"/>
          </a:xfrm>
          <a:prstGeom prst="rect">
            <a:avLst/>
          </a:prstGeom>
        </p:spPr>
      </p:pic>
      <p:sp>
        <p:nvSpPr>
          <p:cNvPr id="4" name="Rectangle 3"/>
          <p:cNvSpPr/>
          <p:nvPr/>
        </p:nvSpPr>
        <p:spPr>
          <a:xfrm>
            <a:off x="1511810" y="1224427"/>
            <a:ext cx="9441941" cy="4957297"/>
          </a:xfrm>
          <a:prstGeom prst="rect">
            <a:avLst/>
          </a:prstGeom>
          <a:solidFill>
            <a:schemeClr val="accent1">
              <a:lumMod val="5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12581" y="3677411"/>
            <a:ext cx="9144000" cy="461665"/>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POSTSECONDARY &amp; WORKFORCE DEVELOPMENT</a:t>
            </a:r>
          </a:p>
        </p:txBody>
      </p:sp>
      <p:cxnSp>
        <p:nvCxnSpPr>
          <p:cNvPr id="20" name="Straight Connector 19"/>
          <p:cNvCxnSpPr/>
          <p:nvPr/>
        </p:nvCxnSpPr>
        <p:spPr>
          <a:xfrm>
            <a:off x="3655261" y="3507421"/>
            <a:ext cx="1581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8162" y="3507421"/>
            <a:ext cx="15919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84791" r="-1591"/>
          <a:stretch/>
        </p:blipFill>
        <p:spPr>
          <a:xfrm>
            <a:off x="5555607" y="2999808"/>
            <a:ext cx="833359" cy="703266"/>
          </a:xfrm>
          <a:prstGeom prst="rect">
            <a:avLst/>
          </a:prstGeom>
        </p:spPr>
      </p:pic>
    </p:spTree>
    <p:extLst>
      <p:ext uri="{BB962C8B-B14F-4D97-AF65-F5344CB8AC3E}">
        <p14:creationId xmlns:p14="http://schemas.microsoft.com/office/powerpoint/2010/main" val="400494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95261" y="1799610"/>
            <a:ext cx="4600739" cy="4815104"/>
          </a:xfrm>
          <a:prstGeom prst="rect">
            <a:avLst/>
          </a:prstGeom>
        </p:spPr>
      </p:pic>
      <p:sp>
        <p:nvSpPr>
          <p:cNvPr id="9" name="TextBox 8"/>
          <p:cNvSpPr txBox="1"/>
          <p:nvPr/>
        </p:nvSpPr>
        <p:spPr>
          <a:xfrm>
            <a:off x="1889759" y="1088816"/>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Challenge</a:t>
            </a:r>
            <a:endParaRPr lang="en-US" sz="3200" dirty="0">
              <a:solidFill>
                <a:schemeClr val="accent1">
                  <a:lumMod val="50000"/>
                </a:schemeClr>
              </a:solidFill>
              <a:latin typeface="Century Gothic" panose="020B0502020202020204" pitchFamily="34" charset="0"/>
            </a:endParaRPr>
          </a:p>
        </p:txBody>
      </p:sp>
      <p:sp>
        <p:nvSpPr>
          <p:cNvPr id="18" name="TextBox 17"/>
          <p:cNvSpPr txBox="1"/>
          <p:nvPr/>
        </p:nvSpPr>
        <p:spPr>
          <a:xfrm>
            <a:off x="5980428" y="1938819"/>
            <a:ext cx="4166647" cy="1107996"/>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Students are not coming out of the education system career ready.</a:t>
            </a:r>
          </a:p>
        </p:txBody>
      </p:sp>
      <p:sp>
        <p:nvSpPr>
          <p:cNvPr id="15" name="Shape 152"/>
          <p:cNvSpPr txBox="1">
            <a:spLocks/>
          </p:cNvSpPr>
          <p:nvPr/>
        </p:nvSpPr>
        <p:spPr>
          <a:xfrm>
            <a:off x="6240099" y="3659684"/>
            <a:ext cx="3762876" cy="8940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spc="-100" dirty="0">
                <a:solidFill>
                  <a:schemeClr val="accent1">
                    <a:lumMod val="75000"/>
                  </a:schemeClr>
                </a:solidFill>
                <a:latin typeface="Century Gothic" panose="020B0502020202020204" pitchFamily="34" charset="0"/>
                <a:ea typeface="Avenir Next" charset="0"/>
                <a:cs typeface="Avenir Next" charset="0"/>
              </a:rPr>
              <a:t>Record number of graduates </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are getting degrees and credentials…</a:t>
            </a:r>
          </a:p>
        </p:txBody>
      </p:sp>
      <p:sp>
        <p:nvSpPr>
          <p:cNvPr id="16" name="Shape 152"/>
          <p:cNvSpPr txBox="1">
            <a:spLocks/>
          </p:cNvSpPr>
          <p:nvPr/>
        </p:nvSpPr>
        <p:spPr>
          <a:xfrm>
            <a:off x="7249922" y="4895859"/>
            <a:ext cx="3446817" cy="8940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indent="12700">
              <a:spcBef>
                <a:spcPts val="100"/>
              </a:spcBef>
              <a:defRPr sz="5700" spc="-100">
                <a:solidFill>
                  <a:srgbClr val="FFFFFF"/>
                </a:solidFill>
              </a:defRPr>
            </a:pPr>
            <a:r>
              <a:rPr lang="en-US" sz="2200" b="0" spc="-100" dirty="0">
                <a:solidFill>
                  <a:schemeClr val="accent1">
                    <a:lumMod val="75000"/>
                  </a:schemeClr>
                </a:solidFill>
                <a:latin typeface="Century Gothic" panose="020B0502020202020204" pitchFamily="34" charset="0"/>
                <a:ea typeface="Avenir Next" charset="0"/>
                <a:cs typeface="Avenir Next" charset="0"/>
              </a:rPr>
              <a:t>…</a:t>
            </a:r>
            <a:r>
              <a:rPr lang="en-US" sz="2200" spc="-100" dirty="0">
                <a:solidFill>
                  <a:schemeClr val="accent1">
                    <a:lumMod val="75000"/>
                  </a:schemeClr>
                </a:solidFill>
                <a:latin typeface="Century Gothic" panose="020B0502020202020204" pitchFamily="34" charset="0"/>
                <a:ea typeface="Avenir Next" charset="0"/>
                <a:cs typeface="Avenir Next" charset="0"/>
              </a:rPr>
              <a:t>and yet, 89% of employers </a:t>
            </a:r>
            <a:r>
              <a:rPr lang="en-US" sz="2200" b="0" spc="-100" dirty="0">
                <a:solidFill>
                  <a:schemeClr val="tx1">
                    <a:lumMod val="65000"/>
                    <a:lumOff val="35000"/>
                  </a:schemeClr>
                </a:solidFill>
                <a:latin typeface="Century Gothic" panose="020B0502020202020204" pitchFamily="34" charset="0"/>
                <a:ea typeface="Avenir Next" charset="0"/>
                <a:cs typeface="Avenir Next" charset="0"/>
              </a:rPr>
              <a:t>can’t find the qualified candidates they need for open positions.</a:t>
            </a:r>
          </a:p>
        </p:txBody>
      </p:sp>
    </p:spTree>
    <p:extLst>
      <p:ext uri="{BB962C8B-B14F-4D97-AF65-F5344CB8AC3E}">
        <p14:creationId xmlns:p14="http://schemas.microsoft.com/office/powerpoint/2010/main" val="223748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21995" y="1163221"/>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The Challenge</a:t>
            </a:r>
            <a:endParaRPr lang="en-US" sz="3200" dirty="0">
              <a:solidFill>
                <a:schemeClr val="accent1">
                  <a:lumMod val="50000"/>
                </a:schemeClr>
              </a:solidFill>
              <a:latin typeface="Century Gothic" panose="020B0502020202020204" pitchFamily="34" charset="0"/>
            </a:endParaRPr>
          </a:p>
        </p:txBody>
      </p:sp>
      <p:sp>
        <p:nvSpPr>
          <p:cNvPr id="11" name="TextBox 10"/>
          <p:cNvSpPr txBox="1"/>
          <p:nvPr/>
        </p:nvSpPr>
        <p:spPr>
          <a:xfrm>
            <a:off x="1971676" y="2267474"/>
            <a:ext cx="1829548" cy="923330"/>
          </a:xfrm>
          <a:prstGeom prst="rect">
            <a:avLst/>
          </a:prstGeom>
          <a:noFill/>
        </p:spPr>
        <p:txBody>
          <a:bodyPr wrap="square" rtlCol="0">
            <a:spAutoFit/>
          </a:bodyPr>
          <a:lstStyle/>
          <a:p>
            <a:pPr lvl="0"/>
            <a:r>
              <a:rPr lang="en-US" sz="5400" b="1" dirty="0">
                <a:solidFill>
                  <a:schemeClr val="accent1">
                    <a:lumMod val="75000"/>
                  </a:schemeClr>
                </a:solidFill>
                <a:latin typeface="Century Gothic" panose="020B0502020202020204" pitchFamily="34" charset="0"/>
              </a:rPr>
              <a:t>40%</a:t>
            </a:r>
          </a:p>
        </p:txBody>
      </p:sp>
      <p:sp>
        <p:nvSpPr>
          <p:cNvPr id="18" name="TextBox 17"/>
          <p:cNvSpPr txBox="1"/>
          <p:nvPr/>
        </p:nvSpPr>
        <p:spPr>
          <a:xfrm>
            <a:off x="1971676" y="1627785"/>
            <a:ext cx="8107950" cy="430887"/>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Employers aren’t getting the skills they need.</a:t>
            </a:r>
          </a:p>
        </p:txBody>
      </p:sp>
      <p:sp>
        <p:nvSpPr>
          <p:cNvPr id="19" name="TextBox 18"/>
          <p:cNvSpPr txBox="1"/>
          <p:nvPr/>
        </p:nvSpPr>
        <p:spPr>
          <a:xfrm>
            <a:off x="3568069" y="2267474"/>
            <a:ext cx="3134433" cy="1446550"/>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of businesses can’t take on more work because </a:t>
            </a:r>
            <a:r>
              <a:rPr lang="en-US" sz="2200" b="1" dirty="0">
                <a:solidFill>
                  <a:schemeClr val="accent1">
                    <a:lumMod val="75000"/>
                  </a:schemeClr>
                </a:solidFill>
                <a:latin typeface="Century Gothic" panose="020B0502020202020204" pitchFamily="34" charset="0"/>
              </a:rPr>
              <a:t>they can’t fill open jobs</a:t>
            </a:r>
            <a:r>
              <a:rPr lang="en-US" sz="2200" dirty="0">
                <a:solidFill>
                  <a:schemeClr val="tx1">
                    <a:lumMod val="65000"/>
                    <a:lumOff val="35000"/>
                  </a:schemeClr>
                </a:solidFill>
                <a:latin typeface="Century Gothic" panose="020B0502020202020204" pitchFamily="34" charset="0"/>
              </a:rPr>
              <a:t>. </a:t>
            </a:r>
          </a:p>
        </p:txBody>
      </p:sp>
      <p:sp>
        <p:nvSpPr>
          <p:cNvPr id="21" name="TextBox 20"/>
          <p:cNvSpPr txBox="1"/>
          <p:nvPr/>
        </p:nvSpPr>
        <p:spPr>
          <a:xfrm>
            <a:off x="6848476" y="2270262"/>
            <a:ext cx="1829548" cy="923330"/>
          </a:xfrm>
          <a:prstGeom prst="rect">
            <a:avLst/>
          </a:prstGeom>
          <a:noFill/>
        </p:spPr>
        <p:txBody>
          <a:bodyPr wrap="square" rtlCol="0">
            <a:spAutoFit/>
          </a:bodyPr>
          <a:lstStyle/>
          <a:p>
            <a:pPr lvl="0"/>
            <a:r>
              <a:rPr lang="en-US" sz="5400" b="1" dirty="0">
                <a:solidFill>
                  <a:schemeClr val="accent1">
                    <a:lumMod val="75000"/>
                  </a:schemeClr>
                </a:solidFill>
                <a:latin typeface="Century Gothic" panose="020B0502020202020204" pitchFamily="34" charset="0"/>
              </a:rPr>
              <a:t>50%</a:t>
            </a:r>
          </a:p>
        </p:txBody>
      </p:sp>
      <p:sp>
        <p:nvSpPr>
          <p:cNvPr id="22" name="TextBox 21"/>
          <p:cNvSpPr txBox="1"/>
          <p:nvPr/>
        </p:nvSpPr>
        <p:spPr>
          <a:xfrm>
            <a:off x="8401051" y="2276999"/>
            <a:ext cx="1973851" cy="1446550"/>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of open, available jobs go unfilled</a:t>
            </a:r>
          </a:p>
        </p:txBody>
      </p:sp>
      <p:sp>
        <p:nvSpPr>
          <p:cNvPr id="23" name="TextBox 22"/>
          <p:cNvSpPr txBox="1"/>
          <p:nvPr/>
        </p:nvSpPr>
        <p:spPr>
          <a:xfrm>
            <a:off x="1971676" y="4391870"/>
            <a:ext cx="1829548" cy="923330"/>
          </a:xfrm>
          <a:prstGeom prst="rect">
            <a:avLst/>
          </a:prstGeom>
          <a:noFill/>
        </p:spPr>
        <p:txBody>
          <a:bodyPr wrap="square" rtlCol="0">
            <a:spAutoFit/>
          </a:bodyPr>
          <a:lstStyle/>
          <a:p>
            <a:pPr lvl="0"/>
            <a:r>
              <a:rPr lang="en-US" sz="5400" b="1" dirty="0">
                <a:solidFill>
                  <a:schemeClr val="accent1">
                    <a:lumMod val="75000"/>
                  </a:schemeClr>
                </a:solidFill>
                <a:latin typeface="Century Gothic" panose="020B0502020202020204" pitchFamily="34" charset="0"/>
              </a:rPr>
              <a:t>90%</a:t>
            </a:r>
          </a:p>
        </p:txBody>
      </p:sp>
      <p:sp>
        <p:nvSpPr>
          <p:cNvPr id="24" name="TextBox 23"/>
          <p:cNvSpPr txBox="1"/>
          <p:nvPr/>
        </p:nvSpPr>
        <p:spPr>
          <a:xfrm>
            <a:off x="3638551" y="4077427"/>
            <a:ext cx="6633362" cy="1785104"/>
          </a:xfrm>
          <a:prstGeom prst="rect">
            <a:avLst/>
          </a:prstGeom>
          <a:noFill/>
        </p:spPr>
        <p:txBody>
          <a:bodyPr wrap="square" rtlCol="0">
            <a:spAutoFit/>
          </a:bodyPr>
          <a:lstStyle/>
          <a:p>
            <a:pPr lvl="0"/>
            <a:r>
              <a:rPr lang="en-US" sz="2200" dirty="0">
                <a:solidFill>
                  <a:schemeClr val="tx1">
                    <a:lumMod val="65000"/>
                    <a:lumOff val="35000"/>
                  </a:schemeClr>
                </a:solidFill>
                <a:latin typeface="Century Gothic" panose="020B0502020202020204" pitchFamily="34" charset="0"/>
              </a:rPr>
              <a:t>of hiring managers report difficulty finding and hiring the right tech talent. </a:t>
            </a:r>
          </a:p>
          <a:p>
            <a:pPr lvl="0"/>
            <a:endParaRPr lang="en-US" sz="2200" dirty="0">
              <a:solidFill>
                <a:schemeClr val="tx1">
                  <a:lumMod val="65000"/>
                  <a:lumOff val="35000"/>
                </a:schemeClr>
              </a:solidFill>
              <a:latin typeface="Century Gothic" panose="020B0502020202020204" pitchFamily="34" charset="0"/>
            </a:endParaRPr>
          </a:p>
          <a:p>
            <a:pPr lvl="0"/>
            <a:r>
              <a:rPr lang="en-US" sz="2200" dirty="0">
                <a:solidFill>
                  <a:schemeClr val="tx1">
                    <a:lumMod val="65000"/>
                    <a:lumOff val="35000"/>
                  </a:schemeClr>
                </a:solidFill>
                <a:latin typeface="Century Gothic" panose="020B0502020202020204" pitchFamily="34" charset="0"/>
              </a:rPr>
              <a:t>83% said the shortage of skilled talent was slowing company revenue growth.</a:t>
            </a:r>
          </a:p>
        </p:txBody>
      </p:sp>
      <p:cxnSp>
        <p:nvCxnSpPr>
          <p:cNvPr id="3" name="Straight Connector 2"/>
          <p:cNvCxnSpPr/>
          <p:nvPr/>
        </p:nvCxnSpPr>
        <p:spPr>
          <a:xfrm>
            <a:off x="2133600" y="3895725"/>
            <a:ext cx="794602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92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128775-91D8-4A39-8413-A03665115CC5}"/>
              </a:ext>
            </a:extLst>
          </p:cNvPr>
          <p:cNvSpPr txBox="1">
            <a:spLocks/>
          </p:cNvSpPr>
          <p:nvPr/>
        </p:nvSpPr>
        <p:spPr>
          <a:xfrm>
            <a:off x="-530562" y="1518287"/>
            <a:ext cx="8242917" cy="4210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nSpc>
                <a:spcPct val="120000"/>
              </a:lnSpc>
              <a:spcBef>
                <a:spcPts val="1200"/>
              </a:spcBef>
              <a:spcAft>
                <a:spcPts val="300"/>
              </a:spcAft>
            </a:pPr>
            <a:r>
              <a:rPr lang="en-US" sz="3200" kern="1600" dirty="0">
                <a:solidFill>
                  <a:schemeClr val="accent1">
                    <a:lumMod val="50000"/>
                  </a:schemeClr>
                </a:solidFill>
                <a:latin typeface="+mn-lt"/>
              </a:rPr>
              <a:t>Increased Competition For Labor</a:t>
            </a:r>
            <a:endParaRPr lang="en-US" dirty="0">
              <a:solidFill>
                <a:schemeClr val="accent1">
                  <a:lumMod val="50000"/>
                </a:schemeClr>
              </a:solidFill>
              <a:latin typeface="+mn-lt"/>
            </a:endParaRPr>
          </a:p>
        </p:txBody>
      </p:sp>
      <p:sp>
        <p:nvSpPr>
          <p:cNvPr id="6" name="Rectangle 5">
            <a:extLst>
              <a:ext uri="{FF2B5EF4-FFF2-40B4-BE49-F238E27FC236}">
                <a16:creationId xmlns:a16="http://schemas.microsoft.com/office/drawing/2014/main" id="{1EFF4B7F-DF68-408C-B15C-506072E8E3D1}"/>
              </a:ext>
            </a:extLst>
          </p:cNvPr>
          <p:cNvSpPr/>
          <p:nvPr/>
        </p:nvSpPr>
        <p:spPr>
          <a:xfrm>
            <a:off x="769636" y="4491404"/>
            <a:ext cx="3774179" cy="164780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38F6B0B-C341-464F-8D15-D63DB807E2FA}"/>
              </a:ext>
            </a:extLst>
          </p:cNvPr>
          <p:cNvSpPr txBox="1">
            <a:spLocks/>
          </p:cNvSpPr>
          <p:nvPr/>
        </p:nvSpPr>
        <p:spPr>
          <a:xfrm>
            <a:off x="965092" y="3551739"/>
            <a:ext cx="1815895" cy="6909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4800" b="0" dirty="0">
                <a:latin typeface="Arial" panose="020B0604020202020204" pitchFamily="34" charset="0"/>
                <a:cs typeface="Arial" panose="020B0604020202020204" pitchFamily="34" charset="0"/>
              </a:rPr>
              <a:t>2020</a:t>
            </a:r>
            <a:endParaRPr lang="en-US" sz="1150" b="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323BBF5-A4A0-401F-B70C-A2B409C6161B}"/>
              </a:ext>
            </a:extLst>
          </p:cNvPr>
          <p:cNvSpPr txBox="1">
            <a:spLocks/>
          </p:cNvSpPr>
          <p:nvPr/>
        </p:nvSpPr>
        <p:spPr>
          <a:xfrm>
            <a:off x="965091" y="3038647"/>
            <a:ext cx="1815895" cy="6909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400" b="0" dirty="0">
                <a:latin typeface="Arial" panose="020B0604020202020204" pitchFamily="34" charset="0"/>
                <a:cs typeface="Arial" panose="020B0604020202020204" pitchFamily="34" charset="0"/>
              </a:rPr>
              <a:t>February</a:t>
            </a:r>
            <a:endParaRPr lang="en-US" sz="700" b="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B1EFC2E-1E00-4564-95B5-5DB0A3EF5052}"/>
              </a:ext>
            </a:extLst>
          </p:cNvPr>
          <p:cNvSpPr txBox="1">
            <a:spLocks/>
          </p:cNvSpPr>
          <p:nvPr/>
        </p:nvSpPr>
        <p:spPr>
          <a:xfrm>
            <a:off x="7010350" y="2400059"/>
            <a:ext cx="3438971" cy="6909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4800" b="0" dirty="0">
                <a:latin typeface="Arial" panose="020B0604020202020204" pitchFamily="34" charset="0"/>
                <a:cs typeface="Arial" panose="020B0604020202020204" pitchFamily="34" charset="0"/>
              </a:rPr>
              <a:t>2021</a:t>
            </a:r>
            <a:endParaRPr lang="en-US" sz="1150" b="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15D52BA0-3EBA-4F91-8A13-4C275D264323}"/>
              </a:ext>
            </a:extLst>
          </p:cNvPr>
          <p:cNvSpPr txBox="1">
            <a:spLocks/>
          </p:cNvSpPr>
          <p:nvPr/>
        </p:nvSpPr>
        <p:spPr>
          <a:xfrm>
            <a:off x="7081544" y="1960766"/>
            <a:ext cx="1815895" cy="6909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400" b="0" dirty="0">
                <a:latin typeface="Arial" panose="020B0604020202020204" pitchFamily="34" charset="0"/>
                <a:cs typeface="Arial" panose="020B0604020202020204" pitchFamily="34" charset="0"/>
              </a:rPr>
              <a:t>July</a:t>
            </a:r>
            <a:endParaRPr lang="en-US" sz="700" b="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4F41959F-3CF5-4637-B92B-6EF170A95BEE}"/>
              </a:ext>
            </a:extLst>
          </p:cNvPr>
          <p:cNvSpPr txBox="1">
            <a:spLocks/>
          </p:cNvSpPr>
          <p:nvPr/>
        </p:nvSpPr>
        <p:spPr>
          <a:xfrm>
            <a:off x="1075668" y="4196034"/>
            <a:ext cx="3907343" cy="22385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2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6.9 Million Job Openings in the United States</a:t>
            </a:r>
          </a:p>
        </p:txBody>
      </p:sp>
      <p:sp>
        <p:nvSpPr>
          <p:cNvPr id="17" name="Title 1">
            <a:extLst>
              <a:ext uri="{FF2B5EF4-FFF2-40B4-BE49-F238E27FC236}">
                <a16:creationId xmlns:a16="http://schemas.microsoft.com/office/drawing/2014/main" id="{5BA8F32B-3427-4507-879F-FD3AED50FE14}"/>
              </a:ext>
            </a:extLst>
          </p:cNvPr>
          <p:cNvSpPr txBox="1">
            <a:spLocks/>
          </p:cNvSpPr>
          <p:nvPr/>
        </p:nvSpPr>
        <p:spPr>
          <a:xfrm>
            <a:off x="5154303" y="5890607"/>
            <a:ext cx="5413416" cy="7238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1400" b="0" dirty="0">
                <a:latin typeface="+mn-lt"/>
                <a:hlinkClick r:id="rId2"/>
              </a:rPr>
              <a:t>Source: U.S. Bureau of Labor Statistics – Job Openings and Labor Turnover Survey (JOLTS)</a:t>
            </a:r>
            <a:endParaRPr lang="en-US" sz="1400" b="0" dirty="0">
              <a:latin typeface="+mn-lt"/>
            </a:endParaRPr>
          </a:p>
        </p:txBody>
      </p:sp>
      <p:sp>
        <p:nvSpPr>
          <p:cNvPr id="18" name="Rectangle 17">
            <a:extLst>
              <a:ext uri="{FF2B5EF4-FFF2-40B4-BE49-F238E27FC236}">
                <a16:creationId xmlns:a16="http://schemas.microsoft.com/office/drawing/2014/main" id="{98AED4E8-49D6-4048-A8E5-91C0A98ED78E}"/>
              </a:ext>
            </a:extLst>
          </p:cNvPr>
          <p:cNvSpPr/>
          <p:nvPr/>
        </p:nvSpPr>
        <p:spPr>
          <a:xfrm>
            <a:off x="7010350" y="3278646"/>
            <a:ext cx="3774179" cy="164780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C7EF7586-7305-4AFC-AF58-6328CED1F8C9}"/>
              </a:ext>
            </a:extLst>
          </p:cNvPr>
          <p:cNvSpPr txBox="1">
            <a:spLocks/>
          </p:cNvSpPr>
          <p:nvPr/>
        </p:nvSpPr>
        <p:spPr>
          <a:xfrm>
            <a:off x="7137695" y="2983276"/>
            <a:ext cx="3907343" cy="22385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2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10.9 Million Job Openings in the United States</a:t>
            </a:r>
          </a:p>
        </p:txBody>
      </p:sp>
      <p:pic>
        <p:nvPicPr>
          <p:cNvPr id="23" name="Picture 22">
            <a:extLst>
              <a:ext uri="{FF2B5EF4-FFF2-40B4-BE49-F238E27FC236}">
                <a16:creationId xmlns:a16="http://schemas.microsoft.com/office/drawing/2014/main" id="{FB79CF16-ECF9-4272-96DD-EE2101D97836}"/>
              </a:ext>
            </a:extLst>
          </p:cNvPr>
          <p:cNvPicPr>
            <a:picLocks noChangeAspect="1"/>
          </p:cNvPicPr>
          <p:nvPr/>
        </p:nvPicPr>
        <p:blipFill>
          <a:blip r:embed="rId3">
            <a:duotone>
              <a:prstClr val="black"/>
              <a:schemeClr val="accent1">
                <a:tint val="45000"/>
                <a:satMod val="400000"/>
              </a:schemeClr>
            </a:duotone>
          </a:blip>
          <a:stretch>
            <a:fillRect/>
          </a:stretch>
        </p:blipFill>
        <p:spPr>
          <a:xfrm rot="15330873">
            <a:off x="5029464" y="2245300"/>
            <a:ext cx="687602" cy="3215030"/>
          </a:xfrm>
          <a:prstGeom prst="rect">
            <a:avLst/>
          </a:prstGeom>
        </p:spPr>
      </p:pic>
    </p:spTree>
    <p:extLst>
      <p:ext uri="{BB962C8B-B14F-4D97-AF65-F5344CB8AC3E}">
        <p14:creationId xmlns:p14="http://schemas.microsoft.com/office/powerpoint/2010/main" val="4101599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A3946-299F-40AD-ACE3-70BDEE723947}"/>
              </a:ext>
            </a:extLst>
          </p:cNvPr>
          <p:cNvPicPr>
            <a:picLocks noChangeAspect="1"/>
          </p:cNvPicPr>
          <p:nvPr/>
        </p:nvPicPr>
        <p:blipFill>
          <a:blip r:embed="rId2"/>
          <a:stretch>
            <a:fillRect/>
          </a:stretch>
        </p:blipFill>
        <p:spPr>
          <a:xfrm>
            <a:off x="5677231" y="1186773"/>
            <a:ext cx="6286332" cy="5377388"/>
          </a:xfrm>
          <a:prstGeom prst="rect">
            <a:avLst/>
          </a:prstGeom>
        </p:spPr>
      </p:pic>
      <p:sp>
        <p:nvSpPr>
          <p:cNvPr id="11" name="Title 1">
            <a:extLst>
              <a:ext uri="{FF2B5EF4-FFF2-40B4-BE49-F238E27FC236}">
                <a16:creationId xmlns:a16="http://schemas.microsoft.com/office/drawing/2014/main" id="{E5379B49-742E-4616-BC18-46E287C6FD8C}"/>
              </a:ext>
            </a:extLst>
          </p:cNvPr>
          <p:cNvSpPr txBox="1">
            <a:spLocks/>
          </p:cNvSpPr>
          <p:nvPr/>
        </p:nvSpPr>
        <p:spPr>
          <a:xfrm>
            <a:off x="228437" y="1714150"/>
            <a:ext cx="3818777" cy="5848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spcBef>
                <a:spcPts val="0"/>
              </a:spcBef>
            </a:pPr>
            <a:r>
              <a:rPr lang="en-US" sz="2800" kern="1600" dirty="0">
                <a:solidFill>
                  <a:schemeClr val="accent1">
                    <a:lumMod val="50000"/>
                  </a:schemeClr>
                </a:solidFill>
                <a:latin typeface="+mn-lt"/>
              </a:rPr>
              <a:t>Labor Market Disruption</a:t>
            </a:r>
            <a:endParaRPr lang="en-US" sz="2000" dirty="0">
              <a:solidFill>
                <a:schemeClr val="accent1">
                  <a:lumMod val="50000"/>
                </a:schemeClr>
              </a:solidFill>
              <a:latin typeface="+mn-lt"/>
            </a:endParaRPr>
          </a:p>
        </p:txBody>
      </p:sp>
      <p:sp>
        <p:nvSpPr>
          <p:cNvPr id="13" name="TextBox 12">
            <a:extLst>
              <a:ext uri="{FF2B5EF4-FFF2-40B4-BE49-F238E27FC236}">
                <a16:creationId xmlns:a16="http://schemas.microsoft.com/office/drawing/2014/main" id="{C070EBCC-9577-4DF5-A721-07F3F0340748}"/>
              </a:ext>
            </a:extLst>
          </p:cNvPr>
          <p:cNvSpPr txBox="1"/>
          <p:nvPr/>
        </p:nvSpPr>
        <p:spPr>
          <a:xfrm>
            <a:off x="3664262" y="6579022"/>
            <a:ext cx="5861481" cy="246221"/>
          </a:xfrm>
          <a:prstGeom prst="rect">
            <a:avLst/>
          </a:prstGeom>
          <a:noFill/>
        </p:spPr>
        <p:txBody>
          <a:bodyPr wrap="square">
            <a:spAutoFit/>
          </a:bodyPr>
          <a:lstStyle/>
          <a:p>
            <a:pPr algn="l"/>
            <a:r>
              <a:rPr lang="en-US" sz="1000" dirty="0">
                <a:hlinkClick r:id="rId3"/>
              </a:rPr>
              <a:t>Source: U.S. Bureau of Labor Statistics – Job Openings and Labor Turnover Survey (JOLTS)</a:t>
            </a:r>
            <a:endParaRPr lang="en-US" sz="1000" dirty="0"/>
          </a:p>
        </p:txBody>
      </p:sp>
      <p:sp>
        <p:nvSpPr>
          <p:cNvPr id="14" name="Title 1">
            <a:extLst>
              <a:ext uri="{FF2B5EF4-FFF2-40B4-BE49-F238E27FC236}">
                <a16:creationId xmlns:a16="http://schemas.microsoft.com/office/drawing/2014/main" id="{58F85E18-2A4C-46EE-B09A-918017892405}"/>
              </a:ext>
            </a:extLst>
          </p:cNvPr>
          <p:cNvSpPr txBox="1">
            <a:spLocks/>
          </p:cNvSpPr>
          <p:nvPr/>
        </p:nvSpPr>
        <p:spPr>
          <a:xfrm>
            <a:off x="116102" y="2370173"/>
            <a:ext cx="5433908" cy="1223817"/>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lnSpc>
                <a:spcPct val="120000"/>
              </a:lnSpc>
              <a:spcBef>
                <a:spcPts val="1200"/>
              </a:spcBef>
              <a:spcAft>
                <a:spcPts val="300"/>
              </a:spcAft>
            </a:pPr>
            <a:endParaRPr lang="en-US" sz="1600" dirty="0">
              <a:latin typeface="Montserrat" panose="00000500000000000000" pitchFamily="50" charset="0"/>
              <a:ea typeface="Calibri" panose="020F0502020204030204" pitchFamily="34" charset="0"/>
              <a:cs typeface="Arial" panose="020B0604020202020204" pitchFamily="34" charset="0"/>
            </a:endParaRPr>
          </a:p>
          <a:p>
            <a:pPr algn="l">
              <a:lnSpc>
                <a:spcPct val="120000"/>
              </a:lnSpc>
              <a:spcBef>
                <a:spcPts val="1200"/>
              </a:spcBef>
              <a:spcAft>
                <a:spcPts val="300"/>
              </a:spcAft>
            </a:pPr>
            <a:r>
              <a:rPr lang="en-US" sz="5600" dirty="0">
                <a:solidFill>
                  <a:schemeClr val="accent1">
                    <a:lumMod val="50000"/>
                  </a:schemeClr>
                </a:solidFill>
                <a:latin typeface="+mn-lt"/>
                <a:ea typeface="Calibri" panose="020F0502020204030204" pitchFamily="34" charset="0"/>
                <a:cs typeface="Arial" panose="020B0604020202020204" pitchFamily="34" charset="0"/>
              </a:rPr>
              <a:t>Quit rate (% of workers who quit their job that month) broken down by industry from January 2011 to June 2021</a:t>
            </a:r>
            <a:endParaRPr lang="en-US" sz="12800" dirty="0">
              <a:solidFill>
                <a:schemeClr val="accent1">
                  <a:lumMod val="50000"/>
                </a:schemeClr>
              </a:solidFill>
              <a:latin typeface="+mn-lt"/>
            </a:endParaRPr>
          </a:p>
        </p:txBody>
      </p:sp>
    </p:spTree>
    <p:extLst>
      <p:ext uri="{BB962C8B-B14F-4D97-AF65-F5344CB8AC3E}">
        <p14:creationId xmlns:p14="http://schemas.microsoft.com/office/powerpoint/2010/main" val="710126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22B7BE-4C8A-49B2-881E-32E2EA50C45A}"/>
              </a:ext>
            </a:extLst>
          </p:cNvPr>
          <p:cNvPicPr>
            <a:picLocks noChangeAspect="1"/>
          </p:cNvPicPr>
          <p:nvPr/>
        </p:nvPicPr>
        <p:blipFill>
          <a:blip r:embed="rId2"/>
          <a:stretch>
            <a:fillRect/>
          </a:stretch>
        </p:blipFill>
        <p:spPr>
          <a:xfrm>
            <a:off x="7620007" y="6369411"/>
            <a:ext cx="4571993" cy="316777"/>
          </a:xfrm>
          <a:prstGeom prst="rect">
            <a:avLst/>
          </a:prstGeom>
        </p:spPr>
      </p:pic>
      <p:pic>
        <p:nvPicPr>
          <p:cNvPr id="9" name="Picture 8">
            <a:extLst>
              <a:ext uri="{FF2B5EF4-FFF2-40B4-BE49-F238E27FC236}">
                <a16:creationId xmlns:a16="http://schemas.microsoft.com/office/drawing/2014/main" id="{1F8DD2C5-DEE8-42D9-ABD9-DE695F15FC98}"/>
              </a:ext>
            </a:extLst>
          </p:cNvPr>
          <p:cNvPicPr>
            <a:picLocks noChangeAspect="1"/>
          </p:cNvPicPr>
          <p:nvPr/>
        </p:nvPicPr>
        <p:blipFill>
          <a:blip r:embed="rId3"/>
          <a:stretch>
            <a:fillRect/>
          </a:stretch>
        </p:blipFill>
        <p:spPr>
          <a:xfrm>
            <a:off x="1006883" y="2091053"/>
            <a:ext cx="7439291" cy="4278358"/>
          </a:xfrm>
          <a:prstGeom prst="rect">
            <a:avLst/>
          </a:prstGeom>
        </p:spPr>
      </p:pic>
      <p:sp>
        <p:nvSpPr>
          <p:cNvPr id="10" name="Title 1">
            <a:extLst>
              <a:ext uri="{FF2B5EF4-FFF2-40B4-BE49-F238E27FC236}">
                <a16:creationId xmlns:a16="http://schemas.microsoft.com/office/drawing/2014/main" id="{8B12DA5B-C3DD-4FF3-8B99-6EDC16B928B3}"/>
              </a:ext>
            </a:extLst>
          </p:cNvPr>
          <p:cNvSpPr>
            <a:spLocks noGrp="1"/>
          </p:cNvSpPr>
          <p:nvPr>
            <p:ph type="ctrTitle" idx="4294967295"/>
          </p:nvPr>
        </p:nvSpPr>
        <p:spPr>
          <a:xfrm>
            <a:off x="1006883" y="1353588"/>
            <a:ext cx="8242300" cy="420688"/>
          </a:xfrm>
        </p:spPr>
        <p:txBody>
          <a:bodyPr>
            <a:noAutofit/>
          </a:bodyPr>
          <a:lstStyle/>
          <a:p>
            <a:pPr>
              <a:lnSpc>
                <a:spcPct val="120000"/>
              </a:lnSpc>
              <a:spcBef>
                <a:spcPts val="1200"/>
              </a:spcBef>
              <a:spcAft>
                <a:spcPts val="300"/>
              </a:spcAft>
            </a:pPr>
            <a:r>
              <a:rPr lang="en-US" sz="2400" kern="1600" dirty="0">
                <a:solidFill>
                  <a:schemeClr val="accent1">
                    <a:lumMod val="50000"/>
                  </a:schemeClr>
                </a:solidFill>
                <a:latin typeface="+mn-lt"/>
              </a:rPr>
              <a:t>The Pandemic Has Accelerated Retirements</a:t>
            </a:r>
            <a:endParaRPr lang="en-US" sz="3600" dirty="0">
              <a:solidFill>
                <a:schemeClr val="accent1">
                  <a:lumMod val="50000"/>
                </a:schemeClr>
              </a:solidFill>
              <a:latin typeface="+mn-lt"/>
            </a:endParaRPr>
          </a:p>
        </p:txBody>
      </p:sp>
      <p:sp>
        <p:nvSpPr>
          <p:cNvPr id="11" name="Title 1">
            <a:extLst>
              <a:ext uri="{FF2B5EF4-FFF2-40B4-BE49-F238E27FC236}">
                <a16:creationId xmlns:a16="http://schemas.microsoft.com/office/drawing/2014/main" id="{7235AA7B-593F-4D3C-ADCB-7A2D4225A3AF}"/>
              </a:ext>
            </a:extLst>
          </p:cNvPr>
          <p:cNvSpPr txBox="1">
            <a:spLocks/>
          </p:cNvSpPr>
          <p:nvPr/>
        </p:nvSpPr>
        <p:spPr>
          <a:xfrm>
            <a:off x="8156037" y="3708948"/>
            <a:ext cx="3882238" cy="14228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1300" b="0" i="1" dirty="0">
                <a:latin typeface="+mn-lt"/>
              </a:rPr>
              <a:t>Based on pre-pandemic trends, more than 47 million workers age 55 or older were projected to retire as of July 2021. 2 million more workers than expected, approximately 49.3 Million, have actually retired.</a:t>
            </a:r>
          </a:p>
        </p:txBody>
      </p:sp>
    </p:spTree>
    <p:extLst>
      <p:ext uri="{BB962C8B-B14F-4D97-AF65-F5344CB8AC3E}">
        <p14:creationId xmlns:p14="http://schemas.microsoft.com/office/powerpoint/2010/main" val="1216175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9759" y="1387278"/>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US CHAMBER APPROACH</a:t>
            </a:r>
            <a:endParaRPr lang="en-US" sz="3200"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94" y="2057799"/>
            <a:ext cx="2847975" cy="949325"/>
          </a:xfrm>
          <a:prstGeom prst="rect">
            <a:avLst/>
          </a:prstGeom>
        </p:spPr>
      </p:pic>
      <p:sp>
        <p:nvSpPr>
          <p:cNvPr id="18" name="Rectangle 17"/>
          <p:cNvSpPr/>
          <p:nvPr/>
        </p:nvSpPr>
        <p:spPr>
          <a:xfrm>
            <a:off x="9172576" y="5772151"/>
            <a:ext cx="1419225" cy="26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356296" y="2057799"/>
            <a:ext cx="5982345" cy="4602520"/>
          </a:xfrm>
          <a:prstGeom prst="rect">
            <a:avLst/>
          </a:prstGeom>
        </p:spPr>
      </p:pic>
      <p:sp>
        <p:nvSpPr>
          <p:cNvPr id="4" name="Rectangle 3"/>
          <p:cNvSpPr/>
          <p:nvPr/>
        </p:nvSpPr>
        <p:spPr>
          <a:xfrm>
            <a:off x="459295" y="3007124"/>
            <a:ext cx="4969334" cy="3477875"/>
          </a:xfrm>
          <a:prstGeom prst="rect">
            <a:avLst/>
          </a:prstGeom>
        </p:spPr>
        <p:txBody>
          <a:bodyPr wrap="square">
            <a:spAutoFit/>
          </a:bodyPr>
          <a:lstStyle/>
          <a:p>
            <a:pPr marL="342900" indent="-342900">
              <a:buFont typeface="Arial" panose="020B0604020202020204" pitchFamily="34" charset="0"/>
              <a:buChar char="•"/>
            </a:pPr>
            <a:r>
              <a:rPr lang="en-US" sz="2200" dirty="0">
                <a:latin typeface="Century Gothic" panose="020B0502020202020204" pitchFamily="34" charset="0"/>
              </a:rPr>
              <a:t>Launched in 2018 </a:t>
            </a:r>
          </a:p>
          <a:p>
            <a:endParaRPr lang="en-US" sz="2200" dirty="0">
              <a:latin typeface="Century Gothic" panose="020B0502020202020204" pitchFamily="34" charset="0"/>
            </a:endParaRPr>
          </a:p>
          <a:p>
            <a:pPr marL="342900" indent="-342900">
              <a:buFont typeface="Arial" panose="020B0604020202020204" pitchFamily="34" charset="0"/>
              <a:buChar char="•"/>
            </a:pPr>
            <a:r>
              <a:rPr lang="en-US" sz="2200" dirty="0">
                <a:latin typeface="Century Gothic" panose="020B0502020202020204" pitchFamily="34" charset="0"/>
              </a:rPr>
              <a:t>Over 500 public and private organizations </a:t>
            </a:r>
          </a:p>
          <a:p>
            <a:endParaRPr lang="en-US" sz="2200" dirty="0">
              <a:latin typeface="Century Gothic" panose="020B0502020202020204" pitchFamily="34" charset="0"/>
            </a:endParaRPr>
          </a:p>
          <a:p>
            <a:pPr marL="342900" indent="-342900">
              <a:buFont typeface="Arial" panose="020B0604020202020204" pitchFamily="34" charset="0"/>
              <a:buChar char="•"/>
            </a:pPr>
            <a:r>
              <a:rPr lang="en-US" sz="2200" dirty="0">
                <a:latin typeface="Century Gothic" panose="020B0502020202020204" pitchFamily="34" charset="0"/>
              </a:rPr>
              <a:t>An open innovation network focused on building the data and technology infrastructure of the future for a more equitable talent marketplace. </a:t>
            </a:r>
          </a:p>
        </p:txBody>
      </p:sp>
    </p:spTree>
    <p:extLst>
      <p:ext uri="{BB962C8B-B14F-4D97-AF65-F5344CB8AC3E}">
        <p14:creationId xmlns:p14="http://schemas.microsoft.com/office/powerpoint/2010/main" val="311089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4664" y="1397210"/>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US CHAMBER Approach</a:t>
            </a:r>
            <a:endParaRPr lang="en-US" sz="3200" dirty="0">
              <a:solidFill>
                <a:schemeClr val="accent1">
                  <a:lumMod val="50000"/>
                </a:schemeClr>
              </a:solidFill>
              <a:latin typeface="Century Gothic" panose="020B0502020202020204" pitchFamily="34" charset="0"/>
            </a:endParaRPr>
          </a:p>
        </p:txBody>
      </p:sp>
      <p:sp>
        <p:nvSpPr>
          <p:cNvPr id="16" name="TextBox 15"/>
          <p:cNvSpPr txBox="1"/>
          <p:nvPr/>
        </p:nvSpPr>
        <p:spPr>
          <a:xfrm>
            <a:off x="572494" y="3249656"/>
            <a:ext cx="6398765" cy="2726131"/>
          </a:xfrm>
          <a:prstGeom prst="rect">
            <a:avLst/>
          </a:prstGeom>
          <a:noFill/>
        </p:spPr>
        <p:txBody>
          <a:bodyPr wrap="square" rtlCol="0">
            <a:spAutoFit/>
          </a:bodyPr>
          <a:lstStyle/>
          <a:p>
            <a:pPr lvl="0">
              <a:lnSpc>
                <a:spcPct val="115000"/>
              </a:lnSpc>
            </a:pPr>
            <a:endParaRPr lang="en-US" sz="1000" b="1" dirty="0">
              <a:solidFill>
                <a:schemeClr val="dk1"/>
              </a:solidFill>
              <a:latin typeface="Century Gothic" panose="020B0502020202020204" pitchFamily="34" charset="0"/>
              <a:ea typeface="Century Gothic"/>
              <a:cs typeface="Century Gothic"/>
              <a:sym typeface="Century Gothic"/>
            </a:endParaRPr>
          </a:p>
          <a:p>
            <a:pPr lvl="0">
              <a:lnSpc>
                <a:spcPct val="115000"/>
              </a:lnSpc>
            </a:pPr>
            <a:r>
              <a:rPr lang="en-US" sz="2000" b="1" dirty="0">
                <a:solidFill>
                  <a:schemeClr val="dk1"/>
                </a:solidFill>
                <a:latin typeface="Century Gothic" panose="020B0502020202020204" pitchFamily="34" charset="0"/>
                <a:ea typeface="Century Gothic"/>
                <a:cs typeface="Century Gothic"/>
                <a:sym typeface="Century Gothic"/>
              </a:rPr>
              <a:t>Developing new ways for employers and the financial services community to: </a:t>
            </a:r>
          </a:p>
          <a:p>
            <a:pPr lvl="0">
              <a:lnSpc>
                <a:spcPct val="115000"/>
              </a:lnSpc>
            </a:pPr>
            <a:endParaRPr lang="en-US" sz="1000" b="1" dirty="0">
              <a:solidFill>
                <a:schemeClr val="dk1"/>
              </a:solidFill>
              <a:latin typeface="Century Gothic" panose="020B0502020202020204" pitchFamily="34" charset="0"/>
              <a:ea typeface="Century Gothic"/>
              <a:cs typeface="Century Gothic"/>
              <a:sym typeface="Century Gothic"/>
            </a:endParaRPr>
          </a:p>
          <a:p>
            <a:pPr marL="342900" lvl="0" indent="-342900">
              <a:lnSpc>
                <a:spcPct val="115000"/>
              </a:lnSpc>
              <a:buAutoNum type="arabicPeriod"/>
            </a:pPr>
            <a:r>
              <a:rPr lang="en-US" dirty="0"/>
              <a:t>Collaborate and identify new private sector tools for financing talent</a:t>
            </a:r>
          </a:p>
          <a:p>
            <a:pPr marL="342900" lvl="0" indent="-342900">
              <a:lnSpc>
                <a:spcPct val="115000"/>
              </a:lnSpc>
              <a:buAutoNum type="arabicPeriod"/>
            </a:pPr>
            <a:r>
              <a:rPr lang="en-US" dirty="0"/>
              <a:t>Develop new strategies for managing risk in the labor market</a:t>
            </a:r>
          </a:p>
          <a:p>
            <a:pPr marL="342900" lvl="0" indent="-342900">
              <a:lnSpc>
                <a:spcPct val="115000"/>
              </a:lnSpc>
              <a:buAutoNum type="arabicPeriod"/>
            </a:pPr>
            <a:r>
              <a:rPr lang="en-US" dirty="0"/>
              <a:t>Manage how to pay for workers to get and constantly refine the skills they need. </a:t>
            </a:r>
            <a:endParaRPr lang="en-US" sz="2000" dirty="0">
              <a:solidFill>
                <a:schemeClr val="tx1">
                  <a:lumMod val="65000"/>
                  <a:lumOff val="35000"/>
                </a:schemeClr>
              </a:solidFill>
              <a:latin typeface="Century Gothic" panose="020B0502020202020204" pitchFamily="34" charset="0"/>
            </a:endParaRPr>
          </a:p>
        </p:txBody>
      </p:sp>
      <p:sp>
        <p:nvSpPr>
          <p:cNvPr id="18" name="Rectangle 17"/>
          <p:cNvSpPr/>
          <p:nvPr/>
        </p:nvSpPr>
        <p:spPr>
          <a:xfrm>
            <a:off x="9172576" y="5772151"/>
            <a:ext cx="1419225" cy="26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09D3FC5-03E4-4897-A89F-2D12FC08227C}"/>
              </a:ext>
            </a:extLst>
          </p:cNvPr>
          <p:cNvPicPr>
            <a:picLocks noChangeAspect="1"/>
          </p:cNvPicPr>
          <p:nvPr/>
        </p:nvPicPr>
        <p:blipFill>
          <a:blip r:embed="rId3"/>
          <a:stretch>
            <a:fillRect/>
          </a:stretch>
        </p:blipFill>
        <p:spPr>
          <a:xfrm>
            <a:off x="1245705" y="2209617"/>
            <a:ext cx="3473577" cy="1040039"/>
          </a:xfrm>
          <a:prstGeom prst="rect">
            <a:avLst/>
          </a:prstGeom>
        </p:spPr>
      </p:pic>
    </p:spTree>
    <p:extLst>
      <p:ext uri="{BB962C8B-B14F-4D97-AF65-F5344CB8AC3E}">
        <p14:creationId xmlns:p14="http://schemas.microsoft.com/office/powerpoint/2010/main" val="300530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DF32-EFEE-4934-9DA3-7F3D79C476E7}"/>
              </a:ext>
            </a:extLst>
          </p:cNvPr>
          <p:cNvSpPr>
            <a:spLocks noGrp="1"/>
          </p:cNvSpPr>
          <p:nvPr>
            <p:ph type="title"/>
          </p:nvPr>
        </p:nvSpPr>
        <p:spPr>
          <a:xfrm>
            <a:off x="162339" y="1353738"/>
            <a:ext cx="7144910" cy="1325563"/>
          </a:xfrm>
        </p:spPr>
        <p:txBody>
          <a:bodyPr>
            <a:noAutofit/>
          </a:bodyPr>
          <a:lstStyle/>
          <a:p>
            <a:r>
              <a:rPr lang="en-US" sz="3000" dirty="0"/>
              <a:t>Lynchburg Regional Business Alliance Approach</a:t>
            </a:r>
          </a:p>
        </p:txBody>
      </p:sp>
      <p:sp>
        <p:nvSpPr>
          <p:cNvPr id="3" name="Content Placeholder 2">
            <a:extLst>
              <a:ext uri="{FF2B5EF4-FFF2-40B4-BE49-F238E27FC236}">
                <a16:creationId xmlns:a16="http://schemas.microsoft.com/office/drawing/2014/main" id="{BF409D99-CDD9-43FB-862E-9074E73D244F}"/>
              </a:ext>
            </a:extLst>
          </p:cNvPr>
          <p:cNvSpPr>
            <a:spLocks noGrp="1"/>
          </p:cNvSpPr>
          <p:nvPr>
            <p:ph idx="1"/>
          </p:nvPr>
        </p:nvSpPr>
        <p:spPr>
          <a:xfrm>
            <a:off x="149738" y="2600504"/>
            <a:ext cx="7205229" cy="3556000"/>
          </a:xfrm>
        </p:spPr>
        <p:txBody>
          <a:bodyPr>
            <a:normAutofit fontScale="62500" lnSpcReduction="20000"/>
          </a:bodyPr>
          <a:lstStyle/>
          <a:p>
            <a:r>
              <a:rPr lang="en-US" dirty="0"/>
              <a:t>DIRECT THE RIDER: </a:t>
            </a:r>
          </a:p>
          <a:p>
            <a:pPr lvl="1"/>
            <a:r>
              <a:rPr lang="en-US" dirty="0"/>
              <a:t>2017 Workforce Summit - highlighting the Bright Spots and Pointing to the Destination</a:t>
            </a:r>
          </a:p>
          <a:p>
            <a:r>
              <a:rPr lang="en-US" dirty="0"/>
              <a:t>MOTIVATING THE ELEPHANT: </a:t>
            </a:r>
          </a:p>
          <a:p>
            <a:pPr lvl="1"/>
            <a:r>
              <a:rPr lang="en-US" dirty="0"/>
              <a:t>2018- Intercity visit to Alabama -  (Find the feeling, Shrink the change)</a:t>
            </a:r>
          </a:p>
          <a:p>
            <a:r>
              <a:rPr lang="en-US" dirty="0"/>
              <a:t>SHAPE THE PATH </a:t>
            </a:r>
          </a:p>
          <a:p>
            <a:pPr lvl="1"/>
            <a:r>
              <a:rPr lang="en-US" dirty="0"/>
              <a:t>2019- Region wide career exploration event for middle and high schoolers </a:t>
            </a:r>
          </a:p>
          <a:p>
            <a:pPr lvl="1"/>
            <a:r>
              <a:rPr lang="en-US" dirty="0"/>
              <a:t>2020- Grants, regional conversations, preparing for the future,  Virtual Workforce Summit</a:t>
            </a:r>
          </a:p>
          <a:p>
            <a:pPr lvl="1"/>
            <a:r>
              <a:rPr lang="en-US" dirty="0"/>
              <a:t>2021- Workforce Summit </a:t>
            </a:r>
          </a:p>
          <a:p>
            <a:r>
              <a:rPr lang="en-US" dirty="0"/>
              <a:t>2022 and beyond -RINSE AND REPEAT!</a:t>
            </a:r>
          </a:p>
          <a:p>
            <a:pPr lvl="1"/>
            <a:r>
              <a:rPr lang="en-US" dirty="0"/>
              <a:t>Execute talent coalition actions,  execute virtual career exploration using gamification and incentives for students, launch educator academy for regional K-12 leaders  </a:t>
            </a:r>
          </a:p>
          <a:p>
            <a:pPr lvl="1"/>
            <a:endParaRPr lang="en-US" dirty="0"/>
          </a:p>
          <a:p>
            <a:pPr lvl="1"/>
            <a:endParaRPr lang="en-US" dirty="0"/>
          </a:p>
        </p:txBody>
      </p:sp>
      <p:pic>
        <p:nvPicPr>
          <p:cNvPr id="4" name="Picture 3">
            <a:extLst>
              <a:ext uri="{FF2B5EF4-FFF2-40B4-BE49-F238E27FC236}">
                <a16:creationId xmlns:a16="http://schemas.microsoft.com/office/drawing/2014/main" id="{45983415-7BBB-493F-8F48-1676115A6242}"/>
              </a:ext>
            </a:extLst>
          </p:cNvPr>
          <p:cNvPicPr>
            <a:picLocks noChangeAspect="1"/>
          </p:cNvPicPr>
          <p:nvPr/>
        </p:nvPicPr>
        <p:blipFill>
          <a:blip r:embed="rId2"/>
          <a:stretch>
            <a:fillRect/>
          </a:stretch>
        </p:blipFill>
        <p:spPr>
          <a:xfrm>
            <a:off x="7402685" y="1273580"/>
            <a:ext cx="4761389" cy="5584420"/>
          </a:xfrm>
          <a:prstGeom prst="rect">
            <a:avLst/>
          </a:prstGeom>
        </p:spPr>
      </p:pic>
    </p:spTree>
    <p:extLst>
      <p:ext uri="{BB962C8B-B14F-4D97-AF65-F5344CB8AC3E}">
        <p14:creationId xmlns:p14="http://schemas.microsoft.com/office/powerpoint/2010/main" val="1975627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2A9CC-F248-4E91-8DED-F1C2FE46E7D0}"/>
              </a:ext>
            </a:extLst>
          </p:cNvPr>
          <p:cNvSpPr>
            <a:spLocks noGrp="1"/>
          </p:cNvSpPr>
          <p:nvPr>
            <p:ph type="title"/>
          </p:nvPr>
        </p:nvSpPr>
        <p:spPr/>
        <p:txBody>
          <a:bodyPr/>
          <a:lstStyle/>
          <a:p>
            <a:r>
              <a:rPr lang="en-US" dirty="0"/>
              <a:t>Course Objectives…..</a:t>
            </a:r>
          </a:p>
        </p:txBody>
      </p:sp>
      <p:sp>
        <p:nvSpPr>
          <p:cNvPr id="5" name="Content Placeholder 4">
            <a:extLst>
              <a:ext uri="{FF2B5EF4-FFF2-40B4-BE49-F238E27FC236}">
                <a16:creationId xmlns:a16="http://schemas.microsoft.com/office/drawing/2014/main" id="{FB0F956D-44ED-42DA-B53B-B592EFC9E108}"/>
              </a:ext>
            </a:extLst>
          </p:cNvPr>
          <p:cNvSpPr>
            <a:spLocks noGrp="1"/>
          </p:cNvSpPr>
          <p:nvPr>
            <p:ph idx="1"/>
          </p:nvPr>
        </p:nvSpPr>
        <p:spPr>
          <a:xfrm>
            <a:off x="645017" y="2503912"/>
            <a:ext cx="10515600" cy="3556000"/>
          </a:xfrm>
        </p:spPr>
        <p:txBody>
          <a:bodyPr>
            <a:normAutofit/>
          </a:bodyPr>
          <a:lstStyle/>
          <a:p>
            <a:pPr algn="l"/>
            <a:endParaRPr lang="en-US" sz="1800" b="0" i="0" u="none" strike="noStrike" baseline="0" dirty="0">
              <a:solidFill>
                <a:srgbClr val="000000"/>
              </a:solidFill>
              <a:latin typeface="Garamond" panose="02020404030301010803" pitchFamily="18" charset="0"/>
            </a:endParaRPr>
          </a:p>
          <a:p>
            <a:r>
              <a:rPr lang="en-US" sz="1800" b="1" i="0" u="none" strike="noStrike" baseline="0" dirty="0">
                <a:solidFill>
                  <a:srgbClr val="000000"/>
                </a:solidFill>
                <a:latin typeface="Garamond" panose="02020404030301010803" pitchFamily="18" charset="0"/>
              </a:rPr>
              <a:t>Understanding workforce development activities and terminology. </a:t>
            </a:r>
            <a:endParaRPr lang="en-US" sz="1800" b="0" i="0" u="none" strike="noStrike" baseline="0" dirty="0">
              <a:solidFill>
                <a:srgbClr val="000000"/>
              </a:solidFill>
              <a:latin typeface="Garamond" panose="02020404030301010803" pitchFamily="18" charset="0"/>
            </a:endParaRPr>
          </a:p>
          <a:p>
            <a:r>
              <a:rPr lang="en-US" sz="1800" b="1" i="0" u="none" strike="noStrike" baseline="0" dirty="0">
                <a:solidFill>
                  <a:srgbClr val="000000"/>
                </a:solidFill>
                <a:latin typeface="Garamond" panose="02020404030301010803" pitchFamily="18" charset="0"/>
              </a:rPr>
              <a:t>Identifying common initiatives and roles of chambers in workforce development. </a:t>
            </a:r>
            <a:endParaRPr lang="en-US" sz="1800" b="0" i="0" u="none" strike="noStrike" baseline="0" dirty="0">
              <a:solidFill>
                <a:srgbClr val="000000"/>
              </a:solidFill>
              <a:latin typeface="Garamond" panose="02020404030301010803" pitchFamily="18" charset="0"/>
            </a:endParaRPr>
          </a:p>
          <a:p>
            <a:r>
              <a:rPr lang="en-US" sz="1800" b="1" i="0" u="none" strike="noStrike" baseline="0" dirty="0">
                <a:solidFill>
                  <a:srgbClr val="000000"/>
                </a:solidFill>
                <a:latin typeface="Garamond" panose="02020404030301010803" pitchFamily="18" charset="0"/>
              </a:rPr>
              <a:t>Exploring resources to assist you in your workforce development program. </a:t>
            </a:r>
            <a:endParaRPr lang="en-US" sz="1800" b="0" i="0" u="none" strike="noStrike" baseline="0" dirty="0">
              <a:solidFill>
                <a:srgbClr val="000000"/>
              </a:solidFill>
              <a:latin typeface="Garamond" panose="02020404030301010803" pitchFamily="18" charset="0"/>
            </a:endParaRPr>
          </a:p>
        </p:txBody>
      </p:sp>
      <p:sp>
        <p:nvSpPr>
          <p:cNvPr id="2" name="TextBox 1">
            <a:extLst>
              <a:ext uri="{FF2B5EF4-FFF2-40B4-BE49-F238E27FC236}">
                <a16:creationId xmlns:a16="http://schemas.microsoft.com/office/drawing/2014/main" id="{46A058E9-2C55-497A-951C-E7C27F252A0C}"/>
              </a:ext>
            </a:extLst>
          </p:cNvPr>
          <p:cNvSpPr txBox="1"/>
          <p:nvPr/>
        </p:nvSpPr>
        <p:spPr>
          <a:xfrm>
            <a:off x="721217" y="4546242"/>
            <a:ext cx="9787944" cy="1077218"/>
          </a:xfrm>
          <a:prstGeom prst="rect">
            <a:avLst/>
          </a:prstGeom>
          <a:solidFill>
            <a:schemeClr val="accent2">
              <a:lumMod val="40000"/>
              <a:lumOff val="60000"/>
            </a:schemeClr>
          </a:solidFill>
        </p:spPr>
        <p:txBody>
          <a:bodyPr wrap="square" rtlCol="0">
            <a:spAutoFit/>
          </a:bodyPr>
          <a:lstStyle/>
          <a:p>
            <a:r>
              <a:rPr lang="en-US" sz="3200" dirty="0"/>
              <a:t>What education/workforce questions do you want to make sure we cover today?  Any pressing issues?</a:t>
            </a:r>
          </a:p>
        </p:txBody>
      </p:sp>
    </p:spTree>
    <p:extLst>
      <p:ext uri="{BB962C8B-B14F-4D97-AF65-F5344CB8AC3E}">
        <p14:creationId xmlns:p14="http://schemas.microsoft.com/office/powerpoint/2010/main" val="183838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11382" y="1266900"/>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Case Studies</a:t>
            </a:r>
          </a:p>
        </p:txBody>
      </p:sp>
      <p:sp>
        <p:nvSpPr>
          <p:cNvPr id="10" name="Shape 152"/>
          <p:cNvSpPr txBox="1">
            <a:spLocks/>
          </p:cNvSpPr>
          <p:nvPr/>
        </p:nvSpPr>
        <p:spPr>
          <a:xfrm>
            <a:off x="6496051" y="2356864"/>
            <a:ext cx="3715293" cy="82291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dirty="0">
                <a:solidFill>
                  <a:schemeClr val="accent1">
                    <a:lumMod val="75000"/>
                  </a:schemeClr>
                </a:solidFill>
                <a:latin typeface="Century Gothic" panose="020B0502020202020204" pitchFamily="34" charset="0"/>
              </a:rPr>
              <a:t>98% retention rate </a:t>
            </a:r>
            <a:r>
              <a:rPr lang="en-US" sz="2200" b="0" dirty="0">
                <a:solidFill>
                  <a:schemeClr val="tx1">
                    <a:lumMod val="65000"/>
                    <a:lumOff val="35000"/>
                  </a:schemeClr>
                </a:solidFill>
                <a:latin typeface="Century Gothic" panose="020B0502020202020204" pitchFamily="34" charset="0"/>
              </a:rPr>
              <a:t>for Michigan jobs</a:t>
            </a:r>
          </a:p>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dirty="0">
                <a:solidFill>
                  <a:schemeClr val="accent1">
                    <a:lumMod val="75000"/>
                  </a:schemeClr>
                </a:solidFill>
                <a:latin typeface="Century Gothic" panose="020B0502020202020204" pitchFamily="34" charset="0"/>
                <a:cs typeface="Century Gothic"/>
              </a:rPr>
              <a:t>5.5K new jobs </a:t>
            </a:r>
            <a:r>
              <a:rPr lang="en-US" sz="2200" b="0" dirty="0">
                <a:solidFill>
                  <a:schemeClr val="tx1">
                    <a:lumMod val="65000"/>
                    <a:lumOff val="35000"/>
                  </a:schemeClr>
                </a:solidFill>
                <a:latin typeface="Century Gothic" panose="020B0502020202020204" pitchFamily="34" charset="0"/>
                <a:cs typeface="Century Gothic"/>
              </a:rPr>
              <a:t>projected across 11 critical areas of need for Vermont’s economy</a:t>
            </a:r>
          </a:p>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dirty="0">
                <a:solidFill>
                  <a:schemeClr val="accent1">
                    <a:lumMod val="75000"/>
                  </a:schemeClr>
                </a:solidFill>
                <a:latin typeface="Century Gothic" panose="020B0502020202020204" pitchFamily="34" charset="0"/>
                <a:cs typeface="Century Gothic"/>
              </a:rPr>
              <a:t>48% increase </a:t>
            </a:r>
            <a:r>
              <a:rPr lang="en-US" sz="2200" b="0" dirty="0">
                <a:solidFill>
                  <a:schemeClr val="tx1">
                    <a:lumMod val="65000"/>
                    <a:lumOff val="35000"/>
                  </a:schemeClr>
                </a:solidFill>
                <a:latin typeface="Century Gothic" panose="020B0502020202020204" pitchFamily="34" charset="0"/>
                <a:cs typeface="Century Gothic"/>
              </a:rPr>
              <a:t>in Houston’s higher education enrollment for </a:t>
            </a:r>
            <a:r>
              <a:rPr lang="en-US" sz="2200" dirty="0">
                <a:solidFill>
                  <a:schemeClr val="accent1">
                    <a:lumMod val="75000"/>
                  </a:schemeClr>
                </a:solidFill>
                <a:latin typeface="Century Gothic" panose="020B0502020202020204" pitchFamily="34" charset="0"/>
                <a:cs typeface="Century Gothic"/>
              </a:rPr>
              <a:t>majors aligned to critical industry sectors</a:t>
            </a:r>
          </a:p>
        </p:txBody>
      </p:sp>
      <p:pic>
        <p:nvPicPr>
          <p:cNvPr id="2" name="Picture 1"/>
          <p:cNvPicPr>
            <a:picLocks noChangeAspect="1"/>
          </p:cNvPicPr>
          <p:nvPr/>
        </p:nvPicPr>
        <p:blipFill rotWithShape="1">
          <a:blip r:embed="rId3"/>
          <a:srcRect l="9737" t="9879" r="10789" b="5426"/>
          <a:stretch/>
        </p:blipFill>
        <p:spPr>
          <a:xfrm>
            <a:off x="2179893" y="1954864"/>
            <a:ext cx="3994483" cy="2305866"/>
          </a:xfrm>
          <a:prstGeom prst="rect">
            <a:avLst/>
          </a:prstGeom>
        </p:spPr>
      </p:pic>
      <p:pic>
        <p:nvPicPr>
          <p:cNvPr id="3" name="Picture 2"/>
          <p:cNvPicPr>
            <a:picLocks noChangeAspect="1"/>
          </p:cNvPicPr>
          <p:nvPr/>
        </p:nvPicPr>
        <p:blipFill rotWithShape="1">
          <a:blip r:embed="rId4"/>
          <a:srcRect l="9299" t="9880" r="10614" b="5749"/>
          <a:stretch/>
        </p:blipFill>
        <p:spPr>
          <a:xfrm>
            <a:off x="2179893" y="4363919"/>
            <a:ext cx="3994483" cy="2279436"/>
          </a:xfrm>
          <a:prstGeom prst="rect">
            <a:avLst/>
          </a:prstGeom>
        </p:spPr>
      </p:pic>
    </p:spTree>
    <p:extLst>
      <p:ext uri="{BB962C8B-B14F-4D97-AF65-F5344CB8AC3E}">
        <p14:creationId xmlns:p14="http://schemas.microsoft.com/office/powerpoint/2010/main" val="5684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11382" y="1394027"/>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Resources</a:t>
            </a:r>
          </a:p>
        </p:txBody>
      </p:sp>
      <p:sp>
        <p:nvSpPr>
          <p:cNvPr id="10" name="Shape 152"/>
          <p:cNvSpPr txBox="1">
            <a:spLocks/>
          </p:cNvSpPr>
          <p:nvPr/>
        </p:nvSpPr>
        <p:spPr>
          <a:xfrm>
            <a:off x="2213812" y="2036208"/>
            <a:ext cx="4387013" cy="82291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6000" b="1" i="0" u="none" strike="noStrike" cap="none" spc="0" baseline="0">
                <a:ln>
                  <a:noFill/>
                </a:ln>
                <a:solidFill>
                  <a:srgbClr val="1A9ED7"/>
                </a:solidFill>
                <a:uFillTx/>
                <a:latin typeface="+mj-lt"/>
                <a:ea typeface="+mj-ea"/>
                <a:cs typeface="+mj-cs"/>
                <a:sym typeface="Helvetica"/>
              </a:defRPr>
            </a:lvl9pPr>
          </a:lstStyle>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rPr>
              <a:t>Leverage reports and data on our website</a:t>
            </a:r>
          </a:p>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rPr>
              <a:t>More about TPM at TheTalentSupplyChain.org</a:t>
            </a:r>
          </a:p>
          <a:p>
            <a:pPr marL="342900" marR="5080" indent="-342900">
              <a:spcAft>
                <a:spcPts val="1200"/>
              </a:spcAft>
              <a:buFont typeface="Arial" panose="020B0604020202020204" pitchFamily="34" charset="0"/>
              <a:buChar char="•"/>
              <a:defRPr sz="2200">
                <a:latin typeface="+mj-lt"/>
                <a:ea typeface="+mj-ea"/>
                <a:cs typeface="+mj-cs"/>
                <a:sym typeface="Helvetica"/>
              </a:defRPr>
            </a:pPr>
            <a:r>
              <a:rPr lang="en-US" sz="2200" b="0" dirty="0">
                <a:solidFill>
                  <a:schemeClr val="tx1">
                    <a:lumMod val="65000"/>
                    <a:lumOff val="35000"/>
                  </a:schemeClr>
                </a:solidFill>
                <a:latin typeface="Century Gothic" panose="020B0502020202020204" pitchFamily="34" charset="0"/>
                <a:cs typeface="Century Gothic"/>
              </a:rPr>
              <a:t>More case studies at ForwardonTalent.org</a:t>
            </a:r>
          </a:p>
        </p:txBody>
      </p:sp>
      <p:pic>
        <p:nvPicPr>
          <p:cNvPr id="4" name="Picture 3"/>
          <p:cNvPicPr>
            <a:picLocks noChangeAspect="1"/>
          </p:cNvPicPr>
          <p:nvPr/>
        </p:nvPicPr>
        <p:blipFill rotWithShape="1">
          <a:blip r:embed="rId3"/>
          <a:srcRect l="14298" t="10040" r="17018" b="50931"/>
          <a:stretch/>
        </p:blipFill>
        <p:spPr>
          <a:xfrm>
            <a:off x="2213812" y="4764655"/>
            <a:ext cx="5898430" cy="1815480"/>
          </a:xfrm>
          <a:prstGeom prst="rect">
            <a:avLst/>
          </a:prstGeom>
        </p:spPr>
      </p:pic>
      <p:pic>
        <p:nvPicPr>
          <p:cNvPr id="5" name="Picture 4"/>
          <p:cNvPicPr>
            <a:picLocks noChangeAspect="1"/>
          </p:cNvPicPr>
          <p:nvPr/>
        </p:nvPicPr>
        <p:blipFill rotWithShape="1">
          <a:blip r:embed="rId4"/>
          <a:srcRect l="25088" t="10526" r="40438" b="5101"/>
          <a:stretch/>
        </p:blipFill>
        <p:spPr>
          <a:xfrm>
            <a:off x="7154780" y="2093345"/>
            <a:ext cx="3120613" cy="4136997"/>
          </a:xfrm>
          <a:prstGeom prst="rect">
            <a:avLst/>
          </a:prstGeom>
        </p:spPr>
      </p:pic>
    </p:spTree>
    <p:extLst>
      <p:ext uri="{BB962C8B-B14F-4D97-AF65-F5344CB8AC3E}">
        <p14:creationId xmlns:p14="http://schemas.microsoft.com/office/powerpoint/2010/main" val="211481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7A12-6880-45CF-9BC3-546D057ED7CE}"/>
              </a:ext>
            </a:extLst>
          </p:cNvPr>
          <p:cNvSpPr>
            <a:spLocks noGrp="1"/>
          </p:cNvSpPr>
          <p:nvPr>
            <p:ph idx="1"/>
          </p:nvPr>
        </p:nvSpPr>
        <p:spPr>
          <a:xfrm>
            <a:off x="541985" y="1930802"/>
            <a:ext cx="11583473" cy="4399163"/>
          </a:xfrm>
        </p:spPr>
        <p:txBody>
          <a:bodyPr/>
          <a:lstStyle/>
          <a:p>
            <a:r>
              <a:rPr lang="en-US" b="1" dirty="0"/>
              <a:t>Reminder:  Question’s your organization can explore: </a:t>
            </a:r>
          </a:p>
          <a:p>
            <a:pPr lvl="1"/>
            <a:r>
              <a:rPr lang="en-US" dirty="0"/>
              <a:t>How are you relevant and a “must” for your members in this arena? </a:t>
            </a:r>
          </a:p>
          <a:p>
            <a:pPr lvl="1"/>
            <a:r>
              <a:rPr lang="en-US" dirty="0"/>
              <a:t>What’s your lane?   What workforce &amp; education challenges is your Chamber/Association BEST suited to impact? </a:t>
            </a:r>
          </a:p>
          <a:p>
            <a:pPr lvl="1"/>
            <a:r>
              <a:rPr lang="en-US" dirty="0"/>
              <a:t>How can you BEST impact these? </a:t>
            </a:r>
          </a:p>
          <a:p>
            <a:pPr lvl="1"/>
            <a:r>
              <a:rPr lang="en-US" dirty="0"/>
              <a:t>What best practices exist for the challenges you’re wanting to tackle? </a:t>
            </a:r>
          </a:p>
          <a:p>
            <a:pPr lvl="1"/>
            <a:r>
              <a:rPr lang="en-US" dirty="0"/>
              <a:t>Who needs to be “in the room” and engaged in solutions? </a:t>
            </a:r>
          </a:p>
          <a:p>
            <a:pPr lvl="1"/>
            <a:r>
              <a:rPr lang="en-US" dirty="0"/>
              <a:t>How is collective impact being discussed and utilized locally to address complex national challenges like these? </a:t>
            </a:r>
          </a:p>
          <a:p>
            <a:pPr marL="0" indent="0">
              <a:buNone/>
            </a:pPr>
            <a:endParaRPr lang="en-US" dirty="0"/>
          </a:p>
        </p:txBody>
      </p:sp>
    </p:spTree>
    <p:extLst>
      <p:ext uri="{BB962C8B-B14F-4D97-AF65-F5344CB8AC3E}">
        <p14:creationId xmlns:p14="http://schemas.microsoft.com/office/powerpoint/2010/main" val="3207190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16604"/>
            <a:ext cx="7315200" cy="5641396"/>
          </a:xfrm>
          <a:prstGeom prst="rect">
            <a:avLst/>
          </a:prstGeom>
          <a:solidFill>
            <a:schemeClr val="accent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5880" y="2228578"/>
            <a:ext cx="7196805" cy="2923877"/>
          </a:xfrm>
          <a:prstGeom prst="rect">
            <a:avLst/>
          </a:prstGeom>
        </p:spPr>
        <p:txBody>
          <a:bodyPr wrap="square">
            <a:spAutoFit/>
          </a:bodyPr>
          <a:lstStyle/>
          <a:p>
            <a:pPr marL="457200" indent="-457200">
              <a:spcAft>
                <a:spcPts val="2400"/>
              </a:spcAft>
              <a:buAutoNum type="arabicPeriod"/>
            </a:pPr>
            <a:r>
              <a:rPr lang="en-US" sz="2400" dirty="0">
                <a:solidFill>
                  <a:schemeClr val="bg1"/>
                </a:solidFill>
                <a:latin typeface="Century Gothic" panose="020B0502020202020204" pitchFamily="34" charset="0"/>
                <a:cs typeface="Times New Roman" panose="02020603050405020304" pitchFamily="18" charset="0"/>
              </a:rPr>
              <a:t>Identify one </a:t>
            </a:r>
            <a:r>
              <a:rPr lang="en-US" sz="2400" b="1" dirty="0">
                <a:solidFill>
                  <a:schemeClr val="bg1"/>
                </a:solidFill>
                <a:latin typeface="Century Gothic" panose="020B0502020202020204" pitchFamily="34" charset="0"/>
                <a:cs typeface="Times New Roman" panose="02020603050405020304" pitchFamily="18" charset="0"/>
              </a:rPr>
              <a:t>workforce development issue</a:t>
            </a:r>
            <a:r>
              <a:rPr lang="en-US" sz="2400" dirty="0">
                <a:solidFill>
                  <a:schemeClr val="bg1"/>
                </a:solidFill>
                <a:latin typeface="Century Gothic" panose="020B0502020202020204" pitchFamily="34" charset="0"/>
                <a:cs typeface="Times New Roman" panose="02020603050405020304" pitchFamily="18" charset="0"/>
              </a:rPr>
              <a:t> in your community or in your industry</a:t>
            </a:r>
          </a:p>
          <a:p>
            <a:pPr marL="457200" indent="-457200">
              <a:spcAft>
                <a:spcPts val="2400"/>
              </a:spcAft>
              <a:buAutoNum type="arabicPeriod"/>
            </a:pPr>
            <a:r>
              <a:rPr lang="en-US" sz="2400" dirty="0">
                <a:solidFill>
                  <a:schemeClr val="bg1"/>
                </a:solidFill>
                <a:latin typeface="Century Gothic" panose="020B0502020202020204" pitchFamily="34" charset="0"/>
                <a:cs typeface="Times New Roman" panose="02020603050405020304" pitchFamily="18" charset="0"/>
              </a:rPr>
              <a:t>Identify one possible solution and the </a:t>
            </a:r>
            <a:r>
              <a:rPr lang="en-US" sz="2400" b="1" dirty="0">
                <a:solidFill>
                  <a:schemeClr val="bg1"/>
                </a:solidFill>
                <a:latin typeface="Century Gothic" panose="020B0502020202020204" pitchFamily="34" charset="0"/>
                <a:cs typeface="Times New Roman" panose="02020603050405020304" pitchFamily="18" charset="0"/>
              </a:rPr>
              <a:t>steps you would take to get there</a:t>
            </a:r>
          </a:p>
          <a:p>
            <a:pPr marL="457200" indent="-457200">
              <a:spcAft>
                <a:spcPts val="2400"/>
              </a:spcAft>
              <a:buFontTx/>
              <a:buAutoNum type="arabicPeriod"/>
            </a:pPr>
            <a:r>
              <a:rPr lang="en-US" sz="2400" dirty="0">
                <a:solidFill>
                  <a:schemeClr val="bg1"/>
                </a:solidFill>
                <a:latin typeface="Century Gothic" panose="020B0502020202020204" pitchFamily="34" charset="0"/>
                <a:cs typeface="Times New Roman" panose="02020603050405020304" pitchFamily="18" charset="0"/>
              </a:rPr>
              <a:t>Identify three </a:t>
            </a:r>
            <a:r>
              <a:rPr lang="en-US" sz="2400" b="1" dirty="0">
                <a:solidFill>
                  <a:schemeClr val="bg1"/>
                </a:solidFill>
                <a:latin typeface="Century Gothic" panose="020B0502020202020204" pitchFamily="34" charset="0"/>
                <a:cs typeface="Times New Roman" panose="02020603050405020304" pitchFamily="18" charset="0"/>
              </a:rPr>
              <a:t>partner organizations </a:t>
            </a:r>
            <a:r>
              <a:rPr lang="en-US" sz="2400" dirty="0">
                <a:solidFill>
                  <a:schemeClr val="bg1"/>
                </a:solidFill>
                <a:latin typeface="Century Gothic" panose="020B0502020202020204" pitchFamily="34" charset="0"/>
                <a:cs typeface="Times New Roman" panose="02020603050405020304" pitchFamily="18" charset="0"/>
              </a:rPr>
              <a:t>you could work with</a:t>
            </a:r>
          </a:p>
        </p:txBody>
      </p:sp>
      <p:sp>
        <p:nvSpPr>
          <p:cNvPr id="15" name="TextBox 14"/>
          <p:cNvSpPr txBox="1"/>
          <p:nvPr/>
        </p:nvSpPr>
        <p:spPr>
          <a:xfrm>
            <a:off x="1811382" y="1376031"/>
            <a:ext cx="8569235"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GROUP ACTIVITY</a:t>
            </a:r>
          </a:p>
        </p:txBody>
      </p:sp>
      <p:pic>
        <p:nvPicPr>
          <p:cNvPr id="2" name="Picture 1">
            <a:extLst>
              <a:ext uri="{FF2B5EF4-FFF2-40B4-BE49-F238E27FC236}">
                <a16:creationId xmlns:a16="http://schemas.microsoft.com/office/drawing/2014/main" id="{C5C2BB39-7A6A-46D8-AACC-80EFD667549A}"/>
              </a:ext>
            </a:extLst>
          </p:cNvPr>
          <p:cNvPicPr>
            <a:picLocks noChangeAspect="1"/>
          </p:cNvPicPr>
          <p:nvPr/>
        </p:nvPicPr>
        <p:blipFill>
          <a:blip r:embed="rId3"/>
          <a:stretch>
            <a:fillRect/>
          </a:stretch>
        </p:blipFill>
        <p:spPr>
          <a:xfrm>
            <a:off x="7402685" y="1273580"/>
            <a:ext cx="4761389" cy="5584420"/>
          </a:xfrm>
          <a:prstGeom prst="rect">
            <a:avLst/>
          </a:prstGeom>
        </p:spPr>
      </p:pic>
    </p:spTree>
    <p:extLst>
      <p:ext uri="{BB962C8B-B14F-4D97-AF65-F5344CB8AC3E}">
        <p14:creationId xmlns:p14="http://schemas.microsoft.com/office/powerpoint/2010/main" val="187771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11382" y="1435163"/>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US Chamber Resources</a:t>
            </a:r>
          </a:p>
        </p:txBody>
      </p:sp>
      <p:sp>
        <p:nvSpPr>
          <p:cNvPr id="8" name="Rectangle 7"/>
          <p:cNvSpPr/>
          <p:nvPr/>
        </p:nvSpPr>
        <p:spPr>
          <a:xfrm>
            <a:off x="1889758" y="2045658"/>
            <a:ext cx="8296248" cy="3600986"/>
          </a:xfrm>
          <a:prstGeom prst="rect">
            <a:avLst/>
          </a:prstGeom>
        </p:spPr>
        <p:txBody>
          <a:bodyPr wrap="square">
            <a:spAutoFit/>
          </a:bodyPr>
          <a:lstStyle/>
          <a:p>
            <a:pPr>
              <a:lnSpc>
                <a:spcPct val="150000"/>
              </a:lnSpc>
              <a:spcAft>
                <a:spcPts val="1200"/>
              </a:spcAft>
            </a:pPr>
            <a:r>
              <a:rPr lang="en-US" sz="2400" b="1" dirty="0">
                <a:solidFill>
                  <a:schemeClr val="tx1">
                    <a:lumMod val="65000"/>
                    <a:lumOff val="35000"/>
                  </a:schemeClr>
                </a:solidFill>
                <a:latin typeface="Century Gothic" panose="020B0502020202020204" pitchFamily="34" charset="0"/>
              </a:rPr>
              <a:t>uschamberfoundation.org/cew</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/early-</a:t>
            </a:r>
            <a:r>
              <a:rPr lang="en-US" sz="2200" dirty="0" err="1">
                <a:solidFill>
                  <a:schemeClr val="tx1">
                    <a:lumMod val="65000"/>
                    <a:lumOff val="35000"/>
                  </a:schemeClr>
                </a:solidFill>
                <a:latin typeface="Century Gothic" panose="020B0502020202020204" pitchFamily="34" charset="0"/>
              </a:rPr>
              <a:t>ed</a:t>
            </a:r>
            <a:endParaRPr lang="en-US" sz="2200" dirty="0">
              <a:solidFill>
                <a:schemeClr val="tx1">
                  <a:lumMod val="65000"/>
                  <a:lumOff val="35000"/>
                </a:schemeClr>
              </a:solidFill>
              <a:latin typeface="Century Gothic" panose="020B0502020202020204" pitchFamily="34" charset="0"/>
            </a:endParaRP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/early-</a:t>
            </a:r>
            <a:r>
              <a:rPr lang="en-US" sz="2200" dirty="0" err="1">
                <a:solidFill>
                  <a:schemeClr val="tx1">
                    <a:lumMod val="65000"/>
                    <a:lumOff val="35000"/>
                  </a:schemeClr>
                </a:solidFill>
                <a:latin typeface="Century Gothic" panose="020B0502020202020204" pitchFamily="34" charset="0"/>
              </a:rPr>
              <a:t>ed</a:t>
            </a:r>
            <a:r>
              <a:rPr lang="en-US" sz="2200" dirty="0">
                <a:solidFill>
                  <a:schemeClr val="tx1">
                    <a:lumMod val="65000"/>
                    <a:lumOff val="35000"/>
                  </a:schemeClr>
                </a:solidFill>
                <a:latin typeface="Century Gothic" panose="020B0502020202020204" pitchFamily="34" charset="0"/>
              </a:rPr>
              <a:t>/the-business-case (talking points, action steps)</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/k-12-education</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/workforce-development (TPM, JDX, T3)</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TheTalentSupplyChain.org (TPM)</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ForwardonTalent.org (case studies)</a:t>
            </a:r>
          </a:p>
        </p:txBody>
      </p:sp>
    </p:spTree>
    <p:extLst>
      <p:ext uri="{BB962C8B-B14F-4D97-AF65-F5344CB8AC3E}">
        <p14:creationId xmlns:p14="http://schemas.microsoft.com/office/powerpoint/2010/main" val="8319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5072" y="1428587"/>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EXTERNAL RESOURCES</a:t>
            </a:r>
          </a:p>
        </p:txBody>
      </p:sp>
      <p:sp>
        <p:nvSpPr>
          <p:cNvPr id="8" name="Rectangle 7"/>
          <p:cNvSpPr/>
          <p:nvPr/>
        </p:nvSpPr>
        <p:spPr>
          <a:xfrm>
            <a:off x="421565" y="2021492"/>
            <a:ext cx="9379257" cy="4431983"/>
          </a:xfrm>
          <a:prstGeom prst="rect">
            <a:avLst/>
          </a:prstGeom>
        </p:spPr>
        <p:txBody>
          <a:bodyPr wrap="square">
            <a:spAutoFit/>
          </a:bodyPr>
          <a:lstStyle/>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Harvard Center for the Developing Child (</a:t>
            </a:r>
            <a:r>
              <a:rPr lang="en-US" sz="2200" dirty="0">
                <a:latin typeface="Century Gothic" panose="020B0502020202020204" pitchFamily="34" charset="0"/>
                <a:hlinkClick r:id="rId3"/>
              </a:rPr>
              <a:t>https://developingchild.harvard.edu</a:t>
            </a:r>
            <a:r>
              <a:rPr lang="en-US" sz="2200" dirty="0">
                <a:latin typeface="Century Gothic" panose="020B0502020202020204" pitchFamily="34" charset="0"/>
              </a:rPr>
              <a:t>)</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Department of Education (</a:t>
            </a:r>
            <a:r>
              <a:rPr lang="en-US" sz="2200" dirty="0">
                <a:solidFill>
                  <a:schemeClr val="tx1">
                    <a:lumMod val="65000"/>
                    <a:lumOff val="35000"/>
                  </a:schemeClr>
                </a:solidFill>
                <a:latin typeface="Century Gothic" panose="020B0502020202020204" pitchFamily="34" charset="0"/>
                <a:hlinkClick r:id="rId4"/>
              </a:rPr>
              <a:t>www.ed.gov</a:t>
            </a:r>
            <a:r>
              <a:rPr lang="en-US" sz="2200" dirty="0">
                <a:solidFill>
                  <a:schemeClr val="tx1">
                    <a:lumMod val="65000"/>
                    <a:lumOff val="35000"/>
                  </a:schemeClr>
                </a:solidFill>
                <a:latin typeface="Century Gothic" panose="020B0502020202020204" pitchFamily="34" charset="0"/>
              </a:rPr>
              <a:t>)</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Education Trust (</a:t>
            </a:r>
            <a:r>
              <a:rPr lang="en-US" sz="2200" dirty="0">
                <a:solidFill>
                  <a:schemeClr val="tx1">
                    <a:lumMod val="65000"/>
                    <a:lumOff val="35000"/>
                  </a:schemeClr>
                </a:solidFill>
                <a:latin typeface="Century Gothic" panose="020B0502020202020204" pitchFamily="34" charset="0"/>
                <a:hlinkClick r:id="rId5"/>
              </a:rPr>
              <a:t>www.edtrust.org</a:t>
            </a:r>
            <a:r>
              <a:rPr lang="en-US" sz="2200" dirty="0">
                <a:solidFill>
                  <a:schemeClr val="tx1">
                    <a:lumMod val="65000"/>
                    <a:lumOff val="35000"/>
                  </a:schemeClr>
                </a:solidFill>
                <a:latin typeface="Century Gothic" panose="020B0502020202020204" pitchFamily="34" charset="0"/>
              </a:rPr>
              <a:t>)</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Honesty gap (</a:t>
            </a:r>
            <a:r>
              <a:rPr lang="en-US" sz="2200" dirty="0">
                <a:solidFill>
                  <a:schemeClr val="tx1">
                    <a:lumMod val="65000"/>
                    <a:lumOff val="35000"/>
                  </a:schemeClr>
                </a:solidFill>
                <a:latin typeface="Century Gothic" panose="020B0502020202020204" pitchFamily="34" charset="0"/>
                <a:hlinkClick r:id="rId6"/>
              </a:rPr>
              <a:t>www.honestygap.org</a:t>
            </a:r>
            <a:r>
              <a:rPr lang="en-US" sz="2200" dirty="0">
                <a:solidFill>
                  <a:schemeClr val="tx1">
                    <a:lumMod val="65000"/>
                    <a:lumOff val="35000"/>
                  </a:schemeClr>
                </a:solidFill>
                <a:latin typeface="Century Gothic" panose="020B0502020202020204" pitchFamily="34" charset="0"/>
              </a:rPr>
              <a:t>)</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Department of Labor Employment &amp; Training Administration (</a:t>
            </a:r>
            <a:r>
              <a:rPr lang="en-US" sz="2200" dirty="0">
                <a:solidFill>
                  <a:schemeClr val="tx1">
                    <a:lumMod val="65000"/>
                    <a:lumOff val="35000"/>
                  </a:schemeClr>
                </a:solidFill>
                <a:latin typeface="Century Gothic" panose="020B0502020202020204" pitchFamily="34" charset="0"/>
                <a:hlinkClick r:id="rId7"/>
              </a:rPr>
              <a:t>www.doleta.gov</a:t>
            </a:r>
            <a:r>
              <a:rPr lang="en-US" sz="2200" dirty="0">
                <a:solidFill>
                  <a:schemeClr val="tx1">
                    <a:lumMod val="65000"/>
                    <a:lumOff val="35000"/>
                  </a:schemeClr>
                </a:solidFill>
                <a:latin typeface="Century Gothic" panose="020B0502020202020204" pitchFamily="34" charset="0"/>
              </a:rPr>
              <a:t>)</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Georgetown Center for Education and the Workforce (</a:t>
            </a:r>
            <a:r>
              <a:rPr lang="en-US" sz="2200" dirty="0">
                <a:solidFill>
                  <a:schemeClr val="tx1">
                    <a:lumMod val="65000"/>
                    <a:lumOff val="35000"/>
                  </a:schemeClr>
                </a:solidFill>
                <a:latin typeface="Century Gothic" panose="020B0502020202020204" pitchFamily="34" charset="0"/>
                <a:hlinkClick r:id="rId8"/>
              </a:rPr>
              <a:t>www.cew.georgetown.edu</a:t>
            </a:r>
            <a:r>
              <a:rPr lang="en-US" sz="2200" dirty="0">
                <a:solidFill>
                  <a:schemeClr val="tx1">
                    <a:lumMod val="65000"/>
                    <a:lumOff val="35000"/>
                  </a:schemeClr>
                </a:solidFill>
                <a:latin typeface="Century Gothic" panose="020B0502020202020204" pitchFamily="34" charset="0"/>
              </a:rPr>
              <a:t>) </a:t>
            </a:r>
          </a:p>
          <a:p>
            <a:pPr marL="342900" indent="-342900">
              <a:spcAft>
                <a:spcPts val="1200"/>
              </a:spcAft>
              <a:buFont typeface="Arial" panose="020B0604020202020204" pitchFamily="34" charset="0"/>
              <a:buChar char="•"/>
            </a:pPr>
            <a:r>
              <a:rPr lang="en-US" sz="2400" b="0" i="0" dirty="0">
                <a:solidFill>
                  <a:schemeClr val="tx1">
                    <a:lumMod val="50000"/>
                    <a:lumOff val="50000"/>
                  </a:schemeClr>
                </a:solidFill>
                <a:effectLst/>
                <a:latin typeface="Century Gothic" panose="020B0502020202020204" pitchFamily="34" charset="0"/>
              </a:rPr>
              <a:t>W.K. Kellogg Foundation (WKKF)</a:t>
            </a:r>
            <a:r>
              <a:rPr lang="en-US" sz="2400" b="0" i="0" dirty="0">
                <a:solidFill>
                  <a:srgbClr val="FFFFFF"/>
                </a:solidFill>
                <a:effectLst/>
                <a:latin typeface="Oswald" panose="00000500000000000000" pitchFamily="2" charset="0"/>
              </a:rPr>
              <a:t>) </a:t>
            </a:r>
            <a:r>
              <a:rPr lang="en-US" sz="2400" i="0" dirty="0">
                <a:solidFill>
                  <a:schemeClr val="tx1">
                    <a:lumMod val="50000"/>
                    <a:lumOff val="50000"/>
                  </a:schemeClr>
                </a:solidFill>
                <a:effectLst/>
                <a:latin typeface="Century Gothic" panose="020B0502020202020204" pitchFamily="34" charset="0"/>
              </a:rPr>
              <a:t>(</a:t>
            </a:r>
            <a:r>
              <a:rPr lang="en-US" sz="2200" dirty="0">
                <a:solidFill>
                  <a:schemeClr val="tx1">
                    <a:lumMod val="65000"/>
                    <a:lumOff val="35000"/>
                  </a:schemeClr>
                </a:solidFill>
                <a:latin typeface="Century Gothic" panose="020B0502020202020204" pitchFamily="34" charset="0"/>
                <a:hlinkClick r:id="rId9"/>
              </a:rPr>
              <a:t>https://www.wkkf.org/</a:t>
            </a:r>
            <a:r>
              <a:rPr lang="en-US" sz="2200" dirty="0">
                <a:solidFill>
                  <a:schemeClr val="tx1">
                    <a:lumMod val="65000"/>
                    <a:lumOff val="35000"/>
                  </a:schemeClr>
                </a:solidFill>
                <a:latin typeface="Century Gothic" panose="020B0502020202020204" pitchFamily="34" charset="0"/>
              </a:rPr>
              <a:t>) </a:t>
            </a:r>
          </a:p>
        </p:txBody>
      </p:sp>
    </p:spTree>
    <p:extLst>
      <p:ext uri="{BB962C8B-B14F-4D97-AF65-F5344CB8AC3E}">
        <p14:creationId xmlns:p14="http://schemas.microsoft.com/office/powerpoint/2010/main" val="18520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C997-35BD-41D6-9D98-96F5904636C4}"/>
              </a:ext>
            </a:extLst>
          </p:cNvPr>
          <p:cNvSpPr>
            <a:spLocks noGrp="1"/>
          </p:cNvSpPr>
          <p:nvPr>
            <p:ph type="title" idx="4294967295"/>
          </p:nvPr>
        </p:nvSpPr>
        <p:spPr>
          <a:xfrm>
            <a:off x="2017713" y="809625"/>
            <a:ext cx="10174287" cy="1554163"/>
          </a:xfrm>
        </p:spPr>
        <p:txBody>
          <a:bodyPr anchor="ctr">
            <a:normAutofit/>
          </a:bodyPr>
          <a:lstStyle/>
          <a:p>
            <a:r>
              <a:rPr lang="en-US" sz="4800" dirty="0"/>
              <a:t>Wrapping it up…..</a:t>
            </a:r>
          </a:p>
        </p:txBody>
      </p:sp>
      <p:graphicFrame>
        <p:nvGraphicFramePr>
          <p:cNvPr id="5" name="Content Placeholder 2">
            <a:extLst>
              <a:ext uri="{FF2B5EF4-FFF2-40B4-BE49-F238E27FC236}">
                <a16:creationId xmlns:a16="http://schemas.microsoft.com/office/drawing/2014/main" id="{777F2174-4225-42D5-A2EF-A4D64605489B}"/>
              </a:ext>
            </a:extLst>
          </p:cNvPr>
          <p:cNvGraphicFramePr>
            <a:graphicFrameLocks noGrp="1"/>
          </p:cNvGraphicFramePr>
          <p:nvPr>
            <p:ph idx="4294967295"/>
            <p:extLst>
              <p:ext uri="{D42A27DB-BD31-4B8C-83A1-F6EECF244321}">
                <p14:modId xmlns:p14="http://schemas.microsoft.com/office/powerpoint/2010/main" val="3088780363"/>
              </p:ext>
            </p:extLst>
          </p:nvPr>
        </p:nvGraphicFramePr>
        <p:xfrm>
          <a:off x="620202" y="2363788"/>
          <a:ext cx="10377488" cy="320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424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schemeClr val="accent1">
                <a:shade val="45000"/>
                <a:satMod val="135000"/>
              </a:schemeClr>
              <a:prstClr val="white"/>
            </a:duotone>
          </a:blip>
          <a:srcRect l="34019" t="25911" r="38509" b="18219"/>
          <a:stretch/>
        </p:blipFill>
        <p:spPr>
          <a:xfrm>
            <a:off x="816334" y="2223305"/>
            <a:ext cx="3886200" cy="4281115"/>
          </a:xfrm>
          <a:prstGeom prst="rect">
            <a:avLst/>
          </a:prstGeom>
        </p:spPr>
      </p:pic>
      <p:sp>
        <p:nvSpPr>
          <p:cNvPr id="9" name="TextBox 8"/>
          <p:cNvSpPr txBox="1"/>
          <p:nvPr/>
        </p:nvSpPr>
        <p:spPr>
          <a:xfrm>
            <a:off x="634496" y="1545569"/>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GET CONNECTED</a:t>
            </a:r>
          </a:p>
        </p:txBody>
      </p:sp>
      <p:sp>
        <p:nvSpPr>
          <p:cNvPr id="7" name="Rectangle 6"/>
          <p:cNvSpPr/>
          <p:nvPr/>
        </p:nvSpPr>
        <p:spPr>
          <a:xfrm>
            <a:off x="4702535" y="2223305"/>
            <a:ext cx="7216470" cy="390876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Subscribe to US Chamber mailing lists and monthly newsletter</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Apply for the Business Leads Fellowship Program</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Get connected with Talent Pipeline Management (TPM) in your state</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ACCE Education &amp; Talent Division </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Schedule a call/zoom with a Bright Spot Community. </a:t>
            </a:r>
          </a:p>
          <a:p>
            <a:pPr marL="342900" indent="-342900">
              <a:spcAft>
                <a:spcPts val="1200"/>
              </a:spcAft>
              <a:buFont typeface="Arial" panose="020B0604020202020204" pitchFamily="34" charset="0"/>
              <a:buChar char="•"/>
            </a:pPr>
            <a:r>
              <a:rPr lang="en-US" sz="2200" dirty="0">
                <a:solidFill>
                  <a:schemeClr val="tx1">
                    <a:lumMod val="65000"/>
                    <a:lumOff val="35000"/>
                  </a:schemeClr>
                </a:solidFill>
                <a:latin typeface="Century Gothic" panose="020B0502020202020204" pitchFamily="34" charset="0"/>
              </a:rPr>
              <a:t>Share a story of success from your community</a:t>
            </a:r>
          </a:p>
        </p:txBody>
      </p:sp>
    </p:spTree>
    <p:extLst>
      <p:ext uri="{BB962C8B-B14F-4D97-AF65-F5344CB8AC3E}">
        <p14:creationId xmlns:p14="http://schemas.microsoft.com/office/powerpoint/2010/main" val="3625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77726" y="1260891"/>
            <a:ext cx="13715312"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 Contact: 				US Chamber contact:  </a:t>
            </a:r>
          </a:p>
        </p:txBody>
      </p:sp>
      <p:cxnSp>
        <p:nvCxnSpPr>
          <p:cNvPr id="13" name="Straight Connector 12"/>
          <p:cNvCxnSpPr/>
          <p:nvPr/>
        </p:nvCxnSpPr>
        <p:spPr>
          <a:xfrm>
            <a:off x="1588009" y="1903679"/>
            <a:ext cx="8433381"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88009" y="2023138"/>
            <a:ext cx="8433381"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03538" y="2081152"/>
            <a:ext cx="6090699" cy="4032821"/>
          </a:xfrm>
          <a:prstGeom prst="rect">
            <a:avLst/>
          </a:prstGeom>
          <a:solidFill>
            <a:schemeClr val="accent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011188" y="3290457"/>
            <a:ext cx="3307741" cy="2092881"/>
          </a:xfrm>
          <a:prstGeom prst="rect">
            <a:avLst/>
          </a:prstGeom>
        </p:spPr>
        <p:txBody>
          <a:bodyPr wrap="square">
            <a:spAutoFit/>
          </a:bodyPr>
          <a:lstStyle/>
          <a:p>
            <a:pPr>
              <a:spcAft>
                <a:spcPts val="2400"/>
              </a:spcAft>
            </a:pPr>
            <a:r>
              <a:rPr lang="en-US" b="1" dirty="0">
                <a:solidFill>
                  <a:schemeClr val="bg1"/>
                </a:solidFill>
                <a:latin typeface="Century Gothic" panose="020B0502020202020204" pitchFamily="34" charset="0"/>
                <a:cs typeface="Times New Roman" panose="02020603050405020304" pitchFamily="18" charset="0"/>
              </a:rPr>
              <a:t>Jaimie M. Francis</a:t>
            </a:r>
          </a:p>
          <a:p>
            <a:pPr>
              <a:spcAft>
                <a:spcPts val="2400"/>
              </a:spcAft>
            </a:pPr>
            <a:r>
              <a:rPr lang="en-US" dirty="0">
                <a:solidFill>
                  <a:schemeClr val="bg1"/>
                </a:solidFill>
                <a:latin typeface="Century Gothic" panose="020B0502020202020204" pitchFamily="34" charset="0"/>
                <a:cs typeface="Times New Roman" panose="02020603050405020304" pitchFamily="18" charset="0"/>
              </a:rPr>
              <a:t>Executive Director</a:t>
            </a:r>
            <a:br>
              <a:rPr lang="en-US" dirty="0">
                <a:solidFill>
                  <a:schemeClr val="bg1"/>
                </a:solidFill>
                <a:latin typeface="Century Gothic" panose="020B0502020202020204" pitchFamily="34" charset="0"/>
                <a:cs typeface="Times New Roman" panose="02020603050405020304" pitchFamily="18" charset="0"/>
              </a:rPr>
            </a:br>
            <a:r>
              <a:rPr lang="en-US" dirty="0">
                <a:solidFill>
                  <a:schemeClr val="bg1"/>
                </a:solidFill>
                <a:latin typeface="Century Gothic" panose="020B0502020202020204" pitchFamily="34" charset="0"/>
                <a:cs typeface="Times New Roman" panose="02020603050405020304" pitchFamily="18" charset="0"/>
              </a:rPr>
              <a:t>Policy and Programs</a:t>
            </a:r>
            <a:br>
              <a:rPr lang="en-US" dirty="0">
                <a:solidFill>
                  <a:schemeClr val="bg1"/>
                </a:solidFill>
                <a:latin typeface="Century Gothic" panose="020B0502020202020204" pitchFamily="34" charset="0"/>
                <a:cs typeface="Times New Roman" panose="02020603050405020304" pitchFamily="18" charset="0"/>
              </a:rPr>
            </a:br>
            <a:r>
              <a:rPr lang="en-US" dirty="0">
                <a:solidFill>
                  <a:schemeClr val="bg1"/>
                </a:solidFill>
                <a:latin typeface="Century Gothic" panose="020B0502020202020204" pitchFamily="34" charset="0"/>
                <a:cs typeface="Times New Roman" panose="02020603050405020304" pitchFamily="18" charset="0"/>
              </a:rPr>
              <a:t>JFrancis@uschamber.com</a:t>
            </a:r>
          </a:p>
          <a:p>
            <a:pPr>
              <a:spcAft>
                <a:spcPts val="2400"/>
              </a:spcAft>
            </a:pPr>
            <a:r>
              <a:rPr lang="en-US" dirty="0">
                <a:solidFill>
                  <a:schemeClr val="bg1"/>
                </a:solidFill>
                <a:latin typeface="Century Gothic" panose="020B0502020202020204" pitchFamily="34" charset="0"/>
                <a:cs typeface="Times New Roman" panose="02020603050405020304" pitchFamily="18" charset="0"/>
              </a:rPr>
              <a:t>      @</a:t>
            </a:r>
            <a:r>
              <a:rPr lang="en-US" dirty="0" err="1">
                <a:solidFill>
                  <a:schemeClr val="bg1"/>
                </a:solidFill>
                <a:latin typeface="Century Gothic" panose="020B0502020202020204" pitchFamily="34" charset="0"/>
                <a:cs typeface="Times New Roman" panose="02020603050405020304" pitchFamily="18" charset="0"/>
              </a:rPr>
              <a:t>JaimieMFrancis</a:t>
            </a:r>
            <a:endParaRPr lang="en-US" dirty="0">
              <a:solidFill>
                <a:schemeClr val="bg1"/>
              </a:solidFill>
              <a:latin typeface="Century Gothic" panose="020B0502020202020204" pitchFamily="34" charset="0"/>
              <a:cs typeface="Times New Roman" panose="02020603050405020304" pitchFamily="18" charset="0"/>
            </a:endParaRPr>
          </a:p>
        </p:txBody>
      </p:sp>
      <p:pic>
        <p:nvPicPr>
          <p:cNvPr id="16" name="Picture 1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12138" y="4981293"/>
            <a:ext cx="421714" cy="421714"/>
          </a:xfrm>
          <a:prstGeom prst="rect">
            <a:avLst/>
          </a:prstGeom>
        </p:spPr>
      </p:pic>
      <p:sp>
        <p:nvSpPr>
          <p:cNvPr id="17" name="Rectangle 16"/>
          <p:cNvSpPr/>
          <p:nvPr/>
        </p:nvSpPr>
        <p:spPr>
          <a:xfrm>
            <a:off x="9113926" y="3321235"/>
            <a:ext cx="2688557" cy="2062103"/>
          </a:xfrm>
          <a:prstGeom prst="rect">
            <a:avLst/>
          </a:prstGeom>
        </p:spPr>
        <p:txBody>
          <a:bodyPr wrap="none">
            <a:spAutoFit/>
          </a:bodyPr>
          <a:lstStyle/>
          <a:p>
            <a:pPr algn="r"/>
            <a:r>
              <a:rPr lang="en-US" sz="1400" b="1" dirty="0">
                <a:solidFill>
                  <a:schemeClr val="bg1"/>
                </a:solidFill>
                <a:latin typeface="Century Gothic" panose="020B0502020202020204" pitchFamily="34" charset="0"/>
              </a:rPr>
              <a:t>GENERAL INFORMATION</a:t>
            </a:r>
          </a:p>
          <a:p>
            <a:pPr algn="r"/>
            <a:r>
              <a:rPr lang="en-US" sz="1400" dirty="0">
                <a:solidFill>
                  <a:schemeClr val="bg1"/>
                </a:solidFill>
                <a:latin typeface="Century Gothic" panose="020B0502020202020204" pitchFamily="34" charset="0"/>
              </a:rPr>
              <a:t>USChamberFoundation.org</a:t>
            </a:r>
          </a:p>
          <a:p>
            <a:pPr algn="r">
              <a:spcBef>
                <a:spcPts val="2400"/>
              </a:spcBef>
            </a:pPr>
            <a:r>
              <a:rPr lang="en-US" sz="1400" b="1" dirty="0">
                <a:solidFill>
                  <a:schemeClr val="bg1"/>
                </a:solidFill>
                <a:latin typeface="Century Gothic" panose="020B0502020202020204" pitchFamily="34" charset="0"/>
              </a:rPr>
              <a:t>EMAIL US ANYTIME</a:t>
            </a:r>
            <a:endParaRPr lang="en-US" sz="1400" dirty="0">
              <a:solidFill>
                <a:schemeClr val="bg1"/>
              </a:solidFill>
              <a:latin typeface="Century Gothic" panose="020B0502020202020204" pitchFamily="34" charset="0"/>
            </a:endParaRPr>
          </a:p>
          <a:p>
            <a:pPr algn="r">
              <a:spcAft>
                <a:spcPts val="1200"/>
              </a:spcAft>
            </a:pPr>
            <a:r>
              <a:rPr lang="en-US" sz="1400" dirty="0">
                <a:solidFill>
                  <a:schemeClr val="bg1"/>
                </a:solidFill>
                <a:latin typeface="Century Gothic" panose="020B0502020202020204" pitchFamily="34" charset="0"/>
              </a:rPr>
              <a:t>workforce@uschamber.com</a:t>
            </a:r>
            <a:br>
              <a:rPr lang="en-US" sz="1400" dirty="0">
                <a:solidFill>
                  <a:schemeClr val="bg1"/>
                </a:solidFill>
                <a:latin typeface="Century Gothic" panose="020B0502020202020204" pitchFamily="34" charset="0"/>
              </a:rPr>
            </a:br>
            <a:r>
              <a:rPr lang="en-US" sz="1400" dirty="0">
                <a:solidFill>
                  <a:schemeClr val="bg1"/>
                </a:solidFill>
                <a:latin typeface="Century Gothic" panose="020B0502020202020204" pitchFamily="34" charset="0"/>
              </a:rPr>
              <a:t>education@uschamber.com</a:t>
            </a:r>
          </a:p>
          <a:p>
            <a:pPr algn="r"/>
            <a:r>
              <a:rPr lang="en-US" sz="1400" b="1" dirty="0">
                <a:solidFill>
                  <a:schemeClr val="bg1"/>
                </a:solidFill>
                <a:latin typeface="Century Gothic" panose="020B0502020202020204" pitchFamily="34" charset="0"/>
              </a:rPr>
              <a:t>SOCIAL</a:t>
            </a:r>
          </a:p>
          <a:p>
            <a:pPr algn="r"/>
            <a:r>
              <a:rPr lang="en-US" sz="1400" dirty="0">
                <a:solidFill>
                  <a:schemeClr val="bg1"/>
                </a:solidFill>
                <a:latin typeface="Century Gothic" panose="020B0502020202020204" pitchFamily="34" charset="0"/>
              </a:rPr>
              <a:t>@usccfeducation</a:t>
            </a:r>
          </a:p>
        </p:txBody>
      </p:sp>
      <p:cxnSp>
        <p:nvCxnSpPr>
          <p:cNvPr id="19" name="Straight Connector 18"/>
          <p:cNvCxnSpPr/>
          <p:nvPr/>
        </p:nvCxnSpPr>
        <p:spPr>
          <a:xfrm>
            <a:off x="10967582" y="3008847"/>
            <a:ext cx="54401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BD0CA4-1C42-4309-968D-896EAFC2C4D8}"/>
              </a:ext>
            </a:extLst>
          </p:cNvPr>
          <p:cNvSpPr/>
          <p:nvPr/>
        </p:nvSpPr>
        <p:spPr>
          <a:xfrm>
            <a:off x="258281" y="2142597"/>
            <a:ext cx="5141587" cy="4032821"/>
          </a:xfrm>
          <a:prstGeom prst="rect">
            <a:avLst/>
          </a:prstGeom>
          <a:solidFill>
            <a:schemeClr val="accent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200CCB5-BD72-4976-B4F0-5147CE000B68}"/>
              </a:ext>
            </a:extLst>
          </p:cNvPr>
          <p:cNvPicPr>
            <a:picLocks noChangeAspect="1"/>
          </p:cNvPicPr>
          <p:nvPr/>
        </p:nvPicPr>
        <p:blipFill>
          <a:blip r:embed="rId4"/>
          <a:stretch>
            <a:fillRect/>
          </a:stretch>
        </p:blipFill>
        <p:spPr>
          <a:xfrm>
            <a:off x="580528" y="3321235"/>
            <a:ext cx="4654686" cy="1446116"/>
          </a:xfrm>
          <a:prstGeom prst="rect">
            <a:avLst/>
          </a:prstGeom>
        </p:spPr>
      </p:pic>
      <p:pic>
        <p:nvPicPr>
          <p:cNvPr id="23" name="Picture 22" descr="A close up of a logo&#10;&#10;Description automatically generated">
            <a:extLst>
              <a:ext uri="{FF2B5EF4-FFF2-40B4-BE49-F238E27FC236}">
                <a16:creationId xmlns:a16="http://schemas.microsoft.com/office/drawing/2014/main" id="{0389E601-B236-43A2-9898-D43AC5DCB2A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59007" y="4823045"/>
            <a:ext cx="402534" cy="402534"/>
          </a:xfrm>
          <a:prstGeom prst="rect">
            <a:avLst/>
          </a:prstGeom>
        </p:spPr>
      </p:pic>
      <p:pic>
        <p:nvPicPr>
          <p:cNvPr id="24" name="Picture 23" descr="Logo&#10;&#10;Description automatically generated">
            <a:extLst>
              <a:ext uri="{FF2B5EF4-FFF2-40B4-BE49-F238E27FC236}">
                <a16:creationId xmlns:a16="http://schemas.microsoft.com/office/drawing/2014/main" id="{C728F0D2-990D-428B-ACDD-91663F16368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95961" y="4743347"/>
            <a:ext cx="486921" cy="486921"/>
          </a:xfrm>
          <a:prstGeom prst="rect">
            <a:avLst/>
          </a:prstGeom>
        </p:spPr>
      </p:pic>
      <p:sp>
        <p:nvSpPr>
          <p:cNvPr id="25" name="TextBox 24">
            <a:extLst>
              <a:ext uri="{FF2B5EF4-FFF2-40B4-BE49-F238E27FC236}">
                <a16:creationId xmlns:a16="http://schemas.microsoft.com/office/drawing/2014/main" id="{B1483C14-26EB-43CB-9422-1EB04CF81989}"/>
              </a:ext>
            </a:extLst>
          </p:cNvPr>
          <p:cNvSpPr txBox="1"/>
          <p:nvPr/>
        </p:nvSpPr>
        <p:spPr>
          <a:xfrm>
            <a:off x="3435239" y="10995767"/>
            <a:ext cx="790887" cy="923330"/>
          </a:xfrm>
          <a:prstGeom prst="rect">
            <a:avLst/>
          </a:prstGeom>
          <a:noFill/>
        </p:spPr>
        <p:txBody>
          <a:bodyPr wrap="square" rtlCol="0">
            <a:spAutoFit/>
          </a:bodyPr>
          <a:lstStyle/>
          <a:p>
            <a:r>
              <a:rPr lang="en-US" sz="900" dirty="0">
                <a:hlinkClick r:id="rId8" tooltip="https://en.m.wikipedia.org/wiki/File:LinkedIn_logo_initials.png"/>
              </a:rPr>
              <a:t>This Photo</a:t>
            </a:r>
            <a:r>
              <a:rPr lang="en-US" sz="900" dirty="0"/>
              <a:t> by Unknown Author is licensed under </a:t>
            </a:r>
            <a:r>
              <a:rPr lang="en-US" sz="900" dirty="0">
                <a:hlinkClick r:id="rId9" tooltip="https://creativecommons.org/licenses/by-sa/3.0/"/>
              </a:rPr>
              <a:t>CC BY-SA</a:t>
            </a:r>
            <a:endParaRPr lang="en-US" sz="900" dirty="0"/>
          </a:p>
        </p:txBody>
      </p:sp>
      <p:pic>
        <p:nvPicPr>
          <p:cNvPr id="26" name="Picture 25" descr="Icon&#10;&#10;Description automatically generated">
            <a:extLst>
              <a:ext uri="{FF2B5EF4-FFF2-40B4-BE49-F238E27FC236}">
                <a16:creationId xmlns:a16="http://schemas.microsoft.com/office/drawing/2014/main" id="{C10AF055-4524-42DB-A5AC-3A99FFD7B16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217302" y="4738658"/>
            <a:ext cx="490600" cy="486921"/>
          </a:xfrm>
          <a:prstGeom prst="rect">
            <a:avLst/>
          </a:prstGeom>
        </p:spPr>
      </p:pic>
    </p:spTree>
    <p:extLst>
      <p:ext uri="{BB962C8B-B14F-4D97-AF65-F5344CB8AC3E}">
        <p14:creationId xmlns:p14="http://schemas.microsoft.com/office/powerpoint/2010/main" val="97469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4A05-3B44-4861-8D16-29F2551AEC80}"/>
              </a:ext>
            </a:extLst>
          </p:cNvPr>
          <p:cNvSpPr>
            <a:spLocks noGrp="1"/>
          </p:cNvSpPr>
          <p:nvPr>
            <p:ph type="title"/>
          </p:nvPr>
        </p:nvSpPr>
        <p:spPr/>
        <p:txBody>
          <a:bodyPr/>
          <a:lstStyle/>
          <a:p>
            <a:r>
              <a:rPr lang="en-US" dirty="0"/>
              <a:t>Just last quarter…..</a:t>
            </a:r>
          </a:p>
        </p:txBody>
      </p:sp>
      <p:sp>
        <p:nvSpPr>
          <p:cNvPr id="3" name="Content Placeholder 2">
            <a:extLst>
              <a:ext uri="{FF2B5EF4-FFF2-40B4-BE49-F238E27FC236}">
                <a16:creationId xmlns:a16="http://schemas.microsoft.com/office/drawing/2014/main" id="{F7F0FB33-8D67-4446-A6A8-63091F81E70D}"/>
              </a:ext>
            </a:extLst>
          </p:cNvPr>
          <p:cNvSpPr>
            <a:spLocks noGrp="1"/>
          </p:cNvSpPr>
          <p:nvPr>
            <p:ph idx="1"/>
          </p:nvPr>
        </p:nvSpPr>
        <p:spPr>
          <a:xfrm>
            <a:off x="838200" y="2793687"/>
            <a:ext cx="10515600" cy="3556000"/>
          </a:xfrm>
        </p:spPr>
        <p:txBody>
          <a:bodyPr>
            <a:normAutofit fontScale="62500" lnSpcReduction="20000"/>
          </a:bodyPr>
          <a:lstStyle/>
          <a:p>
            <a:pPr marL="0" indent="0">
              <a:lnSpc>
                <a:spcPct val="120000"/>
              </a:lnSpc>
              <a:buNone/>
            </a:pPr>
            <a:r>
              <a:rPr lang="en-US" b="0" i="1" dirty="0">
                <a:solidFill>
                  <a:srgbClr val="1A1A1A"/>
                </a:solidFill>
                <a:effectLst/>
                <a:latin typeface="+mn-lt"/>
              </a:rPr>
              <a:t>“Perhaps what’s most notable about the name the Great Resignation is that its main substance—resignations—may be the least consequential thing about the moment that it’s come to represent. The real takeaway is why people are leaving their jobs in the first place—</a:t>
            </a:r>
            <a:r>
              <a:rPr lang="en-US" b="0" i="1" u="sng" dirty="0">
                <a:solidFill>
                  <a:srgbClr val="1A1A1A"/>
                </a:solidFill>
                <a:effectLst/>
                <a:latin typeface="+mn-lt"/>
              </a:rPr>
              <a:t>rampant stress, the shift to remote work, a forced reckoning with what matters in light of the pandemic</a:t>
            </a:r>
            <a:r>
              <a:rPr lang="en-US" b="0" i="1" dirty="0">
                <a:solidFill>
                  <a:srgbClr val="1A1A1A"/>
                </a:solidFill>
                <a:effectLst/>
                <a:latin typeface="+mn-lt"/>
              </a:rPr>
              <a:t>—and what resigning is leading them to do next. </a:t>
            </a:r>
          </a:p>
          <a:p>
            <a:pPr marL="0" indent="0">
              <a:lnSpc>
                <a:spcPct val="120000"/>
              </a:lnSpc>
              <a:buNone/>
            </a:pPr>
            <a:r>
              <a:rPr lang="en-US" b="0" i="1" dirty="0">
                <a:solidFill>
                  <a:srgbClr val="1A1A1A"/>
                </a:solidFill>
                <a:effectLst/>
                <a:latin typeface="+mn-lt"/>
              </a:rPr>
              <a:t>Taken on its surface, the Great Resignation foregrounds the language of job status, but misses a parallel, arguably bigger story: </a:t>
            </a:r>
            <a:r>
              <a:rPr lang="en-US" b="0" i="1" u="sng" dirty="0">
                <a:solidFill>
                  <a:srgbClr val="1A1A1A"/>
                </a:solidFill>
                <a:effectLst/>
                <a:latin typeface="+mn-lt"/>
              </a:rPr>
              <a:t>the radical realignment of values that is fueling people to confront and remake their relationship to life at home, with their families, with their friends, and in their lives outside of labor</a:t>
            </a:r>
            <a:r>
              <a:rPr lang="en-US" b="0" i="1" dirty="0">
                <a:solidFill>
                  <a:srgbClr val="1A1A1A"/>
                </a:solidFill>
                <a:effectLst/>
                <a:latin typeface="+mn-lt"/>
              </a:rPr>
              <a:t>.”</a:t>
            </a:r>
          </a:p>
          <a:p>
            <a:pPr marL="0" indent="0">
              <a:lnSpc>
                <a:spcPct val="120000"/>
              </a:lnSpc>
              <a:buNone/>
            </a:pPr>
            <a:r>
              <a:rPr lang="en-US" sz="2200" i="1" dirty="0">
                <a:latin typeface="+mn-lt"/>
              </a:rPr>
              <a:t>https://www.wired.com/story/great-resignation-misses-the-point/?mc_cid=235246c825&amp;mc_eid=f766c9553e&amp;utm_source=Area+Development+Site+%26+Facility+Planning+Newsletters&amp;utm_campaign=8b6368e4e1-SFP_this_week_544&amp;utm_medium=email&amp;utm_term=0_94850a8d43-8b6368e4e1-302908633&amp;goal=0_94850a8d43-8b6368e4e1-302908633</a:t>
            </a:r>
          </a:p>
          <a:p>
            <a:pPr marL="0" indent="0">
              <a:lnSpc>
                <a:spcPct val="120000"/>
              </a:lnSpc>
              <a:buNone/>
            </a:pPr>
            <a:endParaRPr lang="en-US" i="1" dirty="0">
              <a:latin typeface="+mn-lt"/>
            </a:endParaRPr>
          </a:p>
        </p:txBody>
      </p:sp>
    </p:spTree>
    <p:extLst>
      <p:ext uri="{BB962C8B-B14F-4D97-AF65-F5344CB8AC3E}">
        <p14:creationId xmlns:p14="http://schemas.microsoft.com/office/powerpoint/2010/main" val="228238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3156" y="1432800"/>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Three Pillars of the Talent Pipeline</a:t>
            </a:r>
          </a:p>
        </p:txBody>
      </p:sp>
      <p:sp>
        <p:nvSpPr>
          <p:cNvPr id="16" name="TextBox 15"/>
          <p:cNvSpPr txBox="1"/>
          <p:nvPr/>
        </p:nvSpPr>
        <p:spPr>
          <a:xfrm>
            <a:off x="1933080" y="3778058"/>
            <a:ext cx="2729915" cy="707886"/>
          </a:xfrm>
          <a:prstGeom prst="rect">
            <a:avLst/>
          </a:prstGeom>
          <a:noFill/>
        </p:spPr>
        <p:txBody>
          <a:bodyPr wrap="square" rtlCol="0">
            <a:spAutoFit/>
          </a:bodyPr>
          <a:lstStyle/>
          <a:p>
            <a:pPr algn="ctr"/>
            <a:r>
              <a:rPr lang="en-US" sz="2000" dirty="0">
                <a:solidFill>
                  <a:schemeClr val="tx1">
                    <a:lumMod val="65000"/>
                    <a:lumOff val="35000"/>
                  </a:schemeClr>
                </a:solidFill>
                <a:latin typeface="Century Gothic" panose="020B0502020202020204" pitchFamily="34" charset="0"/>
              </a:rPr>
              <a:t>Early Childhood Education &amp; Care</a:t>
            </a:r>
          </a:p>
        </p:txBody>
      </p:sp>
      <p:sp>
        <p:nvSpPr>
          <p:cNvPr id="23" name="TextBox 22"/>
          <p:cNvSpPr txBox="1"/>
          <p:nvPr/>
        </p:nvSpPr>
        <p:spPr>
          <a:xfrm>
            <a:off x="4816206" y="3778058"/>
            <a:ext cx="2434826" cy="707886"/>
          </a:xfrm>
          <a:prstGeom prst="rect">
            <a:avLst/>
          </a:prstGeom>
          <a:noFill/>
        </p:spPr>
        <p:txBody>
          <a:bodyPr wrap="square" rtlCol="0">
            <a:spAutoFit/>
          </a:bodyPr>
          <a:lstStyle/>
          <a:p>
            <a:pPr algn="ctr"/>
            <a:r>
              <a:rPr lang="en-US" sz="2000" dirty="0">
                <a:solidFill>
                  <a:schemeClr val="tx1">
                    <a:lumMod val="65000"/>
                    <a:lumOff val="35000"/>
                  </a:schemeClr>
                </a:solidFill>
                <a:latin typeface="Century Gothic" panose="020B0502020202020204" pitchFamily="34" charset="0"/>
              </a:rPr>
              <a:t>Connecting K-12 to Careers</a:t>
            </a:r>
          </a:p>
        </p:txBody>
      </p:sp>
      <p:sp>
        <p:nvSpPr>
          <p:cNvPr id="25" name="TextBox 24"/>
          <p:cNvSpPr txBox="1"/>
          <p:nvPr/>
        </p:nvSpPr>
        <p:spPr>
          <a:xfrm>
            <a:off x="7517248" y="3778059"/>
            <a:ext cx="2207745" cy="1015663"/>
          </a:xfrm>
          <a:prstGeom prst="rect">
            <a:avLst/>
          </a:prstGeom>
          <a:noFill/>
        </p:spPr>
        <p:txBody>
          <a:bodyPr wrap="square" rtlCol="0">
            <a:spAutoFit/>
          </a:bodyPr>
          <a:lstStyle/>
          <a:p>
            <a:pPr algn="ctr"/>
            <a:r>
              <a:rPr lang="en-US" sz="2000" dirty="0">
                <a:solidFill>
                  <a:schemeClr val="tx1">
                    <a:lumMod val="65000"/>
                    <a:lumOff val="35000"/>
                  </a:schemeClr>
                </a:solidFill>
                <a:latin typeface="Century Gothic" panose="020B0502020202020204" pitchFamily="34" charset="0"/>
              </a:rPr>
              <a:t>Postsecondary &amp; Workforce Development</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84463"/>
          <a:stretch/>
        </p:blipFill>
        <p:spPr>
          <a:xfrm>
            <a:off x="2847959" y="2544759"/>
            <a:ext cx="1179510" cy="1076258"/>
          </a:xfrm>
          <a:prstGeom prst="rect">
            <a:avLst/>
          </a:prstGeom>
        </p:spPr>
      </p:pic>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l="84791" r="-1591"/>
          <a:stretch/>
        </p:blipFill>
        <p:spPr>
          <a:xfrm>
            <a:off x="7840582" y="2544759"/>
            <a:ext cx="1275348" cy="1076258"/>
          </a:xfrm>
          <a:prstGeom prst="rect">
            <a:avLst/>
          </a:prstGeom>
        </p:spPr>
      </p:pic>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28233" r="54825"/>
          <a:stretch/>
        </p:blipFill>
        <p:spPr>
          <a:xfrm>
            <a:off x="5405140" y="2513278"/>
            <a:ext cx="1286119" cy="1076258"/>
          </a:xfrm>
          <a:prstGeom prst="rect">
            <a:avLst/>
          </a:prstGeom>
        </p:spPr>
      </p:pic>
    </p:spTree>
    <p:extLst>
      <p:ext uri="{BB962C8B-B14F-4D97-AF65-F5344CB8AC3E}">
        <p14:creationId xmlns:p14="http://schemas.microsoft.com/office/powerpoint/2010/main" val="246889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11809" y="1436505"/>
            <a:ext cx="8569235" cy="584775"/>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rPr>
              <a:t>Relevant Legislation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0419" y="1220860"/>
            <a:ext cx="3773431" cy="1016063"/>
          </a:xfrm>
          <a:prstGeom prst="rect">
            <a:avLst/>
          </a:prstGeom>
        </p:spPr>
      </p:pic>
      <p:sp>
        <p:nvSpPr>
          <p:cNvPr id="15" name="Rectangle 14"/>
          <p:cNvSpPr/>
          <p:nvPr/>
        </p:nvSpPr>
        <p:spPr>
          <a:xfrm>
            <a:off x="1107583" y="2789541"/>
            <a:ext cx="10238704" cy="2862322"/>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dirty="0">
                <a:solidFill>
                  <a:schemeClr val="tx1">
                    <a:lumMod val="65000"/>
                    <a:lumOff val="35000"/>
                  </a:schemeClr>
                </a:solidFill>
                <a:latin typeface="Century Gothic" panose="020B0502020202020204" pitchFamily="34" charset="0"/>
              </a:rPr>
              <a:t>Elementary and Secondary Education Act (Every Student Succeeds Act)</a:t>
            </a:r>
          </a:p>
          <a:p>
            <a:pPr marL="342900" indent="-342900">
              <a:lnSpc>
                <a:spcPct val="150000"/>
              </a:lnSpc>
              <a:buFont typeface="Arial" panose="020B0604020202020204" pitchFamily="34" charset="0"/>
              <a:buChar char="•"/>
            </a:pPr>
            <a:r>
              <a:rPr lang="en-US" sz="2400" dirty="0">
                <a:solidFill>
                  <a:schemeClr val="tx1">
                    <a:lumMod val="65000"/>
                    <a:lumOff val="35000"/>
                  </a:schemeClr>
                </a:solidFill>
                <a:latin typeface="Century Gothic" panose="020B0502020202020204" pitchFamily="34" charset="0"/>
              </a:rPr>
              <a:t>Higher Education Reauthorization Act (HEA)</a:t>
            </a:r>
          </a:p>
          <a:p>
            <a:pPr marL="342900" indent="-342900">
              <a:lnSpc>
                <a:spcPct val="150000"/>
              </a:lnSpc>
              <a:buFont typeface="Arial" panose="020B0604020202020204" pitchFamily="34" charset="0"/>
              <a:buChar char="•"/>
            </a:pPr>
            <a:r>
              <a:rPr lang="en-US" sz="2400" dirty="0">
                <a:solidFill>
                  <a:schemeClr val="tx1">
                    <a:lumMod val="65000"/>
                    <a:lumOff val="35000"/>
                  </a:schemeClr>
                </a:solidFill>
                <a:latin typeface="Century Gothic" panose="020B0502020202020204" pitchFamily="34" charset="0"/>
              </a:rPr>
              <a:t>Workforce Innovation and Opportunity Act (WIOA)</a:t>
            </a:r>
          </a:p>
          <a:p>
            <a:pPr marL="342900" indent="-342900">
              <a:lnSpc>
                <a:spcPct val="150000"/>
              </a:lnSpc>
              <a:buFont typeface="Arial" panose="020B0604020202020204" pitchFamily="34" charset="0"/>
              <a:buChar char="•"/>
            </a:pPr>
            <a:r>
              <a:rPr lang="en-US" sz="2400" dirty="0">
                <a:solidFill>
                  <a:schemeClr val="tx1">
                    <a:lumMod val="65000"/>
                    <a:lumOff val="35000"/>
                  </a:schemeClr>
                </a:solidFill>
                <a:latin typeface="Century Gothic" panose="020B0502020202020204" pitchFamily="34" charset="0"/>
              </a:rPr>
              <a:t>Career and Technical Education (Carl D. Perkins)</a:t>
            </a:r>
          </a:p>
        </p:txBody>
      </p:sp>
    </p:spTree>
    <p:extLst>
      <p:ext uri="{BB962C8B-B14F-4D97-AF65-F5344CB8AC3E}">
        <p14:creationId xmlns:p14="http://schemas.microsoft.com/office/powerpoint/2010/main" val="37108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7A12-6880-45CF-9BC3-546D057ED7CE}"/>
              </a:ext>
            </a:extLst>
          </p:cNvPr>
          <p:cNvSpPr>
            <a:spLocks noGrp="1"/>
          </p:cNvSpPr>
          <p:nvPr>
            <p:ph idx="1"/>
          </p:nvPr>
        </p:nvSpPr>
        <p:spPr>
          <a:xfrm>
            <a:off x="541985" y="1930802"/>
            <a:ext cx="11583473" cy="4399163"/>
          </a:xfrm>
        </p:spPr>
        <p:txBody>
          <a:bodyPr/>
          <a:lstStyle/>
          <a:p>
            <a:r>
              <a:rPr lang="en-US" b="1" dirty="0"/>
              <a:t>Questions your organization can explore: </a:t>
            </a:r>
          </a:p>
          <a:p>
            <a:pPr lvl="1"/>
            <a:r>
              <a:rPr lang="en-US" dirty="0"/>
              <a:t>How are you relevant and a “must” for your members in this arena? </a:t>
            </a:r>
          </a:p>
          <a:p>
            <a:pPr lvl="1"/>
            <a:r>
              <a:rPr lang="en-US" dirty="0"/>
              <a:t>What’s your lane?   What workforce &amp; education challenges is your Chamber/Association BEST suited to impact? </a:t>
            </a:r>
          </a:p>
          <a:p>
            <a:pPr lvl="1"/>
            <a:r>
              <a:rPr lang="en-US" dirty="0"/>
              <a:t>How can you BEST impact these? </a:t>
            </a:r>
          </a:p>
          <a:p>
            <a:pPr lvl="2"/>
            <a:r>
              <a:rPr lang="en-US" dirty="0"/>
              <a:t>You can’t just present data and discuss.  You must do something.  </a:t>
            </a:r>
          </a:p>
          <a:p>
            <a:pPr lvl="2"/>
            <a:r>
              <a:rPr lang="en-US" dirty="0">
                <a:highlight>
                  <a:srgbClr val="FFFF00"/>
                </a:highlight>
              </a:rPr>
              <a:t>Do your events &amp; activities lead to outcomes? </a:t>
            </a:r>
          </a:p>
          <a:p>
            <a:pPr lvl="1"/>
            <a:r>
              <a:rPr lang="en-US" dirty="0"/>
              <a:t>What best practices exist for the challenges you’re wanting to tackle? </a:t>
            </a:r>
          </a:p>
          <a:p>
            <a:pPr lvl="1"/>
            <a:r>
              <a:rPr lang="en-US" dirty="0"/>
              <a:t>Who needs to be “in the room” and engaged in solutions? </a:t>
            </a:r>
          </a:p>
          <a:p>
            <a:pPr lvl="1"/>
            <a:r>
              <a:rPr lang="en-US" dirty="0"/>
              <a:t>How is collective impact being discussed and utilized locally to address complex national challenges like these? </a:t>
            </a:r>
          </a:p>
          <a:p>
            <a:endParaRPr lang="en-US" dirty="0"/>
          </a:p>
        </p:txBody>
      </p:sp>
    </p:spTree>
    <p:extLst>
      <p:ext uri="{BB962C8B-B14F-4D97-AF65-F5344CB8AC3E}">
        <p14:creationId xmlns:p14="http://schemas.microsoft.com/office/powerpoint/2010/main" val="13964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itch - Implementing change - Book Summary">
            <a:extLst>
              <a:ext uri="{FF2B5EF4-FFF2-40B4-BE49-F238E27FC236}">
                <a16:creationId xmlns:a16="http://schemas.microsoft.com/office/drawing/2014/main" id="{04701F72-3589-4635-90E2-62BD79CE4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103" y="1276350"/>
            <a:ext cx="4762500" cy="558165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E3D9017-0853-4135-B833-A58D0B0BDB4E}"/>
              </a:ext>
            </a:extLst>
          </p:cNvPr>
          <p:cNvPicPr>
            <a:picLocks noGrp="1" noChangeAspect="1"/>
          </p:cNvPicPr>
          <p:nvPr>
            <p:ph idx="1"/>
          </p:nvPr>
        </p:nvPicPr>
        <p:blipFill>
          <a:blip r:embed="rId3"/>
          <a:stretch>
            <a:fillRect/>
          </a:stretch>
        </p:blipFill>
        <p:spPr>
          <a:xfrm>
            <a:off x="2082045" y="1272456"/>
            <a:ext cx="3793969" cy="5444679"/>
          </a:xfrm>
          <a:prstGeom prst="rect">
            <a:avLst/>
          </a:prstGeom>
        </p:spPr>
      </p:pic>
    </p:spTree>
    <p:extLst>
      <p:ext uri="{BB962C8B-B14F-4D97-AF65-F5344CB8AC3E}">
        <p14:creationId xmlns:p14="http://schemas.microsoft.com/office/powerpoint/2010/main" val="2791553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713" b="10989"/>
          <a:stretch/>
        </p:blipFill>
        <p:spPr>
          <a:xfrm>
            <a:off x="1524000" y="1228725"/>
            <a:ext cx="9144000" cy="4962525"/>
          </a:xfrm>
          <a:prstGeom prst="rect">
            <a:avLst/>
          </a:prstGeom>
        </p:spPr>
      </p:pic>
      <p:sp>
        <p:nvSpPr>
          <p:cNvPr id="4" name="Rectangle 3"/>
          <p:cNvSpPr/>
          <p:nvPr/>
        </p:nvSpPr>
        <p:spPr>
          <a:xfrm>
            <a:off x="1511809" y="1224427"/>
            <a:ext cx="9232392" cy="4957297"/>
          </a:xfrm>
          <a:prstGeom prst="rect">
            <a:avLst/>
          </a:prstGeom>
          <a:solidFill>
            <a:schemeClr val="accent1">
              <a:lumMod val="5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12581" y="3677411"/>
            <a:ext cx="9144000" cy="461665"/>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EARLY CHILDHOOD EDUCATION &amp; CARE</a:t>
            </a:r>
          </a:p>
        </p:txBody>
      </p:sp>
      <p:cxnSp>
        <p:nvCxnSpPr>
          <p:cNvPr id="17" name="Straight Connector 16"/>
          <p:cNvCxnSpPr/>
          <p:nvPr/>
        </p:nvCxnSpPr>
        <p:spPr>
          <a:xfrm>
            <a:off x="3655261" y="3507421"/>
            <a:ext cx="1581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08162" y="3507421"/>
            <a:ext cx="15919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r="75422"/>
          <a:stretch/>
        </p:blipFill>
        <p:spPr>
          <a:xfrm>
            <a:off x="5622156" y="2813116"/>
            <a:ext cx="1424614" cy="821762"/>
          </a:xfrm>
          <a:prstGeom prst="rect">
            <a:avLst/>
          </a:prstGeom>
        </p:spPr>
      </p:pic>
    </p:spTree>
    <p:extLst>
      <p:ext uri="{BB962C8B-B14F-4D97-AF65-F5344CB8AC3E}">
        <p14:creationId xmlns:p14="http://schemas.microsoft.com/office/powerpoint/2010/main" val="3487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F5624307EE5D4D87E4A12BDA95FC74" ma:contentTypeVersion="13" ma:contentTypeDescription="Create a new document." ma:contentTypeScope="" ma:versionID="ff7105c8695b4ca236bc9de6cedc9712">
  <xsd:schema xmlns:xsd="http://www.w3.org/2001/XMLSchema" xmlns:xs="http://www.w3.org/2001/XMLSchema" xmlns:p="http://schemas.microsoft.com/office/2006/metadata/properties" xmlns:ns2="ea3c5527-176c-438b-b984-c8f2625e2be9" xmlns:ns3="d3d677ed-a938-40be-b330-0675c384d7c1" targetNamespace="http://schemas.microsoft.com/office/2006/metadata/properties" ma:root="true" ma:fieldsID="d0b2744b46bc69eb3e35b4e8e74c6e6b" ns2:_="" ns3:_="">
    <xsd:import namespace="ea3c5527-176c-438b-b984-c8f2625e2be9"/>
    <xsd:import namespace="d3d677ed-a938-40be-b330-0675c384d7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c5527-176c-438b-b984-c8f2625e2b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d677ed-a938-40be-b330-0675c384d7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22A641-539A-4531-9712-25E1BE18F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3c5527-176c-438b-b984-c8f2625e2be9"/>
    <ds:schemaRef ds:uri="d3d677ed-a938-40be-b330-0675c384d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CD9579-591F-4DE4-ACB2-42633D03EC6C}">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dcmitype/"/>
    <ds:schemaRef ds:uri="ea3c5527-176c-438b-b984-c8f2625e2be9"/>
    <ds:schemaRef ds:uri="d3d677ed-a938-40be-b330-0675c384d7c1"/>
    <ds:schemaRef ds:uri="http://www.w3.org/XML/1998/namespace"/>
  </ds:schemaRefs>
</ds:datastoreItem>
</file>

<file path=customXml/itemProps3.xml><?xml version="1.0" encoding="utf-8"?>
<ds:datastoreItem xmlns:ds="http://schemas.openxmlformats.org/officeDocument/2006/customXml" ds:itemID="{E81B3B76-432B-4955-9088-5190EFE633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USCoC</Template>
  <TotalTime>304</TotalTime>
  <Words>2519</Words>
  <Application>Microsoft Office PowerPoint</Application>
  <PresentationFormat>Widescreen</PresentationFormat>
  <Paragraphs>259</Paragraphs>
  <Slides>38</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Century Gothic</vt:lpstr>
      <vt:lpstr>Garamond</vt:lpstr>
      <vt:lpstr>Montserrat</vt:lpstr>
      <vt:lpstr>Oswald</vt:lpstr>
      <vt:lpstr>Times New Roman</vt:lpstr>
      <vt:lpstr>Office Theme</vt:lpstr>
      <vt:lpstr>Developing a Competitive Workforce</vt:lpstr>
      <vt:lpstr>My organization: Lynchburg Regional Business Alliance </vt:lpstr>
      <vt:lpstr>Course Objectives…..</vt:lpstr>
      <vt:lpstr>Just last quarter…..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Pandemic Has Accelerated Retirements</vt:lpstr>
      <vt:lpstr>PowerPoint Presentation</vt:lpstr>
      <vt:lpstr>PowerPoint Presentation</vt:lpstr>
      <vt:lpstr>Lynchburg Regional Business Alliance Approach</vt:lpstr>
      <vt:lpstr>PowerPoint Presentation</vt:lpstr>
      <vt:lpstr>PowerPoint Presentation</vt:lpstr>
      <vt:lpstr>PowerPoint Presentation</vt:lpstr>
      <vt:lpstr>PowerPoint Presentation</vt:lpstr>
      <vt:lpstr>PowerPoint Presentation</vt:lpstr>
      <vt:lpstr>PowerPoint Presentation</vt:lpstr>
      <vt:lpstr>Wrapping it 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Yoon, Miyoung</dc:creator>
  <cp:lastModifiedBy>MacRae, Karyn</cp:lastModifiedBy>
  <cp:revision>13</cp:revision>
  <dcterms:created xsi:type="dcterms:W3CDTF">2020-11-30T20:44:51Z</dcterms:created>
  <dcterms:modified xsi:type="dcterms:W3CDTF">2022-01-05T05:46:15Z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0x010100D9F5624307EE5D4D87E4A12BDA95FC74</vt:lpwstr>
  </property>
</Properties>
</file>