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5" r:id="rId5"/>
    <p:sldMasterId id="2147483683" r:id="rId6"/>
  </p:sldMasterIdLst>
  <p:notesMasterIdLst>
    <p:notesMasterId r:id="rId36"/>
  </p:notesMasterIdLst>
  <p:sldIdLst>
    <p:sldId id="294" r:id="rId7"/>
    <p:sldId id="258" r:id="rId8"/>
    <p:sldId id="304" r:id="rId9"/>
    <p:sldId id="260" r:id="rId10"/>
    <p:sldId id="289" r:id="rId11"/>
    <p:sldId id="296" r:id="rId12"/>
    <p:sldId id="295" r:id="rId13"/>
    <p:sldId id="297" r:id="rId14"/>
    <p:sldId id="271" r:id="rId15"/>
    <p:sldId id="264" r:id="rId16"/>
    <p:sldId id="298" r:id="rId17"/>
    <p:sldId id="299" r:id="rId18"/>
    <p:sldId id="300" r:id="rId19"/>
    <p:sldId id="288" r:id="rId20"/>
    <p:sldId id="272" r:id="rId21"/>
    <p:sldId id="291" r:id="rId22"/>
    <p:sldId id="307" r:id="rId23"/>
    <p:sldId id="280" r:id="rId24"/>
    <p:sldId id="281" r:id="rId25"/>
    <p:sldId id="286" r:id="rId26"/>
    <p:sldId id="302" r:id="rId27"/>
    <p:sldId id="275" r:id="rId28"/>
    <p:sldId id="276" r:id="rId29"/>
    <p:sldId id="303" r:id="rId30"/>
    <p:sldId id="278" r:id="rId31"/>
    <p:sldId id="279" r:id="rId32"/>
    <p:sldId id="301" r:id="rId33"/>
    <p:sldId id="283" r:id="rId34"/>
    <p:sldId id="284"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6E6F7-6EC4-49A8-9FB0-CD30EED93363}" v="126" dt="2021-12-26T20:34:08.907"/>
    <p1510:client id="{DD0DADE8-2F85-4C8E-8F95-9954D2FBD6A6}" v="1" dt="2021-12-26T21:42:53.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08D91-FA85-4975-AB06-A8BACBC3B7C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32AD56B-38BD-4958-AEA4-0EBD7A2AF67A}">
      <dgm:prSet phldrT="[Text]"/>
      <dgm:spPr/>
      <dgm:t>
        <a:bodyPr/>
        <a:lstStyle/>
        <a:p>
          <a:r>
            <a:rPr lang="en-US" dirty="0"/>
            <a:t>Basic Industry</a:t>
          </a:r>
        </a:p>
      </dgm:t>
    </dgm:pt>
    <dgm:pt modelId="{0AE7D18B-F769-4AF8-9907-37EA0AA2A2AD}" type="parTrans" cxnId="{420EDA8A-9144-40C9-84B7-CB1BB2F630C0}">
      <dgm:prSet/>
      <dgm:spPr/>
      <dgm:t>
        <a:bodyPr/>
        <a:lstStyle/>
        <a:p>
          <a:endParaRPr lang="en-US"/>
        </a:p>
      </dgm:t>
    </dgm:pt>
    <dgm:pt modelId="{ECC69647-E043-454E-9815-0B1BC10C7A7A}" type="sibTrans" cxnId="{420EDA8A-9144-40C9-84B7-CB1BB2F630C0}">
      <dgm:prSet/>
      <dgm:spPr/>
      <dgm:t>
        <a:bodyPr/>
        <a:lstStyle/>
        <a:p>
          <a:endParaRPr lang="en-US"/>
        </a:p>
      </dgm:t>
    </dgm:pt>
    <dgm:pt modelId="{D6FC742B-209E-4599-9B9B-4EE6E356A07A}">
      <dgm:prSet phldrT="[Text]"/>
      <dgm:spPr/>
      <dgm:t>
        <a:bodyPr/>
        <a:lstStyle/>
        <a:p>
          <a:r>
            <a:rPr lang="en-US" dirty="0"/>
            <a:t>Brings dollars from outside the local area</a:t>
          </a:r>
        </a:p>
      </dgm:t>
    </dgm:pt>
    <dgm:pt modelId="{884505B4-57F5-4054-8116-B522A976D9B2}" type="parTrans" cxnId="{6E4FE082-3723-4F66-9512-D20D10D64658}">
      <dgm:prSet/>
      <dgm:spPr/>
      <dgm:t>
        <a:bodyPr/>
        <a:lstStyle/>
        <a:p>
          <a:endParaRPr lang="en-US"/>
        </a:p>
      </dgm:t>
    </dgm:pt>
    <dgm:pt modelId="{E4131CE8-01B9-43AD-A423-86E075861341}" type="sibTrans" cxnId="{6E4FE082-3723-4F66-9512-D20D10D64658}">
      <dgm:prSet/>
      <dgm:spPr/>
      <dgm:t>
        <a:bodyPr/>
        <a:lstStyle/>
        <a:p>
          <a:endParaRPr lang="en-US"/>
        </a:p>
      </dgm:t>
    </dgm:pt>
    <dgm:pt modelId="{82118874-0384-416F-BFB1-F1D5F50F89BE}">
      <dgm:prSet phldrT="[Text]"/>
      <dgm:spPr/>
      <dgm:t>
        <a:bodyPr/>
        <a:lstStyle/>
        <a:p>
          <a:r>
            <a:rPr lang="en-US" dirty="0"/>
            <a:t>Non-Basic Industry</a:t>
          </a:r>
        </a:p>
      </dgm:t>
    </dgm:pt>
    <dgm:pt modelId="{BF0DBF43-28F7-459D-B950-50A4C9FEE6A1}" type="parTrans" cxnId="{7D438B64-853A-4AD0-BA6A-D93AA3E7EC41}">
      <dgm:prSet/>
      <dgm:spPr/>
      <dgm:t>
        <a:bodyPr/>
        <a:lstStyle/>
        <a:p>
          <a:endParaRPr lang="en-US"/>
        </a:p>
      </dgm:t>
    </dgm:pt>
    <dgm:pt modelId="{E7801E0F-B550-411A-A1D4-6D27F63A84C7}" type="sibTrans" cxnId="{7D438B64-853A-4AD0-BA6A-D93AA3E7EC41}">
      <dgm:prSet/>
      <dgm:spPr/>
      <dgm:t>
        <a:bodyPr/>
        <a:lstStyle/>
        <a:p>
          <a:endParaRPr lang="en-US"/>
        </a:p>
      </dgm:t>
    </dgm:pt>
    <dgm:pt modelId="{D18CA66D-EC22-4816-8B21-32139445487B}">
      <dgm:prSet phldrT="[Text]"/>
      <dgm:spPr/>
      <dgm:t>
        <a:bodyPr/>
        <a:lstStyle/>
        <a:p>
          <a:r>
            <a:rPr lang="en-US" dirty="0"/>
            <a:t>Small businesses that sell to local customers</a:t>
          </a:r>
        </a:p>
      </dgm:t>
    </dgm:pt>
    <dgm:pt modelId="{79E25662-3323-404E-92B0-3C65868A6F02}" type="parTrans" cxnId="{D5787A11-48DA-496C-8E9B-8043BD67D661}">
      <dgm:prSet/>
      <dgm:spPr/>
      <dgm:t>
        <a:bodyPr/>
        <a:lstStyle/>
        <a:p>
          <a:endParaRPr lang="en-US"/>
        </a:p>
      </dgm:t>
    </dgm:pt>
    <dgm:pt modelId="{02287076-9186-4E86-AA05-FAC09F649CA6}" type="sibTrans" cxnId="{D5787A11-48DA-496C-8E9B-8043BD67D661}">
      <dgm:prSet/>
      <dgm:spPr/>
      <dgm:t>
        <a:bodyPr/>
        <a:lstStyle/>
        <a:p>
          <a:endParaRPr lang="en-US"/>
        </a:p>
      </dgm:t>
    </dgm:pt>
    <dgm:pt modelId="{EC127CFC-793F-41AE-97DF-F27844EE099C}">
      <dgm:prSet phldrT="[Text]"/>
      <dgm:spPr/>
      <dgm:t>
        <a:bodyPr/>
        <a:lstStyle/>
        <a:p>
          <a:r>
            <a:rPr lang="en-US" dirty="0"/>
            <a:t>Recirculates local dollars</a:t>
          </a:r>
        </a:p>
      </dgm:t>
    </dgm:pt>
    <dgm:pt modelId="{F3FF7B17-DF40-40C1-8ECB-88A6F7BC8522}" type="parTrans" cxnId="{ED58C84C-7510-4BF7-BE94-3C607384B332}">
      <dgm:prSet/>
      <dgm:spPr/>
      <dgm:t>
        <a:bodyPr/>
        <a:lstStyle/>
        <a:p>
          <a:endParaRPr lang="en-US"/>
        </a:p>
      </dgm:t>
    </dgm:pt>
    <dgm:pt modelId="{0F3719EF-CED6-4687-A841-2977D3036383}" type="sibTrans" cxnId="{ED58C84C-7510-4BF7-BE94-3C607384B332}">
      <dgm:prSet/>
      <dgm:spPr/>
      <dgm:t>
        <a:bodyPr/>
        <a:lstStyle/>
        <a:p>
          <a:endParaRPr lang="en-US"/>
        </a:p>
      </dgm:t>
    </dgm:pt>
    <dgm:pt modelId="{6D47E56B-0E99-489B-84EE-35DC5A46CC8D}">
      <dgm:prSet phldrT="[Text]"/>
      <dgm:spPr/>
      <dgm:t>
        <a:bodyPr/>
        <a:lstStyle/>
        <a:p>
          <a:r>
            <a:rPr lang="en-US" dirty="0"/>
            <a:t>Example: Manufacturing &amp; Distribution</a:t>
          </a:r>
        </a:p>
      </dgm:t>
    </dgm:pt>
    <dgm:pt modelId="{CE2722F1-0178-4BE7-9B42-5A62983D01E2}" type="parTrans" cxnId="{381709D5-2D4D-46C2-AE32-190441CF0343}">
      <dgm:prSet/>
      <dgm:spPr/>
      <dgm:t>
        <a:bodyPr/>
        <a:lstStyle/>
        <a:p>
          <a:endParaRPr lang="en-US"/>
        </a:p>
      </dgm:t>
    </dgm:pt>
    <dgm:pt modelId="{72846680-5DF5-4B5F-A6FD-436CB0644368}" type="sibTrans" cxnId="{381709D5-2D4D-46C2-AE32-190441CF0343}">
      <dgm:prSet/>
      <dgm:spPr/>
      <dgm:t>
        <a:bodyPr/>
        <a:lstStyle/>
        <a:p>
          <a:endParaRPr lang="en-US"/>
        </a:p>
      </dgm:t>
    </dgm:pt>
    <dgm:pt modelId="{3FD80AAA-6816-44ED-AD71-F027D31B9328}">
      <dgm:prSet phldrT="[Text]"/>
      <dgm:spPr/>
      <dgm:t>
        <a:bodyPr/>
        <a:lstStyle/>
        <a:p>
          <a:r>
            <a:rPr lang="en-US" dirty="0"/>
            <a:t>Example: Fast Food, Gas Stations, Retail, Services</a:t>
          </a:r>
        </a:p>
      </dgm:t>
    </dgm:pt>
    <dgm:pt modelId="{D24D5936-78E9-43B7-B4AB-29A7C8593BA7}" type="parTrans" cxnId="{760ADDF5-8A89-4C1E-B8A2-FC6777C9BA2A}">
      <dgm:prSet/>
      <dgm:spPr/>
      <dgm:t>
        <a:bodyPr/>
        <a:lstStyle/>
        <a:p>
          <a:endParaRPr lang="en-US"/>
        </a:p>
      </dgm:t>
    </dgm:pt>
    <dgm:pt modelId="{C4DA1236-DE2A-44F1-B9A1-AF724CFDBAD9}" type="sibTrans" cxnId="{760ADDF5-8A89-4C1E-B8A2-FC6777C9BA2A}">
      <dgm:prSet/>
      <dgm:spPr/>
      <dgm:t>
        <a:bodyPr/>
        <a:lstStyle/>
        <a:p>
          <a:endParaRPr lang="en-US"/>
        </a:p>
      </dgm:t>
    </dgm:pt>
    <dgm:pt modelId="{B78B2073-B4A2-46CC-BF7E-A14CE22D28FA}">
      <dgm:prSet phldrT="[Text]"/>
      <dgm:spPr/>
      <dgm:t>
        <a:bodyPr/>
        <a:lstStyle/>
        <a:p>
          <a:r>
            <a:rPr lang="en-US" dirty="0"/>
            <a:t>No new money is brought into the community</a:t>
          </a:r>
        </a:p>
      </dgm:t>
    </dgm:pt>
    <dgm:pt modelId="{082C12FE-1FF6-4D17-99C4-961A10FDB105}" type="parTrans" cxnId="{D187C0F2-9984-4E58-937A-6C8CEC17DE7C}">
      <dgm:prSet/>
      <dgm:spPr/>
      <dgm:t>
        <a:bodyPr/>
        <a:lstStyle/>
        <a:p>
          <a:endParaRPr lang="en-US"/>
        </a:p>
      </dgm:t>
    </dgm:pt>
    <dgm:pt modelId="{8FAAD4A8-C6CB-48ED-A90B-79436AA2D559}" type="sibTrans" cxnId="{D187C0F2-9984-4E58-937A-6C8CEC17DE7C}">
      <dgm:prSet/>
      <dgm:spPr/>
      <dgm:t>
        <a:bodyPr/>
        <a:lstStyle/>
        <a:p>
          <a:endParaRPr lang="en-US"/>
        </a:p>
      </dgm:t>
    </dgm:pt>
    <dgm:pt modelId="{EAC09B1A-17A3-4C41-9230-6E22BEAED394}">
      <dgm:prSet phldrT="[Text]"/>
      <dgm:spPr/>
      <dgm:t>
        <a:bodyPr/>
        <a:lstStyle/>
        <a:p>
          <a:r>
            <a:rPr lang="en-US" dirty="0"/>
            <a:t>Exports most of its products</a:t>
          </a:r>
        </a:p>
      </dgm:t>
    </dgm:pt>
    <dgm:pt modelId="{F62BDF8C-F121-469D-9F60-3718BF326A0E}" type="parTrans" cxnId="{2DF64F51-ACB0-4BA5-9A5F-0613A2871879}">
      <dgm:prSet/>
      <dgm:spPr/>
      <dgm:t>
        <a:bodyPr/>
        <a:lstStyle/>
        <a:p>
          <a:endParaRPr lang="en-US"/>
        </a:p>
      </dgm:t>
    </dgm:pt>
    <dgm:pt modelId="{EE5890A5-DC69-438C-88C4-4D4E5F6962FF}" type="sibTrans" cxnId="{2DF64F51-ACB0-4BA5-9A5F-0613A2871879}">
      <dgm:prSet/>
      <dgm:spPr/>
      <dgm:t>
        <a:bodyPr/>
        <a:lstStyle/>
        <a:p>
          <a:endParaRPr lang="en-US"/>
        </a:p>
      </dgm:t>
    </dgm:pt>
    <dgm:pt modelId="{5F59A977-7684-45EA-880E-11180EF4D1E7}">
      <dgm:prSet phldrT="[Text]"/>
      <dgm:spPr/>
      <dgm:t>
        <a:bodyPr/>
        <a:lstStyle/>
        <a:p>
          <a:r>
            <a:rPr lang="en-US" dirty="0"/>
            <a:t>Includes Colleges, Hotels, </a:t>
          </a:r>
        </a:p>
      </dgm:t>
    </dgm:pt>
    <dgm:pt modelId="{7FD8B6BE-ADD7-4595-8FE3-FF158CA434B8}" type="parTrans" cxnId="{C252FAA8-30C8-4AFD-8D86-836B4E548E57}">
      <dgm:prSet/>
      <dgm:spPr/>
      <dgm:t>
        <a:bodyPr/>
        <a:lstStyle/>
        <a:p>
          <a:endParaRPr lang="en-US"/>
        </a:p>
      </dgm:t>
    </dgm:pt>
    <dgm:pt modelId="{BA968ECF-D54B-433F-B3AF-3E772D876E6D}" type="sibTrans" cxnId="{C252FAA8-30C8-4AFD-8D86-836B4E548E57}">
      <dgm:prSet/>
      <dgm:spPr/>
      <dgm:t>
        <a:bodyPr/>
        <a:lstStyle/>
        <a:p>
          <a:endParaRPr lang="en-US"/>
        </a:p>
      </dgm:t>
    </dgm:pt>
    <dgm:pt modelId="{6095DF20-A2C9-45CB-ADAC-473F8BCD41B0}" type="pres">
      <dgm:prSet presAssocID="{C6C08D91-FA85-4975-AB06-A8BACBC3B7CA}" presName="Name0" presStyleCnt="0">
        <dgm:presLayoutVars>
          <dgm:dir/>
          <dgm:animLvl val="lvl"/>
          <dgm:resizeHandles val="exact"/>
        </dgm:presLayoutVars>
      </dgm:prSet>
      <dgm:spPr/>
    </dgm:pt>
    <dgm:pt modelId="{E9962DF5-CCEF-4853-AD33-D34CC337024E}" type="pres">
      <dgm:prSet presAssocID="{D32AD56B-38BD-4958-AEA4-0EBD7A2AF67A}" presName="composite" presStyleCnt="0"/>
      <dgm:spPr/>
    </dgm:pt>
    <dgm:pt modelId="{14C1210E-A234-4EEF-BDE3-E7CCF33DE2F2}" type="pres">
      <dgm:prSet presAssocID="{D32AD56B-38BD-4958-AEA4-0EBD7A2AF67A}" presName="parTx" presStyleLbl="alignNode1" presStyleIdx="0" presStyleCnt="2" custLinFactNeighborX="791" custLinFactNeighborY="-8">
        <dgm:presLayoutVars>
          <dgm:chMax val="0"/>
          <dgm:chPref val="0"/>
          <dgm:bulletEnabled val="1"/>
        </dgm:presLayoutVars>
      </dgm:prSet>
      <dgm:spPr/>
    </dgm:pt>
    <dgm:pt modelId="{0F93BACB-0BFF-4BBF-AD12-ABE30E908AB2}" type="pres">
      <dgm:prSet presAssocID="{D32AD56B-38BD-4958-AEA4-0EBD7A2AF67A}" presName="desTx" presStyleLbl="alignAccFollowNode1" presStyleIdx="0" presStyleCnt="2">
        <dgm:presLayoutVars>
          <dgm:bulletEnabled val="1"/>
        </dgm:presLayoutVars>
      </dgm:prSet>
      <dgm:spPr/>
    </dgm:pt>
    <dgm:pt modelId="{5938C998-8E79-4C28-8B7E-B62059FE2A0C}" type="pres">
      <dgm:prSet presAssocID="{ECC69647-E043-454E-9815-0B1BC10C7A7A}" presName="space" presStyleCnt="0"/>
      <dgm:spPr/>
    </dgm:pt>
    <dgm:pt modelId="{8112F413-2166-4E21-A4E1-ADDC644952A2}" type="pres">
      <dgm:prSet presAssocID="{82118874-0384-416F-BFB1-F1D5F50F89BE}" presName="composite" presStyleCnt="0"/>
      <dgm:spPr/>
    </dgm:pt>
    <dgm:pt modelId="{2B18E9EA-DEB5-4D26-A7F3-6905C1C72CC2}" type="pres">
      <dgm:prSet presAssocID="{82118874-0384-416F-BFB1-F1D5F50F89BE}" presName="parTx" presStyleLbl="alignNode1" presStyleIdx="1" presStyleCnt="2" custLinFactNeighborX="594" custLinFactNeighborY="-2124">
        <dgm:presLayoutVars>
          <dgm:chMax val="0"/>
          <dgm:chPref val="0"/>
          <dgm:bulletEnabled val="1"/>
        </dgm:presLayoutVars>
      </dgm:prSet>
      <dgm:spPr/>
    </dgm:pt>
    <dgm:pt modelId="{9D13EBE8-46C9-4A9A-BEFA-46507330D274}" type="pres">
      <dgm:prSet presAssocID="{82118874-0384-416F-BFB1-F1D5F50F89BE}" presName="desTx" presStyleLbl="alignAccFollowNode1" presStyleIdx="1" presStyleCnt="2">
        <dgm:presLayoutVars>
          <dgm:bulletEnabled val="1"/>
        </dgm:presLayoutVars>
      </dgm:prSet>
      <dgm:spPr/>
    </dgm:pt>
  </dgm:ptLst>
  <dgm:cxnLst>
    <dgm:cxn modelId="{D5787A11-48DA-496C-8E9B-8043BD67D661}" srcId="{82118874-0384-416F-BFB1-F1D5F50F89BE}" destId="{D18CA66D-EC22-4816-8B21-32139445487B}" srcOrd="0" destOrd="0" parTransId="{79E25662-3323-404E-92B0-3C65868A6F02}" sibTransId="{02287076-9186-4E86-AA05-FAC09F649CA6}"/>
    <dgm:cxn modelId="{E3D5E324-DDDE-4BC0-B815-DC8B66AA7EB4}" type="presOf" srcId="{D32AD56B-38BD-4958-AEA4-0EBD7A2AF67A}" destId="{14C1210E-A234-4EEF-BDE3-E7CCF33DE2F2}" srcOrd="0" destOrd="0" presId="urn:microsoft.com/office/officeart/2005/8/layout/hList1"/>
    <dgm:cxn modelId="{16BE2238-0D55-4645-ACA4-D23A5695682F}" type="presOf" srcId="{EC127CFC-793F-41AE-97DF-F27844EE099C}" destId="{9D13EBE8-46C9-4A9A-BEFA-46507330D274}" srcOrd="0" destOrd="1" presId="urn:microsoft.com/office/officeart/2005/8/layout/hList1"/>
    <dgm:cxn modelId="{7D438B64-853A-4AD0-BA6A-D93AA3E7EC41}" srcId="{C6C08D91-FA85-4975-AB06-A8BACBC3B7CA}" destId="{82118874-0384-416F-BFB1-F1D5F50F89BE}" srcOrd="1" destOrd="0" parTransId="{BF0DBF43-28F7-459D-B950-50A4C9FEE6A1}" sibTransId="{E7801E0F-B550-411A-A1D4-6D27F63A84C7}"/>
    <dgm:cxn modelId="{ED58C84C-7510-4BF7-BE94-3C607384B332}" srcId="{82118874-0384-416F-BFB1-F1D5F50F89BE}" destId="{EC127CFC-793F-41AE-97DF-F27844EE099C}" srcOrd="1" destOrd="0" parTransId="{F3FF7B17-DF40-40C1-8ECB-88A6F7BC8522}" sibTransId="{0F3719EF-CED6-4687-A841-2977D3036383}"/>
    <dgm:cxn modelId="{2DF64F51-ACB0-4BA5-9A5F-0613A2871879}" srcId="{D32AD56B-38BD-4958-AEA4-0EBD7A2AF67A}" destId="{EAC09B1A-17A3-4C41-9230-6E22BEAED394}" srcOrd="1" destOrd="0" parTransId="{F62BDF8C-F121-469D-9F60-3718BF326A0E}" sibTransId="{EE5890A5-DC69-438C-88C4-4D4E5F6962FF}"/>
    <dgm:cxn modelId="{DD62A852-FE89-448C-A1B2-217D102DC67A}" type="presOf" srcId="{3FD80AAA-6816-44ED-AD71-F027D31B9328}" destId="{9D13EBE8-46C9-4A9A-BEFA-46507330D274}" srcOrd="0" destOrd="3" presId="urn:microsoft.com/office/officeart/2005/8/layout/hList1"/>
    <dgm:cxn modelId="{6E4FE082-3723-4F66-9512-D20D10D64658}" srcId="{D32AD56B-38BD-4958-AEA4-0EBD7A2AF67A}" destId="{D6FC742B-209E-4599-9B9B-4EE6E356A07A}" srcOrd="0" destOrd="0" parTransId="{884505B4-57F5-4054-8116-B522A976D9B2}" sibTransId="{E4131CE8-01B9-43AD-A423-86E075861341}"/>
    <dgm:cxn modelId="{A2CD9484-7582-4558-AAB1-DFA5D267729F}" type="presOf" srcId="{5F59A977-7684-45EA-880E-11180EF4D1E7}" destId="{0F93BACB-0BFF-4BBF-AD12-ABE30E908AB2}" srcOrd="0" destOrd="3" presId="urn:microsoft.com/office/officeart/2005/8/layout/hList1"/>
    <dgm:cxn modelId="{02870186-1CB6-4EF1-8624-D57A0EF22605}" type="presOf" srcId="{D6FC742B-209E-4599-9B9B-4EE6E356A07A}" destId="{0F93BACB-0BFF-4BBF-AD12-ABE30E908AB2}" srcOrd="0" destOrd="0" presId="urn:microsoft.com/office/officeart/2005/8/layout/hList1"/>
    <dgm:cxn modelId="{420EDA8A-9144-40C9-84B7-CB1BB2F630C0}" srcId="{C6C08D91-FA85-4975-AB06-A8BACBC3B7CA}" destId="{D32AD56B-38BD-4958-AEA4-0EBD7A2AF67A}" srcOrd="0" destOrd="0" parTransId="{0AE7D18B-F769-4AF8-9907-37EA0AA2A2AD}" sibTransId="{ECC69647-E043-454E-9815-0B1BC10C7A7A}"/>
    <dgm:cxn modelId="{BACBE18D-BF8E-4A90-B4EB-FA98EA08CEE1}" type="presOf" srcId="{D18CA66D-EC22-4816-8B21-32139445487B}" destId="{9D13EBE8-46C9-4A9A-BEFA-46507330D274}" srcOrd="0" destOrd="0" presId="urn:microsoft.com/office/officeart/2005/8/layout/hList1"/>
    <dgm:cxn modelId="{72372C95-412D-4FB0-974D-3D122ADE435F}" type="presOf" srcId="{82118874-0384-416F-BFB1-F1D5F50F89BE}" destId="{2B18E9EA-DEB5-4D26-A7F3-6905C1C72CC2}" srcOrd="0" destOrd="0" presId="urn:microsoft.com/office/officeart/2005/8/layout/hList1"/>
    <dgm:cxn modelId="{C252FAA8-30C8-4AFD-8D86-836B4E548E57}" srcId="{D32AD56B-38BD-4958-AEA4-0EBD7A2AF67A}" destId="{5F59A977-7684-45EA-880E-11180EF4D1E7}" srcOrd="3" destOrd="0" parTransId="{7FD8B6BE-ADD7-4595-8FE3-FF158CA434B8}" sibTransId="{BA968ECF-D54B-433F-B3AF-3E772D876E6D}"/>
    <dgm:cxn modelId="{09FC2CAA-2FB1-441D-BD82-A36D2B41B09D}" type="presOf" srcId="{C6C08D91-FA85-4975-AB06-A8BACBC3B7CA}" destId="{6095DF20-A2C9-45CB-ADAC-473F8BCD41B0}" srcOrd="0" destOrd="0" presId="urn:microsoft.com/office/officeart/2005/8/layout/hList1"/>
    <dgm:cxn modelId="{1A50E7AF-1B17-473F-82E0-B6BCD91EEF4B}" type="presOf" srcId="{B78B2073-B4A2-46CC-BF7E-A14CE22D28FA}" destId="{9D13EBE8-46C9-4A9A-BEFA-46507330D274}" srcOrd="0" destOrd="2" presId="urn:microsoft.com/office/officeart/2005/8/layout/hList1"/>
    <dgm:cxn modelId="{381709D5-2D4D-46C2-AE32-190441CF0343}" srcId="{D32AD56B-38BD-4958-AEA4-0EBD7A2AF67A}" destId="{6D47E56B-0E99-489B-84EE-35DC5A46CC8D}" srcOrd="2" destOrd="0" parTransId="{CE2722F1-0178-4BE7-9B42-5A62983D01E2}" sibTransId="{72846680-5DF5-4B5F-A6FD-436CB0644368}"/>
    <dgm:cxn modelId="{947F3BE3-C8DB-42CA-A61F-86C414BA6ACD}" type="presOf" srcId="{6D47E56B-0E99-489B-84EE-35DC5A46CC8D}" destId="{0F93BACB-0BFF-4BBF-AD12-ABE30E908AB2}" srcOrd="0" destOrd="2" presId="urn:microsoft.com/office/officeart/2005/8/layout/hList1"/>
    <dgm:cxn modelId="{D187C0F2-9984-4E58-937A-6C8CEC17DE7C}" srcId="{82118874-0384-416F-BFB1-F1D5F50F89BE}" destId="{B78B2073-B4A2-46CC-BF7E-A14CE22D28FA}" srcOrd="2" destOrd="0" parTransId="{082C12FE-1FF6-4D17-99C4-961A10FDB105}" sibTransId="{8FAAD4A8-C6CB-48ED-A90B-79436AA2D559}"/>
    <dgm:cxn modelId="{3CA998F5-6E7D-4DEC-B98C-5018796D0C55}" type="presOf" srcId="{EAC09B1A-17A3-4C41-9230-6E22BEAED394}" destId="{0F93BACB-0BFF-4BBF-AD12-ABE30E908AB2}" srcOrd="0" destOrd="1" presId="urn:microsoft.com/office/officeart/2005/8/layout/hList1"/>
    <dgm:cxn modelId="{760ADDF5-8A89-4C1E-B8A2-FC6777C9BA2A}" srcId="{82118874-0384-416F-BFB1-F1D5F50F89BE}" destId="{3FD80AAA-6816-44ED-AD71-F027D31B9328}" srcOrd="3" destOrd="0" parTransId="{D24D5936-78E9-43B7-B4AB-29A7C8593BA7}" sibTransId="{C4DA1236-DE2A-44F1-B9A1-AF724CFDBAD9}"/>
    <dgm:cxn modelId="{D20C1F83-B964-4B07-8A27-F2E027750614}" type="presParOf" srcId="{6095DF20-A2C9-45CB-ADAC-473F8BCD41B0}" destId="{E9962DF5-CCEF-4853-AD33-D34CC337024E}" srcOrd="0" destOrd="0" presId="urn:microsoft.com/office/officeart/2005/8/layout/hList1"/>
    <dgm:cxn modelId="{C5AE8A4B-8CE9-4F1D-A06B-FF2A299AC4E1}" type="presParOf" srcId="{E9962DF5-CCEF-4853-AD33-D34CC337024E}" destId="{14C1210E-A234-4EEF-BDE3-E7CCF33DE2F2}" srcOrd="0" destOrd="0" presId="urn:microsoft.com/office/officeart/2005/8/layout/hList1"/>
    <dgm:cxn modelId="{7E9F1E90-ED71-4972-906D-6CED750E23E7}" type="presParOf" srcId="{E9962DF5-CCEF-4853-AD33-D34CC337024E}" destId="{0F93BACB-0BFF-4BBF-AD12-ABE30E908AB2}" srcOrd="1" destOrd="0" presId="urn:microsoft.com/office/officeart/2005/8/layout/hList1"/>
    <dgm:cxn modelId="{879BEA85-AD43-4B75-BC47-37DB2C946E8B}" type="presParOf" srcId="{6095DF20-A2C9-45CB-ADAC-473F8BCD41B0}" destId="{5938C998-8E79-4C28-8B7E-B62059FE2A0C}" srcOrd="1" destOrd="0" presId="urn:microsoft.com/office/officeart/2005/8/layout/hList1"/>
    <dgm:cxn modelId="{9C862BEF-8775-48D4-8421-07BCE33B4B7A}" type="presParOf" srcId="{6095DF20-A2C9-45CB-ADAC-473F8BCD41B0}" destId="{8112F413-2166-4E21-A4E1-ADDC644952A2}" srcOrd="2" destOrd="0" presId="urn:microsoft.com/office/officeart/2005/8/layout/hList1"/>
    <dgm:cxn modelId="{CD57D8C5-4572-48AC-A3D4-1FA9A0C53286}" type="presParOf" srcId="{8112F413-2166-4E21-A4E1-ADDC644952A2}" destId="{2B18E9EA-DEB5-4D26-A7F3-6905C1C72CC2}" srcOrd="0" destOrd="0" presId="urn:microsoft.com/office/officeart/2005/8/layout/hList1"/>
    <dgm:cxn modelId="{3321A93B-FCDA-49A5-BAF0-9AB5BCFABEF6}" type="presParOf" srcId="{8112F413-2166-4E21-A4E1-ADDC644952A2}" destId="{9D13EBE8-46C9-4A9A-BEFA-46507330D27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1210E-A234-4EEF-BDE3-E7CCF33DE2F2}">
      <dsp:nvSpPr>
        <dsp:cNvPr id="0" name=""/>
        <dsp:cNvSpPr/>
      </dsp:nvSpPr>
      <dsp:spPr>
        <a:xfrm>
          <a:off x="31815" y="31803"/>
          <a:ext cx="4016928"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Basic Industry</a:t>
          </a:r>
        </a:p>
      </dsp:txBody>
      <dsp:txXfrm>
        <a:off x="31815" y="31803"/>
        <a:ext cx="4016928" cy="748800"/>
      </dsp:txXfrm>
    </dsp:sp>
    <dsp:sp modelId="{0F93BACB-0BFF-4BBF-AD12-ABE30E908AB2}">
      <dsp:nvSpPr>
        <dsp:cNvPr id="0" name=""/>
        <dsp:cNvSpPr/>
      </dsp:nvSpPr>
      <dsp:spPr>
        <a:xfrm>
          <a:off x="41" y="780663"/>
          <a:ext cx="4016928" cy="30689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Brings dollars from outside the local area</a:t>
          </a:r>
        </a:p>
        <a:p>
          <a:pPr marL="228600" lvl="1" indent="-228600" algn="l" defTabSz="1155700">
            <a:lnSpc>
              <a:spcPct val="90000"/>
            </a:lnSpc>
            <a:spcBef>
              <a:spcPct val="0"/>
            </a:spcBef>
            <a:spcAft>
              <a:spcPct val="15000"/>
            </a:spcAft>
            <a:buChar char="•"/>
          </a:pPr>
          <a:r>
            <a:rPr lang="en-US" sz="2600" kern="1200" dirty="0"/>
            <a:t>Exports most of its products</a:t>
          </a:r>
        </a:p>
        <a:p>
          <a:pPr marL="228600" lvl="1" indent="-228600" algn="l" defTabSz="1155700">
            <a:lnSpc>
              <a:spcPct val="90000"/>
            </a:lnSpc>
            <a:spcBef>
              <a:spcPct val="0"/>
            </a:spcBef>
            <a:spcAft>
              <a:spcPct val="15000"/>
            </a:spcAft>
            <a:buChar char="•"/>
          </a:pPr>
          <a:r>
            <a:rPr lang="en-US" sz="2600" kern="1200" dirty="0"/>
            <a:t>Example: Manufacturing &amp; Distribution</a:t>
          </a:r>
        </a:p>
        <a:p>
          <a:pPr marL="228600" lvl="1" indent="-228600" algn="l" defTabSz="1155700">
            <a:lnSpc>
              <a:spcPct val="90000"/>
            </a:lnSpc>
            <a:spcBef>
              <a:spcPct val="0"/>
            </a:spcBef>
            <a:spcAft>
              <a:spcPct val="15000"/>
            </a:spcAft>
            <a:buChar char="•"/>
          </a:pPr>
          <a:r>
            <a:rPr lang="en-US" sz="2600" kern="1200" dirty="0"/>
            <a:t>Includes Colleges, Hotels, </a:t>
          </a:r>
        </a:p>
      </dsp:txBody>
      <dsp:txXfrm>
        <a:off x="41" y="780663"/>
        <a:ext cx="4016928" cy="3068909"/>
      </dsp:txXfrm>
    </dsp:sp>
    <dsp:sp modelId="{2B18E9EA-DEB5-4D26-A7F3-6905C1C72CC2}">
      <dsp:nvSpPr>
        <dsp:cNvPr id="0" name=""/>
        <dsp:cNvSpPr/>
      </dsp:nvSpPr>
      <dsp:spPr>
        <a:xfrm>
          <a:off x="4579383" y="15958"/>
          <a:ext cx="4016928"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Non-Basic Industry</a:t>
          </a:r>
        </a:p>
      </dsp:txBody>
      <dsp:txXfrm>
        <a:off x="4579383" y="15958"/>
        <a:ext cx="4016928" cy="748800"/>
      </dsp:txXfrm>
    </dsp:sp>
    <dsp:sp modelId="{9D13EBE8-46C9-4A9A-BEFA-46507330D274}">
      <dsp:nvSpPr>
        <dsp:cNvPr id="0" name=""/>
        <dsp:cNvSpPr/>
      </dsp:nvSpPr>
      <dsp:spPr>
        <a:xfrm>
          <a:off x="4579341" y="780663"/>
          <a:ext cx="4016928" cy="30689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Small businesses that sell to local customers</a:t>
          </a:r>
        </a:p>
        <a:p>
          <a:pPr marL="228600" lvl="1" indent="-228600" algn="l" defTabSz="1155700">
            <a:lnSpc>
              <a:spcPct val="90000"/>
            </a:lnSpc>
            <a:spcBef>
              <a:spcPct val="0"/>
            </a:spcBef>
            <a:spcAft>
              <a:spcPct val="15000"/>
            </a:spcAft>
            <a:buChar char="•"/>
          </a:pPr>
          <a:r>
            <a:rPr lang="en-US" sz="2600" kern="1200" dirty="0"/>
            <a:t>Recirculates local dollars</a:t>
          </a:r>
        </a:p>
        <a:p>
          <a:pPr marL="228600" lvl="1" indent="-228600" algn="l" defTabSz="1155700">
            <a:lnSpc>
              <a:spcPct val="90000"/>
            </a:lnSpc>
            <a:spcBef>
              <a:spcPct val="0"/>
            </a:spcBef>
            <a:spcAft>
              <a:spcPct val="15000"/>
            </a:spcAft>
            <a:buChar char="•"/>
          </a:pPr>
          <a:r>
            <a:rPr lang="en-US" sz="2600" kern="1200" dirty="0"/>
            <a:t>No new money is brought into the community</a:t>
          </a:r>
        </a:p>
        <a:p>
          <a:pPr marL="228600" lvl="1" indent="-228600" algn="l" defTabSz="1155700">
            <a:lnSpc>
              <a:spcPct val="90000"/>
            </a:lnSpc>
            <a:spcBef>
              <a:spcPct val="0"/>
            </a:spcBef>
            <a:spcAft>
              <a:spcPct val="15000"/>
            </a:spcAft>
            <a:buChar char="•"/>
          </a:pPr>
          <a:r>
            <a:rPr lang="en-US" sz="2600" kern="1200" dirty="0"/>
            <a:t>Example: Fast Food, Gas Stations, Retail, Services</a:t>
          </a:r>
        </a:p>
      </dsp:txBody>
      <dsp:txXfrm>
        <a:off x="4579341" y="780663"/>
        <a:ext cx="4016928" cy="30689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93570B-043A-4A5F-80E0-82000BA27F6C}" type="datetimeFigureOut">
              <a:rPr lang="en-US" smtClean="0"/>
              <a:t>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B2285C-80A8-4212-B224-0D67FBF011C9}" type="slidenum">
              <a:rPr lang="en-US" smtClean="0"/>
              <a:t>‹#›</a:t>
            </a:fld>
            <a:endParaRPr lang="en-US"/>
          </a:p>
        </p:txBody>
      </p:sp>
    </p:spTree>
    <p:extLst>
      <p:ext uri="{BB962C8B-B14F-4D97-AF65-F5344CB8AC3E}">
        <p14:creationId xmlns:p14="http://schemas.microsoft.com/office/powerpoint/2010/main" val="282841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D7666-B71A-4DAC-A21E-69D1F617DDF3}" type="slidenum">
              <a:rPr lang="en-US"/>
              <a:t>2</a:t>
            </a:fld>
            <a:endParaRPr lang="en-US" dirty="0"/>
          </a:p>
        </p:txBody>
      </p:sp>
    </p:spTree>
    <p:extLst>
      <p:ext uri="{BB962C8B-B14F-4D97-AF65-F5344CB8AC3E}">
        <p14:creationId xmlns:p14="http://schemas.microsoft.com/office/powerpoint/2010/main" val="3177453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D7666-B71A-4DAC-A21E-69D1F617DDF3}" type="slidenum">
              <a:rPr lang="en-US"/>
              <a:t>23</a:t>
            </a:fld>
            <a:endParaRPr lang="en-US" dirty="0"/>
          </a:p>
        </p:txBody>
      </p:sp>
    </p:spTree>
    <p:extLst>
      <p:ext uri="{BB962C8B-B14F-4D97-AF65-F5344CB8AC3E}">
        <p14:creationId xmlns:p14="http://schemas.microsoft.com/office/powerpoint/2010/main" val="119931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D7666-B71A-4DAC-A21E-69D1F617DDF3}" type="slidenum">
              <a:rPr lang="en-US"/>
              <a:t>4</a:t>
            </a:fld>
            <a:endParaRPr lang="en-US" dirty="0"/>
          </a:p>
        </p:txBody>
      </p:sp>
    </p:spTree>
    <p:extLst>
      <p:ext uri="{BB962C8B-B14F-4D97-AF65-F5344CB8AC3E}">
        <p14:creationId xmlns:p14="http://schemas.microsoft.com/office/powerpoint/2010/main" val="293848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D7666-B71A-4DAC-A21E-69D1F617DDF3}" type="slidenum">
              <a:rPr lang="en-US"/>
              <a:t>9</a:t>
            </a:fld>
            <a:endParaRPr lang="en-US" dirty="0"/>
          </a:p>
        </p:txBody>
      </p:sp>
    </p:spTree>
    <p:extLst>
      <p:ext uri="{BB962C8B-B14F-4D97-AF65-F5344CB8AC3E}">
        <p14:creationId xmlns:p14="http://schemas.microsoft.com/office/powerpoint/2010/main" val="81201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D7666-B71A-4DAC-A21E-69D1F617DDF3}" type="slidenum">
              <a:rPr lang="en-US"/>
              <a:t>10</a:t>
            </a:fld>
            <a:endParaRPr lang="en-US" dirty="0"/>
          </a:p>
        </p:txBody>
      </p:sp>
    </p:spTree>
    <p:extLst>
      <p:ext uri="{BB962C8B-B14F-4D97-AF65-F5344CB8AC3E}">
        <p14:creationId xmlns:p14="http://schemas.microsoft.com/office/powerpoint/2010/main" val="316304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D7666-B71A-4DAC-A21E-69D1F617DDF3}" type="slidenum">
              <a:rPr lang="en-US"/>
              <a:t>15</a:t>
            </a:fld>
            <a:endParaRPr lang="en-US" dirty="0"/>
          </a:p>
        </p:txBody>
      </p:sp>
    </p:spTree>
    <p:extLst>
      <p:ext uri="{BB962C8B-B14F-4D97-AF65-F5344CB8AC3E}">
        <p14:creationId xmlns:p14="http://schemas.microsoft.com/office/powerpoint/2010/main" val="345687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D7666-B71A-4DAC-A21E-69D1F617DDF3}" type="slidenum">
              <a:rPr lang="en-US"/>
              <a:t>18</a:t>
            </a:fld>
            <a:endParaRPr lang="en-US" dirty="0"/>
          </a:p>
        </p:txBody>
      </p:sp>
    </p:spTree>
    <p:extLst>
      <p:ext uri="{BB962C8B-B14F-4D97-AF65-F5344CB8AC3E}">
        <p14:creationId xmlns:p14="http://schemas.microsoft.com/office/powerpoint/2010/main" val="93764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D7666-B71A-4DAC-A21E-69D1F617DDF3}" type="slidenum">
              <a:rPr lang="en-US"/>
              <a:t>19</a:t>
            </a:fld>
            <a:endParaRPr lang="en-US" dirty="0"/>
          </a:p>
        </p:txBody>
      </p:sp>
    </p:spTree>
    <p:extLst>
      <p:ext uri="{BB962C8B-B14F-4D97-AF65-F5344CB8AC3E}">
        <p14:creationId xmlns:p14="http://schemas.microsoft.com/office/powerpoint/2010/main" val="205016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D7666-B71A-4DAC-A21E-69D1F617DDF3}" type="slidenum">
              <a:rPr lang="en-US"/>
              <a:t>20</a:t>
            </a:fld>
            <a:endParaRPr lang="en-US" dirty="0"/>
          </a:p>
        </p:txBody>
      </p:sp>
    </p:spTree>
    <p:extLst>
      <p:ext uri="{BB962C8B-B14F-4D97-AF65-F5344CB8AC3E}">
        <p14:creationId xmlns:p14="http://schemas.microsoft.com/office/powerpoint/2010/main" val="335509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D7666-B71A-4DAC-A21E-69D1F617DDF3}" type="slidenum">
              <a:rPr lang="en-US"/>
              <a:t>22</a:t>
            </a:fld>
            <a:endParaRPr lang="en-US" dirty="0"/>
          </a:p>
        </p:txBody>
      </p:sp>
    </p:spTree>
    <p:extLst>
      <p:ext uri="{BB962C8B-B14F-4D97-AF65-F5344CB8AC3E}">
        <p14:creationId xmlns:p14="http://schemas.microsoft.com/office/powerpoint/2010/main" val="415040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1" name="Picture 10" descr="A picture containing text, candelabrum, light, crosswalk&#10;&#10;Description automatically generated">
            <a:extLst>
              <a:ext uri="{FF2B5EF4-FFF2-40B4-BE49-F238E27FC236}">
                <a16:creationId xmlns:a16="http://schemas.microsoft.com/office/drawing/2014/main" id="{E591774A-3FE0-3D4C-9872-A8AFE7D86477}"/>
              </a:ext>
            </a:extLst>
          </p:cNvPr>
          <p:cNvPicPr>
            <a:picLocks noChangeAspect="1"/>
          </p:cNvPicPr>
          <p:nvPr/>
        </p:nvPicPr>
        <p:blipFill>
          <a:blip r:embed="rId2"/>
          <a:stretch>
            <a:fillRect/>
          </a:stretch>
        </p:blipFill>
        <p:spPr>
          <a:xfrm>
            <a:off x="0" y="0"/>
            <a:ext cx="12192000" cy="2286000"/>
          </a:xfrm>
          <a:prstGeom prst="rect">
            <a:avLst/>
          </a:prstGeom>
        </p:spPr>
      </p:pic>
      <p:pic>
        <p:nvPicPr>
          <p:cNvPr id="7" name="Picture 6">
            <a:extLst>
              <a:ext uri="{FF2B5EF4-FFF2-40B4-BE49-F238E27FC236}">
                <a16:creationId xmlns:a16="http://schemas.microsoft.com/office/drawing/2014/main" id="{7762C395-127A-2D4E-B2CD-A2A21EFA1E2E}"/>
              </a:ext>
            </a:extLst>
          </p:cNvPr>
          <p:cNvPicPr>
            <a:picLocks noChangeAspect="1"/>
          </p:cNvPicPr>
          <p:nvPr/>
        </p:nvPicPr>
        <p:blipFill>
          <a:blip r:embed="rId3"/>
          <a:srcRect/>
          <a:stretch/>
        </p:blipFill>
        <p:spPr>
          <a:xfrm>
            <a:off x="194078" y="2834641"/>
            <a:ext cx="11803836" cy="3474720"/>
          </a:xfrm>
          <a:prstGeom prst="rect">
            <a:avLst/>
          </a:prstGeom>
        </p:spPr>
      </p:pic>
    </p:spTree>
    <p:extLst>
      <p:ext uri="{BB962C8B-B14F-4D97-AF65-F5344CB8AC3E}">
        <p14:creationId xmlns:p14="http://schemas.microsoft.com/office/powerpoint/2010/main" val="2433442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1088353"/>
          </a:xfrm>
          <a:prstGeom prst="rect">
            <a:avLst/>
          </a:prstGeom>
        </p:spPr>
        <p:txBody>
          <a:bodyPr lIns="228600" tIns="274320" rIns="0" bIns="0"/>
          <a:lstStyle>
            <a:lvl1pPr>
              <a:lnSpc>
                <a:spcPts val="7466"/>
              </a:lnSpc>
              <a:defRPr sz="7466" b="0" i="0" spc="-267" baseline="0">
                <a:solidFill>
                  <a:srgbClr val="004F91"/>
                </a:solidFill>
                <a:latin typeface="GT America Lt" pitchFamily="2" charset="77"/>
                <a:ea typeface="GT America Lt" pitchFamily="2" charset="77"/>
              </a:defRPr>
            </a:lvl1pPr>
          </a:lstStyle>
          <a:p>
            <a:r>
              <a:rPr lang="en-US" dirty="0"/>
              <a:t>Headline Here</a:t>
            </a:r>
          </a:p>
        </p:txBody>
      </p:sp>
      <p:sp>
        <p:nvSpPr>
          <p:cNvPr id="3" name="Content Placeholder 2"/>
          <p:cNvSpPr>
            <a:spLocks noGrp="1"/>
          </p:cNvSpPr>
          <p:nvPr>
            <p:ph idx="1" hasCustomPrompt="1"/>
          </p:nvPr>
        </p:nvSpPr>
        <p:spPr>
          <a:xfrm>
            <a:off x="0" y="1095039"/>
            <a:ext cx="9144000" cy="4674608"/>
          </a:xfrm>
          <a:prstGeom prst="rect">
            <a:avLst/>
          </a:prstGeom>
        </p:spPr>
        <p:txBody>
          <a:bodyPr lIns="274320" tIns="457200" rIns="0" bIns="0"/>
          <a:lstStyle>
            <a:lvl1pPr marL="0" indent="0">
              <a:lnSpc>
                <a:spcPct val="100000"/>
              </a:lnSpc>
              <a:spcBef>
                <a:spcPts val="0"/>
              </a:spcBef>
              <a:spcAft>
                <a:spcPts val="400"/>
              </a:spcAft>
              <a:buNone/>
              <a:defRPr sz="1467" b="0" i="0">
                <a:solidFill>
                  <a:srgbClr val="004F91"/>
                </a:solidFill>
                <a:latin typeface="GT America Rg" pitchFamily="2" charset="77"/>
                <a:ea typeface="GT America Rg" pitchFamily="2" charset="77"/>
              </a:defRPr>
            </a:lvl1pPr>
          </a:lstStyle>
          <a:p>
            <a:pPr lvl="0"/>
            <a:r>
              <a:rPr lang="en-US" dirty="0"/>
              <a:t>For subtitle, use 24pt. For body copy, use 11pt. For source info, use 8pt.</a:t>
            </a:r>
          </a:p>
        </p:txBody>
      </p:sp>
      <p:pic>
        <p:nvPicPr>
          <p:cNvPr id="5" name="Picture 4">
            <a:extLst>
              <a:ext uri="{FF2B5EF4-FFF2-40B4-BE49-F238E27FC236}">
                <a16:creationId xmlns:a16="http://schemas.microsoft.com/office/drawing/2014/main" id="{3ED75F67-E9A0-1941-98D4-F9077841463B}"/>
              </a:ext>
            </a:extLst>
          </p:cNvPr>
          <p:cNvPicPr>
            <a:picLocks noChangeAspect="1"/>
          </p:cNvPicPr>
          <p:nvPr userDrawn="1"/>
        </p:nvPicPr>
        <p:blipFill>
          <a:blip r:embed="rId2"/>
          <a:srcRect/>
          <a:stretch/>
        </p:blipFill>
        <p:spPr>
          <a:xfrm>
            <a:off x="51347" y="5745401"/>
            <a:ext cx="3603269" cy="1060703"/>
          </a:xfrm>
          <a:prstGeom prst="rect">
            <a:avLst/>
          </a:prstGeom>
        </p:spPr>
      </p:pic>
    </p:spTree>
    <p:extLst>
      <p:ext uri="{BB962C8B-B14F-4D97-AF65-F5344CB8AC3E}">
        <p14:creationId xmlns:p14="http://schemas.microsoft.com/office/powerpoint/2010/main" val="103155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L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49814" y="1090509"/>
            <a:ext cx="3658423" cy="928792"/>
          </a:xfrm>
          <a:prstGeom prst="rect">
            <a:avLst/>
          </a:prstGeom>
        </p:spPr>
        <p:txBody>
          <a:bodyPr lIns="0" tIns="457200" rIns="0" bIns="0"/>
          <a:lstStyle>
            <a:lvl1pPr marL="0" indent="0">
              <a:lnSpc>
                <a:spcPts val="3333"/>
              </a:lnSpc>
              <a:spcBef>
                <a:spcPts val="0"/>
              </a:spcBef>
              <a:buNone/>
              <a:defRPr sz="3200" b="0" i="0">
                <a:solidFill>
                  <a:srgbClr val="004F91"/>
                </a:solidFill>
                <a:latin typeface="GT America Lt" pitchFamily="2" charset="77"/>
                <a:ea typeface="GT America Lt"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0" y="1"/>
            <a:ext cx="9144000" cy="1090507"/>
          </a:xfrm>
          <a:prstGeom prst="rect">
            <a:avLst/>
          </a:prstGeom>
        </p:spPr>
        <p:txBody>
          <a:bodyPr lIns="228600" tIns="274320" rIns="0" bIns="0"/>
          <a:lstStyle>
            <a:lvl1pPr>
              <a:lnSpc>
                <a:spcPts val="7466"/>
              </a:lnSpc>
              <a:defRPr sz="7466" b="0" i="0" spc="-267" baseline="0">
                <a:solidFill>
                  <a:srgbClr val="004F91"/>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349814" y="2019301"/>
            <a:ext cx="3658423" cy="1789128"/>
          </a:xfrm>
          <a:prstGeom prst="rect">
            <a:avLst/>
          </a:prstGeom>
        </p:spPr>
        <p:txBody>
          <a:bodyPr lIns="0" tIns="182880" rIns="0" bIns="0"/>
          <a:lstStyle>
            <a:lvl1pPr marL="182875" indent="-182875">
              <a:lnSpc>
                <a:spcPct val="100000"/>
              </a:lnSpc>
              <a:spcBef>
                <a:spcPts val="0"/>
              </a:spcBef>
              <a:spcAft>
                <a:spcPts val="400"/>
              </a:spcAft>
              <a:buFont typeface="Arial" panose="020B0604020202020204" pitchFamily="34" charset="0"/>
              <a:buChar char="•"/>
              <a:defRPr sz="1467" b="0" i="0">
                <a:solidFill>
                  <a:srgbClr val="004F91"/>
                </a:solidFill>
                <a:latin typeface="GT America Rg" pitchFamily="2" charset="77"/>
                <a:ea typeface="GT America Rg"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Bullet point</a:t>
            </a:r>
          </a:p>
          <a:p>
            <a:pPr lvl="0"/>
            <a:r>
              <a:rPr lang="en-US" dirty="0"/>
              <a:t>Bullet point</a:t>
            </a:r>
          </a:p>
          <a:p>
            <a:pPr lvl="0"/>
            <a:r>
              <a:rPr lang="en-US" dirty="0"/>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4214938" y="1090509"/>
            <a:ext cx="3658423" cy="928792"/>
          </a:xfrm>
          <a:prstGeom prst="rect">
            <a:avLst/>
          </a:prstGeom>
        </p:spPr>
        <p:txBody>
          <a:bodyPr lIns="0" tIns="457200" rIns="0" bIns="0"/>
          <a:lstStyle>
            <a:lvl1pPr marL="0" indent="0">
              <a:lnSpc>
                <a:spcPts val="3333"/>
              </a:lnSpc>
              <a:spcBef>
                <a:spcPts val="0"/>
              </a:spcBef>
              <a:buNone/>
              <a:defRPr sz="3200" b="0" i="0">
                <a:solidFill>
                  <a:srgbClr val="004F91"/>
                </a:solidFill>
                <a:latin typeface="GT America Lt" pitchFamily="2" charset="77"/>
                <a:ea typeface="GT America Lt"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4214938" y="2019301"/>
            <a:ext cx="3658423" cy="1789128"/>
          </a:xfrm>
          <a:prstGeom prst="rect">
            <a:avLst/>
          </a:prstGeom>
        </p:spPr>
        <p:txBody>
          <a:bodyPr lIns="0" tIns="182880" rIns="0" bIns="0"/>
          <a:lstStyle>
            <a:lvl1pPr marL="182875" indent="-182875">
              <a:lnSpc>
                <a:spcPct val="100000"/>
              </a:lnSpc>
              <a:spcBef>
                <a:spcPts val="0"/>
              </a:spcBef>
              <a:spcAft>
                <a:spcPts val="400"/>
              </a:spcAft>
              <a:buFont typeface="Arial" panose="020B0604020202020204" pitchFamily="34" charset="0"/>
              <a:buChar char="•"/>
              <a:defRPr sz="1467" b="0" i="0">
                <a:solidFill>
                  <a:srgbClr val="004F91"/>
                </a:solidFill>
                <a:latin typeface="GT America Rg" pitchFamily="2" charset="77"/>
                <a:ea typeface="GT America Rg"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Bullet point</a:t>
            </a:r>
          </a:p>
          <a:p>
            <a:pPr lvl="0"/>
            <a:r>
              <a:rPr lang="en-US" dirty="0"/>
              <a:t>Bullet point</a:t>
            </a:r>
          </a:p>
          <a:p>
            <a:pPr lvl="0"/>
            <a:r>
              <a:rPr lang="en-US" dirty="0"/>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8080062" y="1090509"/>
            <a:ext cx="3658423" cy="928792"/>
          </a:xfrm>
          <a:prstGeom prst="rect">
            <a:avLst/>
          </a:prstGeom>
        </p:spPr>
        <p:txBody>
          <a:bodyPr lIns="0" tIns="457200" rIns="0" bIns="0"/>
          <a:lstStyle>
            <a:lvl1pPr marL="0" indent="0">
              <a:lnSpc>
                <a:spcPts val="3333"/>
              </a:lnSpc>
              <a:spcBef>
                <a:spcPts val="0"/>
              </a:spcBef>
              <a:buNone/>
              <a:defRPr sz="3200" b="0" i="0">
                <a:solidFill>
                  <a:srgbClr val="004F91"/>
                </a:solidFill>
                <a:latin typeface="GT America Lt" pitchFamily="2" charset="77"/>
                <a:ea typeface="GT America Lt"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8080062" y="2019301"/>
            <a:ext cx="3658423" cy="1789128"/>
          </a:xfrm>
          <a:prstGeom prst="rect">
            <a:avLst/>
          </a:prstGeom>
        </p:spPr>
        <p:txBody>
          <a:bodyPr lIns="0" tIns="182880" rIns="0" bIns="0"/>
          <a:lstStyle>
            <a:lvl1pPr marL="182875" indent="-182875">
              <a:lnSpc>
                <a:spcPct val="100000"/>
              </a:lnSpc>
              <a:spcBef>
                <a:spcPts val="0"/>
              </a:spcBef>
              <a:spcAft>
                <a:spcPts val="400"/>
              </a:spcAft>
              <a:buFont typeface="Arial" panose="020B0604020202020204" pitchFamily="34" charset="0"/>
              <a:buChar char="•"/>
              <a:defRPr sz="1467" b="0" i="0">
                <a:solidFill>
                  <a:srgbClr val="004F91"/>
                </a:solidFill>
                <a:latin typeface="GT America Rg" pitchFamily="2" charset="77"/>
                <a:ea typeface="GT America Rg"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Bullet point</a:t>
            </a:r>
          </a:p>
          <a:p>
            <a:pPr lvl="0"/>
            <a:r>
              <a:rPr lang="en-US" dirty="0"/>
              <a:t>Bullet point</a:t>
            </a:r>
          </a:p>
          <a:p>
            <a:pPr lvl="0"/>
            <a:r>
              <a:rPr lang="en-US" dirty="0"/>
              <a:t>Bullet point</a:t>
            </a:r>
          </a:p>
        </p:txBody>
      </p:sp>
      <p:pic>
        <p:nvPicPr>
          <p:cNvPr id="10" name="Picture 9">
            <a:extLst>
              <a:ext uri="{FF2B5EF4-FFF2-40B4-BE49-F238E27FC236}">
                <a16:creationId xmlns:a16="http://schemas.microsoft.com/office/drawing/2014/main" id="{E86A8143-E6C5-DD49-93F2-9417C2429A03}"/>
              </a:ext>
            </a:extLst>
          </p:cNvPr>
          <p:cNvPicPr>
            <a:picLocks noChangeAspect="1"/>
          </p:cNvPicPr>
          <p:nvPr userDrawn="1"/>
        </p:nvPicPr>
        <p:blipFill>
          <a:blip r:embed="rId2"/>
          <a:srcRect/>
          <a:stretch/>
        </p:blipFill>
        <p:spPr>
          <a:xfrm>
            <a:off x="51347" y="5745401"/>
            <a:ext cx="3603269" cy="1060703"/>
          </a:xfrm>
          <a:prstGeom prst="rect">
            <a:avLst/>
          </a:prstGeom>
        </p:spPr>
      </p:pic>
    </p:spTree>
    <p:extLst>
      <p:ext uri="{BB962C8B-B14F-4D97-AF65-F5344CB8AC3E}">
        <p14:creationId xmlns:p14="http://schemas.microsoft.com/office/powerpoint/2010/main" val="2801975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Ligh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0" y="3032279"/>
            <a:ext cx="4572000" cy="793444"/>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indent="0" algn="ctr" defTabSz="1100639" rtl="0" fontAlgn="auto" latinLnBrk="0" hangingPunct="0">
              <a:lnSpc>
                <a:spcPct val="100000"/>
              </a:lnSpc>
              <a:spcBef>
                <a:spcPts val="0"/>
              </a:spcBef>
              <a:spcAft>
                <a:spcPts val="0"/>
              </a:spcAft>
              <a:buClrTx/>
              <a:buSzTx/>
              <a:buFontTx/>
              <a:buNone/>
              <a:tabLst/>
            </a:pPr>
            <a:endParaRPr kumimoji="0" lang="en-US" sz="4267"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4572000" y="0"/>
            <a:ext cx="7620000" cy="6858000"/>
          </a:xfrm>
          <a:prstGeom prst="rect">
            <a:avLst/>
          </a:prstGeom>
        </p:spPr>
        <p:txBody>
          <a:bodyPr lIns="0" tIns="0" rIns="0" bIns="0"/>
          <a:lstStyle>
            <a:lvl1pPr marL="0" indent="0">
              <a:buNone/>
              <a:defRPr sz="1800" b="0" i="0">
                <a:solidFill>
                  <a:srgbClr val="DBF5FF"/>
                </a:solidFill>
                <a:latin typeface="GT America Lt" pitchFamily="2" charset="77"/>
                <a:ea typeface="GT America Lt" pitchFamily="2" charset="77"/>
              </a:defRPr>
            </a:lvl1pPr>
          </a:lstStyle>
          <a:p>
            <a:r>
              <a:rPr lang="en-US"/>
              <a:t>Click icon to add picture</a:t>
            </a:r>
            <a:endParaRPr lang="en-US" dirty="0"/>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718"/>
            <a:ext cx="3960752" cy="684036"/>
          </a:xfrm>
          <a:prstGeom prst="rect">
            <a:avLst/>
          </a:prstGeom>
        </p:spPr>
        <p:txBody>
          <a:bodyPr lIns="228600" tIns="274320" rIns="0" bIns="0" anchor="t" anchorCtr="0"/>
          <a:lstStyle>
            <a:lvl1pPr algn="l">
              <a:lnSpc>
                <a:spcPts val="3200"/>
              </a:lnSpc>
              <a:defRPr sz="3200" b="0" i="0" spc="0" baseline="0">
                <a:solidFill>
                  <a:srgbClr val="004F91"/>
                </a:solidFill>
                <a:latin typeface="GT America Lt" pitchFamily="2" charset="77"/>
                <a:ea typeface="GT America Lt" pitchFamily="2" charset="77"/>
              </a:defRPr>
            </a:lvl1pPr>
          </a:lstStyle>
          <a:p>
            <a:r>
              <a:rPr lang="en-US" dirty="0"/>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681317"/>
            <a:ext cx="3960752" cy="5074251"/>
          </a:xfrm>
          <a:prstGeom prst="rect">
            <a:avLst/>
          </a:prstGeom>
        </p:spPr>
        <p:txBody>
          <a:bodyPr lIns="228600" tIns="457200" rIns="0" bIns="0"/>
          <a:lstStyle>
            <a:lvl1pPr marL="0" indent="0" algn="l">
              <a:lnSpc>
                <a:spcPct val="100000"/>
              </a:lnSpc>
              <a:spcBef>
                <a:spcPts val="0"/>
              </a:spcBef>
              <a:buNone/>
              <a:defRPr sz="1467" b="0" i="0">
                <a:solidFill>
                  <a:srgbClr val="004F91"/>
                </a:solidFill>
                <a:latin typeface="GT America Rg" pitchFamily="2" charset="77"/>
                <a:ea typeface="GT America Rg"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Body copy here in 11pt.</a:t>
            </a:r>
          </a:p>
        </p:txBody>
      </p:sp>
      <p:pic>
        <p:nvPicPr>
          <p:cNvPr id="7" name="Picture 6">
            <a:extLst>
              <a:ext uri="{FF2B5EF4-FFF2-40B4-BE49-F238E27FC236}">
                <a16:creationId xmlns:a16="http://schemas.microsoft.com/office/drawing/2014/main" id="{C1D0D131-8067-AB44-B2D8-61555C53D28B}"/>
              </a:ext>
            </a:extLst>
          </p:cNvPr>
          <p:cNvPicPr>
            <a:picLocks noChangeAspect="1"/>
          </p:cNvPicPr>
          <p:nvPr userDrawn="1"/>
        </p:nvPicPr>
        <p:blipFill>
          <a:blip r:embed="rId2"/>
          <a:srcRect/>
          <a:stretch/>
        </p:blipFill>
        <p:spPr>
          <a:xfrm>
            <a:off x="51347" y="5745401"/>
            <a:ext cx="3603269" cy="1060703"/>
          </a:xfrm>
          <a:prstGeom prst="rect">
            <a:avLst/>
          </a:prstGeom>
        </p:spPr>
      </p:pic>
    </p:spTree>
    <p:extLst>
      <p:ext uri="{BB962C8B-B14F-4D97-AF65-F5344CB8AC3E}">
        <p14:creationId xmlns:p14="http://schemas.microsoft.com/office/powerpoint/2010/main" val="2399412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Quote-Light">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7620000" y="3032279"/>
            <a:ext cx="4572000" cy="793444"/>
          </a:xfrm>
          <a:prstGeom prst="rect">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indent="0" algn="ctr" defTabSz="1100639" rtl="0" fontAlgn="auto" latinLnBrk="0" hangingPunct="0">
              <a:lnSpc>
                <a:spcPct val="100000"/>
              </a:lnSpc>
              <a:spcBef>
                <a:spcPts val="0"/>
              </a:spcBef>
              <a:spcAft>
                <a:spcPts val="0"/>
              </a:spcAft>
              <a:buClrTx/>
              <a:buSzTx/>
              <a:buFontTx/>
              <a:buNone/>
              <a:tabLst/>
            </a:pPr>
            <a:endParaRPr kumimoji="0" lang="en-US" sz="4267"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1" y="1"/>
            <a:ext cx="6699564" cy="1088353"/>
          </a:xfrm>
          <a:prstGeom prst="rect">
            <a:avLst/>
          </a:prstGeom>
        </p:spPr>
        <p:txBody>
          <a:bodyPr lIns="228600" tIns="274320" rIns="0" bIns="0"/>
          <a:lstStyle>
            <a:lvl1pPr>
              <a:lnSpc>
                <a:spcPts val="7466"/>
              </a:lnSpc>
              <a:defRPr sz="7466" b="0" i="0" spc="-267" baseline="0">
                <a:solidFill>
                  <a:srgbClr val="004F91"/>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1" y="1095039"/>
            <a:ext cx="6699564" cy="4674608"/>
          </a:xfrm>
          <a:prstGeom prst="rect">
            <a:avLst/>
          </a:prstGeom>
        </p:spPr>
        <p:txBody>
          <a:bodyPr lIns="274320" tIns="457200" rIns="0" bIns="0"/>
          <a:lstStyle>
            <a:lvl1pPr marL="0" indent="0">
              <a:lnSpc>
                <a:spcPct val="100000"/>
              </a:lnSpc>
              <a:spcBef>
                <a:spcPts val="0"/>
              </a:spcBef>
              <a:spcAft>
                <a:spcPts val="400"/>
              </a:spcAft>
              <a:buNone/>
              <a:defRPr sz="1467" b="0" i="0">
                <a:solidFill>
                  <a:srgbClr val="004F91"/>
                </a:solidFill>
                <a:latin typeface="GT America Rg" pitchFamily="2" charset="77"/>
                <a:ea typeface="GT America Rg" pitchFamily="2" charset="77"/>
              </a:defRPr>
            </a:lvl1pPr>
          </a:lstStyle>
          <a:p>
            <a:pPr lvl="0"/>
            <a:r>
              <a:rPr lang="en-US" dirty="0"/>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7620000" y="0"/>
            <a:ext cx="3962400" cy="6858000"/>
          </a:xfrm>
          <a:prstGeom prst="rect">
            <a:avLst/>
          </a:prstGeom>
        </p:spPr>
        <p:txBody>
          <a:bodyPr lIns="365760" tIns="0" rIns="0" bIns="0" anchor="ctr" anchorCtr="0"/>
          <a:lstStyle>
            <a:lvl1pPr marL="0" indent="0">
              <a:lnSpc>
                <a:spcPts val="5600"/>
              </a:lnSpc>
              <a:spcBef>
                <a:spcPts val="0"/>
              </a:spcBef>
              <a:buNone/>
              <a:defRPr sz="5333" b="0" i="0">
                <a:solidFill>
                  <a:srgbClr val="DBF5FF"/>
                </a:solidFill>
                <a:latin typeface="GT America Lt" pitchFamily="2" charset="77"/>
                <a:ea typeface="GT America Lt" pitchFamily="2" charset="77"/>
              </a:defRPr>
            </a:lvl1pPr>
            <a:lvl2pPr marL="457189" indent="0">
              <a:buNone/>
              <a:defRPr b="0" i="0">
                <a:solidFill>
                  <a:srgbClr val="DBF5FF"/>
                </a:solidFill>
                <a:latin typeface="GT America Lt" pitchFamily="2" charset="77"/>
                <a:ea typeface="GT America Lt" pitchFamily="2" charset="77"/>
              </a:defRPr>
            </a:lvl2pPr>
            <a:lvl3pPr marL="914377" indent="0">
              <a:buNone/>
              <a:defRPr b="0" i="0">
                <a:solidFill>
                  <a:srgbClr val="DBF5FF"/>
                </a:solidFill>
                <a:latin typeface="GT America Lt" pitchFamily="2" charset="77"/>
                <a:ea typeface="GT America Lt" pitchFamily="2" charset="77"/>
              </a:defRPr>
            </a:lvl3pPr>
            <a:lvl4pPr marL="1371566" indent="0">
              <a:buNone/>
              <a:defRPr b="0" i="0">
                <a:solidFill>
                  <a:srgbClr val="DBF5FF"/>
                </a:solidFill>
                <a:latin typeface="GT America Lt" pitchFamily="2" charset="77"/>
                <a:ea typeface="GT America Lt" pitchFamily="2" charset="77"/>
              </a:defRPr>
            </a:lvl4pPr>
            <a:lvl5pPr marL="1828754"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pic>
        <p:nvPicPr>
          <p:cNvPr id="11" name="Picture 10">
            <a:extLst>
              <a:ext uri="{FF2B5EF4-FFF2-40B4-BE49-F238E27FC236}">
                <a16:creationId xmlns:a16="http://schemas.microsoft.com/office/drawing/2014/main" id="{A5A22FB1-6A2A-B64D-8C88-CF0F3D15F4AD}"/>
              </a:ext>
            </a:extLst>
          </p:cNvPr>
          <p:cNvPicPr>
            <a:picLocks noChangeAspect="1"/>
          </p:cNvPicPr>
          <p:nvPr userDrawn="1"/>
        </p:nvPicPr>
        <p:blipFill>
          <a:blip r:embed="rId2"/>
          <a:srcRect/>
          <a:stretch/>
        </p:blipFill>
        <p:spPr>
          <a:xfrm>
            <a:off x="51347" y="5745401"/>
            <a:ext cx="3603269" cy="1060703"/>
          </a:xfrm>
          <a:prstGeom prst="rect">
            <a:avLst/>
          </a:prstGeom>
        </p:spPr>
      </p:pic>
    </p:spTree>
    <p:extLst>
      <p:ext uri="{BB962C8B-B14F-4D97-AF65-F5344CB8AC3E}">
        <p14:creationId xmlns:p14="http://schemas.microsoft.com/office/powerpoint/2010/main" val="242200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Ligh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 y="0"/>
            <a:ext cx="7918764" cy="6011501"/>
          </a:xfrm>
          <a:prstGeom prst="rect">
            <a:avLst/>
          </a:prstGeom>
        </p:spPr>
        <p:txBody>
          <a:bodyPr lIns="228600" tIns="91440" rIns="0" bIns="0" anchor="ctr" anchorCtr="0"/>
          <a:lstStyle>
            <a:lvl1pPr marL="0" indent="0">
              <a:lnSpc>
                <a:spcPts val="5600"/>
              </a:lnSpc>
              <a:spcBef>
                <a:spcPts val="0"/>
              </a:spcBef>
              <a:buNone/>
              <a:defRPr sz="5333" b="0" i="0">
                <a:solidFill>
                  <a:srgbClr val="004F91"/>
                </a:solidFill>
                <a:latin typeface="GT America Lt" pitchFamily="2" charset="77"/>
                <a:ea typeface="GT America Lt" pitchFamily="2" charset="77"/>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Callout text here.</a:t>
            </a:r>
          </a:p>
          <a:p>
            <a:pPr lvl="0"/>
            <a:r>
              <a:rPr lang="en-US" dirty="0"/>
              <a:t>Try to keep it to three lines max. </a:t>
            </a:r>
          </a:p>
        </p:txBody>
      </p:sp>
      <p:pic>
        <p:nvPicPr>
          <p:cNvPr id="8" name="Generic-USCC-PPT_Session-pattern-insightfulblue.png" descr="Generic-USCC-PPT_Session-pattern-insightfulblue.png">
            <a:extLst>
              <a:ext uri="{FF2B5EF4-FFF2-40B4-BE49-F238E27FC236}">
                <a16:creationId xmlns:a16="http://schemas.microsoft.com/office/drawing/2014/main" id="{D99DEFEC-1703-FC49-B77C-131D0E78F3C8}"/>
              </a:ext>
            </a:extLst>
          </p:cNvPr>
          <p:cNvPicPr>
            <a:picLocks noChangeAspect="1"/>
          </p:cNvPicPr>
          <p:nvPr userDrawn="1"/>
        </p:nvPicPr>
        <p:blipFill rotWithShape="1">
          <a:blip r:embed="rId2"/>
          <a:srcRect l="74991"/>
          <a:stretch/>
        </p:blipFill>
        <p:spPr>
          <a:xfrm>
            <a:off x="9143546" y="0"/>
            <a:ext cx="3048455" cy="6858000"/>
          </a:xfrm>
          <a:prstGeom prst="rect">
            <a:avLst/>
          </a:prstGeom>
          <a:ln w="12700">
            <a:miter lim="400000"/>
          </a:ln>
        </p:spPr>
      </p:pic>
      <p:pic>
        <p:nvPicPr>
          <p:cNvPr id="5" name="Picture 4">
            <a:extLst>
              <a:ext uri="{FF2B5EF4-FFF2-40B4-BE49-F238E27FC236}">
                <a16:creationId xmlns:a16="http://schemas.microsoft.com/office/drawing/2014/main" id="{13B19713-FE85-664F-B492-CBFBB103BDA6}"/>
              </a:ext>
            </a:extLst>
          </p:cNvPr>
          <p:cNvPicPr>
            <a:picLocks noChangeAspect="1"/>
          </p:cNvPicPr>
          <p:nvPr userDrawn="1"/>
        </p:nvPicPr>
        <p:blipFill>
          <a:blip r:embed="rId3"/>
          <a:srcRect/>
          <a:stretch/>
        </p:blipFill>
        <p:spPr>
          <a:xfrm>
            <a:off x="51347" y="5745401"/>
            <a:ext cx="3603269" cy="1060703"/>
          </a:xfrm>
          <a:prstGeom prst="rect">
            <a:avLst/>
          </a:prstGeom>
        </p:spPr>
      </p:pic>
    </p:spTree>
    <p:extLst>
      <p:ext uri="{BB962C8B-B14F-4D97-AF65-F5344CB8AC3E}">
        <p14:creationId xmlns:p14="http://schemas.microsoft.com/office/powerpoint/2010/main" val="3511968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A39E99-A562-544F-9979-C775E956C36A}"/>
              </a:ext>
            </a:extLst>
          </p:cNvPr>
          <p:cNvPicPr>
            <a:picLocks noChangeAspect="1"/>
          </p:cNvPicPr>
          <p:nvPr userDrawn="1"/>
        </p:nvPicPr>
        <p:blipFill>
          <a:blip r:embed="rId2"/>
          <a:srcRect/>
          <a:stretch/>
        </p:blipFill>
        <p:spPr>
          <a:xfrm>
            <a:off x="0" y="0"/>
            <a:ext cx="12192000" cy="2286000"/>
          </a:xfrm>
          <a:prstGeom prst="rect">
            <a:avLst/>
          </a:prstGeom>
        </p:spPr>
      </p:pic>
      <p:pic>
        <p:nvPicPr>
          <p:cNvPr id="6" name="Picture 5">
            <a:extLst>
              <a:ext uri="{FF2B5EF4-FFF2-40B4-BE49-F238E27FC236}">
                <a16:creationId xmlns:a16="http://schemas.microsoft.com/office/drawing/2014/main" id="{F84C1B8A-4264-F449-B923-319529894DBA}"/>
              </a:ext>
            </a:extLst>
          </p:cNvPr>
          <p:cNvPicPr>
            <a:picLocks noChangeAspect="1"/>
          </p:cNvPicPr>
          <p:nvPr userDrawn="1"/>
        </p:nvPicPr>
        <p:blipFill>
          <a:blip r:embed="rId3"/>
          <a:srcRect/>
          <a:stretch/>
        </p:blipFill>
        <p:spPr>
          <a:xfrm>
            <a:off x="194078" y="2834641"/>
            <a:ext cx="11803828" cy="3474720"/>
          </a:xfrm>
          <a:prstGeom prst="rect">
            <a:avLst/>
          </a:prstGeom>
        </p:spPr>
      </p:pic>
    </p:spTree>
    <p:extLst>
      <p:ext uri="{BB962C8B-B14F-4D97-AF65-F5344CB8AC3E}">
        <p14:creationId xmlns:p14="http://schemas.microsoft.com/office/powerpoint/2010/main" val="278933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2323990"/>
            <a:ext cx="10665521" cy="1330076"/>
          </a:xfrm>
          <a:prstGeom prst="rect">
            <a:avLst/>
          </a:prstGeom>
        </p:spPr>
        <p:txBody>
          <a:bodyPr lIns="228600" tIns="457200" rIns="0" bIns="0" anchor="t" anchorCtr="0"/>
          <a:lstStyle>
            <a:lvl1pPr algn="l">
              <a:lnSpc>
                <a:spcPts val="7466"/>
              </a:lnSpc>
              <a:defRPr sz="7466" b="0" i="0" spc="-267" baseline="0">
                <a:solidFill>
                  <a:srgbClr val="001F5C"/>
                </a:solidFill>
                <a:latin typeface="GT America Lt" pitchFamily="2" charset="77"/>
                <a:ea typeface="GT America Lt" pitchFamily="2" charset="77"/>
              </a:defRPr>
            </a:lvl1pPr>
          </a:lstStyle>
          <a:p>
            <a:r>
              <a:rPr lang="en-US" dirty="0"/>
              <a:t>Presentation Title</a:t>
            </a:r>
          </a:p>
        </p:txBody>
      </p:sp>
      <p:sp>
        <p:nvSpPr>
          <p:cNvPr id="3" name="Subtitle 2"/>
          <p:cNvSpPr>
            <a:spLocks noGrp="1"/>
          </p:cNvSpPr>
          <p:nvPr>
            <p:ph type="subTitle" idx="1" hasCustomPrompt="1"/>
          </p:nvPr>
        </p:nvSpPr>
        <p:spPr>
          <a:xfrm>
            <a:off x="-1" y="3927937"/>
            <a:ext cx="10665521" cy="421323"/>
          </a:xfrm>
          <a:prstGeom prst="rect">
            <a:avLst/>
          </a:prstGeom>
        </p:spPr>
        <p:txBody>
          <a:bodyPr lIns="228600" tIns="0" rIns="0" bIns="0"/>
          <a:lstStyle>
            <a:lvl1pPr marL="0" indent="0" algn="l">
              <a:buNone/>
              <a:defRPr sz="3200" b="0" i="0">
                <a:solidFill>
                  <a:srgbClr val="001F5C"/>
                </a:solidFill>
                <a:latin typeface="GT America Lt" pitchFamily="2" charset="77"/>
                <a:ea typeface="GT America Lt"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Here</a:t>
            </a:r>
          </a:p>
        </p:txBody>
      </p:sp>
      <p:pic>
        <p:nvPicPr>
          <p:cNvPr id="8" name="Picture 7">
            <a:extLst>
              <a:ext uri="{FF2B5EF4-FFF2-40B4-BE49-F238E27FC236}">
                <a16:creationId xmlns:a16="http://schemas.microsoft.com/office/drawing/2014/main" id="{9EA39E99-A562-544F-9979-C775E956C36A}"/>
              </a:ext>
            </a:extLst>
          </p:cNvPr>
          <p:cNvPicPr>
            <a:picLocks noChangeAspect="1"/>
          </p:cNvPicPr>
          <p:nvPr userDrawn="1"/>
        </p:nvPicPr>
        <p:blipFill>
          <a:blip r:embed="rId2"/>
          <a:srcRect/>
          <a:stretch/>
        </p:blipFill>
        <p:spPr>
          <a:xfrm>
            <a:off x="0" y="0"/>
            <a:ext cx="12192000" cy="2286000"/>
          </a:xfrm>
          <a:prstGeom prst="rect">
            <a:avLst/>
          </a:prstGeom>
        </p:spPr>
      </p:pic>
      <p:pic>
        <p:nvPicPr>
          <p:cNvPr id="6" name="Picture 5">
            <a:extLst>
              <a:ext uri="{FF2B5EF4-FFF2-40B4-BE49-F238E27FC236}">
                <a16:creationId xmlns:a16="http://schemas.microsoft.com/office/drawing/2014/main" id="{F84C1B8A-4264-F449-B923-319529894DBA}"/>
              </a:ext>
            </a:extLst>
          </p:cNvPr>
          <p:cNvPicPr>
            <a:picLocks noChangeAspect="1"/>
          </p:cNvPicPr>
          <p:nvPr userDrawn="1"/>
        </p:nvPicPr>
        <p:blipFill>
          <a:blip r:embed="rId3"/>
          <a:srcRect/>
          <a:stretch/>
        </p:blipFill>
        <p:spPr>
          <a:xfrm>
            <a:off x="-109031" y="5111085"/>
            <a:ext cx="6378204" cy="1877567"/>
          </a:xfrm>
          <a:prstGeom prst="rect">
            <a:avLst/>
          </a:prstGeom>
        </p:spPr>
      </p:pic>
    </p:spTree>
    <p:extLst>
      <p:ext uri="{BB962C8B-B14F-4D97-AF65-F5344CB8AC3E}">
        <p14:creationId xmlns:p14="http://schemas.microsoft.com/office/powerpoint/2010/main" val="2173525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1088353"/>
          </a:xfrm>
          <a:prstGeom prst="rect">
            <a:avLst/>
          </a:prstGeom>
        </p:spPr>
        <p:txBody>
          <a:bodyPr lIns="228600" tIns="274320" rIns="0" bIns="0"/>
          <a:lstStyle>
            <a:lvl1pPr>
              <a:lnSpc>
                <a:spcPts val="7466"/>
              </a:lnSpc>
              <a:defRPr sz="7466" b="0" i="0" spc="-267" baseline="0">
                <a:solidFill>
                  <a:srgbClr val="001F5C"/>
                </a:solidFill>
                <a:latin typeface="GT America Lt" pitchFamily="2" charset="77"/>
                <a:ea typeface="GT America Lt" pitchFamily="2" charset="77"/>
              </a:defRPr>
            </a:lvl1pPr>
          </a:lstStyle>
          <a:p>
            <a:r>
              <a:rPr lang="en-US" dirty="0"/>
              <a:t>Headline Here</a:t>
            </a:r>
          </a:p>
        </p:txBody>
      </p:sp>
      <p:sp>
        <p:nvSpPr>
          <p:cNvPr id="3" name="Content Placeholder 2"/>
          <p:cNvSpPr>
            <a:spLocks noGrp="1"/>
          </p:cNvSpPr>
          <p:nvPr>
            <p:ph idx="1" hasCustomPrompt="1"/>
          </p:nvPr>
        </p:nvSpPr>
        <p:spPr>
          <a:xfrm>
            <a:off x="0" y="1095039"/>
            <a:ext cx="9144000" cy="4674608"/>
          </a:xfrm>
          <a:prstGeom prst="rect">
            <a:avLst/>
          </a:prstGeom>
        </p:spPr>
        <p:txBody>
          <a:bodyPr lIns="274320" tIns="457200" rIns="0" bIns="0"/>
          <a:lstStyle>
            <a:lvl1pPr marL="0" indent="0">
              <a:lnSpc>
                <a:spcPct val="100000"/>
              </a:lnSpc>
              <a:spcBef>
                <a:spcPts val="0"/>
              </a:spcBef>
              <a:spcAft>
                <a:spcPts val="400"/>
              </a:spcAft>
              <a:buNone/>
              <a:defRPr sz="1467" b="0" i="0">
                <a:solidFill>
                  <a:srgbClr val="001F5C"/>
                </a:solidFill>
                <a:latin typeface="GT America Rg" pitchFamily="2" charset="77"/>
                <a:ea typeface="GT America Rg" pitchFamily="2" charset="77"/>
              </a:defRPr>
            </a:lvl1pPr>
          </a:lstStyle>
          <a:p>
            <a:pPr lvl="0"/>
            <a:r>
              <a:rPr lang="en-US" dirty="0"/>
              <a:t>For subtitle, use 24pt. For body copy, use 11pt. For source info, use 8pt.</a:t>
            </a:r>
          </a:p>
        </p:txBody>
      </p:sp>
      <p:pic>
        <p:nvPicPr>
          <p:cNvPr id="6" name="Picture 5">
            <a:extLst>
              <a:ext uri="{FF2B5EF4-FFF2-40B4-BE49-F238E27FC236}">
                <a16:creationId xmlns:a16="http://schemas.microsoft.com/office/drawing/2014/main" id="{45FD9982-9DEC-1847-AF63-A7F4D546256B}"/>
              </a:ext>
            </a:extLst>
          </p:cNvPr>
          <p:cNvPicPr>
            <a:picLocks noChangeAspect="1"/>
          </p:cNvPicPr>
          <p:nvPr userDrawn="1"/>
        </p:nvPicPr>
        <p:blipFill>
          <a:blip r:embed="rId2"/>
          <a:srcRect/>
          <a:stretch/>
        </p:blipFill>
        <p:spPr>
          <a:xfrm>
            <a:off x="51347" y="5745400"/>
            <a:ext cx="3603269" cy="1060701"/>
          </a:xfrm>
          <a:prstGeom prst="rect">
            <a:avLst/>
          </a:prstGeom>
        </p:spPr>
      </p:pic>
    </p:spTree>
    <p:extLst>
      <p:ext uri="{BB962C8B-B14F-4D97-AF65-F5344CB8AC3E}">
        <p14:creationId xmlns:p14="http://schemas.microsoft.com/office/powerpoint/2010/main" val="2121519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Dar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49814" y="1090509"/>
            <a:ext cx="3658423" cy="928792"/>
          </a:xfrm>
          <a:prstGeom prst="rect">
            <a:avLst/>
          </a:prstGeom>
        </p:spPr>
        <p:txBody>
          <a:bodyPr lIns="0" tIns="457200" rIns="0" bIns="0"/>
          <a:lstStyle>
            <a:lvl1pPr marL="0" indent="0">
              <a:lnSpc>
                <a:spcPts val="3333"/>
              </a:lnSpc>
              <a:spcBef>
                <a:spcPts val="0"/>
              </a:spcBef>
              <a:buNone/>
              <a:defRPr sz="3200" b="0" i="0">
                <a:solidFill>
                  <a:srgbClr val="001F5C"/>
                </a:solidFill>
                <a:latin typeface="GT America Lt" pitchFamily="2" charset="77"/>
                <a:ea typeface="GT America Lt"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0" y="1"/>
            <a:ext cx="9144000" cy="1090507"/>
          </a:xfrm>
          <a:prstGeom prst="rect">
            <a:avLst/>
          </a:prstGeom>
        </p:spPr>
        <p:txBody>
          <a:bodyPr lIns="228600" tIns="274320" rIns="0" bIns="0"/>
          <a:lstStyle>
            <a:lvl1pPr>
              <a:lnSpc>
                <a:spcPts val="7466"/>
              </a:lnSpc>
              <a:defRPr sz="7466" b="0" i="0" spc="-267" baseline="0">
                <a:solidFill>
                  <a:srgbClr val="001F5C"/>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349814" y="2019301"/>
            <a:ext cx="3658423" cy="1789128"/>
          </a:xfrm>
          <a:prstGeom prst="rect">
            <a:avLst/>
          </a:prstGeom>
        </p:spPr>
        <p:txBody>
          <a:bodyPr lIns="0" tIns="182880" rIns="0" bIns="0"/>
          <a:lstStyle>
            <a:lvl1pPr marL="182875" indent="-182875">
              <a:lnSpc>
                <a:spcPct val="100000"/>
              </a:lnSpc>
              <a:spcBef>
                <a:spcPts val="0"/>
              </a:spcBef>
              <a:spcAft>
                <a:spcPts val="400"/>
              </a:spcAft>
              <a:buFont typeface="Arial" panose="020B0604020202020204" pitchFamily="34" charset="0"/>
              <a:buChar char="•"/>
              <a:defRPr sz="1467" b="0" i="0">
                <a:solidFill>
                  <a:srgbClr val="001F5C"/>
                </a:solidFill>
                <a:latin typeface="GT America Rg" pitchFamily="2" charset="77"/>
                <a:ea typeface="GT America Rg"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Bullet point</a:t>
            </a:r>
          </a:p>
          <a:p>
            <a:pPr lvl="0"/>
            <a:r>
              <a:rPr lang="en-US" dirty="0"/>
              <a:t>Bullet point</a:t>
            </a:r>
          </a:p>
          <a:p>
            <a:pPr lvl="0"/>
            <a:r>
              <a:rPr lang="en-US" dirty="0"/>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4214938" y="1090509"/>
            <a:ext cx="3658423" cy="928792"/>
          </a:xfrm>
          <a:prstGeom prst="rect">
            <a:avLst/>
          </a:prstGeom>
        </p:spPr>
        <p:txBody>
          <a:bodyPr lIns="0" tIns="457200" rIns="0" bIns="0"/>
          <a:lstStyle>
            <a:lvl1pPr marL="0" indent="0">
              <a:lnSpc>
                <a:spcPts val="3333"/>
              </a:lnSpc>
              <a:spcBef>
                <a:spcPts val="0"/>
              </a:spcBef>
              <a:buNone/>
              <a:defRPr sz="3200" b="0" i="0">
                <a:solidFill>
                  <a:srgbClr val="001F5C"/>
                </a:solidFill>
                <a:latin typeface="GT America Lt" pitchFamily="2" charset="77"/>
                <a:ea typeface="GT America Lt"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4214938" y="2019301"/>
            <a:ext cx="3658423" cy="1789128"/>
          </a:xfrm>
          <a:prstGeom prst="rect">
            <a:avLst/>
          </a:prstGeom>
        </p:spPr>
        <p:txBody>
          <a:bodyPr lIns="0" tIns="182880" rIns="0" bIns="0"/>
          <a:lstStyle>
            <a:lvl1pPr marL="182875" indent="-182875">
              <a:lnSpc>
                <a:spcPct val="100000"/>
              </a:lnSpc>
              <a:spcBef>
                <a:spcPts val="0"/>
              </a:spcBef>
              <a:spcAft>
                <a:spcPts val="400"/>
              </a:spcAft>
              <a:buFont typeface="Arial" panose="020B0604020202020204" pitchFamily="34" charset="0"/>
              <a:buChar char="•"/>
              <a:defRPr sz="1467" b="0" i="0">
                <a:solidFill>
                  <a:srgbClr val="001F5C"/>
                </a:solidFill>
                <a:latin typeface="GT America Rg" pitchFamily="2" charset="77"/>
                <a:ea typeface="GT America Rg"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Bullet point</a:t>
            </a:r>
          </a:p>
          <a:p>
            <a:pPr lvl="0"/>
            <a:r>
              <a:rPr lang="en-US" dirty="0"/>
              <a:t>Bullet point</a:t>
            </a:r>
          </a:p>
          <a:p>
            <a:pPr lvl="0"/>
            <a:r>
              <a:rPr lang="en-US" dirty="0"/>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8080062" y="1090509"/>
            <a:ext cx="3658423" cy="928792"/>
          </a:xfrm>
          <a:prstGeom prst="rect">
            <a:avLst/>
          </a:prstGeom>
        </p:spPr>
        <p:txBody>
          <a:bodyPr lIns="0" tIns="457200" rIns="0" bIns="0"/>
          <a:lstStyle>
            <a:lvl1pPr marL="0" indent="0">
              <a:lnSpc>
                <a:spcPts val="3333"/>
              </a:lnSpc>
              <a:spcBef>
                <a:spcPts val="0"/>
              </a:spcBef>
              <a:buNone/>
              <a:defRPr sz="3200" b="0" i="0">
                <a:solidFill>
                  <a:srgbClr val="001F5C"/>
                </a:solidFill>
                <a:latin typeface="GT America Lt" pitchFamily="2" charset="77"/>
                <a:ea typeface="GT America Lt"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8080062" y="2019301"/>
            <a:ext cx="3658423" cy="1789128"/>
          </a:xfrm>
          <a:prstGeom prst="rect">
            <a:avLst/>
          </a:prstGeom>
        </p:spPr>
        <p:txBody>
          <a:bodyPr lIns="0" tIns="182880" rIns="0" bIns="0"/>
          <a:lstStyle>
            <a:lvl1pPr marL="182875" indent="-182875">
              <a:lnSpc>
                <a:spcPct val="100000"/>
              </a:lnSpc>
              <a:spcBef>
                <a:spcPts val="0"/>
              </a:spcBef>
              <a:spcAft>
                <a:spcPts val="400"/>
              </a:spcAft>
              <a:buFont typeface="Arial" panose="020B0604020202020204" pitchFamily="34" charset="0"/>
              <a:buChar char="•"/>
              <a:defRPr sz="1467" b="0" i="0">
                <a:solidFill>
                  <a:srgbClr val="001F5C"/>
                </a:solidFill>
                <a:latin typeface="GT America Rg" pitchFamily="2" charset="77"/>
                <a:ea typeface="GT America Rg"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Bullet point</a:t>
            </a:r>
          </a:p>
          <a:p>
            <a:pPr lvl="0"/>
            <a:r>
              <a:rPr lang="en-US" dirty="0"/>
              <a:t>Bullet point</a:t>
            </a:r>
          </a:p>
          <a:p>
            <a:pPr lvl="0"/>
            <a:r>
              <a:rPr lang="en-US" dirty="0"/>
              <a:t>Bullet point</a:t>
            </a:r>
          </a:p>
        </p:txBody>
      </p:sp>
      <p:pic>
        <p:nvPicPr>
          <p:cNvPr id="11" name="Picture 10">
            <a:extLst>
              <a:ext uri="{FF2B5EF4-FFF2-40B4-BE49-F238E27FC236}">
                <a16:creationId xmlns:a16="http://schemas.microsoft.com/office/drawing/2014/main" id="{925A928D-C0C4-6E4B-860C-8CE329742953}"/>
              </a:ext>
            </a:extLst>
          </p:cNvPr>
          <p:cNvPicPr>
            <a:picLocks noChangeAspect="1"/>
          </p:cNvPicPr>
          <p:nvPr userDrawn="1"/>
        </p:nvPicPr>
        <p:blipFill>
          <a:blip r:embed="rId2"/>
          <a:srcRect/>
          <a:stretch/>
        </p:blipFill>
        <p:spPr>
          <a:xfrm>
            <a:off x="51347" y="5745400"/>
            <a:ext cx="3603269" cy="1060701"/>
          </a:xfrm>
          <a:prstGeom prst="rect">
            <a:avLst/>
          </a:prstGeom>
        </p:spPr>
      </p:pic>
    </p:spTree>
    <p:extLst>
      <p:ext uri="{BB962C8B-B14F-4D97-AF65-F5344CB8AC3E}">
        <p14:creationId xmlns:p14="http://schemas.microsoft.com/office/powerpoint/2010/main" val="3189828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Dar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0" y="3032279"/>
            <a:ext cx="4572000" cy="793444"/>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indent="0" algn="ctr" defTabSz="1100639" rtl="0" fontAlgn="auto" latinLnBrk="0" hangingPunct="0">
              <a:lnSpc>
                <a:spcPct val="100000"/>
              </a:lnSpc>
              <a:spcBef>
                <a:spcPts val="0"/>
              </a:spcBef>
              <a:spcAft>
                <a:spcPts val="0"/>
              </a:spcAft>
              <a:buClrTx/>
              <a:buSzTx/>
              <a:buFontTx/>
              <a:buNone/>
              <a:tabLst/>
            </a:pPr>
            <a:endParaRPr kumimoji="0" lang="en-US" sz="4267"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4572000" y="0"/>
            <a:ext cx="7620000" cy="6858000"/>
          </a:xfrm>
          <a:prstGeom prst="rect">
            <a:avLst/>
          </a:prstGeom>
        </p:spPr>
        <p:txBody>
          <a:bodyPr lIns="0" tIns="0" rIns="0" bIns="0"/>
          <a:lstStyle>
            <a:lvl1pPr marL="0" indent="0">
              <a:buNone/>
              <a:defRPr sz="1800" b="0" i="0">
                <a:solidFill>
                  <a:srgbClr val="DBF5FF"/>
                </a:solidFill>
                <a:latin typeface="GT America Lt" pitchFamily="2" charset="77"/>
                <a:ea typeface="GT America Lt" pitchFamily="2" charset="77"/>
              </a:defRPr>
            </a:lvl1pPr>
          </a:lstStyle>
          <a:p>
            <a:r>
              <a:rPr lang="en-US"/>
              <a:t>Click icon to add picture</a:t>
            </a:r>
            <a:endParaRPr lang="en-US" dirty="0"/>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718"/>
            <a:ext cx="3960752" cy="684036"/>
          </a:xfrm>
          <a:prstGeom prst="rect">
            <a:avLst/>
          </a:prstGeom>
        </p:spPr>
        <p:txBody>
          <a:bodyPr lIns="228600" tIns="274320" rIns="0" bIns="0" anchor="t" anchorCtr="0"/>
          <a:lstStyle>
            <a:lvl1pPr algn="l">
              <a:lnSpc>
                <a:spcPts val="3200"/>
              </a:lnSpc>
              <a:defRPr sz="3200" b="0" i="0" spc="0" baseline="0">
                <a:solidFill>
                  <a:srgbClr val="001F5C"/>
                </a:solidFill>
                <a:latin typeface="GT America Lt" pitchFamily="2" charset="77"/>
                <a:ea typeface="GT America Lt" pitchFamily="2" charset="77"/>
              </a:defRPr>
            </a:lvl1pPr>
          </a:lstStyle>
          <a:p>
            <a:r>
              <a:rPr lang="en-US" dirty="0"/>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681317"/>
            <a:ext cx="3960752" cy="5074251"/>
          </a:xfrm>
          <a:prstGeom prst="rect">
            <a:avLst/>
          </a:prstGeom>
        </p:spPr>
        <p:txBody>
          <a:bodyPr lIns="228600" tIns="457200" rIns="0" bIns="0"/>
          <a:lstStyle>
            <a:lvl1pPr marL="0" indent="0" algn="l">
              <a:lnSpc>
                <a:spcPct val="100000"/>
              </a:lnSpc>
              <a:spcBef>
                <a:spcPts val="0"/>
              </a:spcBef>
              <a:buNone/>
              <a:defRPr sz="1467" b="0" i="0">
                <a:solidFill>
                  <a:srgbClr val="001F5C"/>
                </a:solidFill>
                <a:latin typeface="GT America Rg" pitchFamily="2" charset="77"/>
                <a:ea typeface="GT America Rg"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Body copy here in 11pt.</a:t>
            </a:r>
          </a:p>
        </p:txBody>
      </p:sp>
      <p:pic>
        <p:nvPicPr>
          <p:cNvPr id="7" name="Picture 6">
            <a:extLst>
              <a:ext uri="{FF2B5EF4-FFF2-40B4-BE49-F238E27FC236}">
                <a16:creationId xmlns:a16="http://schemas.microsoft.com/office/drawing/2014/main" id="{0F9D58F6-A7A2-024B-B3DC-4D35564671E9}"/>
              </a:ext>
            </a:extLst>
          </p:cNvPr>
          <p:cNvPicPr>
            <a:picLocks noChangeAspect="1"/>
          </p:cNvPicPr>
          <p:nvPr userDrawn="1"/>
        </p:nvPicPr>
        <p:blipFill>
          <a:blip r:embed="rId2"/>
          <a:srcRect/>
          <a:stretch/>
        </p:blipFill>
        <p:spPr>
          <a:xfrm>
            <a:off x="51347" y="5745400"/>
            <a:ext cx="3603269" cy="1060701"/>
          </a:xfrm>
          <a:prstGeom prst="rect">
            <a:avLst/>
          </a:prstGeom>
        </p:spPr>
      </p:pic>
    </p:spTree>
    <p:extLst>
      <p:ext uri="{BB962C8B-B14F-4D97-AF65-F5344CB8AC3E}">
        <p14:creationId xmlns:p14="http://schemas.microsoft.com/office/powerpoint/2010/main" val="209464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Dar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2323990"/>
            <a:ext cx="10665521" cy="1330076"/>
          </a:xfrm>
          <a:prstGeom prst="rect">
            <a:avLst/>
          </a:prstGeom>
        </p:spPr>
        <p:txBody>
          <a:bodyPr lIns="228600" tIns="457200" rIns="0" bIns="0" anchor="t" anchorCtr="0"/>
          <a:lstStyle>
            <a:lvl1pPr algn="l">
              <a:lnSpc>
                <a:spcPts val="7466"/>
              </a:lnSpc>
              <a:defRPr sz="7466" b="0" i="0" spc="-267" baseline="0">
                <a:solidFill>
                  <a:srgbClr val="DBF5FF"/>
                </a:solidFill>
                <a:latin typeface="GT America Lt" pitchFamily="2" charset="77"/>
                <a:ea typeface="GT America Lt" pitchFamily="2" charset="77"/>
              </a:defRPr>
            </a:lvl1pPr>
          </a:lstStyle>
          <a:p>
            <a:r>
              <a:rPr lang="en-US" dirty="0"/>
              <a:t>Presentation Title</a:t>
            </a:r>
          </a:p>
        </p:txBody>
      </p:sp>
      <p:sp>
        <p:nvSpPr>
          <p:cNvPr id="3" name="Subtitle 2"/>
          <p:cNvSpPr>
            <a:spLocks noGrp="1"/>
          </p:cNvSpPr>
          <p:nvPr>
            <p:ph type="subTitle" idx="1" hasCustomPrompt="1"/>
          </p:nvPr>
        </p:nvSpPr>
        <p:spPr>
          <a:xfrm>
            <a:off x="-1" y="3927937"/>
            <a:ext cx="10665521" cy="421323"/>
          </a:xfrm>
          <a:prstGeom prst="rect">
            <a:avLst/>
          </a:prstGeom>
        </p:spPr>
        <p:txBody>
          <a:bodyPr lIns="228600" tIns="0" rIns="0" bIns="0"/>
          <a:lstStyle>
            <a:lvl1pPr marL="0" indent="0" algn="l">
              <a:buNone/>
              <a:defRPr sz="3200" b="0" i="0">
                <a:solidFill>
                  <a:srgbClr val="DBF5FF"/>
                </a:solidFill>
                <a:latin typeface="GT America Lt" pitchFamily="2" charset="77"/>
                <a:ea typeface="GT America Lt"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Here</a:t>
            </a:r>
          </a:p>
        </p:txBody>
      </p:sp>
      <p:pic>
        <p:nvPicPr>
          <p:cNvPr id="11" name="Picture 10" descr="A picture containing text, candelabrum, light, crosswalk&#10;&#10;Description automatically generated">
            <a:extLst>
              <a:ext uri="{FF2B5EF4-FFF2-40B4-BE49-F238E27FC236}">
                <a16:creationId xmlns:a16="http://schemas.microsoft.com/office/drawing/2014/main" id="{E591774A-3FE0-3D4C-9872-A8AFE7D86477}"/>
              </a:ext>
            </a:extLst>
          </p:cNvPr>
          <p:cNvPicPr>
            <a:picLocks noChangeAspect="1"/>
          </p:cNvPicPr>
          <p:nvPr/>
        </p:nvPicPr>
        <p:blipFill>
          <a:blip r:embed="rId2"/>
          <a:stretch>
            <a:fillRect/>
          </a:stretch>
        </p:blipFill>
        <p:spPr>
          <a:xfrm>
            <a:off x="0" y="0"/>
            <a:ext cx="12192000" cy="2286000"/>
          </a:xfrm>
          <a:prstGeom prst="rect">
            <a:avLst/>
          </a:prstGeom>
        </p:spPr>
      </p:pic>
      <p:pic>
        <p:nvPicPr>
          <p:cNvPr id="9" name="Picture 8">
            <a:extLst>
              <a:ext uri="{FF2B5EF4-FFF2-40B4-BE49-F238E27FC236}">
                <a16:creationId xmlns:a16="http://schemas.microsoft.com/office/drawing/2014/main" id="{878E9F85-06BE-7A46-920A-04F61F13A500}"/>
              </a:ext>
            </a:extLst>
          </p:cNvPr>
          <p:cNvPicPr>
            <a:picLocks noChangeAspect="1"/>
          </p:cNvPicPr>
          <p:nvPr/>
        </p:nvPicPr>
        <p:blipFill>
          <a:blip r:embed="rId3"/>
          <a:srcRect/>
          <a:stretch/>
        </p:blipFill>
        <p:spPr>
          <a:xfrm>
            <a:off x="-109033" y="5111085"/>
            <a:ext cx="6378208" cy="1877567"/>
          </a:xfrm>
          <a:prstGeom prst="rect">
            <a:avLst/>
          </a:prstGeom>
        </p:spPr>
      </p:pic>
    </p:spTree>
    <p:extLst>
      <p:ext uri="{BB962C8B-B14F-4D97-AF65-F5344CB8AC3E}">
        <p14:creationId xmlns:p14="http://schemas.microsoft.com/office/powerpoint/2010/main" val="2743874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llQuote-Dark">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7620000" y="3032279"/>
            <a:ext cx="4572000" cy="793444"/>
          </a:xfrm>
          <a:prstGeom prst="rect">
            <a:avLst/>
          </a:prstGeom>
          <a:solidFill>
            <a:srgbClr val="EB16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indent="0" algn="ctr" defTabSz="1100639" rtl="0" fontAlgn="auto" latinLnBrk="0" hangingPunct="0">
              <a:lnSpc>
                <a:spcPct val="100000"/>
              </a:lnSpc>
              <a:spcBef>
                <a:spcPts val="0"/>
              </a:spcBef>
              <a:spcAft>
                <a:spcPts val="0"/>
              </a:spcAft>
              <a:buClrTx/>
              <a:buSzTx/>
              <a:buFontTx/>
              <a:buNone/>
              <a:tabLst/>
            </a:pPr>
            <a:endParaRPr kumimoji="0" lang="en-US" sz="4267"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1" y="1"/>
            <a:ext cx="6699564" cy="1088353"/>
          </a:xfrm>
          <a:prstGeom prst="rect">
            <a:avLst/>
          </a:prstGeom>
        </p:spPr>
        <p:txBody>
          <a:bodyPr lIns="228600" tIns="274320" rIns="0" bIns="0"/>
          <a:lstStyle>
            <a:lvl1pPr>
              <a:lnSpc>
                <a:spcPts val="7466"/>
              </a:lnSpc>
              <a:defRPr sz="7466" b="0" i="0" spc="-267" baseline="0">
                <a:solidFill>
                  <a:srgbClr val="001F5C"/>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1" y="1095039"/>
            <a:ext cx="6699564" cy="4674608"/>
          </a:xfrm>
          <a:prstGeom prst="rect">
            <a:avLst/>
          </a:prstGeom>
        </p:spPr>
        <p:txBody>
          <a:bodyPr lIns="274320" tIns="457200" rIns="0" bIns="0"/>
          <a:lstStyle>
            <a:lvl1pPr marL="0" indent="0">
              <a:lnSpc>
                <a:spcPct val="100000"/>
              </a:lnSpc>
              <a:spcBef>
                <a:spcPts val="0"/>
              </a:spcBef>
              <a:spcAft>
                <a:spcPts val="400"/>
              </a:spcAft>
              <a:buNone/>
              <a:defRPr sz="1467" b="0" i="0">
                <a:solidFill>
                  <a:srgbClr val="001F5C"/>
                </a:solidFill>
                <a:latin typeface="GT America Rg" pitchFamily="2" charset="77"/>
                <a:ea typeface="GT America Rg" pitchFamily="2" charset="77"/>
              </a:defRPr>
            </a:lvl1pPr>
          </a:lstStyle>
          <a:p>
            <a:pPr lvl="0"/>
            <a:r>
              <a:rPr lang="en-US" dirty="0"/>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7620000" y="0"/>
            <a:ext cx="3962400" cy="6858000"/>
          </a:xfrm>
          <a:prstGeom prst="rect">
            <a:avLst/>
          </a:prstGeom>
        </p:spPr>
        <p:txBody>
          <a:bodyPr lIns="365760" tIns="0" rIns="0" bIns="0" anchor="ctr" anchorCtr="0"/>
          <a:lstStyle>
            <a:lvl1pPr marL="0" indent="0">
              <a:lnSpc>
                <a:spcPts val="5600"/>
              </a:lnSpc>
              <a:spcBef>
                <a:spcPts val="0"/>
              </a:spcBef>
              <a:buNone/>
              <a:defRPr sz="5333" b="0" i="0">
                <a:solidFill>
                  <a:srgbClr val="DBF5FF"/>
                </a:solidFill>
                <a:latin typeface="GT America Lt" pitchFamily="2" charset="77"/>
                <a:ea typeface="GT America Lt" pitchFamily="2" charset="77"/>
              </a:defRPr>
            </a:lvl1pPr>
            <a:lvl2pPr marL="457189" indent="0">
              <a:buNone/>
              <a:defRPr b="0" i="0">
                <a:solidFill>
                  <a:srgbClr val="DBF5FF"/>
                </a:solidFill>
                <a:latin typeface="GT America Lt" pitchFamily="2" charset="77"/>
                <a:ea typeface="GT America Lt" pitchFamily="2" charset="77"/>
              </a:defRPr>
            </a:lvl2pPr>
            <a:lvl3pPr marL="914377" indent="0">
              <a:buNone/>
              <a:defRPr b="0" i="0">
                <a:solidFill>
                  <a:srgbClr val="DBF5FF"/>
                </a:solidFill>
                <a:latin typeface="GT America Lt" pitchFamily="2" charset="77"/>
                <a:ea typeface="GT America Lt" pitchFamily="2" charset="77"/>
              </a:defRPr>
            </a:lvl3pPr>
            <a:lvl4pPr marL="1371566" indent="0">
              <a:buNone/>
              <a:defRPr b="0" i="0">
                <a:solidFill>
                  <a:srgbClr val="DBF5FF"/>
                </a:solidFill>
                <a:latin typeface="GT America Lt" pitchFamily="2" charset="77"/>
                <a:ea typeface="GT America Lt" pitchFamily="2" charset="77"/>
              </a:defRPr>
            </a:lvl4pPr>
            <a:lvl5pPr marL="1828754"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pic>
        <p:nvPicPr>
          <p:cNvPr id="11" name="Picture 10">
            <a:extLst>
              <a:ext uri="{FF2B5EF4-FFF2-40B4-BE49-F238E27FC236}">
                <a16:creationId xmlns:a16="http://schemas.microsoft.com/office/drawing/2014/main" id="{14551974-10C4-474C-9FEF-6CBB53848EBD}"/>
              </a:ext>
            </a:extLst>
          </p:cNvPr>
          <p:cNvPicPr>
            <a:picLocks noChangeAspect="1"/>
          </p:cNvPicPr>
          <p:nvPr userDrawn="1"/>
        </p:nvPicPr>
        <p:blipFill>
          <a:blip r:embed="rId2"/>
          <a:srcRect/>
          <a:stretch/>
        </p:blipFill>
        <p:spPr>
          <a:xfrm>
            <a:off x="51347" y="5745400"/>
            <a:ext cx="3603269" cy="1060701"/>
          </a:xfrm>
          <a:prstGeom prst="rect">
            <a:avLst/>
          </a:prstGeom>
        </p:spPr>
      </p:pic>
    </p:spTree>
    <p:extLst>
      <p:ext uri="{BB962C8B-B14F-4D97-AF65-F5344CB8AC3E}">
        <p14:creationId xmlns:p14="http://schemas.microsoft.com/office/powerpoint/2010/main" val="1033673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Dark">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 y="0"/>
            <a:ext cx="7918764" cy="6011501"/>
          </a:xfrm>
          <a:prstGeom prst="rect">
            <a:avLst/>
          </a:prstGeom>
        </p:spPr>
        <p:txBody>
          <a:bodyPr lIns="228600" tIns="91440" rIns="0" bIns="0" anchor="ctr" anchorCtr="0"/>
          <a:lstStyle>
            <a:lvl1pPr marL="0" indent="0">
              <a:lnSpc>
                <a:spcPts val="5600"/>
              </a:lnSpc>
              <a:spcBef>
                <a:spcPts val="0"/>
              </a:spcBef>
              <a:buNone/>
              <a:defRPr sz="5333" b="0" i="0">
                <a:solidFill>
                  <a:srgbClr val="001F5C"/>
                </a:solidFill>
                <a:latin typeface="GT America Lt" pitchFamily="2" charset="77"/>
                <a:ea typeface="GT America Lt" pitchFamily="2" charset="77"/>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Callout text here.</a:t>
            </a:r>
          </a:p>
          <a:p>
            <a:pPr lvl="0"/>
            <a:r>
              <a:rPr lang="en-US" dirty="0"/>
              <a:t>Try to keep it to three lines max. </a:t>
            </a:r>
          </a:p>
        </p:txBody>
      </p:sp>
      <p:pic>
        <p:nvPicPr>
          <p:cNvPr id="8" name="Picture 7">
            <a:extLst>
              <a:ext uri="{FF2B5EF4-FFF2-40B4-BE49-F238E27FC236}">
                <a16:creationId xmlns:a16="http://schemas.microsoft.com/office/drawing/2014/main" id="{9142B723-E4EB-C14D-8E9C-D9A306FE0F64}"/>
              </a:ext>
            </a:extLst>
          </p:cNvPr>
          <p:cNvPicPr>
            <a:picLocks noChangeAspect="1"/>
          </p:cNvPicPr>
          <p:nvPr userDrawn="1"/>
        </p:nvPicPr>
        <p:blipFill>
          <a:blip r:embed="rId2"/>
          <a:srcRect/>
          <a:stretch/>
        </p:blipFill>
        <p:spPr>
          <a:xfrm>
            <a:off x="9143998" y="0"/>
            <a:ext cx="3048001" cy="6858000"/>
          </a:xfrm>
          <a:prstGeom prst="rect">
            <a:avLst/>
          </a:prstGeom>
        </p:spPr>
      </p:pic>
      <p:pic>
        <p:nvPicPr>
          <p:cNvPr id="5" name="Picture 4">
            <a:extLst>
              <a:ext uri="{FF2B5EF4-FFF2-40B4-BE49-F238E27FC236}">
                <a16:creationId xmlns:a16="http://schemas.microsoft.com/office/drawing/2014/main" id="{8E91E6B4-6C8D-B34D-A8F5-6505EAAA41E6}"/>
              </a:ext>
            </a:extLst>
          </p:cNvPr>
          <p:cNvPicPr>
            <a:picLocks noChangeAspect="1"/>
          </p:cNvPicPr>
          <p:nvPr userDrawn="1"/>
        </p:nvPicPr>
        <p:blipFill>
          <a:blip r:embed="rId3"/>
          <a:srcRect/>
          <a:stretch/>
        </p:blipFill>
        <p:spPr>
          <a:xfrm>
            <a:off x="51347" y="5745400"/>
            <a:ext cx="3603269" cy="1060701"/>
          </a:xfrm>
          <a:prstGeom prst="rect">
            <a:avLst/>
          </a:prstGeom>
        </p:spPr>
      </p:pic>
    </p:spTree>
    <p:extLst>
      <p:ext uri="{BB962C8B-B14F-4D97-AF65-F5344CB8AC3E}">
        <p14:creationId xmlns:p14="http://schemas.microsoft.com/office/powerpoint/2010/main" val="391936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1088353"/>
          </a:xfrm>
          <a:prstGeom prst="rect">
            <a:avLst/>
          </a:prstGeom>
        </p:spPr>
        <p:txBody>
          <a:bodyPr lIns="228600" tIns="274320" rIns="0" bIns="0"/>
          <a:lstStyle>
            <a:lvl1pPr>
              <a:lnSpc>
                <a:spcPts val="7466"/>
              </a:lnSpc>
              <a:defRPr sz="7466" b="0" i="0" spc="-267" baseline="0">
                <a:solidFill>
                  <a:srgbClr val="DBF5FF"/>
                </a:solidFill>
                <a:latin typeface="GT America Lt" pitchFamily="2" charset="77"/>
                <a:ea typeface="GT America Lt" pitchFamily="2" charset="77"/>
              </a:defRPr>
            </a:lvl1pPr>
          </a:lstStyle>
          <a:p>
            <a:r>
              <a:rPr lang="en-US" dirty="0"/>
              <a:t>Headline Here</a:t>
            </a:r>
          </a:p>
        </p:txBody>
      </p:sp>
      <p:sp>
        <p:nvSpPr>
          <p:cNvPr id="3" name="Content Placeholder 2"/>
          <p:cNvSpPr>
            <a:spLocks noGrp="1"/>
          </p:cNvSpPr>
          <p:nvPr>
            <p:ph idx="1" hasCustomPrompt="1"/>
          </p:nvPr>
        </p:nvSpPr>
        <p:spPr>
          <a:xfrm>
            <a:off x="0" y="1095039"/>
            <a:ext cx="9144000" cy="4674608"/>
          </a:xfrm>
          <a:prstGeom prst="rect">
            <a:avLst/>
          </a:prstGeom>
        </p:spPr>
        <p:txBody>
          <a:bodyPr lIns="274320" tIns="457200" rIns="0" bIns="0"/>
          <a:lstStyle>
            <a:lvl1pPr marL="0" indent="0">
              <a:lnSpc>
                <a:spcPct val="100000"/>
              </a:lnSpc>
              <a:spcBef>
                <a:spcPts val="0"/>
              </a:spcBef>
              <a:spcAft>
                <a:spcPts val="400"/>
              </a:spcAft>
              <a:buNone/>
              <a:defRPr sz="1467" b="0" i="0">
                <a:solidFill>
                  <a:srgbClr val="DBF5FF"/>
                </a:solidFill>
                <a:latin typeface="GT America Rg" pitchFamily="2" charset="77"/>
                <a:ea typeface="GT America Rg" pitchFamily="2" charset="77"/>
              </a:defRPr>
            </a:lvl1pPr>
          </a:lstStyle>
          <a:p>
            <a:pPr lvl="0"/>
            <a:r>
              <a:rPr lang="en-US" dirty="0"/>
              <a:t>For subtitle, use 24pt. For body copy, use 11pt. For source info, use 8pt.</a:t>
            </a:r>
          </a:p>
        </p:txBody>
      </p:sp>
      <p:pic>
        <p:nvPicPr>
          <p:cNvPr id="8" name="Picture 7">
            <a:extLst>
              <a:ext uri="{FF2B5EF4-FFF2-40B4-BE49-F238E27FC236}">
                <a16:creationId xmlns:a16="http://schemas.microsoft.com/office/drawing/2014/main" id="{39888031-9913-F94E-83A4-2767371E1C5E}"/>
              </a:ext>
            </a:extLst>
          </p:cNvPr>
          <p:cNvPicPr>
            <a:picLocks noChangeAspect="1"/>
          </p:cNvPicPr>
          <p:nvPr/>
        </p:nvPicPr>
        <p:blipFill>
          <a:blip r:embed="rId2"/>
          <a:srcRect/>
          <a:stretch/>
        </p:blipFill>
        <p:spPr>
          <a:xfrm>
            <a:off x="51346" y="5745401"/>
            <a:ext cx="3603273" cy="1060703"/>
          </a:xfrm>
          <a:prstGeom prst="rect">
            <a:avLst/>
          </a:prstGeom>
        </p:spPr>
      </p:pic>
    </p:spTree>
    <p:extLst>
      <p:ext uri="{BB962C8B-B14F-4D97-AF65-F5344CB8AC3E}">
        <p14:creationId xmlns:p14="http://schemas.microsoft.com/office/powerpoint/2010/main" val="309041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Dar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49814" y="1090509"/>
            <a:ext cx="3658423" cy="928792"/>
          </a:xfrm>
          <a:prstGeom prst="rect">
            <a:avLst/>
          </a:prstGeom>
        </p:spPr>
        <p:txBody>
          <a:bodyPr lIns="0" tIns="457200" rIns="0" bIns="0"/>
          <a:lstStyle>
            <a:lvl1pPr marL="0" indent="0">
              <a:lnSpc>
                <a:spcPts val="3333"/>
              </a:lnSpc>
              <a:spcBef>
                <a:spcPts val="0"/>
              </a:spcBef>
              <a:buNone/>
              <a:defRPr sz="3200" b="0" i="0">
                <a:solidFill>
                  <a:srgbClr val="DBF5FF"/>
                </a:solidFill>
                <a:latin typeface="GT America Lt" pitchFamily="2" charset="77"/>
                <a:ea typeface="GT America Lt"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0" y="1"/>
            <a:ext cx="9144000" cy="1090507"/>
          </a:xfrm>
          <a:prstGeom prst="rect">
            <a:avLst/>
          </a:prstGeom>
        </p:spPr>
        <p:txBody>
          <a:bodyPr lIns="228600" tIns="274320" rIns="0" bIns="0"/>
          <a:lstStyle>
            <a:lvl1pPr>
              <a:lnSpc>
                <a:spcPts val="7466"/>
              </a:lnSpc>
              <a:defRPr sz="7466" b="0" i="0" spc="-267" baseline="0">
                <a:solidFill>
                  <a:srgbClr val="DBF5FF"/>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349814" y="2019301"/>
            <a:ext cx="3658423" cy="1789128"/>
          </a:xfrm>
          <a:prstGeom prst="rect">
            <a:avLst/>
          </a:prstGeom>
        </p:spPr>
        <p:txBody>
          <a:bodyPr lIns="0" tIns="182880" rIns="0" bIns="0"/>
          <a:lstStyle>
            <a:lvl1pPr marL="182875" indent="-182875">
              <a:lnSpc>
                <a:spcPct val="100000"/>
              </a:lnSpc>
              <a:spcBef>
                <a:spcPts val="0"/>
              </a:spcBef>
              <a:spcAft>
                <a:spcPts val="400"/>
              </a:spcAft>
              <a:buFont typeface="Arial" panose="020B0604020202020204" pitchFamily="34" charset="0"/>
              <a:buChar char="•"/>
              <a:defRPr sz="1467" b="0" i="0">
                <a:solidFill>
                  <a:srgbClr val="DBF5FF"/>
                </a:solidFill>
                <a:latin typeface="GT America Rg" pitchFamily="2" charset="77"/>
                <a:ea typeface="GT America Rg"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Bullet point</a:t>
            </a:r>
          </a:p>
          <a:p>
            <a:pPr lvl="0"/>
            <a:r>
              <a:rPr lang="en-US" dirty="0"/>
              <a:t>Bullet point</a:t>
            </a:r>
          </a:p>
          <a:p>
            <a:pPr lvl="0"/>
            <a:r>
              <a:rPr lang="en-US" dirty="0"/>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4214938" y="1090509"/>
            <a:ext cx="3658423" cy="928792"/>
          </a:xfrm>
          <a:prstGeom prst="rect">
            <a:avLst/>
          </a:prstGeom>
        </p:spPr>
        <p:txBody>
          <a:bodyPr lIns="0" tIns="457200" rIns="0" bIns="0"/>
          <a:lstStyle>
            <a:lvl1pPr marL="0" indent="0">
              <a:lnSpc>
                <a:spcPts val="3333"/>
              </a:lnSpc>
              <a:spcBef>
                <a:spcPts val="0"/>
              </a:spcBef>
              <a:buNone/>
              <a:defRPr sz="3200" b="0" i="0">
                <a:solidFill>
                  <a:srgbClr val="DBF5FF"/>
                </a:solidFill>
                <a:latin typeface="GT America Lt" pitchFamily="2" charset="77"/>
                <a:ea typeface="GT America Lt"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4214938" y="2019301"/>
            <a:ext cx="3658423" cy="1789128"/>
          </a:xfrm>
          <a:prstGeom prst="rect">
            <a:avLst/>
          </a:prstGeom>
        </p:spPr>
        <p:txBody>
          <a:bodyPr lIns="0" tIns="182880" rIns="0" bIns="0"/>
          <a:lstStyle>
            <a:lvl1pPr marL="182875" indent="-182875">
              <a:lnSpc>
                <a:spcPct val="100000"/>
              </a:lnSpc>
              <a:spcBef>
                <a:spcPts val="0"/>
              </a:spcBef>
              <a:spcAft>
                <a:spcPts val="400"/>
              </a:spcAft>
              <a:buFont typeface="Arial" panose="020B0604020202020204" pitchFamily="34" charset="0"/>
              <a:buChar char="•"/>
              <a:defRPr sz="1467" b="0" i="0">
                <a:solidFill>
                  <a:srgbClr val="DBF5FF"/>
                </a:solidFill>
                <a:latin typeface="GT America Rg" pitchFamily="2" charset="77"/>
                <a:ea typeface="GT America Rg"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Bullet point</a:t>
            </a:r>
          </a:p>
          <a:p>
            <a:pPr lvl="0"/>
            <a:r>
              <a:rPr lang="en-US" dirty="0"/>
              <a:t>Bullet point</a:t>
            </a:r>
          </a:p>
          <a:p>
            <a:pPr lvl="0"/>
            <a:r>
              <a:rPr lang="en-US" dirty="0"/>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8080062" y="1090509"/>
            <a:ext cx="3658423" cy="928792"/>
          </a:xfrm>
          <a:prstGeom prst="rect">
            <a:avLst/>
          </a:prstGeom>
        </p:spPr>
        <p:txBody>
          <a:bodyPr lIns="0" tIns="457200" rIns="0" bIns="0"/>
          <a:lstStyle>
            <a:lvl1pPr marL="0" indent="0">
              <a:lnSpc>
                <a:spcPts val="3333"/>
              </a:lnSpc>
              <a:spcBef>
                <a:spcPts val="0"/>
              </a:spcBef>
              <a:buNone/>
              <a:defRPr sz="3200" b="0" i="0">
                <a:solidFill>
                  <a:srgbClr val="DBF5FF"/>
                </a:solidFill>
                <a:latin typeface="GT America Lt" pitchFamily="2" charset="77"/>
                <a:ea typeface="GT America Lt"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8080062" y="2019301"/>
            <a:ext cx="3658423" cy="1789128"/>
          </a:xfrm>
          <a:prstGeom prst="rect">
            <a:avLst/>
          </a:prstGeom>
        </p:spPr>
        <p:txBody>
          <a:bodyPr lIns="0" tIns="182880" rIns="0" bIns="0"/>
          <a:lstStyle>
            <a:lvl1pPr marL="182875" indent="-182875">
              <a:lnSpc>
                <a:spcPct val="100000"/>
              </a:lnSpc>
              <a:spcBef>
                <a:spcPts val="0"/>
              </a:spcBef>
              <a:spcAft>
                <a:spcPts val="400"/>
              </a:spcAft>
              <a:buFont typeface="Arial" panose="020B0604020202020204" pitchFamily="34" charset="0"/>
              <a:buChar char="•"/>
              <a:defRPr sz="1467" b="0" i="0">
                <a:solidFill>
                  <a:srgbClr val="DBF5FF"/>
                </a:solidFill>
                <a:latin typeface="GT America Rg" pitchFamily="2" charset="77"/>
                <a:ea typeface="GT America Rg"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Bullet point</a:t>
            </a:r>
          </a:p>
          <a:p>
            <a:pPr lvl="0"/>
            <a:r>
              <a:rPr lang="en-US" dirty="0"/>
              <a:t>Bullet point</a:t>
            </a:r>
          </a:p>
          <a:p>
            <a:pPr lvl="0"/>
            <a:r>
              <a:rPr lang="en-US" dirty="0"/>
              <a:t>Bullet point</a:t>
            </a:r>
          </a:p>
        </p:txBody>
      </p:sp>
      <p:pic>
        <p:nvPicPr>
          <p:cNvPr id="10" name="Picture 9">
            <a:extLst>
              <a:ext uri="{FF2B5EF4-FFF2-40B4-BE49-F238E27FC236}">
                <a16:creationId xmlns:a16="http://schemas.microsoft.com/office/drawing/2014/main" id="{62ACAE6B-F01E-CA4A-B8CA-595619817759}"/>
              </a:ext>
            </a:extLst>
          </p:cNvPr>
          <p:cNvPicPr>
            <a:picLocks noChangeAspect="1"/>
          </p:cNvPicPr>
          <p:nvPr/>
        </p:nvPicPr>
        <p:blipFill>
          <a:blip r:embed="rId2"/>
          <a:srcRect/>
          <a:stretch/>
        </p:blipFill>
        <p:spPr>
          <a:xfrm>
            <a:off x="51346" y="5745401"/>
            <a:ext cx="3603273" cy="1060703"/>
          </a:xfrm>
          <a:prstGeom prst="rect">
            <a:avLst/>
          </a:prstGeom>
        </p:spPr>
      </p:pic>
    </p:spTree>
    <p:extLst>
      <p:ext uri="{BB962C8B-B14F-4D97-AF65-F5344CB8AC3E}">
        <p14:creationId xmlns:p14="http://schemas.microsoft.com/office/powerpoint/2010/main" val="141639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Dar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p:nvSpPr>
        <p:spPr>
          <a:xfrm>
            <a:off x="0" y="3032279"/>
            <a:ext cx="4572000" cy="793444"/>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indent="0" algn="ctr" defTabSz="1100639" rtl="0" fontAlgn="auto" latinLnBrk="0" hangingPunct="0">
              <a:lnSpc>
                <a:spcPct val="100000"/>
              </a:lnSpc>
              <a:spcBef>
                <a:spcPts val="0"/>
              </a:spcBef>
              <a:spcAft>
                <a:spcPts val="0"/>
              </a:spcAft>
              <a:buClrTx/>
              <a:buSzTx/>
              <a:buFontTx/>
              <a:buNone/>
              <a:tabLst/>
            </a:pPr>
            <a:endParaRPr kumimoji="0" lang="en-US" sz="4267"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4572000" y="0"/>
            <a:ext cx="7620000" cy="6858000"/>
          </a:xfrm>
          <a:prstGeom prst="rect">
            <a:avLst/>
          </a:prstGeom>
        </p:spPr>
        <p:txBody>
          <a:bodyPr lIns="0" tIns="0" rIns="0" bIns="0"/>
          <a:lstStyle>
            <a:lvl1pPr marL="0" indent="0">
              <a:buNone/>
              <a:defRPr sz="1800" b="0" i="0">
                <a:solidFill>
                  <a:srgbClr val="DBF5FF"/>
                </a:solidFill>
                <a:latin typeface="GT America Lt" pitchFamily="2" charset="77"/>
                <a:ea typeface="GT America Lt" pitchFamily="2" charset="77"/>
              </a:defRPr>
            </a:lvl1pPr>
          </a:lstStyle>
          <a:p>
            <a:r>
              <a:rPr lang="en-US"/>
              <a:t>Click icon to add picture</a:t>
            </a:r>
            <a:endParaRPr lang="en-US" dirty="0"/>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718"/>
            <a:ext cx="3960752" cy="684036"/>
          </a:xfrm>
          <a:prstGeom prst="rect">
            <a:avLst/>
          </a:prstGeom>
        </p:spPr>
        <p:txBody>
          <a:bodyPr lIns="228600" tIns="274320" rIns="0" bIns="0" anchor="t" anchorCtr="0"/>
          <a:lstStyle>
            <a:lvl1pPr algn="l">
              <a:lnSpc>
                <a:spcPts val="3200"/>
              </a:lnSpc>
              <a:defRPr sz="3200" b="0" i="0" spc="0" baseline="0">
                <a:solidFill>
                  <a:srgbClr val="DBF5FF"/>
                </a:solidFill>
                <a:latin typeface="GT America Lt" pitchFamily="2" charset="77"/>
                <a:ea typeface="GT America Lt" pitchFamily="2" charset="77"/>
              </a:defRPr>
            </a:lvl1pPr>
          </a:lstStyle>
          <a:p>
            <a:r>
              <a:rPr lang="en-US" dirty="0"/>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681317"/>
            <a:ext cx="3960752" cy="5074251"/>
          </a:xfrm>
          <a:prstGeom prst="rect">
            <a:avLst/>
          </a:prstGeom>
        </p:spPr>
        <p:txBody>
          <a:bodyPr lIns="228600" tIns="457200" rIns="0" bIns="0"/>
          <a:lstStyle>
            <a:lvl1pPr marL="0" indent="0" algn="l">
              <a:lnSpc>
                <a:spcPct val="100000"/>
              </a:lnSpc>
              <a:spcBef>
                <a:spcPts val="0"/>
              </a:spcBef>
              <a:buNone/>
              <a:defRPr sz="1467" b="0" i="0">
                <a:solidFill>
                  <a:srgbClr val="DBF5FF"/>
                </a:solidFill>
                <a:latin typeface="GT America Rg" pitchFamily="2" charset="77"/>
                <a:ea typeface="GT America Rg"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Body copy here in 11pt.</a:t>
            </a:r>
          </a:p>
        </p:txBody>
      </p:sp>
      <p:pic>
        <p:nvPicPr>
          <p:cNvPr id="8" name="Picture 7">
            <a:extLst>
              <a:ext uri="{FF2B5EF4-FFF2-40B4-BE49-F238E27FC236}">
                <a16:creationId xmlns:a16="http://schemas.microsoft.com/office/drawing/2014/main" id="{59E038CA-A9D2-DD4C-B969-94A96ADDECE7}"/>
              </a:ext>
            </a:extLst>
          </p:cNvPr>
          <p:cNvPicPr>
            <a:picLocks noChangeAspect="1"/>
          </p:cNvPicPr>
          <p:nvPr/>
        </p:nvPicPr>
        <p:blipFill>
          <a:blip r:embed="rId2"/>
          <a:srcRect/>
          <a:stretch/>
        </p:blipFill>
        <p:spPr>
          <a:xfrm>
            <a:off x="51346" y="5745401"/>
            <a:ext cx="3603273" cy="1060703"/>
          </a:xfrm>
          <a:prstGeom prst="rect">
            <a:avLst/>
          </a:prstGeom>
        </p:spPr>
      </p:pic>
    </p:spTree>
    <p:extLst>
      <p:ext uri="{BB962C8B-B14F-4D97-AF65-F5344CB8AC3E}">
        <p14:creationId xmlns:p14="http://schemas.microsoft.com/office/powerpoint/2010/main" val="380217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ullQuote-Dark">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p:nvSpPr>
        <p:spPr>
          <a:xfrm>
            <a:off x="7620000" y="3032279"/>
            <a:ext cx="4572000" cy="793444"/>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indent="0" algn="ctr" defTabSz="1100639" rtl="0" fontAlgn="auto" latinLnBrk="0" hangingPunct="0">
              <a:lnSpc>
                <a:spcPct val="100000"/>
              </a:lnSpc>
              <a:spcBef>
                <a:spcPts val="0"/>
              </a:spcBef>
              <a:spcAft>
                <a:spcPts val="0"/>
              </a:spcAft>
              <a:buClrTx/>
              <a:buSzTx/>
              <a:buFontTx/>
              <a:buNone/>
              <a:tabLst/>
            </a:pPr>
            <a:endParaRPr kumimoji="0" lang="en-US" sz="4267"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1" y="1"/>
            <a:ext cx="6699564" cy="1088353"/>
          </a:xfrm>
          <a:prstGeom prst="rect">
            <a:avLst/>
          </a:prstGeom>
        </p:spPr>
        <p:txBody>
          <a:bodyPr lIns="228600" tIns="274320" rIns="0" bIns="0"/>
          <a:lstStyle>
            <a:lvl1pPr>
              <a:lnSpc>
                <a:spcPts val="7466"/>
              </a:lnSpc>
              <a:defRPr sz="7466" b="0" i="0" spc="-267" baseline="0">
                <a:solidFill>
                  <a:srgbClr val="001F5C"/>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1" y="1095039"/>
            <a:ext cx="6699564" cy="4674608"/>
          </a:xfrm>
          <a:prstGeom prst="rect">
            <a:avLst/>
          </a:prstGeom>
        </p:spPr>
        <p:txBody>
          <a:bodyPr lIns="274320" tIns="457200" rIns="0" bIns="0"/>
          <a:lstStyle>
            <a:lvl1pPr marL="0" indent="0">
              <a:lnSpc>
                <a:spcPct val="100000"/>
              </a:lnSpc>
              <a:spcBef>
                <a:spcPts val="0"/>
              </a:spcBef>
              <a:spcAft>
                <a:spcPts val="400"/>
              </a:spcAft>
              <a:buNone/>
              <a:defRPr sz="1467" b="0" i="0">
                <a:solidFill>
                  <a:srgbClr val="001F5C"/>
                </a:solidFill>
                <a:latin typeface="GT America Rg" pitchFamily="2" charset="77"/>
                <a:ea typeface="GT America Rg" pitchFamily="2" charset="77"/>
              </a:defRPr>
            </a:lvl1pPr>
          </a:lstStyle>
          <a:p>
            <a:pPr lvl="0"/>
            <a:r>
              <a:rPr lang="en-US" dirty="0"/>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7620000" y="0"/>
            <a:ext cx="3962400" cy="6858000"/>
          </a:xfrm>
          <a:prstGeom prst="rect">
            <a:avLst/>
          </a:prstGeom>
        </p:spPr>
        <p:txBody>
          <a:bodyPr lIns="365760" tIns="0" rIns="0" bIns="0" anchor="ctr" anchorCtr="0"/>
          <a:lstStyle>
            <a:lvl1pPr marL="0" indent="0">
              <a:lnSpc>
                <a:spcPts val="5600"/>
              </a:lnSpc>
              <a:spcBef>
                <a:spcPts val="0"/>
              </a:spcBef>
              <a:buNone/>
              <a:defRPr sz="5333" b="0" i="0">
                <a:solidFill>
                  <a:srgbClr val="81EEF3"/>
                </a:solidFill>
                <a:latin typeface="GT America Lt" pitchFamily="2" charset="77"/>
                <a:ea typeface="GT America Lt" pitchFamily="2" charset="77"/>
              </a:defRPr>
            </a:lvl1pPr>
            <a:lvl2pPr marL="457189" indent="0">
              <a:buNone/>
              <a:defRPr b="0" i="0">
                <a:solidFill>
                  <a:srgbClr val="DBF5FF"/>
                </a:solidFill>
                <a:latin typeface="GT America Lt" pitchFamily="2" charset="77"/>
                <a:ea typeface="GT America Lt" pitchFamily="2" charset="77"/>
              </a:defRPr>
            </a:lvl2pPr>
            <a:lvl3pPr marL="914377" indent="0">
              <a:buNone/>
              <a:defRPr b="0" i="0">
                <a:solidFill>
                  <a:srgbClr val="DBF5FF"/>
                </a:solidFill>
                <a:latin typeface="GT America Lt" pitchFamily="2" charset="77"/>
                <a:ea typeface="GT America Lt" pitchFamily="2" charset="77"/>
              </a:defRPr>
            </a:lvl3pPr>
            <a:lvl4pPr marL="1371566" indent="0">
              <a:buNone/>
              <a:defRPr b="0" i="0">
                <a:solidFill>
                  <a:srgbClr val="DBF5FF"/>
                </a:solidFill>
                <a:latin typeface="GT America Lt" pitchFamily="2" charset="77"/>
                <a:ea typeface="GT America Lt" pitchFamily="2" charset="77"/>
              </a:defRPr>
            </a:lvl4pPr>
            <a:lvl5pPr marL="1828754"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pic>
        <p:nvPicPr>
          <p:cNvPr id="11" name="Picture 10">
            <a:extLst>
              <a:ext uri="{FF2B5EF4-FFF2-40B4-BE49-F238E27FC236}">
                <a16:creationId xmlns:a16="http://schemas.microsoft.com/office/drawing/2014/main" id="{BF5864C8-C43E-F847-9966-CD070883C766}"/>
              </a:ext>
            </a:extLst>
          </p:cNvPr>
          <p:cNvPicPr>
            <a:picLocks noChangeAspect="1"/>
          </p:cNvPicPr>
          <p:nvPr/>
        </p:nvPicPr>
        <p:blipFill>
          <a:blip r:embed="rId2"/>
          <a:srcRect/>
          <a:stretch/>
        </p:blipFill>
        <p:spPr>
          <a:xfrm>
            <a:off x="51347" y="5745401"/>
            <a:ext cx="3603269" cy="1060703"/>
          </a:xfrm>
          <a:prstGeom prst="rect">
            <a:avLst/>
          </a:prstGeom>
        </p:spPr>
      </p:pic>
    </p:spTree>
    <p:extLst>
      <p:ext uri="{BB962C8B-B14F-4D97-AF65-F5344CB8AC3E}">
        <p14:creationId xmlns:p14="http://schemas.microsoft.com/office/powerpoint/2010/main" val="420868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allout-Dark">
    <p:spTree>
      <p:nvGrpSpPr>
        <p:cNvPr id="1" name=""/>
        <p:cNvGrpSpPr/>
        <p:nvPr/>
      </p:nvGrpSpPr>
      <p:grpSpPr>
        <a:xfrm>
          <a:off x="0" y="0"/>
          <a:ext cx="0" cy="0"/>
          <a:chOff x="0" y="0"/>
          <a:chExt cx="0" cy="0"/>
        </a:xfrm>
      </p:grpSpPr>
      <p:pic>
        <p:nvPicPr>
          <p:cNvPr id="9" name="Picture 8" descr="Shape&#10;&#10;Description automatically generated with low confidence">
            <a:extLst>
              <a:ext uri="{FF2B5EF4-FFF2-40B4-BE49-F238E27FC236}">
                <a16:creationId xmlns:a16="http://schemas.microsoft.com/office/drawing/2014/main" id="{6B019877-13B3-F34E-99FF-9586EB0E143F}"/>
              </a:ext>
            </a:extLst>
          </p:cNvPr>
          <p:cNvPicPr>
            <a:picLocks noChangeAspect="1"/>
          </p:cNvPicPr>
          <p:nvPr/>
        </p:nvPicPr>
        <p:blipFill rotWithShape="1">
          <a:blip r:embed="rId2"/>
          <a:srcRect l="75000"/>
          <a:stretch/>
        </p:blipFill>
        <p:spPr>
          <a:xfrm>
            <a:off x="9144000" y="0"/>
            <a:ext cx="3048000" cy="6858000"/>
          </a:xfrm>
          <a:prstGeom prst="rect">
            <a:avLst/>
          </a:prstGeom>
        </p:spPr>
      </p:pic>
      <p:sp>
        <p:nvSpPr>
          <p:cNvPr id="4" name="Text Placeholder 3"/>
          <p:cNvSpPr>
            <a:spLocks noGrp="1"/>
          </p:cNvSpPr>
          <p:nvPr>
            <p:ph type="body" sz="half" idx="2" hasCustomPrompt="1"/>
          </p:nvPr>
        </p:nvSpPr>
        <p:spPr>
          <a:xfrm>
            <a:off x="1" y="0"/>
            <a:ext cx="7918764" cy="6011501"/>
          </a:xfrm>
          <a:prstGeom prst="rect">
            <a:avLst/>
          </a:prstGeom>
        </p:spPr>
        <p:txBody>
          <a:bodyPr lIns="228600" tIns="91440" rIns="0" bIns="0" anchor="ctr" anchorCtr="0"/>
          <a:lstStyle>
            <a:lvl1pPr marL="0" indent="0">
              <a:lnSpc>
                <a:spcPts val="5600"/>
              </a:lnSpc>
              <a:spcBef>
                <a:spcPts val="0"/>
              </a:spcBef>
              <a:buNone/>
              <a:defRPr sz="5333" b="0" i="0">
                <a:solidFill>
                  <a:srgbClr val="DBF5FF"/>
                </a:solidFill>
                <a:latin typeface="GT America Lt" pitchFamily="2" charset="77"/>
                <a:ea typeface="GT America Lt" pitchFamily="2" charset="77"/>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Callout text here.</a:t>
            </a:r>
          </a:p>
          <a:p>
            <a:pPr lvl="0"/>
            <a:r>
              <a:rPr lang="en-US" dirty="0"/>
              <a:t>Try to keep it to three lines max. </a:t>
            </a:r>
          </a:p>
        </p:txBody>
      </p:sp>
      <p:pic>
        <p:nvPicPr>
          <p:cNvPr id="6" name="Picture 5">
            <a:extLst>
              <a:ext uri="{FF2B5EF4-FFF2-40B4-BE49-F238E27FC236}">
                <a16:creationId xmlns:a16="http://schemas.microsoft.com/office/drawing/2014/main" id="{A2DEFC71-4DE3-2745-A8C4-D9D5A4F833D8}"/>
              </a:ext>
            </a:extLst>
          </p:cNvPr>
          <p:cNvPicPr>
            <a:picLocks noChangeAspect="1"/>
          </p:cNvPicPr>
          <p:nvPr/>
        </p:nvPicPr>
        <p:blipFill>
          <a:blip r:embed="rId3"/>
          <a:srcRect/>
          <a:stretch/>
        </p:blipFill>
        <p:spPr>
          <a:xfrm>
            <a:off x="51346" y="5745401"/>
            <a:ext cx="3603273" cy="1060703"/>
          </a:xfrm>
          <a:prstGeom prst="rect">
            <a:avLst/>
          </a:prstGeom>
        </p:spPr>
      </p:pic>
    </p:spTree>
    <p:extLst>
      <p:ext uri="{BB962C8B-B14F-4D97-AF65-F5344CB8AC3E}">
        <p14:creationId xmlns:p14="http://schemas.microsoft.com/office/powerpoint/2010/main" val="92468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E1C2BC4A-05CA-914E-9030-4B9ACAF83C3D}"/>
              </a:ext>
            </a:extLst>
          </p:cNvPr>
          <p:cNvPicPr>
            <a:picLocks noChangeAspect="1"/>
          </p:cNvPicPr>
          <p:nvPr userDrawn="1"/>
        </p:nvPicPr>
        <p:blipFill>
          <a:blip r:embed="rId2"/>
          <a:stretch>
            <a:fillRect/>
          </a:stretch>
        </p:blipFill>
        <p:spPr>
          <a:xfrm>
            <a:off x="0" y="4572000"/>
            <a:ext cx="12192000" cy="2286000"/>
          </a:xfrm>
          <a:prstGeom prst="rect">
            <a:avLst/>
          </a:prstGeom>
        </p:spPr>
      </p:pic>
      <p:pic>
        <p:nvPicPr>
          <p:cNvPr id="7" name="Picture 6">
            <a:extLst>
              <a:ext uri="{FF2B5EF4-FFF2-40B4-BE49-F238E27FC236}">
                <a16:creationId xmlns:a16="http://schemas.microsoft.com/office/drawing/2014/main" id="{FB673A23-BF18-6646-93F2-78A5A5643A2E}"/>
              </a:ext>
            </a:extLst>
          </p:cNvPr>
          <p:cNvPicPr>
            <a:picLocks noChangeAspect="1"/>
          </p:cNvPicPr>
          <p:nvPr userDrawn="1"/>
        </p:nvPicPr>
        <p:blipFill>
          <a:blip r:embed="rId3"/>
          <a:srcRect/>
          <a:stretch/>
        </p:blipFill>
        <p:spPr>
          <a:xfrm>
            <a:off x="194080" y="558504"/>
            <a:ext cx="11803835" cy="3474720"/>
          </a:xfrm>
          <a:prstGeom prst="rect">
            <a:avLst/>
          </a:prstGeom>
        </p:spPr>
      </p:pic>
    </p:spTree>
    <p:extLst>
      <p:ext uri="{BB962C8B-B14F-4D97-AF65-F5344CB8AC3E}">
        <p14:creationId xmlns:p14="http://schemas.microsoft.com/office/powerpoint/2010/main" val="135770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1720214"/>
            <a:ext cx="10665521" cy="1839308"/>
          </a:xfrm>
          <a:prstGeom prst="rect">
            <a:avLst/>
          </a:prstGeom>
        </p:spPr>
        <p:txBody>
          <a:bodyPr lIns="228600" tIns="0" rIns="0" bIns="0" anchor="b"/>
          <a:lstStyle>
            <a:lvl1pPr algn="l">
              <a:lnSpc>
                <a:spcPts val="7466"/>
              </a:lnSpc>
              <a:defRPr sz="7466" b="0" i="0" spc="-267" baseline="0">
                <a:solidFill>
                  <a:srgbClr val="004F91"/>
                </a:solidFill>
                <a:latin typeface="GT America Lt" pitchFamily="2" charset="77"/>
                <a:ea typeface="GT America Lt" pitchFamily="2" charset="77"/>
              </a:defRPr>
            </a:lvl1pPr>
          </a:lstStyle>
          <a:p>
            <a:r>
              <a:rPr lang="en-US" dirty="0"/>
              <a:t>Presentation Title</a:t>
            </a:r>
          </a:p>
        </p:txBody>
      </p:sp>
      <p:sp>
        <p:nvSpPr>
          <p:cNvPr id="3" name="Subtitle 2"/>
          <p:cNvSpPr>
            <a:spLocks noGrp="1"/>
          </p:cNvSpPr>
          <p:nvPr>
            <p:ph type="subTitle" idx="1" hasCustomPrompt="1"/>
          </p:nvPr>
        </p:nvSpPr>
        <p:spPr>
          <a:xfrm>
            <a:off x="-1" y="3602829"/>
            <a:ext cx="10665521" cy="421323"/>
          </a:xfrm>
          <a:prstGeom prst="rect">
            <a:avLst/>
          </a:prstGeom>
        </p:spPr>
        <p:txBody>
          <a:bodyPr lIns="228600" tIns="0" rIns="0" bIns="0"/>
          <a:lstStyle>
            <a:lvl1pPr marL="0" indent="0" algn="l">
              <a:buNone/>
              <a:defRPr sz="3200" b="0" i="0">
                <a:solidFill>
                  <a:srgbClr val="004F91"/>
                </a:solidFill>
                <a:latin typeface="GT America Lt" pitchFamily="2" charset="77"/>
                <a:ea typeface="GT America Lt"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Here</a:t>
            </a:r>
          </a:p>
        </p:txBody>
      </p:sp>
      <p:pic>
        <p:nvPicPr>
          <p:cNvPr id="10" name="Picture 9" descr="Background pattern&#10;&#10;Description automatically generated">
            <a:extLst>
              <a:ext uri="{FF2B5EF4-FFF2-40B4-BE49-F238E27FC236}">
                <a16:creationId xmlns:a16="http://schemas.microsoft.com/office/drawing/2014/main" id="{E1C2BC4A-05CA-914E-9030-4B9ACAF83C3D}"/>
              </a:ext>
            </a:extLst>
          </p:cNvPr>
          <p:cNvPicPr>
            <a:picLocks noChangeAspect="1"/>
          </p:cNvPicPr>
          <p:nvPr userDrawn="1"/>
        </p:nvPicPr>
        <p:blipFill>
          <a:blip r:embed="rId2"/>
          <a:stretch>
            <a:fillRect/>
          </a:stretch>
        </p:blipFill>
        <p:spPr>
          <a:xfrm>
            <a:off x="0" y="4572000"/>
            <a:ext cx="12192000" cy="2286000"/>
          </a:xfrm>
          <a:prstGeom prst="rect">
            <a:avLst/>
          </a:prstGeom>
        </p:spPr>
      </p:pic>
      <p:pic>
        <p:nvPicPr>
          <p:cNvPr id="8" name="Picture 7">
            <a:extLst>
              <a:ext uri="{FF2B5EF4-FFF2-40B4-BE49-F238E27FC236}">
                <a16:creationId xmlns:a16="http://schemas.microsoft.com/office/drawing/2014/main" id="{ECAC51FC-53B8-D445-8ADD-6E157740B690}"/>
              </a:ext>
            </a:extLst>
          </p:cNvPr>
          <p:cNvPicPr>
            <a:picLocks noChangeAspect="1"/>
          </p:cNvPicPr>
          <p:nvPr userDrawn="1"/>
        </p:nvPicPr>
        <p:blipFill>
          <a:blip r:embed="rId3"/>
          <a:srcRect/>
          <a:stretch/>
        </p:blipFill>
        <p:spPr>
          <a:xfrm>
            <a:off x="-109033" y="-119568"/>
            <a:ext cx="6378208" cy="1877567"/>
          </a:xfrm>
          <a:prstGeom prst="rect">
            <a:avLst/>
          </a:prstGeom>
        </p:spPr>
      </p:pic>
    </p:spTree>
    <p:extLst>
      <p:ext uri="{BB962C8B-B14F-4D97-AF65-F5344CB8AC3E}">
        <p14:creationId xmlns:p14="http://schemas.microsoft.com/office/powerpoint/2010/main" val="399740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F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543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4655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44111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cdfifund.gov/" TargetMode="External"/><Relationship Id="rId2" Type="http://schemas.openxmlformats.org/officeDocument/2006/relationships/hyperlink" Target="http://www.bankofamerica.com/community" TargetMode="External"/><Relationship Id="rId1" Type="http://schemas.openxmlformats.org/officeDocument/2006/relationships/slideLayout" Target="../slideLayouts/slideLayout3.xml"/><Relationship Id="rId4" Type="http://schemas.openxmlformats.org/officeDocument/2006/relationships/hyperlink" Target="http://www.nscdfund.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grants.gov/" TargetMode="External"/><Relationship Id="rId2" Type="http://schemas.openxmlformats.org/officeDocument/2006/relationships/hyperlink" Target="http://www.eda.gov/" TargetMode="External"/><Relationship Id="rId1" Type="http://schemas.openxmlformats.org/officeDocument/2006/relationships/slideLayout" Target="../slideLayouts/slideLayout3.xml"/><Relationship Id="rId5" Type="http://schemas.openxmlformats.org/officeDocument/2006/relationships/hyperlink" Target="https://www.wkkf.org/" TargetMode="External"/><Relationship Id="rId4" Type="http://schemas.openxmlformats.org/officeDocument/2006/relationships/hyperlink" Target="https://www.fordfoundation.org/work/our-grant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iedconline.org/pages/certification/" TargetMode="External"/><Relationship Id="rId2" Type="http://schemas.openxmlformats.org/officeDocument/2006/relationships/hyperlink" Target="https://www.iedconline.org/pages/basic-economic-development-cours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MeganLucas@LynchburgRegion.org"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75FD-AD32-42C7-A7C6-54CE50D420D7}"/>
              </a:ext>
            </a:extLst>
          </p:cNvPr>
          <p:cNvSpPr>
            <a:spLocks noGrp="1"/>
          </p:cNvSpPr>
          <p:nvPr>
            <p:ph type="ctrTitle"/>
          </p:nvPr>
        </p:nvSpPr>
        <p:spPr>
          <a:xfrm>
            <a:off x="-64167" y="1784816"/>
            <a:ext cx="12256167" cy="3047736"/>
          </a:xfrm>
        </p:spPr>
        <p:txBody>
          <a:bodyPr/>
          <a:lstStyle/>
          <a:p>
            <a:r>
              <a:rPr lang="en-US" sz="4800" dirty="0"/>
              <a:t>E 142 Fundamentals of </a:t>
            </a:r>
            <a:br>
              <a:rPr lang="en-US" sz="4800" dirty="0"/>
            </a:br>
            <a:r>
              <a:rPr lang="en-US" sz="4800" dirty="0"/>
              <a:t>Community and Economic Development</a:t>
            </a:r>
            <a:br>
              <a:rPr lang="en-US" sz="4800" dirty="0"/>
            </a:br>
            <a:endParaRPr lang="en-US" sz="4800" dirty="0"/>
          </a:p>
        </p:txBody>
      </p:sp>
      <p:sp>
        <p:nvSpPr>
          <p:cNvPr id="3" name="Subtitle 2">
            <a:extLst>
              <a:ext uri="{FF2B5EF4-FFF2-40B4-BE49-F238E27FC236}">
                <a16:creationId xmlns:a16="http://schemas.microsoft.com/office/drawing/2014/main" id="{3806DF95-63B6-432D-A095-087D120CAD1A}"/>
              </a:ext>
            </a:extLst>
          </p:cNvPr>
          <p:cNvSpPr>
            <a:spLocks noGrp="1"/>
          </p:cNvSpPr>
          <p:nvPr>
            <p:ph type="subTitle" idx="1"/>
          </p:nvPr>
        </p:nvSpPr>
        <p:spPr>
          <a:xfrm>
            <a:off x="1331145" y="5006245"/>
            <a:ext cx="10665521" cy="421323"/>
          </a:xfrm>
        </p:spPr>
        <p:txBody>
          <a:bodyPr/>
          <a:lstStyle/>
          <a:p>
            <a:r>
              <a:rPr lang="en-US" dirty="0"/>
              <a:t>Happily presented by Megan A. Lucas, CEcD, CCE, IOM</a:t>
            </a:r>
          </a:p>
        </p:txBody>
      </p:sp>
    </p:spTree>
    <p:extLst>
      <p:ext uri="{BB962C8B-B14F-4D97-AF65-F5344CB8AC3E}">
        <p14:creationId xmlns:p14="http://schemas.microsoft.com/office/powerpoint/2010/main" val="336694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074820" y="344906"/>
            <a:ext cx="10876547" cy="1088353"/>
          </a:xfrm>
        </p:spPr>
        <p:txBody>
          <a:bodyPr/>
          <a:lstStyle/>
          <a:p>
            <a:r>
              <a:rPr lang="en-US" dirty="0"/>
              <a:t>Look at the </a:t>
            </a:r>
            <a:br>
              <a:rPr lang="en-US" dirty="0"/>
            </a:br>
            <a:r>
              <a:rPr lang="en-US" dirty="0"/>
              <a:t>Governance Structure</a:t>
            </a:r>
          </a:p>
        </p:txBody>
      </p:sp>
      <p:sp>
        <p:nvSpPr>
          <p:cNvPr id="5" name="Content Placeholder 5"/>
          <p:cNvSpPr>
            <a:spLocks noGrp="1"/>
          </p:cNvSpPr>
          <p:nvPr>
            <p:ph idx="1"/>
          </p:nvPr>
        </p:nvSpPr>
        <p:spPr>
          <a:xfrm>
            <a:off x="1018674" y="2963945"/>
            <a:ext cx="9144000" cy="2923508"/>
          </a:xfrm>
        </p:spPr>
        <p:txBody>
          <a:bodyPr/>
          <a:lstStyle/>
          <a:p>
            <a:pPr marL="457200" indent="-457200">
              <a:buFont typeface="Wingdings" panose="05000000000000000000" pitchFamily="2" charset="2"/>
              <a:buChar char="ü"/>
            </a:pPr>
            <a:r>
              <a:rPr lang="en-US" sz="2800" dirty="0"/>
              <a:t>Public agency</a:t>
            </a:r>
          </a:p>
          <a:p>
            <a:pPr marL="457200" indent="-457200">
              <a:buFont typeface="Wingdings" panose="05000000000000000000" pitchFamily="2" charset="2"/>
              <a:buChar char="ü"/>
            </a:pPr>
            <a:r>
              <a:rPr lang="en-US" sz="2800" dirty="0"/>
              <a:t>Private corporation</a:t>
            </a:r>
          </a:p>
          <a:p>
            <a:pPr marL="457200" indent="-457200">
              <a:buFont typeface="Wingdings" panose="05000000000000000000" pitchFamily="2" charset="2"/>
              <a:buChar char="ü"/>
            </a:pPr>
            <a:r>
              <a:rPr lang="en-US" sz="2800" dirty="0"/>
              <a:t>Some formal public-private entity</a:t>
            </a:r>
          </a:p>
        </p:txBody>
      </p:sp>
    </p:spTree>
    <p:extLst>
      <p:ext uri="{BB962C8B-B14F-4D97-AF65-F5344CB8AC3E}">
        <p14:creationId xmlns:p14="http://schemas.microsoft.com/office/powerpoint/2010/main" val="352427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58914-6C88-4B87-8CE6-33F78BC21D8D}"/>
              </a:ext>
            </a:extLst>
          </p:cNvPr>
          <p:cNvSpPr txBox="1">
            <a:spLocks/>
          </p:cNvSpPr>
          <p:nvPr/>
        </p:nvSpPr>
        <p:spPr>
          <a:xfrm>
            <a:off x="609600" y="636358"/>
            <a:ext cx="9144000" cy="1059543"/>
          </a:xfrm>
          <a:prstGeom prst="rect">
            <a:avLst/>
          </a:prstGeom>
        </p:spPr>
        <p:txBody>
          <a:bodyPr>
            <a:normAutofit fontScale="250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800" dirty="0">
                <a:solidFill>
                  <a:schemeClr val="bg1"/>
                </a:solidFill>
                <a:latin typeface="GT America Lt"/>
              </a:rPr>
              <a:t>Public Economic Development Organizations</a:t>
            </a:r>
            <a:br>
              <a:rPr lang="en-US" dirty="0"/>
            </a:br>
            <a:endParaRPr lang="en-US" dirty="0"/>
          </a:p>
        </p:txBody>
      </p:sp>
      <p:sp>
        <p:nvSpPr>
          <p:cNvPr id="4" name="Content Placeholder 3">
            <a:extLst>
              <a:ext uri="{FF2B5EF4-FFF2-40B4-BE49-F238E27FC236}">
                <a16:creationId xmlns:a16="http://schemas.microsoft.com/office/drawing/2014/main" id="{46A3C048-546D-43F7-AB52-94BABDC88548}"/>
              </a:ext>
            </a:extLst>
          </p:cNvPr>
          <p:cNvSpPr txBox="1">
            <a:spLocks/>
          </p:cNvSpPr>
          <p:nvPr/>
        </p:nvSpPr>
        <p:spPr>
          <a:xfrm>
            <a:off x="795132" y="3301779"/>
            <a:ext cx="8348869" cy="325432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solidFill>
                  <a:schemeClr val="bg1"/>
                </a:solidFill>
              </a:rPr>
              <a:t>Local governments</a:t>
            </a:r>
          </a:p>
          <a:p>
            <a:pPr lvl="1"/>
            <a:r>
              <a:rPr lang="en-US" sz="2800" dirty="0">
                <a:solidFill>
                  <a:schemeClr val="bg1"/>
                </a:solidFill>
              </a:rPr>
              <a:t>Regional planning Organizations</a:t>
            </a:r>
          </a:p>
          <a:p>
            <a:pPr lvl="1"/>
            <a:r>
              <a:rPr lang="en-US" sz="2800" dirty="0">
                <a:solidFill>
                  <a:schemeClr val="bg1"/>
                </a:solidFill>
              </a:rPr>
              <a:t>State EDOs</a:t>
            </a:r>
          </a:p>
        </p:txBody>
      </p:sp>
    </p:spTree>
    <p:extLst>
      <p:ext uri="{BB962C8B-B14F-4D97-AF65-F5344CB8AC3E}">
        <p14:creationId xmlns:p14="http://schemas.microsoft.com/office/powerpoint/2010/main" val="426402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FE4E5C-FF87-4275-8D8A-198695FF3A8D}"/>
              </a:ext>
            </a:extLst>
          </p:cNvPr>
          <p:cNvSpPr txBox="1">
            <a:spLocks/>
          </p:cNvSpPr>
          <p:nvPr/>
        </p:nvSpPr>
        <p:spPr>
          <a:xfrm>
            <a:off x="-98066" y="614901"/>
            <a:ext cx="9144000" cy="12627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solidFill>
                  <a:schemeClr val="bg1"/>
                </a:solidFill>
                <a:latin typeface="GT America Lt"/>
              </a:rPr>
              <a:t>Private EDOs</a:t>
            </a:r>
          </a:p>
        </p:txBody>
      </p:sp>
      <p:sp>
        <p:nvSpPr>
          <p:cNvPr id="4" name="Content Placeholder 2">
            <a:extLst>
              <a:ext uri="{FF2B5EF4-FFF2-40B4-BE49-F238E27FC236}">
                <a16:creationId xmlns:a16="http://schemas.microsoft.com/office/drawing/2014/main" id="{A781521F-B6D5-47BE-97A7-E8542C524F07}"/>
              </a:ext>
            </a:extLst>
          </p:cNvPr>
          <p:cNvSpPr txBox="1">
            <a:spLocks/>
          </p:cNvSpPr>
          <p:nvPr/>
        </p:nvSpPr>
        <p:spPr>
          <a:xfrm>
            <a:off x="973594" y="2458089"/>
            <a:ext cx="8241968" cy="36246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bg1"/>
                </a:solidFill>
              </a:rPr>
              <a:t>Chambers of Commerce</a:t>
            </a:r>
          </a:p>
          <a:p>
            <a:r>
              <a:rPr lang="en-US" sz="2800" dirty="0">
                <a:solidFill>
                  <a:schemeClr val="bg1"/>
                </a:solidFill>
              </a:rPr>
              <a:t>Community Development Corporations</a:t>
            </a:r>
          </a:p>
          <a:p>
            <a:r>
              <a:rPr lang="en-US" sz="2800" dirty="0">
                <a:solidFill>
                  <a:schemeClr val="bg1"/>
                </a:solidFill>
              </a:rPr>
              <a:t>Community Development Financial Institutions</a:t>
            </a:r>
          </a:p>
        </p:txBody>
      </p:sp>
    </p:spTree>
    <p:extLst>
      <p:ext uri="{BB962C8B-B14F-4D97-AF65-F5344CB8AC3E}">
        <p14:creationId xmlns:p14="http://schemas.microsoft.com/office/powerpoint/2010/main" val="112508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0DBE23-4D79-4DAD-B95A-BE8D44429A6F}"/>
              </a:ext>
            </a:extLst>
          </p:cNvPr>
          <p:cNvSpPr txBox="1">
            <a:spLocks/>
          </p:cNvSpPr>
          <p:nvPr/>
        </p:nvSpPr>
        <p:spPr>
          <a:xfrm>
            <a:off x="871993" y="1624717"/>
            <a:ext cx="9144000" cy="1262742"/>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Public-Private EDOs</a:t>
            </a:r>
          </a:p>
        </p:txBody>
      </p:sp>
      <p:sp>
        <p:nvSpPr>
          <p:cNvPr id="4" name="Content Placeholder 2">
            <a:extLst>
              <a:ext uri="{FF2B5EF4-FFF2-40B4-BE49-F238E27FC236}">
                <a16:creationId xmlns:a16="http://schemas.microsoft.com/office/drawing/2014/main" id="{33EC9394-1EEF-48E5-BC18-E045FA6D334B}"/>
              </a:ext>
            </a:extLst>
          </p:cNvPr>
          <p:cNvSpPr txBox="1">
            <a:spLocks/>
          </p:cNvSpPr>
          <p:nvPr/>
        </p:nvSpPr>
        <p:spPr>
          <a:xfrm>
            <a:off x="1395013" y="2728434"/>
            <a:ext cx="7155543" cy="3028311"/>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Policy Planning Organizations</a:t>
            </a:r>
          </a:p>
          <a:p>
            <a:r>
              <a:rPr lang="en-US" dirty="0">
                <a:solidFill>
                  <a:schemeClr val="bg1"/>
                </a:solidFill>
              </a:rPr>
              <a:t>Implementation Organizations</a:t>
            </a:r>
          </a:p>
        </p:txBody>
      </p:sp>
    </p:spTree>
    <p:extLst>
      <p:ext uri="{BB962C8B-B14F-4D97-AF65-F5344CB8AC3E}">
        <p14:creationId xmlns:p14="http://schemas.microsoft.com/office/powerpoint/2010/main" val="213666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extLst>
              <p:ext uri="{D42A27DB-BD31-4B8C-83A1-F6EECF244321}">
                <p14:modId xmlns:p14="http://schemas.microsoft.com/office/powerpoint/2010/main" val="1830578743"/>
              </p:ext>
            </p:extLst>
          </p:nvPr>
        </p:nvGraphicFramePr>
        <p:xfrm>
          <a:off x="1639197" y="1488281"/>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5CE61EFD-BDF4-46C6-BAC6-2D76180745AB}"/>
              </a:ext>
            </a:extLst>
          </p:cNvPr>
          <p:cNvSpPr txBox="1">
            <a:spLocks/>
          </p:cNvSpPr>
          <p:nvPr/>
        </p:nvSpPr>
        <p:spPr>
          <a:xfrm>
            <a:off x="0" y="225539"/>
            <a:ext cx="11616856" cy="12627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solidFill>
                  <a:schemeClr val="bg1"/>
                </a:solidFill>
                <a:latin typeface="GT America Lt"/>
              </a:rPr>
              <a:t>2 types of industry</a:t>
            </a:r>
          </a:p>
        </p:txBody>
      </p:sp>
    </p:spTree>
    <p:extLst>
      <p:ext uri="{BB962C8B-B14F-4D97-AF65-F5344CB8AC3E}">
        <p14:creationId xmlns:p14="http://schemas.microsoft.com/office/powerpoint/2010/main" val="195044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66677" y="462501"/>
            <a:ext cx="8229600" cy="838200"/>
          </a:xfrm>
        </p:spPr>
        <p:txBody>
          <a:bodyPr/>
          <a:lstStyle/>
          <a:p>
            <a:pPr algn="r"/>
            <a:r>
              <a:rPr lang="en-US" dirty="0"/>
              <a:t>Factors that &gt; success</a:t>
            </a:r>
          </a:p>
        </p:txBody>
      </p:sp>
      <p:sp>
        <p:nvSpPr>
          <p:cNvPr id="5" name="Rectangle 3"/>
          <p:cNvSpPr txBox="1">
            <a:spLocks noChangeArrowheads="1"/>
          </p:cNvSpPr>
          <p:nvPr/>
        </p:nvSpPr>
        <p:spPr>
          <a:xfrm>
            <a:off x="1685013" y="1957346"/>
            <a:ext cx="9510423" cy="3810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dirty="0">
                <a:solidFill>
                  <a:schemeClr val="bg1"/>
                </a:solidFill>
              </a:rPr>
              <a:t>A strong understanding of the local economy, its strengths and weaknesses, and critical issues</a:t>
            </a:r>
          </a:p>
          <a:p>
            <a:pPr>
              <a:lnSpc>
                <a:spcPct val="90000"/>
              </a:lnSpc>
            </a:pPr>
            <a:r>
              <a:rPr lang="en-US" dirty="0">
                <a:solidFill>
                  <a:schemeClr val="bg1"/>
                </a:solidFill>
              </a:rPr>
              <a:t>Programs that are built on local comparative advantages</a:t>
            </a:r>
          </a:p>
          <a:p>
            <a:pPr>
              <a:lnSpc>
                <a:spcPct val="90000"/>
              </a:lnSpc>
            </a:pPr>
            <a:r>
              <a:rPr lang="en-US" dirty="0">
                <a:solidFill>
                  <a:schemeClr val="bg1"/>
                </a:solidFill>
              </a:rPr>
              <a:t>Local leadership that stimulates cooperation and collaboration among different actors in the community</a:t>
            </a:r>
          </a:p>
          <a:p>
            <a:pPr>
              <a:lnSpc>
                <a:spcPct val="90000"/>
              </a:lnSpc>
            </a:pPr>
            <a:endParaRPr lang="en-US" dirty="0"/>
          </a:p>
        </p:txBody>
      </p:sp>
    </p:spTree>
    <p:extLst>
      <p:ext uri="{BB962C8B-B14F-4D97-AF65-F5344CB8AC3E}">
        <p14:creationId xmlns:p14="http://schemas.microsoft.com/office/powerpoint/2010/main" val="35257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86" y="-231536"/>
            <a:ext cx="8229600" cy="463072"/>
          </a:xfrm>
        </p:spPr>
        <p:txBody>
          <a:bodyPr>
            <a:noAutofit/>
          </a:bodyPr>
          <a:lstStyle/>
          <a:p>
            <a:r>
              <a:rPr lang="en-US" sz="4800" dirty="0">
                <a:solidFill>
                  <a:schemeClr val="bg1">
                    <a:lumMod val="75000"/>
                  </a:schemeClr>
                </a:solidFill>
              </a:rPr>
              <a:t>Economic Development Approach</a:t>
            </a:r>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3475386055"/>
              </p:ext>
            </p:extLst>
          </p:nvPr>
        </p:nvGraphicFramePr>
        <p:xfrm>
          <a:off x="1824588" y="988571"/>
          <a:ext cx="8359775" cy="5035550"/>
        </p:xfrm>
        <a:graphic>
          <a:graphicData uri="http://schemas.openxmlformats.org/drawingml/2006/table">
            <a:tbl>
              <a:tblPr/>
              <a:tblGrid>
                <a:gridCol w="4179888">
                  <a:extLst>
                    <a:ext uri="{9D8B030D-6E8A-4147-A177-3AD203B41FA5}">
                      <a16:colId xmlns:a16="http://schemas.microsoft.com/office/drawing/2014/main" val="20000"/>
                    </a:ext>
                  </a:extLst>
                </a:gridCol>
                <a:gridCol w="4179887">
                  <a:extLst>
                    <a:ext uri="{9D8B030D-6E8A-4147-A177-3AD203B41FA5}">
                      <a16:colId xmlns:a16="http://schemas.microsoft.com/office/drawing/2014/main" val="20001"/>
                    </a:ext>
                  </a:extLst>
                </a:gridCol>
              </a:tblGrid>
              <a:tr h="371475">
                <a:tc>
                  <a:txBody>
                    <a:bodyPr/>
                    <a:lstStyle>
                      <a:lvl1pPr>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rPr>
                        <a:t>Traditional Economic Development</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rPr>
                        <a:t>Toward a New Model (Traditional +)</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extLst>
                  <a:ext uri="{0D108BD9-81ED-4DB2-BD59-A6C34878D82A}">
                    <a16:rowId xmlns:a16="http://schemas.microsoft.com/office/drawing/2014/main" val="10000"/>
                  </a:ext>
                </a:extLst>
              </a:tr>
              <a:tr h="1463675">
                <a:tc>
                  <a:txBody>
                    <a:bodyPr/>
                    <a:lstStyle>
                      <a:lvl1pPr>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Government Distributive</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ja-JP"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t>
                      </a:r>
                      <a:r>
                        <a:rPr kumimoji="0" lang="en-US" altLang="ja-JP"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Open for Business</a:t>
                      </a:r>
                      <a:r>
                        <a:rPr kumimoji="0" lang="ja-JP"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t>
                      </a:r>
                      <a:endParaRPr kumimoji="0" lang="en-US" altLang="ja-JP"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Political</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Incentive Toolbox</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Jobs, jobs, jobs</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chemeClr val="accent1"/>
                        </a:buClr>
                        <a:buSzTx/>
                        <a:buFontTx/>
                        <a:buNone/>
                        <a:tabLst/>
                      </a:pPr>
                      <a:r>
                        <a:rPr kumimoji="0" lang="en-US" altLang="en-US" sz="1800" b="1"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Investor Perspective</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Sustained Growth</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Data-driven</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Advice and Advocacy</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Competitiveness and Productivity</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1"/>
                  </a:ext>
                </a:extLst>
              </a:tr>
              <a:tr h="1463675">
                <a:tc>
                  <a:txBody>
                    <a:bodyPr/>
                    <a:lstStyle>
                      <a:lvl1pPr>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Project and Deal Centric</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Tactical and Transactional</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Prescriptive</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Bricks-and-Mortar</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One-offs</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chemeClr val="accent1"/>
                        </a:buClr>
                        <a:buSzTx/>
                        <a:buFontTx/>
                        <a:buNone/>
                        <a:tabLst/>
                      </a:pPr>
                      <a:r>
                        <a:rPr kumimoji="0" lang="en-US" altLang="en-US" sz="1800" b="1"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Focus on Economic Growth</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Strategic, Integrated and Prioritized</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Consultative and Collaborative</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Human Capital</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In-the-center-of-it-all Leadership</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1736725">
                <a:tc>
                  <a:txBody>
                    <a:bodyPr/>
                    <a:lstStyle>
                      <a:lvl1pPr>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Swinging for the Bleachers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Big-Game Hunting</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Next Big Thing (the Silver Bullet)</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ja-JP"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t>
                      </a:r>
                      <a:r>
                        <a:rPr kumimoji="0" lang="en-US" altLang="ja-JP"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Build it and They will Come</a:t>
                      </a:r>
                      <a:r>
                        <a:rPr kumimoji="0" lang="ja-JP"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t>
                      </a:r>
                      <a:endParaRPr kumimoji="0" lang="en-US" altLang="ja-JP"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Local Legacy</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lvl1pPr>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400">
                          <a:solidFill>
                            <a:schemeClr val="tx1"/>
                          </a:solidFill>
                          <a:latin typeface="Arial Narrow" panose="020B0606020202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None/>
                        <a:tabLst/>
                      </a:pPr>
                      <a:r>
                        <a:rPr kumimoji="0" lang="en-US" altLang="en-US" sz="1800" b="1"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Improving the Economic Base</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Entrepreneurial Ecosystem</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Focus on Diversifying Base/ Resiliency</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Benchmark to Focus Resources</a:t>
                      </a:r>
                    </a:p>
                    <a:p>
                      <a:pPr marL="0" marR="0" lvl="0" indent="0" algn="l"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altLang="en-US" sz="1800" b="0" i="0" u="none" strike="noStrike" cap="none" normalizeH="0" baseline="0" dirty="0">
                          <a:ln>
                            <a:noFill/>
                          </a:ln>
                          <a:solidFill>
                            <a:schemeClr val="tx2">
                              <a:lumMod val="75000"/>
                            </a:schemeClr>
                          </a:solidFill>
                          <a:effectLst/>
                          <a:latin typeface="Calibri" panose="020F0502020204030204" pitchFamily="34" charset="0"/>
                          <a:ea typeface="MS PGothic" panose="020B0600070205080204" pitchFamily="34" charset="-128"/>
                        </a:rPr>
                        <a:t>Regional &amp; Global Growth</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6568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0CC9AB-F923-4446-8809-7EEC31DE9A3E}"/>
              </a:ext>
            </a:extLst>
          </p:cNvPr>
          <p:cNvSpPr>
            <a:spLocks noGrp="1"/>
          </p:cNvSpPr>
          <p:nvPr>
            <p:ph sz="half" idx="1"/>
          </p:nvPr>
        </p:nvSpPr>
        <p:spPr>
          <a:xfrm>
            <a:off x="1970066" y="1804383"/>
            <a:ext cx="3658423" cy="928792"/>
          </a:xfrm>
        </p:spPr>
        <p:txBody>
          <a:bodyPr/>
          <a:lstStyle/>
          <a:p>
            <a:r>
              <a:rPr lang="en-US" b="1" i="1" dirty="0"/>
              <a:t>Business </a:t>
            </a:r>
            <a:r>
              <a:rPr lang="en-US" b="1" i="1" u="sng" dirty="0"/>
              <a:t>Retention</a:t>
            </a:r>
          </a:p>
        </p:txBody>
      </p:sp>
      <p:sp>
        <p:nvSpPr>
          <p:cNvPr id="3" name="Title 2">
            <a:extLst>
              <a:ext uri="{FF2B5EF4-FFF2-40B4-BE49-F238E27FC236}">
                <a16:creationId xmlns:a16="http://schemas.microsoft.com/office/drawing/2014/main" id="{F721B0B2-3164-4CC0-88AB-195B6B4299E4}"/>
              </a:ext>
            </a:extLst>
          </p:cNvPr>
          <p:cNvSpPr>
            <a:spLocks noGrp="1"/>
          </p:cNvSpPr>
          <p:nvPr>
            <p:ph type="title"/>
          </p:nvPr>
        </p:nvSpPr>
        <p:spPr>
          <a:xfrm>
            <a:off x="0" y="2"/>
            <a:ext cx="11213432" cy="818146"/>
          </a:xfrm>
        </p:spPr>
        <p:txBody>
          <a:bodyPr/>
          <a:lstStyle/>
          <a:p>
            <a:r>
              <a:rPr lang="en-US" dirty="0">
                <a:solidFill>
                  <a:schemeClr val="bg1"/>
                </a:solidFill>
              </a:rPr>
              <a:t>Elements of an ED program</a:t>
            </a:r>
            <a:endParaRPr lang="en-US" dirty="0"/>
          </a:p>
        </p:txBody>
      </p:sp>
      <p:sp>
        <p:nvSpPr>
          <p:cNvPr id="4" name="Content Placeholder 3">
            <a:extLst>
              <a:ext uri="{FF2B5EF4-FFF2-40B4-BE49-F238E27FC236}">
                <a16:creationId xmlns:a16="http://schemas.microsoft.com/office/drawing/2014/main" id="{F2CAA600-BF52-4861-86EB-3570CC076E99}"/>
              </a:ext>
            </a:extLst>
          </p:cNvPr>
          <p:cNvSpPr>
            <a:spLocks noGrp="1"/>
          </p:cNvSpPr>
          <p:nvPr>
            <p:ph sz="half" idx="10"/>
          </p:nvPr>
        </p:nvSpPr>
        <p:spPr>
          <a:xfrm>
            <a:off x="1970066" y="2733175"/>
            <a:ext cx="3658423" cy="1789128"/>
          </a:xfrm>
        </p:spPr>
        <p:txBody>
          <a:bodyPr/>
          <a:lstStyle/>
          <a:p>
            <a:r>
              <a:rPr lang="en-US" sz="2800" dirty="0"/>
              <a:t>BRE</a:t>
            </a:r>
          </a:p>
          <a:p>
            <a:r>
              <a:rPr lang="en-US" sz="2800" dirty="0"/>
              <a:t>Workforce</a:t>
            </a:r>
          </a:p>
          <a:p>
            <a:r>
              <a:rPr lang="en-US" sz="2800" dirty="0"/>
              <a:t>Expansion </a:t>
            </a:r>
          </a:p>
        </p:txBody>
      </p:sp>
      <p:sp>
        <p:nvSpPr>
          <p:cNvPr id="5" name="Content Placeholder 4">
            <a:extLst>
              <a:ext uri="{FF2B5EF4-FFF2-40B4-BE49-F238E27FC236}">
                <a16:creationId xmlns:a16="http://schemas.microsoft.com/office/drawing/2014/main" id="{41CF160F-9CDD-4A93-BC5E-2861C9FA104D}"/>
              </a:ext>
            </a:extLst>
          </p:cNvPr>
          <p:cNvSpPr>
            <a:spLocks noGrp="1"/>
          </p:cNvSpPr>
          <p:nvPr>
            <p:ph sz="half" idx="15"/>
          </p:nvPr>
        </p:nvSpPr>
        <p:spPr>
          <a:xfrm>
            <a:off x="5835190" y="1804383"/>
            <a:ext cx="3658423" cy="928792"/>
          </a:xfrm>
        </p:spPr>
        <p:txBody>
          <a:bodyPr/>
          <a:lstStyle/>
          <a:p>
            <a:r>
              <a:rPr lang="en-US" b="1" i="1" dirty="0"/>
              <a:t>Business </a:t>
            </a:r>
            <a:r>
              <a:rPr lang="en-US" b="1" i="1" u="sng" dirty="0"/>
              <a:t>Recruitment</a:t>
            </a:r>
            <a:r>
              <a:rPr lang="en-US" dirty="0"/>
              <a:t>		</a:t>
            </a:r>
          </a:p>
        </p:txBody>
      </p:sp>
      <p:sp>
        <p:nvSpPr>
          <p:cNvPr id="6" name="Content Placeholder 5">
            <a:extLst>
              <a:ext uri="{FF2B5EF4-FFF2-40B4-BE49-F238E27FC236}">
                <a16:creationId xmlns:a16="http://schemas.microsoft.com/office/drawing/2014/main" id="{21315CB1-C992-45E8-BE30-000ADF904758}"/>
              </a:ext>
            </a:extLst>
          </p:cNvPr>
          <p:cNvSpPr>
            <a:spLocks noGrp="1"/>
          </p:cNvSpPr>
          <p:nvPr>
            <p:ph sz="half" idx="16"/>
          </p:nvPr>
        </p:nvSpPr>
        <p:spPr>
          <a:xfrm>
            <a:off x="5835190" y="2733175"/>
            <a:ext cx="4744578" cy="1846846"/>
          </a:xfrm>
        </p:spPr>
        <p:txBody>
          <a:bodyPr/>
          <a:lstStyle/>
          <a:p>
            <a:r>
              <a:rPr lang="en-US" sz="2800" dirty="0"/>
              <a:t>Marketing</a:t>
            </a:r>
          </a:p>
          <a:p>
            <a:r>
              <a:rPr lang="en-US" sz="2800" dirty="0"/>
              <a:t>Site &amp; Buildings (aka product)</a:t>
            </a:r>
          </a:p>
          <a:p>
            <a:r>
              <a:rPr lang="en-US" sz="2800" dirty="0"/>
              <a:t>Workforce</a:t>
            </a:r>
          </a:p>
          <a:p>
            <a:pPr marL="0" indent="0">
              <a:buNone/>
            </a:pPr>
            <a:endParaRPr lang="en-US" dirty="0"/>
          </a:p>
        </p:txBody>
      </p:sp>
    </p:spTree>
    <p:extLst>
      <p:ext uri="{BB962C8B-B14F-4D97-AF65-F5344CB8AC3E}">
        <p14:creationId xmlns:p14="http://schemas.microsoft.com/office/powerpoint/2010/main" val="89761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102581" y="447923"/>
            <a:ext cx="9144000" cy="1262742"/>
          </a:xfrm>
        </p:spPr>
        <p:txBody>
          <a:bodyPr/>
          <a:lstStyle/>
          <a:p>
            <a:r>
              <a:rPr lang="en-US" sz="4000" dirty="0"/>
              <a:t>Business Retention &amp; Expansion</a:t>
            </a:r>
          </a:p>
        </p:txBody>
      </p:sp>
      <p:sp>
        <p:nvSpPr>
          <p:cNvPr id="5" name="Rectangle 3"/>
          <p:cNvSpPr txBox="1">
            <a:spLocks noChangeArrowheads="1"/>
          </p:cNvSpPr>
          <p:nvPr/>
        </p:nvSpPr>
        <p:spPr>
          <a:xfrm>
            <a:off x="1653872" y="1933303"/>
            <a:ext cx="9883471" cy="36442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sz="2800" dirty="0">
                <a:solidFill>
                  <a:schemeClr val="bg1"/>
                </a:solidFill>
              </a:rPr>
              <a:t>BRE programs typically involve </a:t>
            </a:r>
            <a:r>
              <a:rPr lang="en-US" sz="2800" b="1" u="sng" dirty="0">
                <a:solidFill>
                  <a:schemeClr val="bg1"/>
                </a:solidFill>
              </a:rPr>
              <a:t>partnerships</a:t>
            </a:r>
            <a:r>
              <a:rPr lang="en-US" sz="2800" dirty="0">
                <a:solidFill>
                  <a:schemeClr val="bg1"/>
                </a:solidFill>
              </a:rPr>
              <a:t> of the public, business, and community leadership that continuously </a:t>
            </a:r>
            <a:r>
              <a:rPr lang="en-US" sz="2800" b="1" u="sng" dirty="0">
                <a:solidFill>
                  <a:schemeClr val="bg1"/>
                </a:solidFill>
              </a:rPr>
              <a:t>assess the existing economic base</a:t>
            </a:r>
            <a:r>
              <a:rPr lang="en-US" sz="2800" b="1" i="1" dirty="0">
                <a:solidFill>
                  <a:schemeClr val="bg1"/>
                </a:solidFill>
              </a:rPr>
              <a:t> </a:t>
            </a:r>
            <a:r>
              <a:rPr lang="en-US" sz="2800" dirty="0">
                <a:solidFill>
                  <a:schemeClr val="bg1"/>
                </a:solidFill>
              </a:rPr>
              <a:t>and the physical, geographical, financial, technological, and human resource needs of individual companies within the community.</a:t>
            </a:r>
          </a:p>
          <a:p>
            <a:pPr>
              <a:buFontTx/>
              <a:buNone/>
            </a:pPr>
            <a:r>
              <a:rPr lang="en-US" sz="2800" dirty="0">
                <a:solidFill>
                  <a:schemeClr val="bg1"/>
                </a:solidFill>
              </a:rPr>
              <a:t>These systems consist of periodic surveys and interviews.</a:t>
            </a:r>
          </a:p>
        </p:txBody>
      </p:sp>
    </p:spTree>
    <p:extLst>
      <p:ext uri="{BB962C8B-B14F-4D97-AF65-F5344CB8AC3E}">
        <p14:creationId xmlns:p14="http://schemas.microsoft.com/office/powerpoint/2010/main" val="120421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0" y="1219200"/>
            <a:ext cx="9144000" cy="1262742"/>
          </a:xfrm>
        </p:spPr>
        <p:txBody>
          <a:bodyPr/>
          <a:lstStyle/>
          <a:p>
            <a:r>
              <a:rPr lang="en-US" dirty="0"/>
              <a:t>Why BRE?</a:t>
            </a:r>
          </a:p>
        </p:txBody>
      </p:sp>
      <p:sp>
        <p:nvSpPr>
          <p:cNvPr id="5" name="Rectangle 3"/>
          <p:cNvSpPr txBox="1">
            <a:spLocks noChangeArrowheads="1"/>
          </p:cNvSpPr>
          <p:nvPr/>
        </p:nvSpPr>
        <p:spPr>
          <a:xfrm>
            <a:off x="2540001" y="2481943"/>
            <a:ext cx="7155543" cy="36442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Retention</a:t>
            </a:r>
          </a:p>
          <a:p>
            <a:r>
              <a:rPr lang="en-US" dirty="0">
                <a:solidFill>
                  <a:schemeClr val="bg1"/>
                </a:solidFill>
              </a:rPr>
              <a:t>Businesses retained are great tools for business attraction</a:t>
            </a:r>
          </a:p>
          <a:p>
            <a:pPr>
              <a:buFontTx/>
              <a:buNone/>
            </a:pPr>
            <a:endParaRPr lang="en-US" dirty="0"/>
          </a:p>
        </p:txBody>
      </p:sp>
    </p:spTree>
    <p:extLst>
      <p:ext uri="{BB962C8B-B14F-4D97-AF65-F5344CB8AC3E}">
        <p14:creationId xmlns:p14="http://schemas.microsoft.com/office/powerpoint/2010/main" val="269271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85" y="878679"/>
            <a:ext cx="8229600" cy="826897"/>
          </a:xfrm>
        </p:spPr>
        <p:txBody>
          <a:bodyPr/>
          <a:lstStyle/>
          <a:p>
            <a:r>
              <a:rPr lang="en-US" dirty="0"/>
              <a:t>Overview</a:t>
            </a:r>
          </a:p>
        </p:txBody>
      </p:sp>
      <p:sp>
        <p:nvSpPr>
          <p:cNvPr id="3" name="Content Placeholder 2"/>
          <p:cNvSpPr>
            <a:spLocks noGrp="1"/>
          </p:cNvSpPr>
          <p:nvPr>
            <p:ph idx="1"/>
          </p:nvPr>
        </p:nvSpPr>
        <p:spPr>
          <a:xfrm>
            <a:off x="1981199" y="2122368"/>
            <a:ext cx="9890098" cy="3265714"/>
          </a:xfrm>
        </p:spPr>
        <p:txBody>
          <a:bodyPr vert="horz" lIns="91440" tIns="45720" rIns="91440" bIns="45720" rtlCol="0" anchor="t">
            <a:normAutofit/>
          </a:bodyPr>
          <a:lstStyle/>
          <a:p>
            <a:pPr marL="457200" indent="-457200">
              <a:lnSpc>
                <a:spcPct val="150000"/>
              </a:lnSpc>
              <a:buFont typeface="Arial" panose="020B0604020202020204" pitchFamily="34" charset="0"/>
              <a:buChar char="•"/>
            </a:pPr>
            <a:r>
              <a:rPr lang="en-US" sz="2800" dirty="0"/>
              <a:t>Define Community and Economic Development, types &amp; forms</a:t>
            </a:r>
          </a:p>
          <a:p>
            <a:pPr marL="457200" indent="-457200">
              <a:lnSpc>
                <a:spcPct val="150000"/>
              </a:lnSpc>
              <a:buFont typeface="Arial" panose="020B0604020202020204" pitchFamily="34" charset="0"/>
              <a:buChar char="•"/>
            </a:pPr>
            <a:r>
              <a:rPr lang="en-US" sz="2800" dirty="0"/>
              <a:t>How to Develop a Business  Retention &amp; Expansion Program</a:t>
            </a:r>
          </a:p>
          <a:p>
            <a:pPr marL="457200" indent="-457200">
              <a:lnSpc>
                <a:spcPct val="150000"/>
              </a:lnSpc>
              <a:buFont typeface="Arial" panose="020B0604020202020204" pitchFamily="34" charset="0"/>
              <a:buChar char="•"/>
            </a:pPr>
            <a:r>
              <a:rPr lang="en-US" sz="2800" dirty="0"/>
              <a:t>How to build and fund  collaborative economic development programs</a:t>
            </a:r>
          </a:p>
        </p:txBody>
      </p:sp>
    </p:spTree>
    <p:extLst>
      <p:ext uri="{BB962C8B-B14F-4D97-AF65-F5344CB8AC3E}">
        <p14:creationId xmlns:p14="http://schemas.microsoft.com/office/powerpoint/2010/main" val="4124579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877" y="603625"/>
            <a:ext cx="8229600" cy="1143000"/>
          </a:xfrm>
        </p:spPr>
        <p:txBody>
          <a:bodyPr/>
          <a:lstStyle/>
          <a:p>
            <a:r>
              <a:rPr lang="en-US" dirty="0"/>
              <a:t>Elements of BRE</a:t>
            </a:r>
          </a:p>
        </p:txBody>
      </p:sp>
      <p:sp>
        <p:nvSpPr>
          <p:cNvPr id="3" name="Content Placeholder 2"/>
          <p:cNvSpPr>
            <a:spLocks noGrp="1"/>
          </p:cNvSpPr>
          <p:nvPr>
            <p:ph idx="1"/>
          </p:nvPr>
        </p:nvSpPr>
        <p:spPr>
          <a:xfrm>
            <a:off x="1554687" y="1746625"/>
            <a:ext cx="8229600" cy="4161194"/>
          </a:xfrm>
        </p:spPr>
        <p:txBody>
          <a:bodyPr>
            <a:normAutofit fontScale="62500" lnSpcReduction="20000"/>
          </a:bodyPr>
          <a:lstStyle/>
          <a:p>
            <a:pPr marL="685800" indent="-685800">
              <a:buFont typeface="Arial" panose="020B0604020202020204" pitchFamily="34" charset="0"/>
              <a:buChar char="•"/>
            </a:pPr>
            <a:r>
              <a:rPr lang="en-US" sz="4500" dirty="0"/>
              <a:t>Communicate Importance</a:t>
            </a:r>
          </a:p>
          <a:p>
            <a:pPr marL="685800" indent="-685800">
              <a:buFont typeface="Arial" panose="020B0604020202020204" pitchFamily="34" charset="0"/>
              <a:buChar char="•"/>
            </a:pPr>
            <a:r>
              <a:rPr lang="en-US" sz="4500" dirty="0"/>
              <a:t>Business Advancement Team</a:t>
            </a:r>
          </a:p>
          <a:p>
            <a:pPr marL="685800" indent="-685800">
              <a:buFont typeface="Arial" panose="020B0604020202020204" pitchFamily="34" charset="0"/>
              <a:buChar char="•"/>
            </a:pPr>
            <a:r>
              <a:rPr lang="en-US" sz="4500" dirty="0"/>
              <a:t>Relationship Building</a:t>
            </a:r>
          </a:p>
          <a:p>
            <a:pPr marL="685800" indent="-685800">
              <a:buFont typeface="Arial" panose="020B0604020202020204" pitchFamily="34" charset="0"/>
              <a:buChar char="•"/>
            </a:pPr>
            <a:r>
              <a:rPr lang="en-US" sz="4500" dirty="0"/>
              <a:t>Information Gathering</a:t>
            </a:r>
          </a:p>
          <a:p>
            <a:pPr marL="685800" indent="-685800">
              <a:buFont typeface="Arial" panose="020B0604020202020204" pitchFamily="34" charset="0"/>
              <a:buChar char="•"/>
            </a:pPr>
            <a:r>
              <a:rPr lang="en-US" sz="4500" dirty="0"/>
              <a:t>Industry Analysis</a:t>
            </a:r>
          </a:p>
          <a:p>
            <a:pPr marL="685800" indent="-685800">
              <a:buFont typeface="Arial" panose="020B0604020202020204" pitchFamily="34" charset="0"/>
              <a:buChar char="•"/>
            </a:pPr>
            <a:r>
              <a:rPr lang="en-US" sz="4500" dirty="0"/>
              <a:t>Data Analysis: Creating Early Warning System</a:t>
            </a:r>
          </a:p>
          <a:p>
            <a:pPr marL="685800" indent="-685800">
              <a:buFont typeface="Arial" panose="020B0604020202020204" pitchFamily="34" charset="0"/>
              <a:buChar char="•"/>
            </a:pPr>
            <a:r>
              <a:rPr lang="en-US" sz="4500" dirty="0"/>
              <a:t>Problem Solving: Keeping Jobs</a:t>
            </a:r>
          </a:p>
          <a:p>
            <a:pPr marL="685800" indent="-685800">
              <a:buFont typeface="Arial" panose="020B0604020202020204" pitchFamily="34" charset="0"/>
              <a:buChar char="•"/>
            </a:pPr>
            <a:r>
              <a:rPr lang="en-US" sz="4500" dirty="0"/>
              <a:t>Business Development Initiatives</a:t>
            </a:r>
          </a:p>
          <a:p>
            <a:pPr marL="685800" indent="-685800">
              <a:buFont typeface="Arial" panose="020B0604020202020204" pitchFamily="34" charset="0"/>
              <a:buChar char="•"/>
            </a:pPr>
            <a:r>
              <a:rPr lang="en-US" sz="4500" dirty="0"/>
              <a:t>Performance Measures &amp; Communication</a:t>
            </a:r>
          </a:p>
          <a:p>
            <a:endParaRPr lang="en-US" dirty="0"/>
          </a:p>
        </p:txBody>
      </p:sp>
    </p:spTree>
    <p:extLst>
      <p:ext uri="{BB962C8B-B14F-4D97-AF65-F5344CB8AC3E}">
        <p14:creationId xmlns:p14="http://schemas.microsoft.com/office/powerpoint/2010/main" val="44820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2F0B45-87E1-4E22-88F2-638F6F51CE09}"/>
              </a:ext>
            </a:extLst>
          </p:cNvPr>
          <p:cNvGrpSpPr>
            <a:grpSpLocks/>
          </p:cNvGrpSpPr>
          <p:nvPr/>
        </p:nvGrpSpPr>
        <p:grpSpPr bwMode="auto">
          <a:xfrm>
            <a:off x="893966" y="1142205"/>
            <a:ext cx="7812712" cy="4694051"/>
            <a:chOff x="106686626" y="105681117"/>
            <a:chExt cx="6935935" cy="4573657"/>
          </a:xfrm>
        </p:grpSpPr>
        <p:sp>
          <p:nvSpPr>
            <p:cNvPr id="4" name="AutoShape 3">
              <a:extLst>
                <a:ext uri="{FF2B5EF4-FFF2-40B4-BE49-F238E27FC236}">
                  <a16:creationId xmlns:a16="http://schemas.microsoft.com/office/drawing/2014/main" id="{37E15B26-8919-4EBB-8911-4CF7EC8E1F92}"/>
                </a:ext>
              </a:extLst>
            </p:cNvPr>
            <p:cNvSpPr>
              <a:spLocks noChangeArrowheads="1"/>
            </p:cNvSpPr>
            <p:nvPr/>
          </p:nvSpPr>
          <p:spPr bwMode="auto">
            <a:xfrm>
              <a:off x="106686626" y="106448087"/>
              <a:ext cx="2242884" cy="3140765"/>
            </a:xfrm>
            <a:prstGeom prst="roundRect">
              <a:avLst>
                <a:gd name="adj" fmla="val 16667"/>
              </a:avLst>
            </a:prstGeom>
            <a:solidFill>
              <a:srgbClr val="BED7E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2B427B32-54B4-40EE-A268-BC7052C8F802}"/>
                </a:ext>
              </a:extLst>
            </p:cNvPr>
            <p:cNvSpPr txBox="1">
              <a:spLocks noChangeArrowheads="1"/>
            </p:cNvSpPr>
            <p:nvPr/>
          </p:nvSpPr>
          <p:spPr bwMode="auto">
            <a:xfrm>
              <a:off x="106686626" y="106632955"/>
              <a:ext cx="2189409" cy="3075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Inform &amp; educate community  about BRE</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Organize Leadership Team</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Organize BAT</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Train BAT</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Practice visiting businesses</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Finalize interview guide</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Visit business</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Tabulate interview data</a:t>
              </a:r>
              <a:endParaRPr lang="en-US" altLang="en-US" dirty="0">
                <a:latin typeface="Arial" panose="020B0604020202020204" pitchFamily="34" charset="0"/>
              </a:endParaRPr>
            </a:p>
          </p:txBody>
        </p:sp>
        <p:sp>
          <p:nvSpPr>
            <p:cNvPr id="6" name="AutoShape 5">
              <a:extLst>
                <a:ext uri="{FF2B5EF4-FFF2-40B4-BE49-F238E27FC236}">
                  <a16:creationId xmlns:a16="http://schemas.microsoft.com/office/drawing/2014/main" id="{5242AAD5-2E2A-4A87-A971-2FF27BE76F4D}"/>
                </a:ext>
              </a:extLst>
            </p:cNvPr>
            <p:cNvSpPr>
              <a:spLocks noChangeArrowheads="1"/>
            </p:cNvSpPr>
            <p:nvPr/>
          </p:nvSpPr>
          <p:spPr bwMode="auto">
            <a:xfrm>
              <a:off x="109131652" y="106328817"/>
              <a:ext cx="2118302" cy="3925957"/>
            </a:xfrm>
            <a:prstGeom prst="roundRect">
              <a:avLst>
                <a:gd name="adj" fmla="val 16667"/>
              </a:avLst>
            </a:prstGeom>
            <a:solidFill>
              <a:srgbClr val="DFEBF7"/>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6">
              <a:extLst>
                <a:ext uri="{FF2B5EF4-FFF2-40B4-BE49-F238E27FC236}">
                  <a16:creationId xmlns:a16="http://schemas.microsoft.com/office/drawing/2014/main" id="{261D750E-C7AF-4827-BC38-A293CBF142DB}"/>
                </a:ext>
              </a:extLst>
            </p:cNvPr>
            <p:cNvSpPr txBox="1">
              <a:spLocks noChangeArrowheads="1"/>
            </p:cNvSpPr>
            <p:nvPr/>
          </p:nvSpPr>
          <p:spPr bwMode="auto">
            <a:xfrm>
              <a:off x="109102035" y="106816035"/>
              <a:ext cx="2147919" cy="27922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Review  red flags</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Respond to individual </a:t>
              </a: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Concerns</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Analyze interview data</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Write research report</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Retreat to set priorities on systemic issues</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Design priority projects</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Write summary report</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Implementation</a:t>
              </a:r>
              <a:endParaRPr lang="en-US" altLang="en-US" dirty="0">
                <a:latin typeface="Arial" panose="020B0604020202020204" pitchFamily="34" charset="0"/>
              </a:endParaRPr>
            </a:p>
          </p:txBody>
        </p:sp>
        <p:sp>
          <p:nvSpPr>
            <p:cNvPr id="8" name="AutoShape 7">
              <a:extLst>
                <a:ext uri="{FF2B5EF4-FFF2-40B4-BE49-F238E27FC236}">
                  <a16:creationId xmlns:a16="http://schemas.microsoft.com/office/drawing/2014/main" id="{6EEEBC08-FE3E-4980-9336-AA24FA966C33}"/>
                </a:ext>
              </a:extLst>
            </p:cNvPr>
            <p:cNvSpPr>
              <a:spLocks noChangeArrowheads="1"/>
            </p:cNvSpPr>
            <p:nvPr/>
          </p:nvSpPr>
          <p:spPr bwMode="auto">
            <a:xfrm>
              <a:off x="111406446" y="106377995"/>
              <a:ext cx="2200083" cy="2365513"/>
            </a:xfrm>
            <a:prstGeom prst="roundRect">
              <a:avLst>
                <a:gd name="adj" fmla="val 16667"/>
              </a:avLst>
            </a:prstGeom>
            <a:solidFill>
              <a:srgbClr val="BED7E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8">
              <a:extLst>
                <a:ext uri="{FF2B5EF4-FFF2-40B4-BE49-F238E27FC236}">
                  <a16:creationId xmlns:a16="http://schemas.microsoft.com/office/drawing/2014/main" id="{4EF15D26-3460-4F9C-B625-4E34FC91C7B2}"/>
                </a:ext>
              </a:extLst>
            </p:cNvPr>
            <p:cNvSpPr txBox="1">
              <a:spLocks noChangeArrowheads="1"/>
            </p:cNvSpPr>
            <p:nvPr/>
          </p:nvSpPr>
          <p:spPr bwMode="auto">
            <a:xfrm>
              <a:off x="111422478" y="106777073"/>
              <a:ext cx="2200083" cy="27869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Work on project teams</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Sustain Leadership Team</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Update Projects  to the BAT</a:t>
              </a: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 on quarterly basis</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Evaluate &amp; Distribute results</a:t>
              </a:r>
            </a:p>
            <a:p>
              <a:pPr algn="ctr" eaLnBrk="0" fontAlgn="base" hangingPunct="0">
                <a:spcBef>
                  <a:spcPct val="0"/>
                </a:spcBef>
                <a:spcAft>
                  <a:spcPct val="0"/>
                </a:spcAft>
              </a:pPr>
              <a:endParaRPr lang="en-US" altLang="en-US" sz="1000" dirty="0">
                <a:solidFill>
                  <a:srgbClr val="000000"/>
                </a:solidFill>
                <a:latin typeface="Arial Black" panose="020B0A04020102020204" pitchFamily="34" charset="0"/>
              </a:endParaRPr>
            </a:p>
            <a:p>
              <a:pPr algn="ctr" eaLnBrk="0" fontAlgn="base" hangingPunct="0">
                <a:spcBef>
                  <a:spcPct val="0"/>
                </a:spcBef>
                <a:spcAft>
                  <a:spcPct val="0"/>
                </a:spcAft>
              </a:pPr>
              <a:r>
                <a:rPr lang="en-US" altLang="en-US" sz="1000" dirty="0">
                  <a:solidFill>
                    <a:srgbClr val="000000"/>
                  </a:solidFill>
                  <a:latin typeface="Arial Black" panose="020B0A04020102020204" pitchFamily="34" charset="0"/>
                </a:rPr>
                <a:t>Sustain or conclude BRE</a:t>
              </a:r>
            </a:p>
            <a:p>
              <a:pPr eaLnBrk="0" fontAlgn="base" hangingPunct="0">
                <a:spcBef>
                  <a:spcPct val="0"/>
                </a:spcBef>
                <a:spcAft>
                  <a:spcPct val="0"/>
                </a:spcAft>
              </a:pPr>
              <a:endParaRPr lang="en-US" altLang="en-US" dirty="0">
                <a:latin typeface="Arial" panose="020B0604020202020204" pitchFamily="34" charset="0"/>
              </a:endParaRPr>
            </a:p>
          </p:txBody>
        </p:sp>
        <p:sp>
          <p:nvSpPr>
            <p:cNvPr id="10" name="WordArt 9">
              <a:extLst>
                <a:ext uri="{FF2B5EF4-FFF2-40B4-BE49-F238E27FC236}">
                  <a16:creationId xmlns:a16="http://schemas.microsoft.com/office/drawing/2014/main" id="{A31F86EC-A9BC-4B57-948B-90FD0017AE15}"/>
                </a:ext>
              </a:extLst>
            </p:cNvPr>
            <p:cNvSpPr>
              <a:spLocks noChangeArrowheads="1" noChangeShapeType="1" noTextEdit="1"/>
            </p:cNvSpPr>
            <p:nvPr/>
          </p:nvSpPr>
          <p:spPr bwMode="auto">
            <a:xfrm>
              <a:off x="106969892" y="105712591"/>
              <a:ext cx="1600200" cy="637761"/>
            </a:xfrm>
            <a:prstGeom prst="rect">
              <a:avLst/>
            </a:prstGeom>
          </p:spPr>
          <p:txBody>
            <a:bodyPr wrap="none" fromWordArt="1">
              <a:prstTxWarp prst="textPlain">
                <a:avLst>
                  <a:gd name="adj" fmla="val 50000"/>
                </a:avLst>
              </a:prstTxWarp>
            </a:bodyPr>
            <a:lstStyle/>
            <a:p>
              <a:pPr algn="ctr" rtl="0">
                <a:buNone/>
              </a:pPr>
              <a:r>
                <a:rPr lang="en-US" sz="3600" b="1" kern="10" dirty="0">
                  <a:ln w="15875">
                    <a:solidFill>
                      <a:srgbClr val="1F497D"/>
                    </a:solidFill>
                    <a:round/>
                    <a:headEnd/>
                    <a:tailEnd/>
                  </a:ln>
                  <a:solidFill>
                    <a:srgbClr val="4475A1"/>
                  </a:solidFill>
                  <a:effectLst>
                    <a:outerShdw dist="29783" dir="1514402" algn="ctr" rotWithShape="0">
                      <a:srgbClr val="D8D8D8">
                        <a:alpha val="74998"/>
                      </a:srgbClr>
                    </a:outerShdw>
                  </a:effectLst>
                  <a:latin typeface="Arial Black" panose="020B0A04020102020204" pitchFamily="34" charset="0"/>
                </a:rPr>
                <a:t>Step 1</a:t>
              </a:r>
            </a:p>
          </p:txBody>
        </p:sp>
        <p:sp>
          <p:nvSpPr>
            <p:cNvPr id="11" name="WordArt 10">
              <a:extLst>
                <a:ext uri="{FF2B5EF4-FFF2-40B4-BE49-F238E27FC236}">
                  <a16:creationId xmlns:a16="http://schemas.microsoft.com/office/drawing/2014/main" id="{B786473F-86D0-4A79-9D51-B606000D0C16}"/>
                </a:ext>
              </a:extLst>
            </p:cNvPr>
            <p:cNvSpPr>
              <a:spLocks noChangeArrowheads="1" noChangeShapeType="1" noTextEdit="1"/>
            </p:cNvSpPr>
            <p:nvPr/>
          </p:nvSpPr>
          <p:spPr bwMode="auto">
            <a:xfrm>
              <a:off x="109395038" y="105681117"/>
              <a:ext cx="1600200" cy="647700"/>
            </a:xfrm>
            <a:prstGeom prst="rect">
              <a:avLst/>
            </a:prstGeom>
          </p:spPr>
          <p:txBody>
            <a:bodyPr wrap="none" fromWordArt="1">
              <a:prstTxWarp prst="textPlain">
                <a:avLst>
                  <a:gd name="adj" fmla="val 50000"/>
                </a:avLst>
              </a:prstTxWarp>
            </a:bodyPr>
            <a:lstStyle/>
            <a:p>
              <a:pPr algn="ctr" rtl="0">
                <a:buNone/>
              </a:pPr>
              <a:r>
                <a:rPr lang="en-US" sz="3600" b="1" kern="10" dirty="0">
                  <a:ln w="15875">
                    <a:solidFill>
                      <a:srgbClr val="1F497D"/>
                    </a:solidFill>
                    <a:round/>
                    <a:headEnd/>
                    <a:tailEnd/>
                  </a:ln>
                  <a:solidFill>
                    <a:srgbClr val="4475A1"/>
                  </a:solidFill>
                  <a:effectLst>
                    <a:outerShdw dist="29783" dir="1514402" algn="ctr" rotWithShape="0">
                      <a:srgbClr val="D8D8D8">
                        <a:alpha val="74998"/>
                      </a:srgbClr>
                    </a:outerShdw>
                  </a:effectLst>
                  <a:latin typeface="Arial Black" panose="020B0A04020102020204" pitchFamily="34" charset="0"/>
                </a:rPr>
                <a:t>Step 2</a:t>
              </a:r>
            </a:p>
          </p:txBody>
        </p:sp>
        <p:sp>
          <p:nvSpPr>
            <p:cNvPr id="12" name="WordArt 11">
              <a:extLst>
                <a:ext uri="{FF2B5EF4-FFF2-40B4-BE49-F238E27FC236}">
                  <a16:creationId xmlns:a16="http://schemas.microsoft.com/office/drawing/2014/main" id="{41351C7E-8D4B-469B-B4C3-BB4BF18D9C83}"/>
                </a:ext>
              </a:extLst>
            </p:cNvPr>
            <p:cNvSpPr>
              <a:spLocks noChangeArrowheads="1" noChangeShapeType="1" noTextEdit="1"/>
            </p:cNvSpPr>
            <p:nvPr/>
          </p:nvSpPr>
          <p:spPr bwMode="auto">
            <a:xfrm>
              <a:off x="111706388" y="105703091"/>
              <a:ext cx="1600200" cy="647700"/>
            </a:xfrm>
            <a:prstGeom prst="rect">
              <a:avLst/>
            </a:prstGeom>
          </p:spPr>
          <p:txBody>
            <a:bodyPr wrap="none" fromWordArt="1">
              <a:prstTxWarp prst="textPlain">
                <a:avLst>
                  <a:gd name="adj" fmla="val 50000"/>
                </a:avLst>
              </a:prstTxWarp>
            </a:bodyPr>
            <a:lstStyle/>
            <a:p>
              <a:pPr algn="ctr" rtl="0">
                <a:buNone/>
              </a:pPr>
              <a:r>
                <a:rPr lang="en-US" sz="3600" b="1" kern="10" dirty="0">
                  <a:ln w="15875">
                    <a:solidFill>
                      <a:srgbClr val="1F497D"/>
                    </a:solidFill>
                    <a:round/>
                    <a:headEnd/>
                    <a:tailEnd/>
                  </a:ln>
                  <a:solidFill>
                    <a:srgbClr val="4475A1"/>
                  </a:solidFill>
                  <a:effectLst>
                    <a:outerShdw dist="29783" dir="1514402" algn="ctr" rotWithShape="0">
                      <a:srgbClr val="D8D8D8">
                        <a:alpha val="74998"/>
                      </a:srgbClr>
                    </a:outerShdw>
                  </a:effectLst>
                  <a:latin typeface="Arial Black" panose="020B0A04020102020204" pitchFamily="34" charset="0"/>
                </a:rPr>
                <a:t>Step 3</a:t>
              </a:r>
            </a:p>
          </p:txBody>
        </p:sp>
      </p:grpSp>
    </p:spTree>
    <p:extLst>
      <p:ext uri="{BB962C8B-B14F-4D97-AF65-F5344CB8AC3E}">
        <p14:creationId xmlns:p14="http://schemas.microsoft.com/office/powerpoint/2010/main" val="3631255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174143" y="731837"/>
            <a:ext cx="9144000" cy="1262742"/>
          </a:xfrm>
        </p:spPr>
        <p:txBody>
          <a:bodyPr/>
          <a:lstStyle/>
          <a:p>
            <a:r>
              <a:rPr lang="en-US" dirty="0"/>
              <a:t>FUNDING an ED program</a:t>
            </a:r>
          </a:p>
        </p:txBody>
      </p:sp>
      <p:sp>
        <p:nvSpPr>
          <p:cNvPr id="5" name="Rectangle 3"/>
          <p:cNvSpPr txBox="1">
            <a:spLocks noChangeArrowheads="1"/>
          </p:cNvSpPr>
          <p:nvPr/>
        </p:nvSpPr>
        <p:spPr>
          <a:xfrm>
            <a:off x="2333267" y="2147987"/>
            <a:ext cx="7669474" cy="37598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bg1"/>
                </a:solidFill>
              </a:rPr>
              <a:t>Private investments (Campaigns)</a:t>
            </a:r>
          </a:p>
          <a:p>
            <a:r>
              <a:rPr lang="en-US" sz="2800" dirty="0">
                <a:solidFill>
                  <a:schemeClr val="bg1"/>
                </a:solidFill>
              </a:rPr>
              <a:t>Direct access to sources of public funding</a:t>
            </a:r>
          </a:p>
          <a:p>
            <a:r>
              <a:rPr lang="en-US" sz="2800" dirty="0">
                <a:solidFill>
                  <a:schemeClr val="bg1"/>
                </a:solidFill>
              </a:rPr>
              <a:t>Revenue Sharing</a:t>
            </a:r>
          </a:p>
          <a:p>
            <a:r>
              <a:rPr lang="en-US" sz="2800" dirty="0">
                <a:solidFill>
                  <a:schemeClr val="bg1"/>
                </a:solidFill>
              </a:rPr>
              <a:t>Grants/loans/gifts</a:t>
            </a:r>
          </a:p>
          <a:p>
            <a:r>
              <a:rPr lang="en-US" sz="2800" dirty="0">
                <a:solidFill>
                  <a:schemeClr val="bg1"/>
                </a:solidFill>
              </a:rPr>
              <a:t>Taxes</a:t>
            </a:r>
          </a:p>
          <a:p>
            <a:r>
              <a:rPr lang="en-US" sz="2800" dirty="0">
                <a:solidFill>
                  <a:schemeClr val="bg1"/>
                </a:solidFill>
              </a:rPr>
              <a:t>Memberships</a:t>
            </a:r>
          </a:p>
          <a:p>
            <a:r>
              <a:rPr lang="en-US" sz="2800" dirty="0">
                <a:solidFill>
                  <a:schemeClr val="bg1"/>
                </a:solidFill>
              </a:rPr>
              <a:t>In Kind</a:t>
            </a:r>
          </a:p>
          <a:p>
            <a:endParaRPr lang="en-US" dirty="0"/>
          </a:p>
        </p:txBody>
      </p:sp>
    </p:spTree>
    <p:extLst>
      <p:ext uri="{BB962C8B-B14F-4D97-AF65-F5344CB8AC3E}">
        <p14:creationId xmlns:p14="http://schemas.microsoft.com/office/powerpoint/2010/main" val="2070800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319254" y="655983"/>
            <a:ext cx="8229600" cy="838200"/>
          </a:xfrm>
        </p:spPr>
        <p:txBody>
          <a:bodyPr/>
          <a:lstStyle/>
          <a:p>
            <a:r>
              <a:rPr lang="en-US" dirty="0"/>
              <a:t>Programs</a:t>
            </a:r>
          </a:p>
        </p:txBody>
      </p:sp>
      <p:sp>
        <p:nvSpPr>
          <p:cNvPr id="5" name="Rectangle 3"/>
          <p:cNvSpPr txBox="1">
            <a:spLocks noChangeArrowheads="1"/>
          </p:cNvSpPr>
          <p:nvPr/>
        </p:nvSpPr>
        <p:spPr>
          <a:xfrm>
            <a:off x="2722881" y="2322917"/>
            <a:ext cx="7155543" cy="36442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bg1"/>
                </a:solidFill>
              </a:rPr>
              <a:t>Revolving Loan Funds</a:t>
            </a:r>
          </a:p>
          <a:p>
            <a:r>
              <a:rPr lang="en-US" sz="2800" dirty="0">
                <a:solidFill>
                  <a:schemeClr val="bg1"/>
                </a:solidFill>
              </a:rPr>
              <a:t>Micro Loan Programs</a:t>
            </a:r>
          </a:p>
          <a:p>
            <a:r>
              <a:rPr lang="en-US" sz="2800" dirty="0">
                <a:solidFill>
                  <a:schemeClr val="bg1"/>
                </a:solidFill>
              </a:rPr>
              <a:t>Business Plan Competitions</a:t>
            </a:r>
          </a:p>
          <a:p>
            <a:r>
              <a:rPr lang="en-US" sz="2800" dirty="0">
                <a:solidFill>
                  <a:schemeClr val="bg1"/>
                </a:solidFill>
              </a:rPr>
              <a:t>Business Improvement Districts</a:t>
            </a:r>
          </a:p>
          <a:p>
            <a:r>
              <a:rPr lang="en-US" sz="2800" dirty="0">
                <a:solidFill>
                  <a:schemeClr val="bg1"/>
                </a:solidFill>
              </a:rPr>
              <a:t>Tax Increment Financing</a:t>
            </a:r>
          </a:p>
        </p:txBody>
      </p:sp>
    </p:spTree>
    <p:extLst>
      <p:ext uri="{BB962C8B-B14F-4D97-AF65-F5344CB8AC3E}">
        <p14:creationId xmlns:p14="http://schemas.microsoft.com/office/powerpoint/2010/main" val="744411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6EE860-166D-4F7F-AE2C-6BAFFBC3C534}"/>
              </a:ext>
            </a:extLst>
          </p:cNvPr>
          <p:cNvSpPr>
            <a:spLocks noGrp="1"/>
          </p:cNvSpPr>
          <p:nvPr>
            <p:ph type="title"/>
          </p:nvPr>
        </p:nvSpPr>
        <p:spPr>
          <a:xfrm>
            <a:off x="0" y="1"/>
            <a:ext cx="11430000" cy="1090507"/>
          </a:xfrm>
        </p:spPr>
        <p:txBody>
          <a:bodyPr/>
          <a:lstStyle/>
          <a:p>
            <a:r>
              <a:rPr lang="en-US" sz="8000" dirty="0"/>
              <a:t>Funding &amp; Data Resources</a:t>
            </a:r>
            <a:endParaRPr lang="en-US" dirty="0"/>
          </a:p>
        </p:txBody>
      </p:sp>
      <p:sp>
        <p:nvSpPr>
          <p:cNvPr id="4" name="Content Placeholder 3">
            <a:extLst>
              <a:ext uri="{FF2B5EF4-FFF2-40B4-BE49-F238E27FC236}">
                <a16:creationId xmlns:a16="http://schemas.microsoft.com/office/drawing/2014/main" id="{57C8683D-B0DC-4376-9AAD-B3F80B0F0001}"/>
              </a:ext>
            </a:extLst>
          </p:cNvPr>
          <p:cNvSpPr>
            <a:spLocks noGrp="1"/>
          </p:cNvSpPr>
          <p:nvPr>
            <p:ph sz="half" idx="10"/>
          </p:nvPr>
        </p:nvSpPr>
        <p:spPr>
          <a:xfrm>
            <a:off x="349814" y="2019300"/>
            <a:ext cx="5577744" cy="3635542"/>
          </a:xfrm>
        </p:spPr>
        <p:txBody>
          <a:bodyPr/>
          <a:lstStyle/>
          <a:p>
            <a:r>
              <a:rPr lang="en-US" sz="2800" dirty="0"/>
              <a:t>SBA Programs</a:t>
            </a:r>
          </a:p>
          <a:p>
            <a:r>
              <a:rPr lang="en-US" sz="2800" dirty="0"/>
              <a:t>Economic Dev.  Administration (EDA)</a:t>
            </a:r>
          </a:p>
          <a:p>
            <a:r>
              <a:rPr lang="en-US" sz="2800" dirty="0"/>
              <a:t>HUD</a:t>
            </a:r>
          </a:p>
          <a:p>
            <a:r>
              <a:rPr lang="en-US" sz="2800" dirty="0"/>
              <a:t>USDA</a:t>
            </a:r>
          </a:p>
          <a:p>
            <a:r>
              <a:rPr lang="en-US" sz="2800" dirty="0"/>
              <a:t>Community Dev. Financial Institutions Fund (CDFI, US Treasury)</a:t>
            </a:r>
          </a:p>
          <a:p>
            <a:endParaRPr lang="en-US" dirty="0"/>
          </a:p>
        </p:txBody>
      </p:sp>
      <p:sp>
        <p:nvSpPr>
          <p:cNvPr id="6" name="Content Placeholder 5">
            <a:extLst>
              <a:ext uri="{FF2B5EF4-FFF2-40B4-BE49-F238E27FC236}">
                <a16:creationId xmlns:a16="http://schemas.microsoft.com/office/drawing/2014/main" id="{80336684-A6A4-4888-B0AD-5734293FA37C}"/>
              </a:ext>
            </a:extLst>
          </p:cNvPr>
          <p:cNvSpPr>
            <a:spLocks noGrp="1"/>
          </p:cNvSpPr>
          <p:nvPr>
            <p:ph sz="half" idx="16"/>
          </p:nvPr>
        </p:nvSpPr>
        <p:spPr>
          <a:xfrm>
            <a:off x="6344653" y="1939091"/>
            <a:ext cx="5157536" cy="3266572"/>
          </a:xfrm>
        </p:spPr>
        <p:txBody>
          <a:bodyPr/>
          <a:lstStyle/>
          <a:p>
            <a:r>
              <a:rPr lang="en-US" sz="2800" dirty="0"/>
              <a:t>Export-Import Bank of the US</a:t>
            </a:r>
          </a:p>
          <a:p>
            <a:r>
              <a:rPr lang="en-US" sz="2800" dirty="0"/>
              <a:t>Dept. of Commerce</a:t>
            </a:r>
          </a:p>
          <a:p>
            <a:r>
              <a:rPr lang="en-US" sz="2800" dirty="0"/>
              <a:t>Dept. of Defense</a:t>
            </a:r>
          </a:p>
          <a:p>
            <a:r>
              <a:rPr lang="en-US" sz="2800" dirty="0"/>
              <a:t>Dept. of Energy</a:t>
            </a:r>
          </a:p>
          <a:p>
            <a:r>
              <a:rPr lang="en-US" sz="2800" dirty="0"/>
              <a:t>Dept. of Labor</a:t>
            </a:r>
          </a:p>
          <a:p>
            <a:r>
              <a:rPr lang="en-US" sz="2800" dirty="0"/>
              <a:t>Dept. of Transportation</a:t>
            </a:r>
          </a:p>
          <a:p>
            <a:endParaRPr lang="en-US" dirty="0"/>
          </a:p>
        </p:txBody>
      </p:sp>
    </p:spTree>
    <p:extLst>
      <p:ext uri="{BB962C8B-B14F-4D97-AF65-F5344CB8AC3E}">
        <p14:creationId xmlns:p14="http://schemas.microsoft.com/office/powerpoint/2010/main" val="206242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102581" y="731837"/>
            <a:ext cx="9144000" cy="1262742"/>
          </a:xfrm>
        </p:spPr>
        <p:txBody>
          <a:bodyPr/>
          <a:lstStyle/>
          <a:p>
            <a:r>
              <a:rPr lang="en-US" sz="4000" dirty="0"/>
              <a:t>Data Funding &amp; Data Resources</a:t>
            </a:r>
          </a:p>
        </p:txBody>
      </p:sp>
      <p:sp>
        <p:nvSpPr>
          <p:cNvPr id="5" name="Rectangle 3"/>
          <p:cNvSpPr txBox="1">
            <a:spLocks noChangeArrowheads="1"/>
          </p:cNvSpPr>
          <p:nvPr/>
        </p:nvSpPr>
        <p:spPr>
          <a:xfrm>
            <a:off x="2540001" y="2481943"/>
            <a:ext cx="7155543" cy="36442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dirty="0">
                <a:solidFill>
                  <a:schemeClr val="bg1"/>
                </a:solidFill>
              </a:rPr>
              <a:t>16 million results – Comm. Dev. Funding</a:t>
            </a:r>
          </a:p>
          <a:p>
            <a:r>
              <a:rPr lang="en-US" dirty="0">
                <a:solidFill>
                  <a:schemeClr val="bg1"/>
                </a:solidFill>
                <a:hlinkClick r:id="rId2">
                  <a:extLst>
                    <a:ext uri="{A12FA001-AC4F-418D-AE19-62706E023703}">
                      <ahyp:hlinkClr xmlns:ahyp="http://schemas.microsoft.com/office/drawing/2018/hyperlinkcolor" val="tx"/>
                    </a:ext>
                  </a:extLst>
                </a:hlinkClick>
              </a:rPr>
              <a:t>www.bankofamerica.com/community</a:t>
            </a:r>
            <a:endParaRPr lang="en-US" dirty="0">
              <a:solidFill>
                <a:schemeClr val="bg1"/>
              </a:solidFill>
            </a:endParaRPr>
          </a:p>
          <a:p>
            <a:r>
              <a:rPr lang="en-US" dirty="0">
                <a:solidFill>
                  <a:schemeClr val="bg1"/>
                </a:solidFill>
                <a:hlinkClick r:id="rId3">
                  <a:extLst>
                    <a:ext uri="{A12FA001-AC4F-418D-AE19-62706E023703}">
                      <ahyp:hlinkClr xmlns:ahyp="http://schemas.microsoft.com/office/drawing/2018/hyperlinkcolor" val="tx"/>
                    </a:ext>
                  </a:extLst>
                </a:hlinkClick>
              </a:rPr>
              <a:t>www.cdfifund.gov</a:t>
            </a:r>
            <a:endParaRPr lang="en-US" dirty="0">
              <a:solidFill>
                <a:schemeClr val="bg1"/>
              </a:solidFill>
            </a:endParaRPr>
          </a:p>
          <a:p>
            <a:r>
              <a:rPr lang="en-US" dirty="0">
                <a:solidFill>
                  <a:schemeClr val="bg1"/>
                </a:solidFill>
                <a:hlinkClick r:id="rId4">
                  <a:extLst>
                    <a:ext uri="{A12FA001-AC4F-418D-AE19-62706E023703}">
                      <ahyp:hlinkClr xmlns:ahyp="http://schemas.microsoft.com/office/drawing/2018/hyperlinkcolor" val="tx"/>
                    </a:ext>
                  </a:extLst>
                </a:hlinkClick>
              </a:rPr>
              <a:t>www.nscdfund.org</a:t>
            </a:r>
            <a:r>
              <a:rPr lang="en-US" dirty="0">
                <a:solidFill>
                  <a:schemeClr val="bg1"/>
                </a:solidFill>
              </a:rPr>
              <a:t> (Pittsburgh’s North side Community Dev. Fund)</a:t>
            </a:r>
          </a:p>
        </p:txBody>
      </p:sp>
    </p:spTree>
    <p:extLst>
      <p:ext uri="{BB962C8B-B14F-4D97-AF65-F5344CB8AC3E}">
        <p14:creationId xmlns:p14="http://schemas.microsoft.com/office/powerpoint/2010/main" val="495267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56090" y="731837"/>
            <a:ext cx="9144000" cy="1262742"/>
          </a:xfrm>
        </p:spPr>
        <p:txBody>
          <a:bodyPr/>
          <a:lstStyle/>
          <a:p>
            <a:r>
              <a:rPr lang="en-US" sz="4000" dirty="0"/>
              <a:t>Data Funding &amp; Data Resources</a:t>
            </a:r>
          </a:p>
        </p:txBody>
      </p:sp>
      <p:sp>
        <p:nvSpPr>
          <p:cNvPr id="5" name="Rectangle 3"/>
          <p:cNvSpPr txBox="1">
            <a:spLocks noChangeArrowheads="1"/>
          </p:cNvSpPr>
          <p:nvPr/>
        </p:nvSpPr>
        <p:spPr>
          <a:xfrm>
            <a:off x="2404829" y="2092329"/>
            <a:ext cx="7155543" cy="36442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dirty="0">
                <a:solidFill>
                  <a:schemeClr val="bg1"/>
                </a:solidFill>
              </a:rPr>
              <a:t>20.1  Million Results – ED Funding</a:t>
            </a:r>
          </a:p>
          <a:p>
            <a:r>
              <a:rPr lang="en-US" dirty="0">
                <a:solidFill>
                  <a:schemeClr val="bg1"/>
                </a:solidFill>
                <a:hlinkClick r:id="rId2">
                  <a:extLst>
                    <a:ext uri="{A12FA001-AC4F-418D-AE19-62706E023703}">
                      <ahyp:hlinkClr xmlns:ahyp="http://schemas.microsoft.com/office/drawing/2018/hyperlinkcolor" val="tx"/>
                    </a:ext>
                  </a:extLst>
                </a:hlinkClick>
              </a:rPr>
              <a:t>www.eda.gov</a:t>
            </a:r>
            <a:endParaRPr lang="en-US" dirty="0">
              <a:solidFill>
                <a:schemeClr val="bg1"/>
              </a:solidFill>
            </a:endParaRPr>
          </a:p>
          <a:p>
            <a:r>
              <a:rPr lang="en-US" dirty="0">
                <a:solidFill>
                  <a:schemeClr val="bg1"/>
                </a:solidFill>
                <a:hlinkClick r:id="rId3">
                  <a:extLst>
                    <a:ext uri="{A12FA001-AC4F-418D-AE19-62706E023703}">
                      <ahyp:hlinkClr xmlns:ahyp="http://schemas.microsoft.com/office/drawing/2018/hyperlinkcolor" val="tx"/>
                    </a:ext>
                  </a:extLst>
                </a:hlinkClick>
              </a:rPr>
              <a:t>Grants.gov</a:t>
            </a:r>
            <a:endParaRPr lang="en-US" dirty="0">
              <a:solidFill>
                <a:schemeClr val="bg1"/>
              </a:solidFill>
            </a:endParaRPr>
          </a:p>
          <a:p>
            <a:r>
              <a:rPr lang="en-US" dirty="0">
                <a:solidFill>
                  <a:schemeClr val="bg1"/>
                </a:solidFill>
                <a:hlinkClick r:id="rId4">
                  <a:extLst>
                    <a:ext uri="{A12FA001-AC4F-418D-AE19-62706E023703}">
                      <ahyp:hlinkClr xmlns:ahyp="http://schemas.microsoft.com/office/drawing/2018/hyperlinkcolor" val="tx"/>
                    </a:ext>
                  </a:extLst>
                </a:hlinkClick>
              </a:rPr>
              <a:t>Ford Foundation</a:t>
            </a:r>
            <a:endParaRPr lang="en-US" dirty="0">
              <a:solidFill>
                <a:schemeClr val="bg1"/>
              </a:solidFill>
            </a:endParaRPr>
          </a:p>
          <a:p>
            <a:r>
              <a:rPr lang="en-US" dirty="0">
                <a:solidFill>
                  <a:schemeClr val="bg1"/>
                </a:solidFill>
                <a:hlinkClick r:id="rId5">
                  <a:extLst>
                    <a:ext uri="{A12FA001-AC4F-418D-AE19-62706E023703}">
                      <ahyp:hlinkClr xmlns:ahyp="http://schemas.microsoft.com/office/drawing/2018/hyperlinkcolor" val="tx"/>
                    </a:ext>
                  </a:extLst>
                </a:hlinkClick>
              </a:rPr>
              <a:t>Kellogg Foundation</a:t>
            </a:r>
            <a:endParaRPr lang="en-US" dirty="0">
              <a:solidFill>
                <a:schemeClr val="bg1"/>
              </a:solidFill>
            </a:endParaRPr>
          </a:p>
          <a:p>
            <a:pPr>
              <a:buFontTx/>
              <a:buNone/>
            </a:pPr>
            <a:endParaRPr lang="en-US" dirty="0"/>
          </a:p>
        </p:txBody>
      </p:sp>
    </p:spTree>
    <p:extLst>
      <p:ext uri="{BB962C8B-B14F-4D97-AF65-F5344CB8AC3E}">
        <p14:creationId xmlns:p14="http://schemas.microsoft.com/office/powerpoint/2010/main" val="899260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33739E4-079A-47CF-B0B7-1860FAC6E1EE}"/>
              </a:ext>
            </a:extLst>
          </p:cNvPr>
          <p:cNvSpPr txBox="1">
            <a:spLocks/>
          </p:cNvSpPr>
          <p:nvPr/>
        </p:nvSpPr>
        <p:spPr>
          <a:xfrm>
            <a:off x="394915" y="535388"/>
            <a:ext cx="9144000" cy="879944"/>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rPr>
              <a:t>Basic Economic Development Courses (BEDC)</a:t>
            </a:r>
          </a:p>
          <a:p>
            <a:endParaRPr lang="en-US" sz="3200" dirty="0">
              <a:solidFill>
                <a:schemeClr val="bg1"/>
              </a:solidFill>
            </a:endParaRPr>
          </a:p>
        </p:txBody>
      </p:sp>
      <p:sp>
        <p:nvSpPr>
          <p:cNvPr id="4" name="Content Placeholder 2">
            <a:extLst>
              <a:ext uri="{FF2B5EF4-FFF2-40B4-BE49-F238E27FC236}">
                <a16:creationId xmlns:a16="http://schemas.microsoft.com/office/drawing/2014/main" id="{3EAA67C6-AC24-481C-8634-81DFD58D8E8B}"/>
              </a:ext>
            </a:extLst>
          </p:cNvPr>
          <p:cNvSpPr txBox="1">
            <a:spLocks/>
          </p:cNvSpPr>
          <p:nvPr/>
        </p:nvSpPr>
        <p:spPr>
          <a:xfrm>
            <a:off x="394915" y="1249491"/>
            <a:ext cx="8400994" cy="5073121"/>
          </a:xfrm>
          <a:prstGeom prst="rect">
            <a:avLst/>
          </a:prstGeom>
        </p:spPr>
        <p:txBody>
          <a:bodyPr numCol="1"/>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Providing a solid foundation for entry-level economic development practitioners, Basic Economic Development Courses serve as the equivalent to IEDC's </a:t>
            </a:r>
            <a:r>
              <a:rPr lang="en-US" sz="2000" dirty="0">
                <a:solidFill>
                  <a:schemeClr val="bg1"/>
                </a:solidFill>
                <a:hlinkClick r:id="rId2"/>
              </a:rPr>
              <a:t>Introduction to Economic Development course </a:t>
            </a:r>
            <a:r>
              <a:rPr lang="en-US" sz="2000" dirty="0">
                <a:solidFill>
                  <a:schemeClr val="bg1"/>
                </a:solidFill>
              </a:rPr>
              <a:t>in preparation for the IEDC </a:t>
            </a:r>
            <a:r>
              <a:rPr lang="en-US" sz="2000" dirty="0">
                <a:solidFill>
                  <a:schemeClr val="bg1"/>
                </a:solidFill>
                <a:hlinkClick r:id="rId3"/>
              </a:rPr>
              <a:t>Certification exam. </a:t>
            </a:r>
            <a:endParaRPr lang="en-US" sz="2000" dirty="0">
              <a:solidFill>
                <a:schemeClr val="bg1"/>
              </a:solidFill>
            </a:endParaRPr>
          </a:p>
          <a:p>
            <a:r>
              <a:rPr lang="en-US" sz="2000" dirty="0">
                <a:solidFill>
                  <a:schemeClr val="bg1"/>
                </a:solidFill>
              </a:rPr>
              <a:t>Accreditation by IEDC ensures that each BEDC covers subject areas determined to be the core building blocks in any economic development organization. </a:t>
            </a:r>
          </a:p>
          <a:p>
            <a:r>
              <a:rPr lang="en-US" sz="2000" dirty="0">
                <a:solidFill>
                  <a:schemeClr val="bg1"/>
                </a:solidFill>
              </a:rPr>
              <a:t>These courses are run independently from IEDC and independently from one another. If you would like more information or would like to register, please use the given contact for each course for more detailed information. </a:t>
            </a:r>
            <a:endParaRPr lang="en-US" sz="2400" dirty="0">
              <a:solidFill>
                <a:schemeClr val="bg1"/>
              </a:solidFill>
            </a:endParaRPr>
          </a:p>
          <a:p>
            <a:r>
              <a:rPr lang="en-US" sz="2400" dirty="0">
                <a:solidFill>
                  <a:schemeClr val="bg1"/>
                </a:solidFill>
                <a:hlinkClick r:id="rId2"/>
              </a:rPr>
              <a:t>Complete Basic Schedule</a:t>
            </a:r>
            <a:endParaRPr lang="en-US" sz="2400" dirty="0">
              <a:solidFill>
                <a:schemeClr val="bg1"/>
              </a:solidFill>
            </a:endParaRPr>
          </a:p>
          <a:p>
            <a:endParaRPr lang="en-US" sz="1400" dirty="0"/>
          </a:p>
        </p:txBody>
      </p:sp>
    </p:spTree>
    <p:extLst>
      <p:ext uri="{BB962C8B-B14F-4D97-AF65-F5344CB8AC3E}">
        <p14:creationId xmlns:p14="http://schemas.microsoft.com/office/powerpoint/2010/main" val="2759429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4442" y="430696"/>
            <a:ext cx="9956358" cy="838200"/>
          </a:xfrm>
        </p:spPr>
        <p:txBody>
          <a:bodyPr/>
          <a:lstStyle/>
          <a:p>
            <a:pPr algn="r"/>
            <a:r>
              <a:rPr lang="en-US" dirty="0"/>
              <a:t>Bibliography &amp; Resources</a:t>
            </a:r>
          </a:p>
        </p:txBody>
      </p:sp>
      <p:sp>
        <p:nvSpPr>
          <p:cNvPr id="5" name="Rectangle 3"/>
          <p:cNvSpPr txBox="1">
            <a:spLocks noChangeArrowheads="1"/>
          </p:cNvSpPr>
          <p:nvPr/>
        </p:nvSpPr>
        <p:spPr>
          <a:xfrm>
            <a:off x="1117820" y="1787056"/>
            <a:ext cx="10196885" cy="3810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endParaRPr lang="en-US" sz="1300" dirty="0">
              <a:solidFill>
                <a:schemeClr val="bg1"/>
              </a:solidFill>
            </a:endParaRPr>
          </a:p>
          <a:p>
            <a:pPr>
              <a:buFontTx/>
              <a:buNone/>
            </a:pPr>
            <a:r>
              <a:rPr lang="en-US" sz="1600" dirty="0">
                <a:solidFill>
                  <a:schemeClr val="bg1"/>
                </a:solidFill>
              </a:rPr>
              <a:t>International Economic Development Council (IEDC)  </a:t>
            </a:r>
            <a:r>
              <a:rPr lang="en-US" sz="1600" u="sng" dirty="0">
                <a:solidFill>
                  <a:schemeClr val="bg1"/>
                </a:solidFill>
              </a:rPr>
              <a:t>Introduction to Economic Development Manual</a:t>
            </a:r>
          </a:p>
          <a:p>
            <a:pPr>
              <a:buFontTx/>
              <a:buNone/>
            </a:pPr>
            <a:r>
              <a:rPr lang="en-US" sz="1600" dirty="0">
                <a:solidFill>
                  <a:schemeClr val="bg1"/>
                </a:solidFill>
              </a:rPr>
              <a:t>International Economic Development Council (IEDC) </a:t>
            </a:r>
            <a:r>
              <a:rPr lang="en-US" sz="1600" u="sng" dirty="0">
                <a:solidFill>
                  <a:schemeClr val="bg1"/>
                </a:solidFill>
              </a:rPr>
              <a:t>Strategic Planning for Economic Development  </a:t>
            </a:r>
            <a:r>
              <a:rPr lang="en-US" sz="1600" dirty="0">
                <a:solidFill>
                  <a:schemeClr val="bg1"/>
                </a:solidFill>
              </a:rPr>
              <a:t>www.iedconline.org</a:t>
            </a:r>
          </a:p>
          <a:p>
            <a:pPr>
              <a:buFontTx/>
              <a:buNone/>
            </a:pPr>
            <a:r>
              <a:rPr lang="en-US" sz="1600" dirty="0">
                <a:solidFill>
                  <a:schemeClr val="bg1"/>
                </a:solidFill>
              </a:rPr>
              <a:t>Bryson, John M., Alston, Farnum K. </a:t>
            </a:r>
            <a:r>
              <a:rPr lang="en-US" sz="1600" u="sng" dirty="0">
                <a:solidFill>
                  <a:schemeClr val="bg1"/>
                </a:solidFill>
              </a:rPr>
              <a:t>Creating and Implementing Your Strategic Plan </a:t>
            </a:r>
            <a:r>
              <a:rPr lang="en-US" sz="1600" dirty="0">
                <a:solidFill>
                  <a:schemeClr val="bg1"/>
                </a:solidFill>
              </a:rPr>
              <a:t>San Francisco, CA: Jossey-Bass Publishers 1996</a:t>
            </a:r>
          </a:p>
          <a:p>
            <a:pPr>
              <a:buFontTx/>
              <a:buNone/>
            </a:pPr>
            <a:r>
              <a:rPr lang="en-US" sz="1600" dirty="0">
                <a:solidFill>
                  <a:schemeClr val="bg1"/>
                </a:solidFill>
              </a:rPr>
              <a:t>Bryson, John M., </a:t>
            </a:r>
            <a:r>
              <a:rPr lang="en-US" sz="1600" u="sng" dirty="0">
                <a:solidFill>
                  <a:schemeClr val="bg1"/>
                </a:solidFill>
              </a:rPr>
              <a:t>Strategic Planning for Public and Non-Profit Organizations</a:t>
            </a:r>
            <a:r>
              <a:rPr lang="en-US" sz="1600" dirty="0">
                <a:solidFill>
                  <a:schemeClr val="bg1"/>
                </a:solidFill>
              </a:rPr>
              <a:t>, San Francisco, CA: Jossey-Bass Publishers 1995</a:t>
            </a:r>
          </a:p>
          <a:p>
            <a:pPr>
              <a:buFontTx/>
              <a:buNone/>
            </a:pPr>
            <a:r>
              <a:rPr lang="en-US" sz="1600" dirty="0">
                <a:solidFill>
                  <a:schemeClr val="bg1"/>
                </a:solidFill>
              </a:rPr>
              <a:t>Kretzmann, John P., McKnight, John L. </a:t>
            </a:r>
            <a:r>
              <a:rPr lang="en-US" sz="1600" u="sng" dirty="0">
                <a:solidFill>
                  <a:schemeClr val="bg1"/>
                </a:solidFill>
              </a:rPr>
              <a:t>Building Communities From the Inside Out</a:t>
            </a:r>
            <a:r>
              <a:rPr lang="en-US" sz="1600" dirty="0">
                <a:solidFill>
                  <a:schemeClr val="bg1"/>
                </a:solidFill>
              </a:rPr>
              <a:t> Chicago, IL: ACTA Publications, 1993</a:t>
            </a:r>
          </a:p>
          <a:p>
            <a:pPr>
              <a:buFontTx/>
              <a:buNone/>
            </a:pPr>
            <a:r>
              <a:rPr lang="en-US" sz="1600" dirty="0">
                <a:solidFill>
                  <a:schemeClr val="bg1"/>
                </a:solidFill>
              </a:rPr>
              <a:t>Economic Development Administration (EDA), US Dept. of Commerce, </a:t>
            </a:r>
            <a:r>
              <a:rPr lang="en-US" sz="1600" u="sng" dirty="0">
                <a:solidFill>
                  <a:schemeClr val="bg1"/>
                </a:solidFill>
              </a:rPr>
              <a:t>Strategic Planning for Economic Development:  Moving Beyond the Overall Economic Development Program</a:t>
            </a:r>
            <a:r>
              <a:rPr lang="en-US" sz="1600" dirty="0">
                <a:solidFill>
                  <a:schemeClr val="bg1"/>
                </a:solidFill>
              </a:rPr>
              <a:t>, 1999.  </a:t>
            </a:r>
          </a:p>
          <a:p>
            <a:pPr>
              <a:buFontTx/>
              <a:buNone/>
            </a:pPr>
            <a:r>
              <a:rPr lang="en-US" sz="1600" dirty="0">
                <a:solidFill>
                  <a:schemeClr val="bg1"/>
                </a:solidFill>
              </a:rPr>
              <a:t> Economic Gardening Helps Communities Grow Their Own Jobs , Jessica </a:t>
            </a:r>
            <a:r>
              <a:rPr lang="en-US" sz="1600" dirty="0" err="1">
                <a:solidFill>
                  <a:schemeClr val="bg1"/>
                </a:solidFill>
              </a:rPr>
              <a:t>LeVeen</a:t>
            </a:r>
            <a:r>
              <a:rPr lang="en-US" sz="1600" dirty="0">
                <a:solidFill>
                  <a:schemeClr val="bg1"/>
                </a:solidFill>
              </a:rPr>
              <a:t> Farr</a:t>
            </a:r>
          </a:p>
        </p:txBody>
      </p:sp>
    </p:spTree>
    <p:extLst>
      <p:ext uri="{BB962C8B-B14F-4D97-AF65-F5344CB8AC3E}">
        <p14:creationId xmlns:p14="http://schemas.microsoft.com/office/powerpoint/2010/main" val="1072777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091" y="501651"/>
            <a:ext cx="4395340" cy="1716255"/>
          </a:xfrm>
        </p:spPr>
        <p:txBody>
          <a:bodyPr vert="horz" lIns="91440" tIns="45720" rIns="91440" bIns="45720" rtlCol="0" anchor="b">
            <a:normAutofit/>
          </a:bodyPr>
          <a:lstStyle/>
          <a:p>
            <a:pPr defTabSz="914400">
              <a:lnSpc>
                <a:spcPct val="90000"/>
              </a:lnSpc>
            </a:pPr>
            <a:r>
              <a:rPr lang="en-US" sz="5600" kern="1200">
                <a:solidFill>
                  <a:schemeClr val="tx1"/>
                </a:solidFill>
                <a:latin typeface="+mj-lt"/>
                <a:ea typeface="+mj-ea"/>
                <a:cs typeface="+mj-cs"/>
              </a:rPr>
              <a:t>Thank you</a:t>
            </a:r>
          </a:p>
        </p:txBody>
      </p:sp>
      <p:sp>
        <p:nvSpPr>
          <p:cNvPr id="18" name="Rectangle 1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496564B-12C0-4A22-A0D3-CAC33A119FD8}"/>
              </a:ext>
            </a:extLst>
          </p:cNvPr>
          <p:cNvPicPr>
            <a:picLocks noChangeAspect="1"/>
          </p:cNvPicPr>
          <p:nvPr/>
        </p:nvPicPr>
        <p:blipFill rotWithShape="1">
          <a:blip r:embed="rId2"/>
          <a:srcRect l="45089" b="92762"/>
          <a:stretch/>
        </p:blipFill>
        <p:spPr>
          <a:xfrm>
            <a:off x="279143" y="3040144"/>
            <a:ext cx="5221625" cy="777713"/>
          </a:xfrm>
          <a:prstGeom prst="rect">
            <a:avLst/>
          </a:prstGeom>
        </p:spPr>
      </p:pic>
      <p:sp>
        <p:nvSpPr>
          <p:cNvPr id="3" name="Subtitle 2"/>
          <p:cNvSpPr txBox="1">
            <a:spLocks/>
          </p:cNvSpPr>
          <p:nvPr/>
        </p:nvSpPr>
        <p:spPr>
          <a:xfrm>
            <a:off x="5806251" y="2645922"/>
            <a:ext cx="5779911" cy="371042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ct val="90000"/>
              </a:lnSpc>
              <a:buNone/>
            </a:pPr>
            <a:r>
              <a:rPr lang="en-US" sz="2400" dirty="0">
                <a:solidFill>
                  <a:schemeClr val="tx1">
                    <a:alpha val="80000"/>
                  </a:schemeClr>
                </a:solidFill>
              </a:rPr>
              <a:t>happily presented by</a:t>
            </a:r>
          </a:p>
          <a:p>
            <a:pPr marL="0" indent="0" defTabSz="914400">
              <a:lnSpc>
                <a:spcPct val="90000"/>
              </a:lnSpc>
              <a:buNone/>
            </a:pPr>
            <a:r>
              <a:rPr lang="en-US" sz="2400" dirty="0">
                <a:solidFill>
                  <a:schemeClr val="tx1">
                    <a:alpha val="80000"/>
                  </a:schemeClr>
                </a:solidFill>
              </a:rPr>
              <a:t>Megan A. Lucas, CCE, CEcD, IOM</a:t>
            </a:r>
          </a:p>
          <a:p>
            <a:pPr marL="0" indent="0" defTabSz="914400">
              <a:lnSpc>
                <a:spcPct val="90000"/>
              </a:lnSpc>
              <a:buNone/>
            </a:pPr>
            <a:r>
              <a:rPr lang="en-US" sz="2400" dirty="0">
                <a:solidFill>
                  <a:schemeClr val="tx1">
                    <a:alpha val="80000"/>
                  </a:schemeClr>
                </a:solidFill>
              </a:rPr>
              <a:t>CEO, Lynchburg Regional Business Alliance</a:t>
            </a:r>
          </a:p>
          <a:p>
            <a:pPr marL="0" indent="0" defTabSz="914400">
              <a:lnSpc>
                <a:spcPct val="90000"/>
              </a:lnSpc>
              <a:buNone/>
            </a:pPr>
            <a:r>
              <a:rPr lang="en-US" sz="2400" dirty="0">
                <a:solidFill>
                  <a:schemeClr val="tx1">
                    <a:alpha val="80000"/>
                  </a:schemeClr>
                </a:solidFill>
                <a:hlinkClick r:id="rId3">
                  <a:extLst>
                    <a:ext uri="{A12FA001-AC4F-418D-AE19-62706E023703}">
                      <ahyp:hlinkClr xmlns:ahyp="http://schemas.microsoft.com/office/drawing/2018/hyperlinkcolor" val="tx"/>
                    </a:ext>
                  </a:extLst>
                </a:hlinkClick>
              </a:rPr>
              <a:t>MeganLucas@LynchburgRegion.org</a:t>
            </a:r>
            <a:endParaRPr lang="en-US" sz="2400" dirty="0">
              <a:solidFill>
                <a:schemeClr val="tx1">
                  <a:alpha val="80000"/>
                </a:schemeClr>
              </a:solidFill>
            </a:endParaRP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20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5E89DD-32B7-45E4-9399-57A882F63407}"/>
              </a:ext>
            </a:extLst>
          </p:cNvPr>
          <p:cNvSpPr txBox="1">
            <a:spLocks/>
          </p:cNvSpPr>
          <p:nvPr/>
        </p:nvSpPr>
        <p:spPr>
          <a:xfrm>
            <a:off x="629477" y="509327"/>
            <a:ext cx="10096832" cy="132742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The roles of an ED Professional</a:t>
            </a:r>
          </a:p>
        </p:txBody>
      </p:sp>
      <p:sp>
        <p:nvSpPr>
          <p:cNvPr id="4" name="Content Placeholder 2">
            <a:extLst>
              <a:ext uri="{FF2B5EF4-FFF2-40B4-BE49-F238E27FC236}">
                <a16:creationId xmlns:a16="http://schemas.microsoft.com/office/drawing/2014/main" id="{C3D67A95-CE44-4481-BAAD-8E1FD8F77A0E}"/>
              </a:ext>
            </a:extLst>
          </p:cNvPr>
          <p:cNvSpPr txBox="1">
            <a:spLocks/>
          </p:cNvSpPr>
          <p:nvPr/>
        </p:nvSpPr>
        <p:spPr>
          <a:xfrm>
            <a:off x="1230537" y="2127313"/>
            <a:ext cx="8229600" cy="2964820"/>
          </a:xfrm>
          <a:prstGeom prst="rect">
            <a:avLst/>
          </a:prstGeom>
        </p:spPr>
        <p:txBody>
          <a:bodyPr vert="horz" lIns="91440" tIns="45720" rIns="91440" bIns="45720" rtlCol="0" anchor="t">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chemeClr val="bg1"/>
                </a:solidFill>
              </a:rPr>
              <a:t>Analyst</a:t>
            </a:r>
          </a:p>
          <a:p>
            <a:pPr marL="457200" indent="-457200"/>
            <a:r>
              <a:rPr lang="en-US" dirty="0">
                <a:solidFill>
                  <a:schemeClr val="bg1"/>
                </a:solidFill>
              </a:rPr>
              <a:t>Catalyst</a:t>
            </a:r>
          </a:p>
          <a:p>
            <a:pPr marL="457200" indent="-457200"/>
            <a:r>
              <a:rPr lang="en-US" dirty="0">
                <a:solidFill>
                  <a:schemeClr val="bg1"/>
                </a:solidFill>
              </a:rPr>
              <a:t>Gap Filler</a:t>
            </a:r>
          </a:p>
          <a:p>
            <a:pPr marL="457200" indent="-457200"/>
            <a:r>
              <a:rPr lang="en-US" dirty="0">
                <a:solidFill>
                  <a:schemeClr val="bg1"/>
                </a:solidFill>
              </a:rPr>
              <a:t>Advocate</a:t>
            </a:r>
          </a:p>
          <a:p>
            <a:pPr marL="457200" indent="-457200"/>
            <a:r>
              <a:rPr lang="en-US" dirty="0">
                <a:solidFill>
                  <a:schemeClr val="bg1"/>
                </a:solidFill>
              </a:rPr>
              <a:t>Educator </a:t>
            </a:r>
          </a:p>
          <a:p>
            <a:pPr marL="457200" indent="-457200"/>
            <a:r>
              <a:rPr lang="en-US" dirty="0">
                <a:solidFill>
                  <a:schemeClr val="bg1"/>
                </a:solidFill>
              </a:rPr>
              <a:t>Visionary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0924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638" y="811477"/>
            <a:ext cx="8229600" cy="1143000"/>
          </a:xfrm>
        </p:spPr>
        <p:txBody>
          <a:bodyPr/>
          <a:lstStyle/>
          <a:p>
            <a:r>
              <a:rPr lang="en-US" dirty="0"/>
              <a:t>Intro to ED</a:t>
            </a:r>
          </a:p>
        </p:txBody>
      </p:sp>
      <p:sp>
        <p:nvSpPr>
          <p:cNvPr id="3" name="Content Placeholder 2"/>
          <p:cNvSpPr>
            <a:spLocks noGrp="1"/>
          </p:cNvSpPr>
          <p:nvPr>
            <p:ph idx="1"/>
          </p:nvPr>
        </p:nvSpPr>
        <p:spPr>
          <a:xfrm>
            <a:off x="2108722" y="2389064"/>
            <a:ext cx="8229600" cy="2964820"/>
          </a:xfrm>
        </p:spPr>
        <p:txBody>
          <a:bodyPr vert="horz" lIns="91440" tIns="45720" rIns="91440" bIns="45720" rtlCol="0" anchor="t">
            <a:normAutofit/>
          </a:bodyPr>
          <a:lstStyle/>
          <a:p>
            <a:r>
              <a:rPr lang="en-US" sz="2800" dirty="0">
                <a:latin typeface="Arial" charset="0"/>
              </a:rPr>
              <a:t>Economic Development can be defined as a </a:t>
            </a:r>
            <a:r>
              <a:rPr lang="en-US" sz="2800" b="1" u="sng" dirty="0">
                <a:latin typeface="Arial" charset="0"/>
              </a:rPr>
              <a:t>program</a:t>
            </a:r>
            <a:r>
              <a:rPr lang="en-US" sz="2800" dirty="0">
                <a:latin typeface="Arial" charset="0"/>
              </a:rPr>
              <a:t>, </a:t>
            </a:r>
            <a:r>
              <a:rPr lang="en-US" sz="2800" b="1" u="sng" dirty="0">
                <a:latin typeface="Arial" charset="0"/>
              </a:rPr>
              <a:t>group of policies</a:t>
            </a:r>
            <a:r>
              <a:rPr lang="en-US" sz="2800" dirty="0">
                <a:latin typeface="Arial" charset="0"/>
              </a:rPr>
              <a:t>, or </a:t>
            </a:r>
            <a:r>
              <a:rPr lang="en-US" sz="2800" b="1" u="sng" dirty="0">
                <a:latin typeface="Arial" charset="0"/>
              </a:rPr>
              <a:t>activity</a:t>
            </a:r>
            <a:r>
              <a:rPr lang="en-US" sz="2800" dirty="0">
                <a:latin typeface="Arial" charset="0"/>
              </a:rPr>
              <a:t> that seeks to improve the economic well-being and quality of life for a community by creating and/or retaining jobs that facilitate growth and provide a stable tax base.</a:t>
            </a:r>
          </a:p>
          <a:p>
            <a:pPr algn="ctr"/>
            <a:endParaRPr lang="en-US" dirty="0"/>
          </a:p>
        </p:txBody>
      </p:sp>
    </p:spTree>
    <p:extLst>
      <p:ext uri="{BB962C8B-B14F-4D97-AF65-F5344CB8AC3E}">
        <p14:creationId xmlns:p14="http://schemas.microsoft.com/office/powerpoint/2010/main" val="350786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835" y="409428"/>
            <a:ext cx="10567283" cy="1761278"/>
          </a:xfrm>
        </p:spPr>
        <p:txBody>
          <a:bodyPr>
            <a:normAutofit fontScale="90000"/>
          </a:bodyPr>
          <a:lstStyle/>
          <a:p>
            <a:r>
              <a:rPr lang="en-US" dirty="0"/>
              <a:t>Economic Development Basics</a:t>
            </a:r>
          </a:p>
        </p:txBody>
      </p:sp>
      <p:sp>
        <p:nvSpPr>
          <p:cNvPr id="4" name="Content Placeholder 4"/>
          <p:cNvSpPr>
            <a:spLocks noGrp="1"/>
          </p:cNvSpPr>
          <p:nvPr>
            <p:ph idx="1"/>
          </p:nvPr>
        </p:nvSpPr>
        <p:spPr>
          <a:xfrm>
            <a:off x="1620588" y="1541448"/>
            <a:ext cx="8359775" cy="4310713"/>
          </a:xfrm>
        </p:spPr>
        <p:txBody>
          <a:bodyPr>
            <a:normAutofit fontScale="85000" lnSpcReduction="10000"/>
          </a:bodyPr>
          <a:lstStyle/>
          <a:p>
            <a:pPr marL="0" indent="0">
              <a:buNone/>
            </a:pPr>
            <a:r>
              <a:rPr lang="en-US" altLang="en-US" sz="2400" b="1" dirty="0">
                <a:solidFill>
                  <a:schemeClr val="bg1"/>
                </a:solidFill>
                <a:latin typeface="Calibri" panose="020F0502020204030204" pitchFamily="34" charset="0"/>
              </a:rPr>
              <a:t>What is it?</a:t>
            </a:r>
          </a:p>
          <a:p>
            <a:pPr lvl="1"/>
            <a:r>
              <a:rPr lang="en-US" altLang="en-US" dirty="0">
                <a:solidFill>
                  <a:schemeClr val="bg1"/>
                </a:solidFill>
                <a:latin typeface="Calibri" panose="020F0502020204030204" pitchFamily="34" charset="0"/>
              </a:rPr>
              <a:t>A process that influences the growth and restructuring of local economies</a:t>
            </a:r>
          </a:p>
          <a:p>
            <a:pPr marL="457189" lvl="1" indent="0">
              <a:buNone/>
            </a:pPr>
            <a:endParaRPr lang="en-US" altLang="en-US" dirty="0">
              <a:solidFill>
                <a:schemeClr val="bg1"/>
              </a:solidFill>
              <a:latin typeface="Calibri" panose="020F0502020204030204" pitchFamily="34" charset="0"/>
            </a:endParaRPr>
          </a:p>
          <a:p>
            <a:pPr marL="0" indent="0">
              <a:buNone/>
            </a:pPr>
            <a:r>
              <a:rPr lang="en-US" altLang="en-US" sz="2400" b="1" dirty="0">
                <a:solidFill>
                  <a:schemeClr val="bg1"/>
                </a:solidFill>
                <a:latin typeface="Calibri" panose="020F0502020204030204" pitchFamily="34" charset="0"/>
              </a:rPr>
              <a:t>How is it done?</a:t>
            </a:r>
          </a:p>
          <a:p>
            <a:pPr lvl="1"/>
            <a:r>
              <a:rPr lang="en-US" altLang="en-US" dirty="0">
                <a:solidFill>
                  <a:schemeClr val="bg1"/>
                </a:solidFill>
                <a:latin typeface="Calibri" panose="020F0502020204030204" pitchFamily="34" charset="0"/>
              </a:rPr>
              <a:t>Understanding the dynamics of business change and taking early, proactive business-friendly steps to help companies grow</a:t>
            </a:r>
          </a:p>
          <a:p>
            <a:pPr lvl="1">
              <a:buFont typeface="Arial" panose="020B0604020202020204" pitchFamily="34" charset="0"/>
              <a:buNone/>
            </a:pPr>
            <a:endParaRPr lang="en-US" altLang="en-US" dirty="0">
              <a:solidFill>
                <a:schemeClr val="bg1"/>
              </a:solidFill>
              <a:latin typeface="Calibri" panose="020F0502020204030204" pitchFamily="34" charset="0"/>
            </a:endParaRPr>
          </a:p>
          <a:p>
            <a:pPr marL="0" indent="0">
              <a:buNone/>
            </a:pPr>
            <a:r>
              <a:rPr lang="en-US" altLang="en-US" sz="2400" b="1" dirty="0">
                <a:solidFill>
                  <a:schemeClr val="bg1"/>
                </a:solidFill>
                <a:latin typeface="Calibri" panose="020F0502020204030204" pitchFamily="34" charset="0"/>
              </a:rPr>
              <a:t>Why—for what purpose?</a:t>
            </a:r>
          </a:p>
          <a:p>
            <a:pPr lvl="1"/>
            <a:r>
              <a:rPr lang="en-US" altLang="en-US" dirty="0">
                <a:solidFill>
                  <a:schemeClr val="bg1"/>
                </a:solidFill>
                <a:latin typeface="Calibri" panose="020F0502020204030204" pitchFamily="34" charset="0"/>
              </a:rPr>
              <a:t>Largely to create jobs and draw new income into the regional economy that can then be spent within the community and support non-basic employment sectors</a:t>
            </a:r>
          </a:p>
          <a:p>
            <a:pPr lvl="1"/>
            <a:r>
              <a:rPr lang="en-US" altLang="en-US" dirty="0">
                <a:solidFill>
                  <a:schemeClr val="bg1"/>
                </a:solidFill>
                <a:latin typeface="Calibri" panose="020F0502020204030204" pitchFamily="34" charset="0"/>
              </a:rPr>
              <a:t>Assure economic prosperity and contribute to a better quality of life</a:t>
            </a:r>
          </a:p>
          <a:p>
            <a:pPr lvl="1"/>
            <a:endParaRPr lang="en-US" altLang="en-US" dirty="0"/>
          </a:p>
          <a:p>
            <a:pPr lvl="1"/>
            <a:endParaRPr lang="en-US" altLang="en-US" dirty="0"/>
          </a:p>
          <a:p>
            <a:pPr marL="0" indent="0"/>
            <a:endParaRPr lang="en-US" altLang="en-US" dirty="0"/>
          </a:p>
        </p:txBody>
      </p:sp>
    </p:spTree>
    <p:extLst>
      <p:ext uri="{BB962C8B-B14F-4D97-AF65-F5344CB8AC3E}">
        <p14:creationId xmlns:p14="http://schemas.microsoft.com/office/powerpoint/2010/main" val="123854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756C33-3DF0-41F1-8701-C69B5133DA85}"/>
              </a:ext>
            </a:extLst>
          </p:cNvPr>
          <p:cNvSpPr txBox="1">
            <a:spLocks/>
          </p:cNvSpPr>
          <p:nvPr/>
        </p:nvSpPr>
        <p:spPr>
          <a:xfrm>
            <a:off x="744038" y="510722"/>
            <a:ext cx="8229600" cy="114300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ED focus</a:t>
            </a:r>
          </a:p>
        </p:txBody>
      </p:sp>
      <p:sp>
        <p:nvSpPr>
          <p:cNvPr id="4" name="Content Placeholder 2">
            <a:extLst>
              <a:ext uri="{FF2B5EF4-FFF2-40B4-BE49-F238E27FC236}">
                <a16:creationId xmlns:a16="http://schemas.microsoft.com/office/drawing/2014/main" id="{EA7C865E-A151-4E0F-8FAF-79D0CC668C51}"/>
              </a:ext>
            </a:extLst>
          </p:cNvPr>
          <p:cNvSpPr txBox="1">
            <a:spLocks/>
          </p:cNvSpPr>
          <p:nvPr/>
        </p:nvSpPr>
        <p:spPr>
          <a:xfrm>
            <a:off x="744038" y="1838946"/>
            <a:ext cx="8229600" cy="2964820"/>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chemeClr val="bg1"/>
                </a:solidFill>
              </a:rPr>
              <a:t>Economic Development</a:t>
            </a:r>
          </a:p>
          <a:p>
            <a:pPr marL="457200" indent="-457200"/>
            <a:r>
              <a:rPr lang="en-US" dirty="0">
                <a:solidFill>
                  <a:schemeClr val="bg1"/>
                </a:solidFill>
              </a:rPr>
              <a:t>Economic Growth</a:t>
            </a:r>
          </a:p>
          <a:p>
            <a:pPr marL="457200" indent="-457200"/>
            <a:r>
              <a:rPr lang="en-US" dirty="0">
                <a:solidFill>
                  <a:schemeClr val="bg1"/>
                </a:solidFill>
              </a:rPr>
              <a:t>Economic Prosperity</a:t>
            </a:r>
          </a:p>
          <a:p>
            <a:endParaRPr lang="en-US" dirty="0">
              <a:solidFill>
                <a:schemeClr val="bg1"/>
              </a:solidFill>
            </a:endParaRPr>
          </a:p>
          <a:p>
            <a:pPr marL="0" indent="0">
              <a:buNone/>
            </a:pPr>
            <a:r>
              <a:rPr lang="en-US" dirty="0">
                <a:solidFill>
                  <a:schemeClr val="bg1"/>
                </a:solidFill>
              </a:rPr>
              <a:t>aka: job creation, job retention, tax base enhancement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1575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2C8F10-6EE6-477D-A592-54805C75B5D9}"/>
              </a:ext>
            </a:extLst>
          </p:cNvPr>
          <p:cNvSpPr txBox="1">
            <a:spLocks/>
          </p:cNvSpPr>
          <p:nvPr/>
        </p:nvSpPr>
        <p:spPr>
          <a:xfrm>
            <a:off x="849437" y="407023"/>
            <a:ext cx="8229600" cy="114300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solidFill>
                  <a:schemeClr val="bg1"/>
                </a:solidFill>
              </a:rPr>
              <a:t>The players</a:t>
            </a:r>
          </a:p>
        </p:txBody>
      </p:sp>
      <p:sp>
        <p:nvSpPr>
          <p:cNvPr id="8" name="Rectangle 3">
            <a:extLst>
              <a:ext uri="{FF2B5EF4-FFF2-40B4-BE49-F238E27FC236}">
                <a16:creationId xmlns:a16="http://schemas.microsoft.com/office/drawing/2014/main" id="{01DD5334-08CA-415F-A62D-E2DE6DF8BBCF}"/>
              </a:ext>
            </a:extLst>
          </p:cNvPr>
          <p:cNvSpPr txBox="1">
            <a:spLocks noChangeArrowheads="1"/>
          </p:cNvSpPr>
          <p:nvPr/>
        </p:nvSpPr>
        <p:spPr>
          <a:xfrm>
            <a:off x="592399" y="1118035"/>
            <a:ext cx="8154035" cy="5044226"/>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Local Governments</a:t>
            </a:r>
          </a:p>
          <a:p>
            <a:r>
              <a:rPr lang="en-US" sz="2400" dirty="0">
                <a:solidFill>
                  <a:schemeClr val="bg1"/>
                </a:solidFill>
              </a:rPr>
              <a:t>State Governments</a:t>
            </a:r>
          </a:p>
          <a:p>
            <a:r>
              <a:rPr lang="en-US" sz="2400" dirty="0">
                <a:solidFill>
                  <a:schemeClr val="bg1"/>
                </a:solidFill>
              </a:rPr>
              <a:t>Federal Government</a:t>
            </a:r>
          </a:p>
          <a:p>
            <a:r>
              <a:rPr lang="en-US" sz="2400" dirty="0">
                <a:solidFill>
                  <a:schemeClr val="bg1"/>
                </a:solidFill>
              </a:rPr>
              <a:t>Special Authorities</a:t>
            </a:r>
          </a:p>
          <a:p>
            <a:r>
              <a:rPr lang="en-US" sz="2400" dirty="0">
                <a:solidFill>
                  <a:schemeClr val="bg1"/>
                </a:solidFill>
              </a:rPr>
              <a:t>Public-Private Partnerships</a:t>
            </a:r>
          </a:p>
          <a:p>
            <a:r>
              <a:rPr lang="en-US" sz="2400" dirty="0">
                <a:solidFill>
                  <a:schemeClr val="bg1"/>
                </a:solidFill>
              </a:rPr>
              <a:t>Chambers of Commerce</a:t>
            </a:r>
          </a:p>
          <a:p>
            <a:r>
              <a:rPr lang="en-US" sz="2400" dirty="0">
                <a:solidFill>
                  <a:schemeClr val="bg1"/>
                </a:solidFill>
              </a:rPr>
              <a:t>Universities &amp; Other research institutions</a:t>
            </a:r>
          </a:p>
          <a:p>
            <a:r>
              <a:rPr lang="en-US" sz="2400" dirty="0">
                <a:solidFill>
                  <a:schemeClr val="bg1"/>
                </a:solidFill>
              </a:rPr>
              <a:t>Community Colleges</a:t>
            </a:r>
          </a:p>
          <a:p>
            <a:r>
              <a:rPr lang="en-US" sz="2400" dirty="0">
                <a:solidFill>
                  <a:schemeClr val="bg1"/>
                </a:solidFill>
              </a:rPr>
              <a:t>Neighborhood Groups</a:t>
            </a:r>
          </a:p>
          <a:p>
            <a:r>
              <a:rPr lang="en-US" sz="2400" dirty="0">
                <a:solidFill>
                  <a:schemeClr val="bg1"/>
                </a:solidFill>
              </a:rPr>
              <a:t>Utilities</a:t>
            </a:r>
          </a:p>
        </p:txBody>
      </p:sp>
    </p:spTree>
    <p:extLst>
      <p:ext uri="{BB962C8B-B14F-4D97-AF65-F5344CB8AC3E}">
        <p14:creationId xmlns:p14="http://schemas.microsoft.com/office/powerpoint/2010/main" val="342187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95BD5B-67DC-45DF-B8CE-48F7E74AA3D6}"/>
              </a:ext>
            </a:extLst>
          </p:cNvPr>
          <p:cNvSpPr txBox="1">
            <a:spLocks/>
          </p:cNvSpPr>
          <p:nvPr/>
        </p:nvSpPr>
        <p:spPr>
          <a:xfrm>
            <a:off x="774506" y="870458"/>
            <a:ext cx="8229600" cy="114300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Partners</a:t>
            </a:r>
          </a:p>
        </p:txBody>
      </p:sp>
      <p:sp>
        <p:nvSpPr>
          <p:cNvPr id="4" name="Content Placeholder 2">
            <a:extLst>
              <a:ext uri="{FF2B5EF4-FFF2-40B4-BE49-F238E27FC236}">
                <a16:creationId xmlns:a16="http://schemas.microsoft.com/office/drawing/2014/main" id="{8E46DB05-0F1C-43CB-A518-EF4524F85E19}"/>
              </a:ext>
            </a:extLst>
          </p:cNvPr>
          <p:cNvSpPr txBox="1">
            <a:spLocks/>
          </p:cNvSpPr>
          <p:nvPr/>
        </p:nvSpPr>
        <p:spPr>
          <a:xfrm>
            <a:off x="703277" y="1992575"/>
            <a:ext cx="8229600" cy="2964820"/>
          </a:xfrm>
          <a:prstGeom prst="rect">
            <a:avLst/>
          </a:prstGeom>
        </p:spPr>
        <p:txBody>
          <a:bodyPr vert="horz" lIns="91440" tIns="45720" rIns="91440" bIns="45720" rtlCol="0" anchor="t">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Regional &amp; Local Elected Leaders</a:t>
            </a:r>
          </a:p>
          <a:p>
            <a:r>
              <a:rPr lang="en-US" dirty="0">
                <a:solidFill>
                  <a:schemeClr val="bg1"/>
                </a:solidFill>
              </a:rPr>
              <a:t>Chamber of Commerce</a:t>
            </a:r>
          </a:p>
          <a:p>
            <a:r>
              <a:rPr lang="en-US" dirty="0">
                <a:solidFill>
                  <a:schemeClr val="bg1"/>
                </a:solidFill>
              </a:rPr>
              <a:t> Business Leaders</a:t>
            </a:r>
          </a:p>
          <a:p>
            <a:r>
              <a:rPr lang="en-US" dirty="0">
                <a:solidFill>
                  <a:schemeClr val="bg1"/>
                </a:solidFill>
              </a:rPr>
              <a:t>Utilities</a:t>
            </a:r>
          </a:p>
          <a:p>
            <a:r>
              <a:rPr lang="en-US" dirty="0">
                <a:solidFill>
                  <a:schemeClr val="bg1"/>
                </a:solidFill>
              </a:rPr>
              <a:t>Other EDO’s</a:t>
            </a:r>
          </a:p>
          <a:p>
            <a:r>
              <a:rPr lang="en-US" dirty="0">
                <a:solidFill>
                  <a:schemeClr val="bg1"/>
                </a:solidFill>
              </a:rPr>
              <a:t>State Dept. of ED</a:t>
            </a:r>
          </a:p>
          <a:p>
            <a:endParaRPr lang="en-US" dirty="0"/>
          </a:p>
        </p:txBody>
      </p:sp>
    </p:spTree>
    <p:extLst>
      <p:ext uri="{BB962C8B-B14F-4D97-AF65-F5344CB8AC3E}">
        <p14:creationId xmlns:p14="http://schemas.microsoft.com/office/powerpoint/2010/main" val="340046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2860"/>
            <a:ext cx="8229600" cy="1143000"/>
          </a:xfrm>
        </p:spPr>
        <p:txBody>
          <a:bodyPr/>
          <a:lstStyle/>
          <a:p>
            <a:r>
              <a:rPr lang="en-US" dirty="0"/>
              <a:t>Types and Forms</a:t>
            </a:r>
          </a:p>
        </p:txBody>
      </p:sp>
      <p:sp>
        <p:nvSpPr>
          <p:cNvPr id="4" name="Content Placeholder 3"/>
          <p:cNvSpPr>
            <a:spLocks noGrp="1"/>
          </p:cNvSpPr>
          <p:nvPr>
            <p:ph idx="1"/>
          </p:nvPr>
        </p:nvSpPr>
        <p:spPr>
          <a:xfrm>
            <a:off x="1416658" y="1784792"/>
            <a:ext cx="4825116" cy="4525963"/>
          </a:xfrm>
        </p:spPr>
        <p:txBody>
          <a:bodyPr>
            <a:normAutofit/>
          </a:bodyPr>
          <a:lstStyle/>
          <a:p>
            <a:pPr marL="285750" indent="-285750">
              <a:buFont typeface="Arial" panose="020B0604020202020204" pitchFamily="34" charset="0"/>
              <a:buChar char="•"/>
            </a:pPr>
            <a:r>
              <a:rPr lang="en-US" sz="1800" dirty="0">
                <a:latin typeface="Arial" pitchFamily="34" charset="0"/>
                <a:cs typeface="Arial" pitchFamily="34" charset="0"/>
              </a:rPr>
              <a:t>State &amp; Local Governments</a:t>
            </a:r>
          </a:p>
          <a:p>
            <a:pPr marL="285750" indent="-285750">
              <a:buFont typeface="Arial" panose="020B0604020202020204" pitchFamily="34" charset="0"/>
              <a:buChar char="•"/>
            </a:pPr>
            <a:r>
              <a:rPr lang="en-US" sz="1800" dirty="0">
                <a:latin typeface="Arial" pitchFamily="34" charset="0"/>
                <a:cs typeface="Arial" pitchFamily="34" charset="0"/>
              </a:rPr>
              <a:t>Chambers of Commerce</a:t>
            </a:r>
          </a:p>
          <a:p>
            <a:pPr marL="285750" indent="-285750">
              <a:buFont typeface="Arial" panose="020B0604020202020204" pitchFamily="34" charset="0"/>
              <a:buChar char="•"/>
            </a:pPr>
            <a:r>
              <a:rPr lang="en-US" sz="1800" dirty="0">
                <a:latin typeface="Arial" pitchFamily="34" charset="0"/>
                <a:cs typeface="Arial" pitchFamily="34" charset="0"/>
              </a:rPr>
              <a:t>Port Authorities</a:t>
            </a:r>
          </a:p>
          <a:p>
            <a:pPr marL="285750" indent="-285750">
              <a:buFont typeface="Arial" panose="020B0604020202020204" pitchFamily="34" charset="0"/>
              <a:buChar char="•"/>
            </a:pPr>
            <a:r>
              <a:rPr lang="en-US" sz="1800" dirty="0">
                <a:latin typeface="Arial" pitchFamily="34" charset="0"/>
                <a:cs typeface="Arial" pitchFamily="34" charset="0"/>
              </a:rPr>
              <a:t>Development Authorities</a:t>
            </a:r>
          </a:p>
          <a:p>
            <a:pPr marL="285750" indent="-285750">
              <a:buFont typeface="Arial" panose="020B0604020202020204" pitchFamily="34" charset="0"/>
              <a:buChar char="•"/>
            </a:pPr>
            <a:r>
              <a:rPr lang="en-US" sz="1800" dirty="0">
                <a:latin typeface="Arial" pitchFamily="34" charset="0"/>
                <a:cs typeface="Arial" pitchFamily="34" charset="0"/>
              </a:rPr>
              <a:t>Business Improvement Districts</a:t>
            </a:r>
          </a:p>
          <a:p>
            <a:pPr marL="285750" indent="-285750">
              <a:buFont typeface="Arial" panose="020B0604020202020204" pitchFamily="34" charset="0"/>
              <a:buChar char="•"/>
            </a:pPr>
            <a:r>
              <a:rPr lang="en-US" sz="1800" dirty="0">
                <a:latin typeface="Arial" pitchFamily="34" charset="0"/>
                <a:cs typeface="Arial" pitchFamily="34" charset="0"/>
              </a:rPr>
              <a:t>Technology Transfer Organizations</a:t>
            </a:r>
          </a:p>
          <a:p>
            <a:pPr marL="285750" indent="-285750">
              <a:buFont typeface="Arial" panose="020B0604020202020204" pitchFamily="34" charset="0"/>
              <a:buChar char="•"/>
            </a:pPr>
            <a:r>
              <a:rPr lang="en-US" sz="1800" dirty="0">
                <a:latin typeface="Arial" pitchFamily="34" charset="0"/>
                <a:cs typeface="Arial" pitchFamily="34" charset="0"/>
              </a:rPr>
              <a:t>State Enterprise Zones</a:t>
            </a:r>
          </a:p>
          <a:p>
            <a:pPr marL="285750" indent="-285750">
              <a:buFont typeface="Arial" panose="020B0604020202020204" pitchFamily="34" charset="0"/>
              <a:buChar char="•"/>
            </a:pPr>
            <a:r>
              <a:rPr lang="en-US" sz="1800" dirty="0">
                <a:latin typeface="Arial" pitchFamily="34" charset="0"/>
                <a:cs typeface="Arial" pitchFamily="34" charset="0"/>
              </a:rPr>
              <a:t>Certified Development Corporations</a:t>
            </a:r>
          </a:p>
        </p:txBody>
      </p:sp>
      <p:sp>
        <p:nvSpPr>
          <p:cNvPr id="5" name="Content Placeholder 4"/>
          <p:cNvSpPr txBox="1">
            <a:spLocks/>
          </p:cNvSpPr>
          <p:nvPr/>
        </p:nvSpPr>
        <p:spPr>
          <a:xfrm>
            <a:off x="6609521" y="1879177"/>
            <a:ext cx="482511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bg1"/>
                </a:solidFill>
                <a:latin typeface="Arial" pitchFamily="34" charset="0"/>
                <a:cs typeface="Arial" pitchFamily="34" charset="0"/>
              </a:rPr>
              <a:t>Community Development Banks</a:t>
            </a:r>
          </a:p>
          <a:p>
            <a:pPr marL="285750" indent="-285750">
              <a:buFont typeface="Arial" panose="020B0604020202020204" pitchFamily="34" charset="0"/>
              <a:buChar char="•"/>
            </a:pPr>
            <a:r>
              <a:rPr lang="en-US" sz="1800" dirty="0">
                <a:solidFill>
                  <a:schemeClr val="bg1"/>
                </a:solidFill>
                <a:latin typeface="Arial" pitchFamily="34" charset="0"/>
                <a:cs typeface="Arial" pitchFamily="34" charset="0"/>
              </a:rPr>
              <a:t>Local redevelopment corporations</a:t>
            </a:r>
          </a:p>
          <a:p>
            <a:pPr marL="285750" indent="-285750">
              <a:buFont typeface="Arial" panose="020B0604020202020204" pitchFamily="34" charset="0"/>
              <a:buChar char="•"/>
            </a:pPr>
            <a:r>
              <a:rPr lang="en-US" sz="1800" dirty="0">
                <a:solidFill>
                  <a:schemeClr val="bg1"/>
                </a:solidFill>
                <a:latin typeface="Arial" pitchFamily="34" charset="0"/>
                <a:cs typeface="Arial" pitchFamily="34" charset="0"/>
              </a:rPr>
              <a:t>Industrial development corporations</a:t>
            </a:r>
          </a:p>
          <a:p>
            <a:r>
              <a:rPr lang="en-US" sz="1800" dirty="0">
                <a:solidFill>
                  <a:schemeClr val="bg1"/>
                </a:solidFill>
                <a:latin typeface="Arial" pitchFamily="34" charset="0"/>
                <a:cs typeface="Arial" pitchFamily="34" charset="0"/>
              </a:rPr>
              <a:t>Utility Companies</a:t>
            </a:r>
          </a:p>
          <a:p>
            <a:r>
              <a:rPr lang="en-US" sz="1800" dirty="0">
                <a:solidFill>
                  <a:schemeClr val="bg1"/>
                </a:solidFill>
                <a:latin typeface="Arial" pitchFamily="34" charset="0"/>
                <a:cs typeface="Arial" pitchFamily="34" charset="0"/>
              </a:rPr>
              <a:t>Universities</a:t>
            </a:r>
          </a:p>
          <a:p>
            <a:r>
              <a:rPr lang="en-US" sz="1800" dirty="0">
                <a:solidFill>
                  <a:schemeClr val="bg1"/>
                </a:solidFill>
                <a:latin typeface="Arial" pitchFamily="34" charset="0"/>
                <a:cs typeface="Arial" pitchFamily="34" charset="0"/>
              </a:rPr>
              <a:t>Community Colleges</a:t>
            </a:r>
          </a:p>
          <a:p>
            <a:r>
              <a:rPr lang="en-US" sz="1800" dirty="0">
                <a:solidFill>
                  <a:schemeClr val="bg1"/>
                </a:solidFill>
                <a:latin typeface="Arial" pitchFamily="34" charset="0"/>
                <a:cs typeface="Arial" pitchFamily="34" charset="0"/>
              </a:rPr>
              <a:t>State &amp; Local Development Organizations</a:t>
            </a:r>
          </a:p>
          <a:p>
            <a:r>
              <a:rPr lang="en-US" sz="1800" dirty="0">
                <a:solidFill>
                  <a:schemeClr val="bg1"/>
                </a:solidFill>
                <a:latin typeface="Arial" pitchFamily="34" charset="0"/>
                <a:cs typeface="Arial" pitchFamily="34" charset="0"/>
              </a:rPr>
              <a:t>Regional/Metro Marketing Organizations</a:t>
            </a:r>
            <a:endParaRPr lang="en-US" sz="1800" dirty="0">
              <a:solidFill>
                <a:schemeClr val="bg1"/>
              </a:solidFill>
            </a:endParaRPr>
          </a:p>
          <a:p>
            <a:r>
              <a:rPr lang="en-US" sz="1800" dirty="0">
                <a:solidFill>
                  <a:schemeClr val="bg1"/>
                </a:solidFill>
                <a:latin typeface="Arial" pitchFamily="34" charset="0"/>
                <a:cs typeface="Arial" pitchFamily="34" charset="0"/>
              </a:rPr>
              <a:t>Regional/Metro planning Organizations</a:t>
            </a:r>
          </a:p>
        </p:txBody>
      </p:sp>
    </p:spTree>
    <p:extLst>
      <p:ext uri="{BB962C8B-B14F-4D97-AF65-F5344CB8AC3E}">
        <p14:creationId xmlns:p14="http://schemas.microsoft.com/office/powerpoint/2010/main" val="3586334514"/>
      </p:ext>
    </p:extLst>
  </p:cSld>
  <p:clrMapOvr>
    <a:masterClrMapping/>
  </p:clrMapOvr>
</p:sld>
</file>

<file path=ppt/theme/theme1.xml><?xml version="1.0" encoding="utf-8"?>
<a:theme xmlns:a="http://schemas.openxmlformats.org/drawingml/2006/main" name="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gh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F5624307EE5D4D87E4A12BDA95FC74" ma:contentTypeVersion="13" ma:contentTypeDescription="Create a new document." ma:contentTypeScope="" ma:versionID="ff7105c8695b4ca236bc9de6cedc9712">
  <xsd:schema xmlns:xsd="http://www.w3.org/2001/XMLSchema" xmlns:xs="http://www.w3.org/2001/XMLSchema" xmlns:p="http://schemas.microsoft.com/office/2006/metadata/properties" xmlns:ns2="ea3c5527-176c-438b-b984-c8f2625e2be9" xmlns:ns3="d3d677ed-a938-40be-b330-0675c384d7c1" targetNamespace="http://schemas.microsoft.com/office/2006/metadata/properties" ma:root="true" ma:fieldsID="d0b2744b46bc69eb3e35b4e8e74c6e6b" ns2:_="" ns3:_="">
    <xsd:import namespace="ea3c5527-176c-438b-b984-c8f2625e2be9"/>
    <xsd:import namespace="d3d677ed-a938-40be-b330-0675c384d7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3c5527-176c-438b-b984-c8f2625e2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d677ed-a938-40be-b330-0675c384d7c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18FB44-DD2A-4865-9428-B7D08B062E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3c5527-176c-438b-b984-c8f2625e2be9"/>
    <ds:schemaRef ds:uri="d3d677ed-a938-40be-b330-0675c384d7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14F3F1-EDB2-4495-96AD-68464F428D53}">
  <ds:schemaRefs>
    <ds:schemaRef ds:uri="http://purl.org/dc/elements/1.1/"/>
    <ds:schemaRef ds:uri="http://schemas.openxmlformats.org/package/2006/metadata/core-properties"/>
    <ds:schemaRef ds:uri="http://www.w3.org/XML/1998/namespace"/>
    <ds:schemaRef ds:uri="http://schemas.microsoft.com/office/2006/documentManagement/types"/>
    <ds:schemaRef ds:uri="ea3c5527-176c-438b-b984-c8f2625e2be9"/>
    <ds:schemaRef ds:uri="http://purl.org/dc/terms/"/>
    <ds:schemaRef ds:uri="http://schemas.microsoft.com/office/2006/metadata/properties"/>
    <ds:schemaRef ds:uri="http://schemas.microsoft.com/office/infopath/2007/PartnerControls"/>
    <ds:schemaRef ds:uri="d3d677ed-a938-40be-b330-0675c384d7c1"/>
    <ds:schemaRef ds:uri="http://purl.org/dc/dcmitype/"/>
  </ds:schemaRefs>
</ds:datastoreItem>
</file>

<file path=customXml/itemProps3.xml><?xml version="1.0" encoding="utf-8"?>
<ds:datastoreItem xmlns:ds="http://schemas.openxmlformats.org/officeDocument/2006/customXml" ds:itemID="{5EC543B5-1064-4A02-8FA4-A2DB42B356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 Design PPT Template --NEW BRAND</Template>
  <TotalTime>107</TotalTime>
  <Words>1212</Words>
  <Application>Microsoft Office PowerPoint</Application>
  <PresentationFormat>Widescreen</PresentationFormat>
  <Paragraphs>266</Paragraphs>
  <Slides>29</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Arial Black</vt:lpstr>
      <vt:lpstr>Calibri</vt:lpstr>
      <vt:lpstr>Calibri Light</vt:lpstr>
      <vt:lpstr>GT America Lt</vt:lpstr>
      <vt:lpstr>GT America Rg</vt:lpstr>
      <vt:lpstr>Helvetica Neue Medium</vt:lpstr>
      <vt:lpstr>Wingdings</vt:lpstr>
      <vt:lpstr>Dark</vt:lpstr>
      <vt:lpstr>Light</vt:lpstr>
      <vt:lpstr>Red</vt:lpstr>
      <vt:lpstr>E 142 Fundamentals of  Community and Economic Development </vt:lpstr>
      <vt:lpstr>Overview</vt:lpstr>
      <vt:lpstr>PowerPoint Presentation</vt:lpstr>
      <vt:lpstr>Intro to ED</vt:lpstr>
      <vt:lpstr>Economic Development Basics</vt:lpstr>
      <vt:lpstr>PowerPoint Presentation</vt:lpstr>
      <vt:lpstr>PowerPoint Presentation</vt:lpstr>
      <vt:lpstr>PowerPoint Presentation</vt:lpstr>
      <vt:lpstr>Types and Forms</vt:lpstr>
      <vt:lpstr>Look at the  Governance Structure</vt:lpstr>
      <vt:lpstr>PowerPoint Presentation</vt:lpstr>
      <vt:lpstr>PowerPoint Presentation</vt:lpstr>
      <vt:lpstr>PowerPoint Presentation</vt:lpstr>
      <vt:lpstr>PowerPoint Presentation</vt:lpstr>
      <vt:lpstr>Factors that &gt; success</vt:lpstr>
      <vt:lpstr>Economic Development Approach</vt:lpstr>
      <vt:lpstr>Elements of an ED program</vt:lpstr>
      <vt:lpstr>Business Retention &amp; Expansion</vt:lpstr>
      <vt:lpstr>Why BRE?</vt:lpstr>
      <vt:lpstr>Elements of BRE</vt:lpstr>
      <vt:lpstr>PowerPoint Presentation</vt:lpstr>
      <vt:lpstr>FUNDING an ED program</vt:lpstr>
      <vt:lpstr>Programs</vt:lpstr>
      <vt:lpstr>Funding &amp; Data Resources</vt:lpstr>
      <vt:lpstr>Data Funding &amp; Data Resources</vt:lpstr>
      <vt:lpstr>Data Funding &amp; Data Resources</vt:lpstr>
      <vt:lpstr>PowerPoint Presentation</vt:lpstr>
      <vt:lpstr>Bibliography &amp;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Lucas</dc:creator>
  <cp:lastModifiedBy>MacRae, Karyn</cp:lastModifiedBy>
  <cp:revision>4</cp:revision>
  <cp:lastPrinted>2021-12-17T17:30:31Z</cp:lastPrinted>
  <dcterms:created xsi:type="dcterms:W3CDTF">2021-12-17T17:13:15Z</dcterms:created>
  <dcterms:modified xsi:type="dcterms:W3CDTF">2022-01-05T05:42:48Z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0x010100D9F5624307EE5D4D87E4A12BDA95FC74</vt:lpwstr>
  </property>
</Properties>
</file>