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86DD4-9494-4BF3-CE12-694F2C969C52}" v="2" dt="2021-12-16T03:46:04.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69ec9e85e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1069ec9e85e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69ec9e85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1069ec9e85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9ec9e85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1069ec9e85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69ec9e8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1069ec9e85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fcb07a77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cfcb07a77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fcb07a7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cfcb07a7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410c015f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10410c015f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cfcb07a77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cfcb07a77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cb07a77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cfcb07a77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69ec9e85e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1069ec9e85e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69ec9e85e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1069ec9e85e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069ec9e85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1069ec9e85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69ec9e85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1069ec9e85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69ec9e85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069ec9e85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410c015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10410c015f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69ec9e85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069ec9e85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69ec9e85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1069ec9e85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pic>
        <p:nvPicPr>
          <p:cNvPr id="52" name="Google Shape;52;p14" descr="A picture containing text, candelabrum, light, crosswalk&#10;&#10;Description automatically generated"/>
          <p:cNvPicPr preferRelativeResize="0"/>
          <p:nvPr/>
        </p:nvPicPr>
        <p:blipFill rotWithShape="1">
          <a:blip r:embed="rId2">
            <a:alphaModFix/>
          </a:blip>
          <a:srcRect/>
          <a:stretch/>
        </p:blipFill>
        <p:spPr>
          <a:xfrm>
            <a:off x="0" y="0"/>
            <a:ext cx="9144000" cy="1714500"/>
          </a:xfrm>
          <a:prstGeom prst="rect">
            <a:avLst/>
          </a:prstGeom>
          <a:noFill/>
          <a:ln>
            <a:noFill/>
          </a:ln>
        </p:spPr>
      </p:pic>
      <p:pic>
        <p:nvPicPr>
          <p:cNvPr id="53" name="Google Shape;53;p14"/>
          <p:cNvPicPr preferRelativeResize="0"/>
          <p:nvPr/>
        </p:nvPicPr>
        <p:blipFill rotWithShape="1">
          <a:blip r:embed="rId3">
            <a:alphaModFix/>
          </a:blip>
          <a:srcRect/>
          <a:stretch/>
        </p:blipFill>
        <p:spPr>
          <a:xfrm>
            <a:off x="145558" y="2125981"/>
            <a:ext cx="8852877" cy="26060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Dark">
  <p:cSld name="Title-Dark">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0" y="1742992"/>
            <a:ext cx="7999141" cy="997557"/>
          </a:xfrm>
          <a:prstGeom prst="rect">
            <a:avLst/>
          </a:prstGeom>
          <a:noFill/>
          <a:ln>
            <a:noFill/>
          </a:ln>
        </p:spPr>
        <p:txBody>
          <a:bodyPr spcFirstLastPara="1" wrap="square" lIns="228600" tIns="457200" rIns="0" bIns="0" anchor="t" anchorCtr="0">
            <a:noAutofit/>
          </a:bodyPr>
          <a:lstStyle>
            <a:lvl1pPr marR="0" lvl="0" algn="l" rtl="0">
              <a:lnSpc>
                <a:spcPct val="100000"/>
              </a:lnSpc>
              <a:spcBef>
                <a:spcPts val="0"/>
              </a:spcBef>
              <a:spcAft>
                <a:spcPts val="0"/>
              </a:spcAft>
              <a:buClr>
                <a:srgbClr val="DBF5FF"/>
              </a:buClr>
              <a:buSzPts val="5600"/>
              <a:buFont typeface="Arial"/>
              <a:buNone/>
              <a:defRPr sz="5600" b="0" i="0" u="none" strike="noStrike" cap="none">
                <a:solidFill>
                  <a:srgbClr val="DBF5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5"/>
          <p:cNvSpPr txBox="1">
            <a:spLocks noGrp="1"/>
          </p:cNvSpPr>
          <p:nvPr>
            <p:ph type="subTitle" idx="1"/>
          </p:nvPr>
        </p:nvSpPr>
        <p:spPr>
          <a:xfrm>
            <a:off x="-1" y="2945953"/>
            <a:ext cx="7999141" cy="315992"/>
          </a:xfrm>
          <a:prstGeom prst="rect">
            <a:avLst/>
          </a:prstGeom>
          <a:noFill/>
          <a:ln>
            <a:noFill/>
          </a:ln>
        </p:spPr>
        <p:txBody>
          <a:bodyPr spcFirstLastPara="1" wrap="square" lIns="228600" tIns="0" rIns="0" bIns="0" anchor="t" anchorCtr="0">
            <a:noAutofit/>
          </a:bodyPr>
          <a:lstStyle>
            <a:lvl1pPr marR="0" lvl="0" algn="l" rtl="0">
              <a:lnSpc>
                <a:spcPct val="90000"/>
              </a:lnSpc>
              <a:spcBef>
                <a:spcPts val="750"/>
              </a:spcBef>
              <a:spcAft>
                <a:spcPts val="0"/>
              </a:spcAft>
              <a:buClr>
                <a:srgbClr val="DBF5FF"/>
              </a:buClr>
              <a:buSzPts val="2400"/>
              <a:buFont typeface="Arial"/>
              <a:buNone/>
              <a:defRPr sz="2400" b="0" i="0" u="none" strike="noStrike" cap="none">
                <a:solidFill>
                  <a:srgbClr val="DBF5F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57" name="Google Shape;57;p15" descr="A picture containing text, candelabrum, light, crosswalk&#10;&#10;Description automatically generated"/>
          <p:cNvPicPr preferRelativeResize="0"/>
          <p:nvPr/>
        </p:nvPicPr>
        <p:blipFill rotWithShape="1">
          <a:blip r:embed="rId2">
            <a:alphaModFix/>
          </a:blip>
          <a:srcRect/>
          <a:stretch/>
        </p:blipFill>
        <p:spPr>
          <a:xfrm>
            <a:off x="0" y="0"/>
            <a:ext cx="9144000" cy="1714500"/>
          </a:xfrm>
          <a:prstGeom prst="rect">
            <a:avLst/>
          </a:prstGeom>
          <a:noFill/>
          <a:ln>
            <a:noFill/>
          </a:ln>
        </p:spPr>
      </p:pic>
      <p:pic>
        <p:nvPicPr>
          <p:cNvPr id="58" name="Google Shape;58;p15"/>
          <p:cNvPicPr preferRelativeResize="0"/>
          <p:nvPr/>
        </p:nvPicPr>
        <p:blipFill rotWithShape="1">
          <a:blip r:embed="rId3">
            <a:alphaModFix/>
          </a:blip>
          <a:srcRect/>
          <a:stretch/>
        </p:blipFill>
        <p:spPr>
          <a:xfrm>
            <a:off x="-81775" y="3833313"/>
            <a:ext cx="4783656" cy="1408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Dark" type="obj">
  <p:cSld name="OBJEC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0" y="0"/>
            <a:ext cx="6858000" cy="816265"/>
          </a:xfrm>
          <a:prstGeom prst="rect">
            <a:avLst/>
          </a:prstGeom>
          <a:noFill/>
          <a:ln>
            <a:noFill/>
          </a:ln>
        </p:spPr>
        <p:txBody>
          <a:bodyPr spcFirstLastPara="1" wrap="square" lIns="228600" tIns="274300" rIns="0" bIns="0" anchor="t" anchorCtr="0">
            <a:noAutofit/>
          </a:bodyPr>
          <a:lstStyle>
            <a:lvl1pPr marR="0" lvl="0" algn="l" rtl="0">
              <a:lnSpc>
                <a:spcPct val="100000"/>
              </a:lnSpc>
              <a:spcBef>
                <a:spcPts val="0"/>
              </a:spcBef>
              <a:spcAft>
                <a:spcPts val="0"/>
              </a:spcAft>
              <a:buClr>
                <a:srgbClr val="DBF5FF"/>
              </a:buClr>
              <a:buSzPts val="5600"/>
              <a:buFont typeface="Arial"/>
              <a:buNone/>
              <a:defRPr sz="5600" b="0" i="0" u="none" strike="noStrike" cap="none">
                <a:solidFill>
                  <a:srgbClr val="DBF5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16"/>
          <p:cNvSpPr txBox="1">
            <a:spLocks noGrp="1"/>
          </p:cNvSpPr>
          <p:nvPr>
            <p:ph type="body" idx="1"/>
          </p:nvPr>
        </p:nvSpPr>
        <p:spPr>
          <a:xfrm>
            <a:off x="0" y="821279"/>
            <a:ext cx="6858000" cy="3505956"/>
          </a:xfrm>
          <a:prstGeom prst="rect">
            <a:avLst/>
          </a:prstGeom>
          <a:noFill/>
          <a:ln>
            <a:noFill/>
          </a:ln>
        </p:spPr>
        <p:txBody>
          <a:bodyPr spcFirstLastPara="1" wrap="square" lIns="274300" tIns="457200" rIns="0" bIns="0" anchor="t" anchorCtr="0">
            <a:noAutofit/>
          </a:bodyPr>
          <a:lstStyle>
            <a:lvl1pPr marL="457200" marR="0" lvl="0" indent="-228600" algn="l" rtl="0">
              <a:lnSpc>
                <a:spcPct val="100000"/>
              </a:lnSpc>
              <a:spcBef>
                <a:spcPts val="0"/>
              </a:spcBef>
              <a:spcAft>
                <a:spcPts val="0"/>
              </a:spcAft>
              <a:buClr>
                <a:srgbClr val="DBF5FF"/>
              </a:buClr>
              <a:buSzPts val="1100"/>
              <a:buFont typeface="Arial"/>
              <a:buNone/>
              <a:defRPr sz="1100" b="0" i="0" u="none" strike="noStrike" cap="none">
                <a:solidFill>
                  <a:srgbClr val="DBF5FF"/>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62" name="Google Shape;62;p16"/>
          <p:cNvPicPr preferRelativeResize="0"/>
          <p:nvPr/>
        </p:nvPicPr>
        <p:blipFill rotWithShape="1">
          <a:blip r:embed="rId2">
            <a:alphaModFix/>
          </a:blip>
          <a:srcRect/>
          <a:stretch/>
        </p:blipFill>
        <p:spPr>
          <a:xfrm>
            <a:off x="38509" y="4309050"/>
            <a:ext cx="2702455" cy="79552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s-Dark">
  <p:cSld name="Bullets-Dark">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262360" y="817882"/>
            <a:ext cx="2743817" cy="696594"/>
          </a:xfrm>
          <a:prstGeom prst="rect">
            <a:avLst/>
          </a:prstGeom>
          <a:noFill/>
          <a:ln>
            <a:noFill/>
          </a:ln>
        </p:spPr>
        <p:txBody>
          <a:bodyPr spcFirstLastPara="1" wrap="square" lIns="0" tIns="457200" rIns="0" bIns="0" anchor="t" anchorCtr="0">
            <a:noAutofit/>
          </a:bodyPr>
          <a:lstStyle>
            <a:lvl1pPr marL="457200" marR="0" lvl="0" indent="-228600" algn="l" rtl="0">
              <a:lnSpc>
                <a:spcPct val="104166"/>
              </a:lnSpc>
              <a:spcBef>
                <a:spcPts val="0"/>
              </a:spcBef>
              <a:spcAft>
                <a:spcPts val="0"/>
              </a:spcAft>
              <a:buClr>
                <a:srgbClr val="DBF5FF"/>
              </a:buClr>
              <a:buSzPts val="2400"/>
              <a:buFont typeface="Arial"/>
              <a:buNone/>
              <a:defRPr sz="2400" b="0" i="0" u="none" strike="noStrike" cap="none">
                <a:solidFill>
                  <a:srgbClr val="DBF5FF"/>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title"/>
          </p:nvPr>
        </p:nvSpPr>
        <p:spPr>
          <a:xfrm>
            <a:off x="0" y="1"/>
            <a:ext cx="6858000" cy="817880"/>
          </a:xfrm>
          <a:prstGeom prst="rect">
            <a:avLst/>
          </a:prstGeom>
          <a:noFill/>
          <a:ln>
            <a:noFill/>
          </a:ln>
        </p:spPr>
        <p:txBody>
          <a:bodyPr spcFirstLastPara="1" wrap="square" lIns="228600" tIns="274300" rIns="0" bIns="0" anchor="t" anchorCtr="0">
            <a:noAutofit/>
          </a:bodyPr>
          <a:lstStyle>
            <a:lvl1pPr marR="0" lvl="0" algn="l" rtl="0">
              <a:lnSpc>
                <a:spcPct val="100000"/>
              </a:lnSpc>
              <a:spcBef>
                <a:spcPts val="0"/>
              </a:spcBef>
              <a:spcAft>
                <a:spcPts val="0"/>
              </a:spcAft>
              <a:buClr>
                <a:srgbClr val="DBF5FF"/>
              </a:buClr>
              <a:buSzPts val="5600"/>
              <a:buFont typeface="Arial"/>
              <a:buNone/>
              <a:defRPr sz="5600" b="0" i="0" u="none" strike="noStrike" cap="none">
                <a:solidFill>
                  <a:srgbClr val="DBF5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7"/>
          <p:cNvSpPr txBox="1">
            <a:spLocks noGrp="1"/>
          </p:cNvSpPr>
          <p:nvPr>
            <p:ph type="body" idx="2"/>
          </p:nvPr>
        </p:nvSpPr>
        <p:spPr>
          <a:xfrm>
            <a:off x="262360" y="1514476"/>
            <a:ext cx="2743817" cy="1341846"/>
          </a:xfrm>
          <a:prstGeom prst="rect">
            <a:avLst/>
          </a:prstGeom>
          <a:noFill/>
          <a:ln>
            <a:noFill/>
          </a:ln>
        </p:spPr>
        <p:txBody>
          <a:bodyPr spcFirstLastPara="1" wrap="square" lIns="0" tIns="182875" rIns="0" bIns="0" anchor="t" anchorCtr="0">
            <a:noAutofit/>
          </a:bodyPr>
          <a:lstStyle>
            <a:lvl1pPr marL="457200" marR="0" lvl="0" indent="-298450" algn="l" rtl="0">
              <a:lnSpc>
                <a:spcPct val="100000"/>
              </a:lnSpc>
              <a:spcBef>
                <a:spcPts val="0"/>
              </a:spcBef>
              <a:spcAft>
                <a:spcPts val="0"/>
              </a:spcAft>
              <a:buClr>
                <a:srgbClr val="DBF5FF"/>
              </a:buClr>
              <a:buSzPts val="1100"/>
              <a:buFont typeface="Arial"/>
              <a:buChar char="•"/>
              <a:defRPr sz="1100" b="0" i="0" u="none" strike="noStrike" cap="none">
                <a:solidFill>
                  <a:srgbClr val="DBF5FF"/>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7" name="Google Shape;67;p17"/>
          <p:cNvSpPr txBox="1">
            <a:spLocks noGrp="1"/>
          </p:cNvSpPr>
          <p:nvPr>
            <p:ph type="body" idx="3"/>
          </p:nvPr>
        </p:nvSpPr>
        <p:spPr>
          <a:xfrm>
            <a:off x="3161203" y="817882"/>
            <a:ext cx="2743817" cy="696594"/>
          </a:xfrm>
          <a:prstGeom prst="rect">
            <a:avLst/>
          </a:prstGeom>
          <a:noFill/>
          <a:ln>
            <a:noFill/>
          </a:ln>
        </p:spPr>
        <p:txBody>
          <a:bodyPr spcFirstLastPara="1" wrap="square" lIns="0" tIns="457200" rIns="0" bIns="0" anchor="t" anchorCtr="0">
            <a:noAutofit/>
          </a:bodyPr>
          <a:lstStyle>
            <a:lvl1pPr marL="457200" marR="0" lvl="0" indent="-228600" algn="l" rtl="0">
              <a:lnSpc>
                <a:spcPct val="104166"/>
              </a:lnSpc>
              <a:spcBef>
                <a:spcPts val="0"/>
              </a:spcBef>
              <a:spcAft>
                <a:spcPts val="0"/>
              </a:spcAft>
              <a:buClr>
                <a:srgbClr val="DBF5FF"/>
              </a:buClr>
              <a:buSzPts val="2400"/>
              <a:buFont typeface="Arial"/>
              <a:buNone/>
              <a:defRPr sz="2400" b="0" i="0" u="none" strike="noStrike" cap="none">
                <a:solidFill>
                  <a:srgbClr val="DBF5FF"/>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4"/>
          </p:nvPr>
        </p:nvSpPr>
        <p:spPr>
          <a:xfrm>
            <a:off x="3161203" y="1514476"/>
            <a:ext cx="2743817" cy="1341846"/>
          </a:xfrm>
          <a:prstGeom prst="rect">
            <a:avLst/>
          </a:prstGeom>
          <a:noFill/>
          <a:ln>
            <a:noFill/>
          </a:ln>
        </p:spPr>
        <p:txBody>
          <a:bodyPr spcFirstLastPara="1" wrap="square" lIns="0" tIns="182875" rIns="0" bIns="0" anchor="t" anchorCtr="0">
            <a:noAutofit/>
          </a:bodyPr>
          <a:lstStyle>
            <a:lvl1pPr marL="457200" marR="0" lvl="0" indent="-298450" algn="l" rtl="0">
              <a:lnSpc>
                <a:spcPct val="100000"/>
              </a:lnSpc>
              <a:spcBef>
                <a:spcPts val="0"/>
              </a:spcBef>
              <a:spcAft>
                <a:spcPts val="0"/>
              </a:spcAft>
              <a:buClr>
                <a:srgbClr val="DBF5FF"/>
              </a:buClr>
              <a:buSzPts val="1100"/>
              <a:buFont typeface="Arial"/>
              <a:buChar char="•"/>
              <a:defRPr sz="1100" b="0" i="0" u="none" strike="noStrike" cap="none">
                <a:solidFill>
                  <a:srgbClr val="DBF5FF"/>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5"/>
          </p:nvPr>
        </p:nvSpPr>
        <p:spPr>
          <a:xfrm>
            <a:off x="6060046" y="817882"/>
            <a:ext cx="2743817" cy="696594"/>
          </a:xfrm>
          <a:prstGeom prst="rect">
            <a:avLst/>
          </a:prstGeom>
          <a:noFill/>
          <a:ln>
            <a:noFill/>
          </a:ln>
        </p:spPr>
        <p:txBody>
          <a:bodyPr spcFirstLastPara="1" wrap="square" lIns="0" tIns="457200" rIns="0" bIns="0" anchor="t" anchorCtr="0">
            <a:noAutofit/>
          </a:bodyPr>
          <a:lstStyle>
            <a:lvl1pPr marL="457200" marR="0" lvl="0" indent="-228600" algn="l" rtl="0">
              <a:lnSpc>
                <a:spcPct val="104166"/>
              </a:lnSpc>
              <a:spcBef>
                <a:spcPts val="0"/>
              </a:spcBef>
              <a:spcAft>
                <a:spcPts val="0"/>
              </a:spcAft>
              <a:buClr>
                <a:srgbClr val="DBF5FF"/>
              </a:buClr>
              <a:buSzPts val="2400"/>
              <a:buFont typeface="Arial"/>
              <a:buNone/>
              <a:defRPr sz="2400" b="0" i="0" u="none" strike="noStrike" cap="none">
                <a:solidFill>
                  <a:srgbClr val="DBF5FF"/>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body" idx="6"/>
          </p:nvPr>
        </p:nvSpPr>
        <p:spPr>
          <a:xfrm>
            <a:off x="6060046" y="1514476"/>
            <a:ext cx="2743817" cy="1341846"/>
          </a:xfrm>
          <a:prstGeom prst="rect">
            <a:avLst/>
          </a:prstGeom>
          <a:noFill/>
          <a:ln>
            <a:noFill/>
          </a:ln>
        </p:spPr>
        <p:txBody>
          <a:bodyPr spcFirstLastPara="1" wrap="square" lIns="0" tIns="182875" rIns="0" bIns="0" anchor="t" anchorCtr="0">
            <a:noAutofit/>
          </a:bodyPr>
          <a:lstStyle>
            <a:lvl1pPr marL="457200" marR="0" lvl="0" indent="-298450" algn="l" rtl="0">
              <a:lnSpc>
                <a:spcPct val="100000"/>
              </a:lnSpc>
              <a:spcBef>
                <a:spcPts val="0"/>
              </a:spcBef>
              <a:spcAft>
                <a:spcPts val="0"/>
              </a:spcAft>
              <a:buClr>
                <a:srgbClr val="DBF5FF"/>
              </a:buClr>
              <a:buSzPts val="1100"/>
              <a:buFont typeface="Arial"/>
              <a:buChar char="•"/>
              <a:defRPr sz="1100" b="0" i="0" u="none" strike="noStrike" cap="none">
                <a:solidFill>
                  <a:srgbClr val="DBF5FF"/>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71" name="Google Shape;71;p17"/>
          <p:cNvPicPr preferRelativeResize="0"/>
          <p:nvPr/>
        </p:nvPicPr>
        <p:blipFill rotWithShape="1">
          <a:blip r:embed="rId2">
            <a:alphaModFix/>
          </a:blip>
          <a:srcRect/>
          <a:stretch/>
        </p:blipFill>
        <p:spPr>
          <a:xfrm>
            <a:off x="38509" y="4309050"/>
            <a:ext cx="2702455" cy="79552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Dark">
  <p:cSld name="Photo-Dark">
    <p:bg>
      <p:bgPr>
        <a:solidFill>
          <a:schemeClr val="lt1"/>
        </a:solidFill>
        <a:effectLst/>
      </p:bgPr>
    </p:bg>
    <p:spTree>
      <p:nvGrpSpPr>
        <p:cNvPr id="1" name="Shape 72"/>
        <p:cNvGrpSpPr/>
        <p:nvPr/>
      </p:nvGrpSpPr>
      <p:grpSpPr>
        <a:xfrm>
          <a:off x="0" y="0"/>
          <a:ext cx="0" cy="0"/>
          <a:chOff x="0" y="0"/>
          <a:chExt cx="0" cy="0"/>
        </a:xfrm>
      </p:grpSpPr>
      <p:sp>
        <p:nvSpPr>
          <p:cNvPr id="73" name="Google Shape;73;p18"/>
          <p:cNvSpPr/>
          <p:nvPr/>
        </p:nvSpPr>
        <p:spPr>
          <a:xfrm>
            <a:off x="0" y="-2038"/>
            <a:ext cx="3429000" cy="5147577"/>
          </a:xfrm>
          <a:prstGeom prst="rect">
            <a:avLst/>
          </a:prstGeom>
          <a:solidFill>
            <a:srgbClr val="001F5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3200"/>
              <a:buFont typeface="Calibri"/>
              <a:buNone/>
            </a:pPr>
            <a:endParaRPr sz="3200" b="0" i="0" u="none" strike="noStrike" cap="none">
              <a:solidFill>
                <a:srgbClr val="FFFFFF"/>
              </a:solidFill>
              <a:latin typeface="Helvetica Neue"/>
              <a:ea typeface="Helvetica Neue"/>
              <a:cs typeface="Helvetica Neue"/>
              <a:sym typeface="Helvetica Neue"/>
            </a:endParaRPr>
          </a:p>
        </p:txBody>
      </p:sp>
      <p:sp>
        <p:nvSpPr>
          <p:cNvPr id="74" name="Google Shape;74;p18"/>
          <p:cNvSpPr>
            <a:spLocks noGrp="1"/>
          </p:cNvSpPr>
          <p:nvPr>
            <p:ph type="pic" idx="2"/>
          </p:nvPr>
        </p:nvSpPr>
        <p:spPr>
          <a:xfrm>
            <a:off x="3429000" y="0"/>
            <a:ext cx="5715000" cy="5143500"/>
          </a:xfrm>
          <a:prstGeom prst="rect">
            <a:avLst/>
          </a:prstGeom>
          <a:noFill/>
          <a:ln>
            <a:noFill/>
          </a:ln>
        </p:spPr>
      </p:sp>
      <p:sp>
        <p:nvSpPr>
          <p:cNvPr id="75" name="Google Shape;75;p18"/>
          <p:cNvSpPr txBox="1">
            <a:spLocks noGrp="1"/>
          </p:cNvSpPr>
          <p:nvPr>
            <p:ph type="ctrTitle"/>
          </p:nvPr>
        </p:nvSpPr>
        <p:spPr>
          <a:xfrm>
            <a:off x="0" y="-2039"/>
            <a:ext cx="2970564" cy="513027"/>
          </a:xfrm>
          <a:prstGeom prst="rect">
            <a:avLst/>
          </a:prstGeom>
          <a:noFill/>
          <a:ln>
            <a:noFill/>
          </a:ln>
        </p:spPr>
        <p:txBody>
          <a:bodyPr spcFirstLastPara="1" wrap="square" lIns="228600" tIns="274300" rIns="0" bIns="0" anchor="t" anchorCtr="0">
            <a:noAutofit/>
          </a:bodyPr>
          <a:lstStyle>
            <a:lvl1pPr marR="0" lvl="0" algn="l" rtl="0">
              <a:lnSpc>
                <a:spcPct val="100000"/>
              </a:lnSpc>
              <a:spcBef>
                <a:spcPts val="0"/>
              </a:spcBef>
              <a:spcAft>
                <a:spcPts val="0"/>
              </a:spcAft>
              <a:buClr>
                <a:srgbClr val="DBF5FF"/>
              </a:buClr>
              <a:buSzPts val="2400"/>
              <a:buFont typeface="Arial"/>
              <a:buNone/>
              <a:defRPr sz="2400" b="0" i="0" u="none" strike="noStrike" cap="none">
                <a:solidFill>
                  <a:srgbClr val="DBF5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8"/>
          <p:cNvSpPr txBox="1">
            <a:spLocks noGrp="1"/>
          </p:cNvSpPr>
          <p:nvPr>
            <p:ph type="subTitle" idx="1"/>
          </p:nvPr>
        </p:nvSpPr>
        <p:spPr>
          <a:xfrm>
            <a:off x="0" y="510988"/>
            <a:ext cx="2970564" cy="3805688"/>
          </a:xfrm>
          <a:prstGeom prst="rect">
            <a:avLst/>
          </a:prstGeom>
          <a:noFill/>
          <a:ln>
            <a:noFill/>
          </a:ln>
        </p:spPr>
        <p:txBody>
          <a:bodyPr spcFirstLastPara="1" wrap="square" lIns="228600" tIns="457200" rIns="0" bIns="0" anchor="t" anchorCtr="0">
            <a:noAutofit/>
          </a:bodyPr>
          <a:lstStyle>
            <a:lvl1pPr marR="0" lvl="0" algn="l" rtl="0">
              <a:lnSpc>
                <a:spcPct val="100000"/>
              </a:lnSpc>
              <a:spcBef>
                <a:spcPts val="0"/>
              </a:spcBef>
              <a:spcAft>
                <a:spcPts val="0"/>
              </a:spcAft>
              <a:buClr>
                <a:srgbClr val="DBF5FF"/>
              </a:buClr>
              <a:buSzPts val="1100"/>
              <a:buFont typeface="Arial"/>
              <a:buNone/>
              <a:defRPr sz="1100" b="0" i="0" u="none" strike="noStrike" cap="none">
                <a:solidFill>
                  <a:srgbClr val="DBF5F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77" name="Google Shape;77;p18"/>
          <p:cNvPicPr preferRelativeResize="0"/>
          <p:nvPr/>
        </p:nvPicPr>
        <p:blipFill rotWithShape="1">
          <a:blip r:embed="rId2">
            <a:alphaModFix/>
          </a:blip>
          <a:srcRect/>
          <a:stretch/>
        </p:blipFill>
        <p:spPr>
          <a:xfrm>
            <a:off x="38509" y="4309050"/>
            <a:ext cx="2702455" cy="795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ullQuote-Dark">
  <p:cSld name="PullQuote-Dark">
    <p:bg>
      <p:bgPr>
        <a:solidFill>
          <a:srgbClr val="DBF5FF"/>
        </a:solidFill>
        <a:effectLst/>
      </p:bgPr>
    </p:bg>
    <p:spTree>
      <p:nvGrpSpPr>
        <p:cNvPr id="1" name="Shape 78"/>
        <p:cNvGrpSpPr/>
        <p:nvPr/>
      </p:nvGrpSpPr>
      <p:grpSpPr>
        <a:xfrm>
          <a:off x="0" y="0"/>
          <a:ext cx="0" cy="0"/>
          <a:chOff x="0" y="0"/>
          <a:chExt cx="0" cy="0"/>
        </a:xfrm>
      </p:grpSpPr>
      <p:sp>
        <p:nvSpPr>
          <p:cNvPr id="79" name="Google Shape;79;p19"/>
          <p:cNvSpPr/>
          <p:nvPr/>
        </p:nvSpPr>
        <p:spPr>
          <a:xfrm>
            <a:off x="5715000" y="-2038"/>
            <a:ext cx="3429000" cy="5147577"/>
          </a:xfrm>
          <a:prstGeom prst="rect">
            <a:avLst/>
          </a:prstGeom>
          <a:solidFill>
            <a:srgbClr val="001F5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3200"/>
              <a:buFont typeface="Calibri"/>
              <a:buNone/>
            </a:pPr>
            <a:endParaRPr sz="3200" b="0" i="0" u="none" strike="noStrike" cap="none">
              <a:solidFill>
                <a:srgbClr val="FFFFFF"/>
              </a:solidFill>
              <a:latin typeface="Helvetica Neue"/>
              <a:ea typeface="Helvetica Neue"/>
              <a:cs typeface="Helvetica Neue"/>
              <a:sym typeface="Helvetica Neue"/>
            </a:endParaRPr>
          </a:p>
        </p:txBody>
      </p:sp>
      <p:sp>
        <p:nvSpPr>
          <p:cNvPr id="80" name="Google Shape;80;p19"/>
          <p:cNvSpPr txBox="1">
            <a:spLocks noGrp="1"/>
          </p:cNvSpPr>
          <p:nvPr>
            <p:ph type="title"/>
          </p:nvPr>
        </p:nvSpPr>
        <p:spPr>
          <a:xfrm>
            <a:off x="0" y="0"/>
            <a:ext cx="5024673" cy="816265"/>
          </a:xfrm>
          <a:prstGeom prst="rect">
            <a:avLst/>
          </a:prstGeom>
          <a:noFill/>
          <a:ln>
            <a:noFill/>
          </a:ln>
        </p:spPr>
        <p:txBody>
          <a:bodyPr spcFirstLastPara="1" wrap="square" lIns="228600" tIns="274300" rIns="0" bIns="0" anchor="t" anchorCtr="0">
            <a:noAutofit/>
          </a:bodyPr>
          <a:lstStyle>
            <a:lvl1pPr marR="0" lvl="0" algn="l" rtl="0">
              <a:lnSpc>
                <a:spcPct val="100000"/>
              </a:lnSpc>
              <a:spcBef>
                <a:spcPts val="0"/>
              </a:spcBef>
              <a:spcAft>
                <a:spcPts val="0"/>
              </a:spcAft>
              <a:buClr>
                <a:srgbClr val="001F5C"/>
              </a:buClr>
              <a:buSzPts val="5600"/>
              <a:buFont typeface="Arial"/>
              <a:buNone/>
              <a:defRPr sz="5600" b="0" i="0" u="none" strike="noStrike" cap="none">
                <a:solidFill>
                  <a:srgbClr val="001F5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9"/>
          <p:cNvSpPr txBox="1">
            <a:spLocks noGrp="1"/>
          </p:cNvSpPr>
          <p:nvPr>
            <p:ph type="body" idx="1"/>
          </p:nvPr>
        </p:nvSpPr>
        <p:spPr>
          <a:xfrm>
            <a:off x="0" y="821279"/>
            <a:ext cx="5024673" cy="3505956"/>
          </a:xfrm>
          <a:prstGeom prst="rect">
            <a:avLst/>
          </a:prstGeom>
          <a:noFill/>
          <a:ln>
            <a:noFill/>
          </a:ln>
        </p:spPr>
        <p:txBody>
          <a:bodyPr spcFirstLastPara="1" wrap="square" lIns="274300" tIns="457200" rIns="0" bIns="0" anchor="t" anchorCtr="0">
            <a:noAutofit/>
          </a:bodyPr>
          <a:lstStyle>
            <a:lvl1pPr marL="457200" marR="0" lvl="0" indent="-228600" algn="l" rtl="0">
              <a:lnSpc>
                <a:spcPct val="100000"/>
              </a:lnSpc>
              <a:spcBef>
                <a:spcPts val="0"/>
              </a:spcBef>
              <a:spcAft>
                <a:spcPts val="0"/>
              </a:spcAft>
              <a:buClr>
                <a:srgbClr val="001F5C"/>
              </a:buClr>
              <a:buSzPts val="1100"/>
              <a:buFont typeface="Arial"/>
              <a:buNone/>
              <a:defRPr sz="1100" b="0" i="0" u="none" strike="noStrike" cap="none">
                <a:solidFill>
                  <a:srgbClr val="001F5C"/>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Google Shape;82;p19"/>
          <p:cNvSpPr txBox="1">
            <a:spLocks noGrp="1"/>
          </p:cNvSpPr>
          <p:nvPr>
            <p:ph type="body" idx="2"/>
          </p:nvPr>
        </p:nvSpPr>
        <p:spPr>
          <a:xfrm>
            <a:off x="5715000" y="0"/>
            <a:ext cx="2971800" cy="5143500"/>
          </a:xfrm>
          <a:prstGeom prst="rect">
            <a:avLst/>
          </a:prstGeom>
          <a:noFill/>
          <a:ln>
            <a:noFill/>
          </a:ln>
        </p:spPr>
        <p:txBody>
          <a:bodyPr spcFirstLastPara="1" wrap="square" lIns="365750" tIns="0" rIns="0" bIns="0" anchor="ctr" anchorCtr="0">
            <a:noAutofit/>
          </a:bodyPr>
          <a:lstStyle>
            <a:lvl1pPr marL="457200" marR="0" lvl="0" indent="-228600" algn="l" rtl="0">
              <a:lnSpc>
                <a:spcPct val="104999"/>
              </a:lnSpc>
              <a:spcBef>
                <a:spcPts val="0"/>
              </a:spcBef>
              <a:spcAft>
                <a:spcPts val="0"/>
              </a:spcAft>
              <a:buClr>
                <a:srgbClr val="81EEF3"/>
              </a:buClr>
              <a:buSzPts val="4000"/>
              <a:buFont typeface="Arial"/>
              <a:buNone/>
              <a:defRPr sz="4000" b="0" i="0" u="none" strike="noStrike" cap="none">
                <a:solidFill>
                  <a:srgbClr val="81EEF3"/>
                </a:solidFill>
                <a:latin typeface="Arial"/>
                <a:ea typeface="Arial"/>
                <a:cs typeface="Arial"/>
                <a:sym typeface="Arial"/>
              </a:defRPr>
            </a:lvl1pPr>
            <a:lvl2pPr marL="914400" marR="0" lvl="1" indent="-228600" algn="l" rtl="0">
              <a:lnSpc>
                <a:spcPct val="90000"/>
              </a:lnSpc>
              <a:spcBef>
                <a:spcPts val="375"/>
              </a:spcBef>
              <a:spcAft>
                <a:spcPts val="0"/>
              </a:spcAft>
              <a:buClr>
                <a:srgbClr val="DBF5FF"/>
              </a:buClr>
              <a:buSzPts val="1800"/>
              <a:buFont typeface="Arial"/>
              <a:buNone/>
              <a:defRPr sz="1800" b="0" i="0" u="none" strike="noStrike" cap="none">
                <a:solidFill>
                  <a:srgbClr val="DBF5FF"/>
                </a:solidFill>
                <a:latin typeface="Arial"/>
                <a:ea typeface="Arial"/>
                <a:cs typeface="Arial"/>
                <a:sym typeface="Arial"/>
              </a:defRPr>
            </a:lvl2pPr>
            <a:lvl3pPr marL="1371600" marR="0" lvl="2" indent="-228600" algn="l" rtl="0">
              <a:lnSpc>
                <a:spcPct val="90000"/>
              </a:lnSpc>
              <a:spcBef>
                <a:spcPts val="375"/>
              </a:spcBef>
              <a:spcAft>
                <a:spcPts val="0"/>
              </a:spcAft>
              <a:buClr>
                <a:srgbClr val="DBF5FF"/>
              </a:buClr>
              <a:buSzPts val="1500"/>
              <a:buFont typeface="Arial"/>
              <a:buNone/>
              <a:defRPr sz="1500" b="0" i="0" u="none" strike="noStrike" cap="none">
                <a:solidFill>
                  <a:srgbClr val="DBF5FF"/>
                </a:solidFill>
                <a:latin typeface="Arial"/>
                <a:ea typeface="Arial"/>
                <a:cs typeface="Arial"/>
                <a:sym typeface="Arial"/>
              </a:defRPr>
            </a:lvl3pPr>
            <a:lvl4pPr marL="1828800" marR="0" lvl="3" indent="-228600" algn="l" rtl="0">
              <a:lnSpc>
                <a:spcPct val="90000"/>
              </a:lnSpc>
              <a:spcBef>
                <a:spcPts val="375"/>
              </a:spcBef>
              <a:spcAft>
                <a:spcPts val="0"/>
              </a:spcAft>
              <a:buClr>
                <a:srgbClr val="DBF5FF"/>
              </a:buClr>
              <a:buSzPts val="1350"/>
              <a:buFont typeface="Arial"/>
              <a:buNone/>
              <a:defRPr sz="1350" b="0" i="0" u="none" strike="noStrike" cap="none">
                <a:solidFill>
                  <a:srgbClr val="DBF5FF"/>
                </a:solidFill>
                <a:latin typeface="Arial"/>
                <a:ea typeface="Arial"/>
                <a:cs typeface="Arial"/>
                <a:sym typeface="Arial"/>
              </a:defRPr>
            </a:lvl4pPr>
            <a:lvl5pPr marL="2286000" marR="0" lvl="4" indent="-228600" algn="l" rtl="0">
              <a:lnSpc>
                <a:spcPct val="90000"/>
              </a:lnSpc>
              <a:spcBef>
                <a:spcPts val="375"/>
              </a:spcBef>
              <a:spcAft>
                <a:spcPts val="0"/>
              </a:spcAft>
              <a:buClr>
                <a:srgbClr val="DBF5FF"/>
              </a:buClr>
              <a:buSzPts val="1350"/>
              <a:buFont typeface="Arial"/>
              <a:buNone/>
              <a:defRPr sz="1350" b="0" i="0" u="none" strike="noStrike" cap="none">
                <a:solidFill>
                  <a:srgbClr val="DBF5F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83" name="Google Shape;83;p19"/>
          <p:cNvPicPr preferRelativeResize="0"/>
          <p:nvPr/>
        </p:nvPicPr>
        <p:blipFill rotWithShape="1">
          <a:blip r:embed="rId2">
            <a:alphaModFix/>
          </a:blip>
          <a:srcRect/>
          <a:stretch/>
        </p:blipFill>
        <p:spPr>
          <a:xfrm>
            <a:off x="38510" y="4309050"/>
            <a:ext cx="2702452" cy="79552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llout-Dark">
  <p:cSld name="Callout-Dark">
    <p:spTree>
      <p:nvGrpSpPr>
        <p:cNvPr id="1" name="Shape 84"/>
        <p:cNvGrpSpPr/>
        <p:nvPr/>
      </p:nvGrpSpPr>
      <p:grpSpPr>
        <a:xfrm>
          <a:off x="0" y="0"/>
          <a:ext cx="0" cy="0"/>
          <a:chOff x="0" y="0"/>
          <a:chExt cx="0" cy="0"/>
        </a:xfrm>
      </p:grpSpPr>
      <p:sp>
        <p:nvSpPr>
          <p:cNvPr id="85" name="Google Shape;85;p20" descr="Shape&#10;&#10;Description automatically generated with low confidence"/>
          <p:cNvSpPr/>
          <p:nvPr/>
        </p:nvSpPr>
        <p:spPr>
          <a:xfrm>
            <a:off x="6858000" y="0"/>
            <a:ext cx="2286000" cy="5143500"/>
          </a:xfrm>
          <a:prstGeom prst="rect">
            <a:avLst/>
          </a:prstGeom>
          <a:solidFill>
            <a:srgbClr val="FFFFFF"/>
          </a:solidFill>
          <a:ln>
            <a:noFill/>
          </a:ln>
        </p:spPr>
      </p:sp>
      <p:sp>
        <p:nvSpPr>
          <p:cNvPr id="86" name="Google Shape;86;p20"/>
          <p:cNvSpPr txBox="1">
            <a:spLocks noGrp="1"/>
          </p:cNvSpPr>
          <p:nvPr>
            <p:ph type="body" idx="1"/>
          </p:nvPr>
        </p:nvSpPr>
        <p:spPr>
          <a:xfrm>
            <a:off x="0" y="0"/>
            <a:ext cx="5939073" cy="4508626"/>
          </a:xfrm>
          <a:prstGeom prst="rect">
            <a:avLst/>
          </a:prstGeom>
          <a:noFill/>
          <a:ln>
            <a:noFill/>
          </a:ln>
        </p:spPr>
        <p:txBody>
          <a:bodyPr spcFirstLastPara="1" wrap="square" lIns="228600" tIns="91425" rIns="0" bIns="0" anchor="ctr" anchorCtr="0">
            <a:noAutofit/>
          </a:bodyPr>
          <a:lstStyle>
            <a:lvl1pPr marL="457200" marR="0" lvl="0" indent="-228600" algn="l" rtl="0">
              <a:lnSpc>
                <a:spcPct val="104999"/>
              </a:lnSpc>
              <a:spcBef>
                <a:spcPts val="0"/>
              </a:spcBef>
              <a:spcAft>
                <a:spcPts val="0"/>
              </a:spcAft>
              <a:buClr>
                <a:srgbClr val="DBF5FF"/>
              </a:buClr>
              <a:buSzPts val="4000"/>
              <a:buFont typeface="Arial"/>
              <a:buNone/>
              <a:defRPr sz="4000" b="0" i="0" u="none" strike="noStrike" cap="none">
                <a:solidFill>
                  <a:srgbClr val="DBF5FF"/>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pic>
        <p:nvPicPr>
          <p:cNvPr id="87" name="Google Shape;87;p20"/>
          <p:cNvPicPr preferRelativeResize="0"/>
          <p:nvPr/>
        </p:nvPicPr>
        <p:blipFill rotWithShape="1">
          <a:blip r:embed="rId2">
            <a:alphaModFix/>
          </a:blip>
          <a:srcRect/>
          <a:stretch/>
        </p:blipFill>
        <p:spPr>
          <a:xfrm>
            <a:off x="38509" y="4309050"/>
            <a:ext cx="2702455" cy="7955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F5C"/>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blog.vingapp.com/5-ways-to-measure-if-your-communications-plan-is-effectiv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jp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4.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facebook.com/groups/AssociationRockstars" TargetMode="External"/><Relationship Id="rId7" Type="http://schemas.openxmlformats.org/officeDocument/2006/relationships/hyperlink" Target="https://www.youtube.com/channel/UCmAVL3SepcsGOkXMWLt0jKg"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www.linkedin.com/in/amy-hager-cae-iom-393493a/" TargetMode="External"/><Relationship Id="rId11" Type="http://schemas.openxmlformats.org/officeDocument/2006/relationships/image" Target="../media/image31.png"/><Relationship Id="rId5" Type="http://schemas.openxmlformats.org/officeDocument/2006/relationships/hyperlink" Target="https://www.facebook.com/amy.hager.58" TargetMode="External"/><Relationship Id="rId10" Type="http://schemas.openxmlformats.org/officeDocument/2006/relationships/image" Target="../media/image30.png"/><Relationship Id="rId4" Type="http://schemas.openxmlformats.org/officeDocument/2006/relationships/hyperlink" Target="https://associationrockstars.com/"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idsociety.org/" TargetMode="External"/><Relationship Id="rId7" Type="http://schemas.openxmlformats.org/officeDocument/2006/relationships/hyperlink" Target="https://www.aem.or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nhpco.org/" TargetMode="External"/><Relationship Id="rId5" Type="http://schemas.openxmlformats.org/officeDocument/2006/relationships/hyperlink" Target="https://www.imanet.org" TargetMode="External"/><Relationship Id="rId4" Type="http://schemas.openxmlformats.org/officeDocument/2006/relationships/hyperlink" Target="https://www.irionlin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oosejoplin.co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greaterbinghamtonchamber.com/wp-content/uploads/2020/01/Economic-Forecast-2020-PRD-Dig.pdf" TargetMode="External"/><Relationship Id="rId5" Type="http://schemas.openxmlformats.org/officeDocument/2006/relationships/hyperlink" Target="https://www.frederickchamber.org/she-week.html" TargetMode="External"/><Relationship Id="rId4" Type="http://schemas.openxmlformats.org/officeDocument/2006/relationships/hyperlink" Target="https://youtu.be/FAIjyv_MqK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Audit or Take Stock</a:t>
            </a:r>
            <a:endParaRPr sz="2400"/>
          </a:p>
        </p:txBody>
      </p:sp>
      <p:sp>
        <p:nvSpPr>
          <p:cNvPr id="148" name="Google Shape;148;p30"/>
          <p:cNvSpPr txBox="1">
            <a:spLocks noGrp="1"/>
          </p:cNvSpPr>
          <p:nvPr>
            <p:ph type="body" idx="1"/>
          </p:nvPr>
        </p:nvSpPr>
        <p:spPr>
          <a:xfrm>
            <a:off x="887550" y="3370875"/>
            <a:ext cx="7368900" cy="726600"/>
          </a:xfrm>
          <a:prstGeom prst="rect">
            <a:avLst/>
          </a:prstGeom>
          <a:noFill/>
          <a:ln>
            <a:noFill/>
          </a:ln>
        </p:spPr>
        <p:txBody>
          <a:bodyPr spcFirstLastPara="1" wrap="square" lIns="274300" tIns="457200" rIns="0" bIns="0" anchor="t" anchorCtr="0">
            <a:noAutofit/>
          </a:bodyPr>
          <a:lstStyle/>
          <a:p>
            <a:pPr marL="0" lvl="0" indent="0" algn="l" rtl="0">
              <a:lnSpc>
                <a:spcPct val="115000"/>
              </a:lnSpc>
              <a:spcBef>
                <a:spcPts val="0"/>
              </a:spcBef>
              <a:spcAft>
                <a:spcPts val="4200"/>
              </a:spcAft>
              <a:buNone/>
            </a:pPr>
            <a:r>
              <a:rPr lang="en" sz="1200" i="1">
                <a:solidFill>
                  <a:srgbClr val="DBF5FF"/>
                </a:solidFill>
                <a:latin typeface="Arial"/>
                <a:ea typeface="Arial"/>
                <a:cs typeface="Arial"/>
                <a:sym typeface="Arial"/>
              </a:rPr>
              <a:t>Source: You can use these 5 questions as a guide: https://blog.vingapp.com/5-ways-to-measure-if-your-communications-plan-is-effective/</a:t>
            </a:r>
            <a:endParaRPr sz="1200">
              <a:solidFill>
                <a:srgbClr val="DBF5FF"/>
              </a:solidFill>
            </a:endParaRPr>
          </a:p>
        </p:txBody>
      </p:sp>
      <p:pic>
        <p:nvPicPr>
          <p:cNvPr id="149" name="Google Shape;149;p30"/>
          <p:cNvPicPr preferRelativeResize="0"/>
          <p:nvPr/>
        </p:nvPicPr>
        <p:blipFill>
          <a:blip r:embed="rId3">
            <a:alphaModFix/>
          </a:blip>
          <a:stretch>
            <a:fillRect/>
          </a:stretch>
        </p:blipFill>
        <p:spPr>
          <a:xfrm>
            <a:off x="3146787" y="642975"/>
            <a:ext cx="2850425" cy="2850425"/>
          </a:xfrm>
          <a:prstGeom prst="rect">
            <a:avLst/>
          </a:prstGeom>
          <a:noFill/>
          <a:ln w="28575" cap="flat" cmpd="sng">
            <a:solidFill>
              <a:srgbClr val="DBF5FF"/>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Developing the Plan: Four Focuses</a:t>
            </a:r>
            <a:endParaRPr sz="2400"/>
          </a:p>
        </p:txBody>
      </p:sp>
      <p:sp>
        <p:nvSpPr>
          <p:cNvPr id="155" name="Google Shape;155;p31"/>
          <p:cNvSpPr txBox="1"/>
          <p:nvPr/>
        </p:nvSpPr>
        <p:spPr>
          <a:xfrm>
            <a:off x="941350" y="1209600"/>
            <a:ext cx="7378800" cy="27999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DBF5FF"/>
              </a:buClr>
              <a:buSzPts val="1400"/>
              <a:buChar char="●"/>
            </a:pPr>
            <a:r>
              <a:rPr lang="en">
                <a:solidFill>
                  <a:srgbClr val="DBF5FF"/>
                </a:solidFill>
              </a:rPr>
              <a:t>Goal: What are you trying to achieve? What is the goal?</a:t>
            </a:r>
            <a:endParaRPr>
              <a:solidFill>
                <a:srgbClr val="DBF5FF"/>
              </a:solidFill>
            </a:endParaRPr>
          </a:p>
          <a:p>
            <a:pPr marL="457200" lvl="0" indent="0" algn="l" rtl="0">
              <a:lnSpc>
                <a:spcPct val="115000"/>
              </a:lnSpc>
              <a:spcBef>
                <a:spcPts val="0"/>
              </a:spcBef>
              <a:spcAft>
                <a:spcPts val="0"/>
              </a:spcAft>
              <a:buNone/>
            </a:pP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Who: Who is the target audience(s)?</a:t>
            </a:r>
            <a:endParaRPr>
              <a:solidFill>
                <a:srgbClr val="DBF5FF"/>
              </a:solidFill>
            </a:endParaRPr>
          </a:p>
          <a:p>
            <a:pPr marL="914400" lvl="1" indent="-317500" algn="l" rtl="0">
              <a:lnSpc>
                <a:spcPct val="115000"/>
              </a:lnSpc>
              <a:spcBef>
                <a:spcPts val="0"/>
              </a:spcBef>
              <a:spcAft>
                <a:spcPts val="0"/>
              </a:spcAft>
              <a:buClr>
                <a:srgbClr val="DBF5FF"/>
              </a:buClr>
              <a:buSzPts val="1400"/>
              <a:buChar char="○"/>
            </a:pPr>
            <a:r>
              <a:rPr lang="en">
                <a:solidFill>
                  <a:srgbClr val="DBF5FF"/>
                </a:solidFill>
              </a:rPr>
              <a:t>Members? Legislators? Many audiences?</a:t>
            </a:r>
            <a:endParaRPr>
              <a:solidFill>
                <a:srgbClr val="DBF5FF"/>
              </a:solidFill>
            </a:endParaRPr>
          </a:p>
          <a:p>
            <a:pPr marL="457200" lvl="0" indent="0" algn="l" rtl="0">
              <a:lnSpc>
                <a:spcPct val="115000"/>
              </a:lnSpc>
              <a:spcBef>
                <a:spcPts val="0"/>
              </a:spcBef>
              <a:spcAft>
                <a:spcPts val="0"/>
              </a:spcAft>
              <a:buNone/>
            </a:pP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How: What resources, tools, and vehicles do you have available to execute?</a:t>
            </a:r>
            <a:endParaRPr>
              <a:solidFill>
                <a:srgbClr val="DBF5FF"/>
              </a:solidFill>
            </a:endParaRPr>
          </a:p>
          <a:p>
            <a:pPr marL="0" lvl="0" indent="0" algn="l" rtl="0">
              <a:lnSpc>
                <a:spcPct val="115000"/>
              </a:lnSpc>
              <a:spcBef>
                <a:spcPts val="0"/>
              </a:spcBef>
              <a:spcAft>
                <a:spcPts val="0"/>
              </a:spcAft>
              <a:buNone/>
            </a:pP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Who: Who will be the key staff members doing the communicating?</a:t>
            </a:r>
            <a:endParaRPr>
              <a:solidFill>
                <a:srgbClr val="DBF5FF"/>
              </a:solidFill>
            </a:endParaRPr>
          </a:p>
          <a:p>
            <a:pPr marL="914400" lvl="1" indent="-317500" algn="l" rtl="0">
              <a:lnSpc>
                <a:spcPct val="115000"/>
              </a:lnSpc>
              <a:spcBef>
                <a:spcPts val="0"/>
              </a:spcBef>
              <a:spcAft>
                <a:spcPts val="0"/>
              </a:spcAft>
              <a:buClr>
                <a:srgbClr val="DBF5FF"/>
              </a:buClr>
              <a:buSzPts val="1400"/>
              <a:buChar char="○"/>
            </a:pPr>
            <a:r>
              <a:rPr lang="en">
                <a:solidFill>
                  <a:srgbClr val="DBF5FF"/>
                </a:solidFill>
              </a:rPr>
              <a:t>https://mshannonhernandez.com/quiz/</a:t>
            </a:r>
            <a:endParaRPr>
              <a:solidFill>
                <a:srgbClr val="DBF5FF"/>
              </a:solidFill>
            </a:endParaRPr>
          </a:p>
          <a:p>
            <a:pPr marL="0" lvl="0" indent="0" algn="l" rtl="0">
              <a:spcBef>
                <a:spcPts val="0"/>
              </a:spcBef>
              <a:spcAft>
                <a:spcPts val="0"/>
              </a:spcAft>
              <a:buNone/>
            </a:pPr>
            <a:endParaRPr i="1">
              <a:solidFill>
                <a:srgbClr val="DBF5FF"/>
              </a:solidFill>
            </a:endParaRPr>
          </a:p>
          <a:p>
            <a:pPr marL="0" lvl="0" indent="0" algn="l" rtl="0">
              <a:spcBef>
                <a:spcPts val="0"/>
              </a:spcBef>
              <a:spcAft>
                <a:spcPts val="0"/>
              </a:spcAft>
              <a:buNone/>
            </a:pPr>
            <a:endParaRPr sz="1100" b="1">
              <a:solidFill>
                <a:srgbClr val="DBF5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155">
                                            <p:txEl>
                                              <p:pRg st="1" end="1"/>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0"/>
                                          </p:stCondLst>
                                        </p:cTn>
                                        <p:tgtEl>
                                          <p:spTgt spid="155">
                                            <p:txEl>
                                              <p:pRg st="2" end="2"/>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0"/>
                                  </p:stCondLst>
                                  <p:childTnLst>
                                    <p:set>
                                      <p:cBhvr>
                                        <p:cTn id="15" dur="1" fill="hold">
                                          <p:stCondLst>
                                            <p:cond delay="0"/>
                                          </p:stCondLst>
                                        </p:cTn>
                                        <p:tgtEl>
                                          <p:spTgt spid="155">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0"/>
                                  </p:stCondLst>
                                  <p:childTnLst>
                                    <p:set>
                                      <p:cBhvr>
                                        <p:cTn id="18" dur="1" fill="hold">
                                          <p:stCondLst>
                                            <p:cond delay="0"/>
                                          </p:stCondLst>
                                        </p:cTn>
                                        <p:tgtEl>
                                          <p:spTgt spid="155">
                                            <p:txEl>
                                              <p:pRg st="4" end="4"/>
                                            </p:txEl>
                                          </p:spTgt>
                                        </p:tgtEl>
                                        <p:attrNameLst>
                                          <p:attrName>style.visibility</p:attrName>
                                        </p:attrNameLst>
                                      </p:cBhvr>
                                      <p:to>
                                        <p:strVal val="visible"/>
                                      </p:to>
                                    </p:set>
                                  </p:childTnLst>
                                </p:cTn>
                              </p:par>
                            </p:childTnLst>
                          </p:cTn>
                        </p:par>
                        <p:par>
                          <p:cTn id="19" fill="hold">
                            <p:stCondLst>
                              <p:cond delay="15000"/>
                            </p:stCondLst>
                            <p:childTnLst>
                              <p:par>
                                <p:cTn id="20" presetID="1" presetClass="entr" presetSubtype="0" fill="hold" nodeType="afterEffect">
                                  <p:stCondLst>
                                    <p:cond delay="0"/>
                                  </p:stCondLst>
                                  <p:childTnLst>
                                    <p:set>
                                      <p:cBhvr>
                                        <p:cTn id="21" dur="1" fill="hold">
                                          <p:stCondLst>
                                            <p:cond delay="0"/>
                                          </p:stCondLst>
                                        </p:cTn>
                                        <p:tgtEl>
                                          <p:spTgt spid="155">
                                            <p:txEl>
                                              <p:pRg st="5" end="5"/>
                                            </p:txEl>
                                          </p:spTgt>
                                        </p:tgtEl>
                                        <p:attrNameLst>
                                          <p:attrName>style.visibility</p:attrName>
                                        </p:attrNameLst>
                                      </p:cBhvr>
                                      <p:to>
                                        <p:strVal val="visible"/>
                                      </p:to>
                                    </p:set>
                                  </p:childTnLst>
                                </p:cTn>
                              </p:par>
                            </p:childTnLst>
                          </p:cTn>
                        </p:par>
                        <p:par>
                          <p:cTn id="22" fill="hold">
                            <p:stCondLst>
                              <p:cond delay="18000"/>
                            </p:stCondLst>
                            <p:childTnLst>
                              <p:par>
                                <p:cTn id="23" presetID="1" presetClass="entr" presetSubtype="0" fill="hold" nodeType="afterEffect">
                                  <p:stCondLst>
                                    <p:cond delay="0"/>
                                  </p:stCondLst>
                                  <p:childTnLst>
                                    <p:set>
                                      <p:cBhvr>
                                        <p:cTn id="24" dur="1" fill="hold">
                                          <p:stCondLst>
                                            <p:cond delay="0"/>
                                          </p:stCondLst>
                                        </p:cTn>
                                        <p:tgtEl>
                                          <p:spTgt spid="155">
                                            <p:txEl>
                                              <p:pRg st="6" end="6"/>
                                            </p:txEl>
                                          </p:spTgt>
                                        </p:tgtEl>
                                        <p:attrNameLst>
                                          <p:attrName>style.visibility</p:attrName>
                                        </p:attrNameLst>
                                      </p:cBhvr>
                                      <p:to>
                                        <p:strVal val="visible"/>
                                      </p:to>
                                    </p:set>
                                  </p:childTnLst>
                                </p:cTn>
                              </p:par>
                            </p:childTnLst>
                          </p:cTn>
                        </p:par>
                        <p:par>
                          <p:cTn id="25" fill="hold">
                            <p:stCondLst>
                              <p:cond delay="21000"/>
                            </p:stCondLst>
                            <p:childTnLst>
                              <p:par>
                                <p:cTn id="26" presetID="1" presetClass="entr" presetSubtype="0" fill="hold" nodeType="afterEffect">
                                  <p:stCondLst>
                                    <p:cond delay="0"/>
                                  </p:stCondLst>
                                  <p:childTnLst>
                                    <p:set>
                                      <p:cBhvr>
                                        <p:cTn id="27" dur="1" fill="hold">
                                          <p:stCondLst>
                                            <p:cond delay="0"/>
                                          </p:stCondLst>
                                        </p:cTn>
                                        <p:tgtEl>
                                          <p:spTgt spid="155">
                                            <p:txEl>
                                              <p:pRg st="7" end="7"/>
                                            </p:txEl>
                                          </p:spTgt>
                                        </p:tgtEl>
                                        <p:attrNameLst>
                                          <p:attrName>style.visibility</p:attrName>
                                        </p:attrNameLst>
                                      </p:cBhvr>
                                      <p:to>
                                        <p:strVal val="visible"/>
                                      </p:to>
                                    </p:set>
                                  </p:childTnLst>
                                </p:cTn>
                              </p:par>
                            </p:childTnLst>
                          </p:cTn>
                        </p:par>
                        <p:par>
                          <p:cTn id="28" fill="hold">
                            <p:stCondLst>
                              <p:cond delay="24000"/>
                            </p:stCondLst>
                            <p:childTnLst>
                              <p:par>
                                <p:cTn id="29" presetID="1" presetClass="entr" presetSubtype="0" fill="hold" nodeType="afterEffect">
                                  <p:stCondLst>
                                    <p:cond delay="0"/>
                                  </p:stCondLst>
                                  <p:childTnLst>
                                    <p:set>
                                      <p:cBhvr>
                                        <p:cTn id="30" dur="1" fill="hold">
                                          <p:stCondLst>
                                            <p:cond delay="0"/>
                                          </p:stCondLst>
                                        </p:cTn>
                                        <p:tgtEl>
                                          <p:spTgt spid="155">
                                            <p:txEl>
                                              <p:pRg st="8" end="8"/>
                                            </p:txEl>
                                          </p:spTgt>
                                        </p:tgtEl>
                                        <p:attrNameLst>
                                          <p:attrName>style.visibility</p:attrName>
                                        </p:attrNameLst>
                                      </p:cBhvr>
                                      <p:to>
                                        <p:strVal val="visible"/>
                                      </p:to>
                                    </p:set>
                                  </p:childTnLst>
                                </p:cTn>
                              </p:par>
                            </p:childTnLst>
                          </p:cTn>
                        </p:par>
                        <p:par>
                          <p:cTn id="31" fill="hold">
                            <p:stCondLst>
                              <p:cond delay="27000"/>
                            </p:stCondLst>
                            <p:childTnLst>
                              <p:par>
                                <p:cTn id="32" presetID="1" presetClass="entr" presetSubtype="0" fill="hold" nodeType="afterEffect">
                                  <p:stCondLst>
                                    <p:cond delay="0"/>
                                  </p:stCondLst>
                                  <p:childTnLst>
                                    <p:set>
                                      <p:cBhvr>
                                        <p:cTn id="33" dur="1" fill="hold">
                                          <p:stCondLst>
                                            <p:cond delay="0"/>
                                          </p:stCondLst>
                                        </p:cTn>
                                        <p:tgtEl>
                                          <p:spTgt spid="155">
                                            <p:txEl>
                                              <p:pRg st="9" end="9"/>
                                            </p:txEl>
                                          </p:spTgt>
                                        </p:tgtEl>
                                        <p:attrNameLst>
                                          <p:attrName>style.visibility</p:attrName>
                                        </p:attrNameLst>
                                      </p:cBhvr>
                                      <p:to>
                                        <p:strVal val="visible"/>
                                      </p:to>
                                    </p:set>
                                  </p:childTnLst>
                                </p:cTn>
                              </p:par>
                            </p:childTnLst>
                          </p:cTn>
                        </p:par>
                        <p:par>
                          <p:cTn id="34" fill="hold">
                            <p:stCondLst>
                              <p:cond delay="30000"/>
                            </p:stCondLst>
                            <p:childTnLst>
                              <p:par>
                                <p:cTn id="35" presetID="1" presetClass="entr" presetSubtype="0" fill="hold" nodeType="afterEffect">
                                  <p:stCondLst>
                                    <p:cond delay="0"/>
                                  </p:stCondLst>
                                  <p:childTnLst>
                                    <p:set>
                                      <p:cBhvr>
                                        <p:cTn id="36" dur="1" fill="hold">
                                          <p:stCondLst>
                                            <p:cond delay="0"/>
                                          </p:stCondLst>
                                        </p:cTn>
                                        <p:tgtEl>
                                          <p:spTgt spid="1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Dive Deeper with These Questions </a:t>
            </a:r>
            <a:endParaRPr sz="2400"/>
          </a:p>
        </p:txBody>
      </p:sp>
      <p:sp>
        <p:nvSpPr>
          <p:cNvPr id="161" name="Google Shape;161;p32"/>
          <p:cNvSpPr txBox="1"/>
          <p:nvPr/>
        </p:nvSpPr>
        <p:spPr>
          <a:xfrm>
            <a:off x="1249201" y="1099800"/>
            <a:ext cx="6645600" cy="29439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DBF5FF"/>
              </a:buClr>
              <a:buSzPts val="1400"/>
              <a:buChar char="●"/>
            </a:pPr>
            <a:r>
              <a:rPr lang="en">
                <a:solidFill>
                  <a:srgbClr val="DBF5FF"/>
                </a:solidFill>
              </a:rPr>
              <a:t>Who will be the key staff members doing the communicating?</a:t>
            </a: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What are the communications goals and objectives? </a:t>
            </a: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Who is the target audience(s)?</a:t>
            </a: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When and how frequently do you plan to communicate?</a:t>
            </a: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How will you communicate the results to your staff?</a:t>
            </a:r>
            <a:endParaRPr>
              <a:solidFill>
                <a:srgbClr val="DBF5FF"/>
              </a:solidFill>
            </a:endParaRPr>
          </a:p>
          <a:p>
            <a:pPr marL="457200" lvl="0" indent="-317500" algn="l" rtl="0">
              <a:lnSpc>
                <a:spcPct val="115000"/>
              </a:lnSpc>
              <a:spcBef>
                <a:spcPts val="0"/>
              </a:spcBef>
              <a:spcAft>
                <a:spcPts val="0"/>
              </a:spcAft>
              <a:buClr>
                <a:srgbClr val="DBF5FF"/>
              </a:buClr>
              <a:buSzPts val="1400"/>
              <a:buChar char="●"/>
            </a:pPr>
            <a:r>
              <a:rPr lang="en">
                <a:solidFill>
                  <a:srgbClr val="DBF5FF"/>
                </a:solidFill>
              </a:rPr>
              <a:t>What resources are available for communicating internally and externally?</a:t>
            </a:r>
            <a:endParaRPr>
              <a:solidFill>
                <a:srgbClr val="DBF5FF"/>
              </a:solidFill>
            </a:endParaRPr>
          </a:p>
          <a:p>
            <a:pPr marL="0" lvl="0" indent="0" algn="l" rtl="0">
              <a:spcBef>
                <a:spcPts val="0"/>
              </a:spcBef>
              <a:spcAft>
                <a:spcPts val="0"/>
              </a:spcAft>
              <a:buClr>
                <a:schemeClr val="dk1"/>
              </a:buClr>
              <a:buSzPts val="1100"/>
              <a:buFont typeface="Arial"/>
              <a:buNone/>
            </a:pPr>
            <a:endParaRPr>
              <a:solidFill>
                <a:srgbClr val="DBF5FF"/>
              </a:solidFill>
            </a:endParaRPr>
          </a:p>
          <a:p>
            <a:pPr marL="0" lvl="0" indent="0" algn="l" rtl="0">
              <a:spcBef>
                <a:spcPts val="0"/>
              </a:spcBef>
              <a:spcAft>
                <a:spcPts val="0"/>
              </a:spcAft>
              <a:buClr>
                <a:schemeClr val="dk1"/>
              </a:buClr>
              <a:buSzPts val="1100"/>
              <a:buFont typeface="Arial"/>
              <a:buNone/>
            </a:pPr>
            <a:r>
              <a:rPr lang="en">
                <a:solidFill>
                  <a:srgbClr val="DBF5FF"/>
                </a:solidFill>
              </a:rPr>
              <a:t>Source: </a:t>
            </a:r>
            <a:r>
              <a:rPr lang="en" i="1" u="sng">
                <a:solidFill>
                  <a:srgbClr val="DBF5FF"/>
                </a:solidFill>
                <a:hlinkClick r:id="rId3">
                  <a:extLst>
                    <a:ext uri="{A12FA001-AC4F-418D-AE19-62706E023703}">
                      <ahyp:hlinkClr xmlns:ahyp="http://schemas.microsoft.com/office/drawing/2018/hyperlinkcolor" val="tx"/>
                    </a:ext>
                  </a:extLst>
                </a:hlinkClick>
              </a:rPr>
              <a:t>https://blog.vingapp.com/5-ways-to-measure-if-your-communications-plan-is-effective/</a:t>
            </a:r>
            <a:endParaRPr i="1">
              <a:solidFill>
                <a:srgbClr val="DBF5FF"/>
              </a:solidFill>
            </a:endParaRPr>
          </a:p>
          <a:p>
            <a:pPr marL="457200" lvl="0" indent="0" algn="l" rtl="0">
              <a:lnSpc>
                <a:spcPct val="115000"/>
              </a:lnSpc>
              <a:spcBef>
                <a:spcPts val="0"/>
              </a:spcBef>
              <a:spcAft>
                <a:spcPts val="0"/>
              </a:spcAft>
              <a:buNone/>
            </a:pPr>
            <a:endParaRPr sz="1100" u="sng">
              <a:solidFill>
                <a:srgbClr val="DBF5FF"/>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161">
                                            <p:txEl>
                                              <p:pRg st="1" end="1"/>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0"/>
                                          </p:stCondLst>
                                        </p:cTn>
                                        <p:tgtEl>
                                          <p:spTgt spid="161">
                                            <p:txEl>
                                              <p:pRg st="2" end="2"/>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0"/>
                                  </p:stCondLst>
                                  <p:childTnLst>
                                    <p:set>
                                      <p:cBhvr>
                                        <p:cTn id="15" dur="1" fill="hold">
                                          <p:stCondLst>
                                            <p:cond delay="0"/>
                                          </p:stCondLst>
                                        </p:cTn>
                                        <p:tgtEl>
                                          <p:spTgt spid="161">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0"/>
                                  </p:stCondLst>
                                  <p:childTnLst>
                                    <p:set>
                                      <p:cBhvr>
                                        <p:cTn id="18" dur="1" fill="hold">
                                          <p:stCondLst>
                                            <p:cond delay="0"/>
                                          </p:stCondLst>
                                        </p:cTn>
                                        <p:tgtEl>
                                          <p:spTgt spid="161">
                                            <p:txEl>
                                              <p:pRg st="4" end="4"/>
                                            </p:txEl>
                                          </p:spTgt>
                                        </p:tgtEl>
                                        <p:attrNameLst>
                                          <p:attrName>style.visibility</p:attrName>
                                        </p:attrNameLst>
                                      </p:cBhvr>
                                      <p:to>
                                        <p:strVal val="visible"/>
                                      </p:to>
                                    </p:set>
                                  </p:childTnLst>
                                </p:cTn>
                              </p:par>
                            </p:childTnLst>
                          </p:cTn>
                        </p:par>
                        <p:par>
                          <p:cTn id="19" fill="hold">
                            <p:stCondLst>
                              <p:cond delay="15000"/>
                            </p:stCondLst>
                            <p:childTnLst>
                              <p:par>
                                <p:cTn id="20" presetID="1" presetClass="entr" presetSubtype="0" fill="hold" nodeType="afterEffect">
                                  <p:stCondLst>
                                    <p:cond delay="0"/>
                                  </p:stCondLst>
                                  <p:childTnLst>
                                    <p:set>
                                      <p:cBhvr>
                                        <p:cTn id="21" dur="1" fill="hold">
                                          <p:stCondLst>
                                            <p:cond delay="0"/>
                                          </p:stCondLst>
                                        </p:cTn>
                                        <p:tgtEl>
                                          <p:spTgt spid="161">
                                            <p:txEl>
                                              <p:pRg st="5" end="5"/>
                                            </p:txEl>
                                          </p:spTgt>
                                        </p:tgtEl>
                                        <p:attrNameLst>
                                          <p:attrName>style.visibility</p:attrName>
                                        </p:attrNameLst>
                                      </p:cBhvr>
                                      <p:to>
                                        <p:strVal val="visible"/>
                                      </p:to>
                                    </p:set>
                                  </p:childTnLst>
                                </p:cTn>
                              </p:par>
                            </p:childTnLst>
                          </p:cTn>
                        </p:par>
                        <p:par>
                          <p:cTn id="22" fill="hold">
                            <p:stCondLst>
                              <p:cond delay="18000"/>
                            </p:stCondLst>
                            <p:childTnLst>
                              <p:par>
                                <p:cTn id="23" presetID="1" presetClass="entr" presetSubtype="0" fill="hold" nodeType="afterEffect">
                                  <p:stCondLst>
                                    <p:cond delay="0"/>
                                  </p:stCondLst>
                                  <p:childTnLst>
                                    <p:set>
                                      <p:cBhvr>
                                        <p:cTn id="24" dur="1" fill="hold">
                                          <p:stCondLst>
                                            <p:cond delay="0"/>
                                          </p:stCondLst>
                                        </p:cTn>
                                        <p:tgtEl>
                                          <p:spTgt spid="161">
                                            <p:txEl>
                                              <p:pRg st="6" end="6"/>
                                            </p:txEl>
                                          </p:spTgt>
                                        </p:tgtEl>
                                        <p:attrNameLst>
                                          <p:attrName>style.visibility</p:attrName>
                                        </p:attrNameLst>
                                      </p:cBhvr>
                                      <p:to>
                                        <p:strVal val="visible"/>
                                      </p:to>
                                    </p:set>
                                  </p:childTnLst>
                                </p:cTn>
                              </p:par>
                            </p:childTnLst>
                          </p:cTn>
                        </p:par>
                        <p:par>
                          <p:cTn id="25" fill="hold">
                            <p:stCondLst>
                              <p:cond delay="21000"/>
                            </p:stCondLst>
                            <p:childTnLst>
                              <p:par>
                                <p:cTn id="26" presetID="1" presetClass="entr" presetSubtype="0" fill="hold" nodeType="afterEffect">
                                  <p:stCondLst>
                                    <p:cond delay="0"/>
                                  </p:stCondLst>
                                  <p:childTnLst>
                                    <p:set>
                                      <p:cBhvr>
                                        <p:cTn id="27" dur="1" fill="hold">
                                          <p:stCondLst>
                                            <p:cond delay="0"/>
                                          </p:stCondLst>
                                        </p:cTn>
                                        <p:tgtEl>
                                          <p:spTgt spid="161">
                                            <p:txEl>
                                              <p:pRg st="7" end="7"/>
                                            </p:txEl>
                                          </p:spTgt>
                                        </p:tgtEl>
                                        <p:attrNameLst>
                                          <p:attrName>style.visibility</p:attrName>
                                        </p:attrNameLst>
                                      </p:cBhvr>
                                      <p:to>
                                        <p:strVal val="visible"/>
                                      </p:to>
                                    </p:set>
                                  </p:childTnLst>
                                </p:cTn>
                              </p:par>
                            </p:childTnLst>
                          </p:cTn>
                        </p:par>
                        <p:par>
                          <p:cTn id="28" fill="hold">
                            <p:stCondLst>
                              <p:cond delay="24000"/>
                            </p:stCondLst>
                            <p:childTnLst>
                              <p:par>
                                <p:cTn id="29" presetID="1" presetClass="entr" presetSubtype="0" fill="hold" nodeType="afterEffect">
                                  <p:stCondLst>
                                    <p:cond delay="0"/>
                                  </p:stCondLst>
                                  <p:childTnLst>
                                    <p:set>
                                      <p:cBhvr>
                                        <p:cTn id="30" dur="1" fill="hold">
                                          <p:stCondLst>
                                            <p:cond delay="0"/>
                                          </p:stCondLst>
                                        </p:cTn>
                                        <p:tgtEl>
                                          <p:spTgt spid="161">
                                            <p:txEl>
                                              <p:pRg st="8" end="8"/>
                                            </p:txEl>
                                          </p:spTgt>
                                        </p:tgtEl>
                                        <p:attrNameLst>
                                          <p:attrName>style.visibility</p:attrName>
                                        </p:attrNameLst>
                                      </p:cBhvr>
                                      <p:to>
                                        <p:strVal val="visible"/>
                                      </p:to>
                                    </p:set>
                                  </p:childTnLst>
                                </p:cTn>
                              </p:par>
                            </p:childTnLst>
                          </p:cTn>
                        </p:par>
                        <p:par>
                          <p:cTn id="31" fill="hold">
                            <p:stCondLst>
                              <p:cond delay="27000"/>
                            </p:stCondLst>
                            <p:childTnLst>
                              <p:par>
                                <p:cTn id="32" presetID="1" presetClass="entr" presetSubtype="0" fill="hold" nodeType="afterEffect">
                                  <p:stCondLst>
                                    <p:cond delay="0"/>
                                  </p:stCondLst>
                                  <p:childTnLst>
                                    <p:set>
                                      <p:cBhvr>
                                        <p:cTn id="33" dur="1" fill="hold">
                                          <p:stCondLst>
                                            <p:cond delay="0"/>
                                          </p:stCondLst>
                                        </p:cTn>
                                        <p:tgtEl>
                                          <p:spTgt spid="1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ctr" rtl="0">
              <a:lnSpc>
                <a:spcPct val="100000"/>
              </a:lnSpc>
              <a:spcBef>
                <a:spcPts val="0"/>
              </a:spcBef>
              <a:spcAft>
                <a:spcPts val="0"/>
              </a:spcAft>
              <a:buClr>
                <a:srgbClr val="DBF5FF"/>
              </a:buClr>
              <a:buSzPts val="2400"/>
              <a:buFont typeface="Arial"/>
              <a:buNone/>
            </a:pPr>
            <a:r>
              <a:rPr lang="en" sz="2400"/>
              <a:t>What is the main focus of your plan? </a:t>
            </a:r>
            <a:endParaRPr sz="2400"/>
          </a:p>
          <a:p>
            <a:pPr marL="0" lvl="0" indent="0" algn="ctr" rtl="0">
              <a:lnSpc>
                <a:spcPct val="100000"/>
              </a:lnSpc>
              <a:spcBef>
                <a:spcPts val="0"/>
              </a:spcBef>
              <a:spcAft>
                <a:spcPts val="0"/>
              </a:spcAft>
              <a:buClr>
                <a:srgbClr val="DBF5FF"/>
              </a:buClr>
              <a:buSzPts val="2400"/>
              <a:buFont typeface="Arial"/>
              <a:buNone/>
            </a:pPr>
            <a:r>
              <a:rPr lang="en" sz="2400"/>
              <a:t>Target Audience</a:t>
            </a:r>
            <a:endParaRPr sz="2400"/>
          </a:p>
        </p:txBody>
      </p:sp>
      <p:sp>
        <p:nvSpPr>
          <p:cNvPr id="167" name="Google Shape;167;p33"/>
          <p:cNvSpPr txBox="1"/>
          <p:nvPr/>
        </p:nvSpPr>
        <p:spPr>
          <a:xfrm>
            <a:off x="2698925" y="1544250"/>
            <a:ext cx="4517700" cy="20550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rgbClr val="DBF5FF"/>
              </a:buClr>
              <a:buSzPts val="1800"/>
              <a:buChar char="●"/>
            </a:pPr>
            <a:r>
              <a:rPr lang="en" sz="1800">
                <a:solidFill>
                  <a:srgbClr val="DBF5FF"/>
                </a:solidFill>
              </a:rPr>
              <a:t>Members </a:t>
            </a:r>
            <a:endParaRPr sz="1800">
              <a:solidFill>
                <a:srgbClr val="DBF5FF"/>
              </a:solidFill>
            </a:endParaRPr>
          </a:p>
          <a:p>
            <a:pPr marL="457200" lvl="0" indent="-342900" algn="just" rtl="0">
              <a:lnSpc>
                <a:spcPct val="115000"/>
              </a:lnSpc>
              <a:spcBef>
                <a:spcPts val="0"/>
              </a:spcBef>
              <a:spcAft>
                <a:spcPts val="0"/>
              </a:spcAft>
              <a:buClr>
                <a:srgbClr val="DBF5FF"/>
              </a:buClr>
              <a:buSzPts val="1800"/>
              <a:buChar char="●"/>
            </a:pPr>
            <a:r>
              <a:rPr lang="en" sz="1800">
                <a:solidFill>
                  <a:srgbClr val="DBF5FF"/>
                </a:solidFill>
              </a:rPr>
              <a:t>Sponsors</a:t>
            </a:r>
            <a:endParaRPr sz="1800">
              <a:solidFill>
                <a:srgbClr val="DBF5FF"/>
              </a:solidFill>
            </a:endParaRPr>
          </a:p>
          <a:p>
            <a:pPr marL="457200" lvl="0" indent="-342900" algn="just" rtl="0">
              <a:lnSpc>
                <a:spcPct val="115000"/>
              </a:lnSpc>
              <a:spcBef>
                <a:spcPts val="0"/>
              </a:spcBef>
              <a:spcAft>
                <a:spcPts val="0"/>
              </a:spcAft>
              <a:buClr>
                <a:srgbClr val="DBF5FF"/>
              </a:buClr>
              <a:buSzPts val="1800"/>
              <a:buChar char="●"/>
            </a:pPr>
            <a:r>
              <a:rPr lang="en" sz="1800">
                <a:solidFill>
                  <a:srgbClr val="DBF5FF"/>
                </a:solidFill>
              </a:rPr>
              <a:t>Government/Legislators</a:t>
            </a:r>
            <a:endParaRPr sz="1800">
              <a:solidFill>
                <a:srgbClr val="DBF5FF"/>
              </a:solidFill>
            </a:endParaRPr>
          </a:p>
          <a:p>
            <a:pPr marL="457200" lvl="0" indent="0" algn="l" rtl="0">
              <a:lnSpc>
                <a:spcPct val="115000"/>
              </a:lnSpc>
              <a:spcBef>
                <a:spcPts val="0"/>
              </a:spcBef>
              <a:spcAft>
                <a:spcPts val="0"/>
              </a:spcAft>
              <a:buNone/>
            </a:pPr>
            <a:endParaRPr sz="1800">
              <a:solidFill>
                <a:srgbClr val="DBF5FF"/>
              </a:solidFill>
            </a:endParaRPr>
          </a:p>
          <a:p>
            <a:pPr marL="0" lvl="0" indent="0" algn="l" rtl="0">
              <a:lnSpc>
                <a:spcPct val="115000"/>
              </a:lnSpc>
              <a:spcBef>
                <a:spcPts val="0"/>
              </a:spcBef>
              <a:spcAft>
                <a:spcPts val="0"/>
              </a:spcAft>
              <a:buNone/>
            </a:pPr>
            <a:r>
              <a:rPr lang="en" sz="1800" i="1">
                <a:solidFill>
                  <a:srgbClr val="DBF5FF"/>
                </a:solidFill>
              </a:rPr>
              <a:t>Personally: I like a plan that is organized by the target audience.</a:t>
            </a:r>
            <a:r>
              <a:rPr lang="en" sz="1800">
                <a:solidFill>
                  <a:srgbClr val="DBF5FF"/>
                </a:solidFill>
              </a:rPr>
              <a:t> </a:t>
            </a:r>
            <a:endParaRPr sz="1500">
              <a:solidFill>
                <a:srgbClr val="DBF5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167">
                                            <p:txEl>
                                              <p:pRg st="1" end="1"/>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0"/>
                                          </p:stCondLst>
                                        </p:cTn>
                                        <p:tgtEl>
                                          <p:spTgt spid="167">
                                            <p:txEl>
                                              <p:pRg st="2" end="2"/>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0"/>
                                  </p:stCondLst>
                                  <p:childTnLst>
                                    <p:set>
                                      <p:cBhvr>
                                        <p:cTn id="15" dur="1" fill="hold">
                                          <p:stCondLst>
                                            <p:cond delay="0"/>
                                          </p:stCondLst>
                                        </p:cTn>
                                        <p:tgtEl>
                                          <p:spTgt spid="167">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0"/>
                                  </p:stCondLst>
                                  <p:childTnLst>
                                    <p:set>
                                      <p:cBhvr>
                                        <p:cTn id="18"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F5C"/>
        </a:solidFill>
        <a:effectLst/>
      </p:bgPr>
    </p:bg>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ctr" rtl="0">
              <a:lnSpc>
                <a:spcPct val="100000"/>
              </a:lnSpc>
              <a:spcBef>
                <a:spcPts val="0"/>
              </a:spcBef>
              <a:spcAft>
                <a:spcPts val="0"/>
              </a:spcAft>
              <a:buClr>
                <a:srgbClr val="DBF5FF"/>
              </a:buClr>
              <a:buSzPts val="2400"/>
              <a:buFont typeface="Arial"/>
              <a:buNone/>
            </a:pPr>
            <a:r>
              <a:rPr lang="en" sz="2400"/>
              <a:t>How Does This Plan Tie Into Our Brand and Support Our Mission?</a:t>
            </a:r>
            <a:endParaRPr sz="2400"/>
          </a:p>
        </p:txBody>
      </p:sp>
      <p:pic>
        <p:nvPicPr>
          <p:cNvPr id="173" name="Google Shape;173;p34"/>
          <p:cNvPicPr preferRelativeResize="0"/>
          <p:nvPr/>
        </p:nvPicPr>
        <p:blipFill>
          <a:blip r:embed="rId3">
            <a:alphaModFix/>
          </a:blip>
          <a:stretch>
            <a:fillRect/>
          </a:stretch>
        </p:blipFill>
        <p:spPr>
          <a:xfrm>
            <a:off x="178125" y="1183000"/>
            <a:ext cx="816300" cy="816300"/>
          </a:xfrm>
          <a:prstGeom prst="rect">
            <a:avLst/>
          </a:prstGeom>
          <a:noFill/>
          <a:ln>
            <a:noFill/>
          </a:ln>
        </p:spPr>
      </p:pic>
      <p:pic>
        <p:nvPicPr>
          <p:cNvPr id="174" name="Google Shape;174;p34"/>
          <p:cNvPicPr preferRelativeResize="0"/>
          <p:nvPr/>
        </p:nvPicPr>
        <p:blipFill>
          <a:blip r:embed="rId4">
            <a:alphaModFix/>
          </a:blip>
          <a:stretch>
            <a:fillRect/>
          </a:stretch>
        </p:blipFill>
        <p:spPr>
          <a:xfrm>
            <a:off x="7496275" y="3025275"/>
            <a:ext cx="1407694" cy="474250"/>
          </a:xfrm>
          <a:prstGeom prst="rect">
            <a:avLst/>
          </a:prstGeom>
          <a:noFill/>
          <a:ln>
            <a:noFill/>
          </a:ln>
        </p:spPr>
      </p:pic>
      <p:pic>
        <p:nvPicPr>
          <p:cNvPr id="175" name="Google Shape;175;p34"/>
          <p:cNvPicPr preferRelativeResize="0"/>
          <p:nvPr/>
        </p:nvPicPr>
        <p:blipFill>
          <a:blip r:embed="rId5">
            <a:alphaModFix/>
          </a:blip>
          <a:stretch>
            <a:fillRect/>
          </a:stretch>
        </p:blipFill>
        <p:spPr>
          <a:xfrm>
            <a:off x="178125" y="2442538"/>
            <a:ext cx="1530075" cy="532862"/>
          </a:xfrm>
          <a:prstGeom prst="rect">
            <a:avLst/>
          </a:prstGeom>
          <a:noFill/>
          <a:ln>
            <a:noFill/>
          </a:ln>
        </p:spPr>
      </p:pic>
      <p:pic>
        <p:nvPicPr>
          <p:cNvPr id="176" name="Google Shape;176;p34"/>
          <p:cNvPicPr preferRelativeResize="0"/>
          <p:nvPr/>
        </p:nvPicPr>
        <p:blipFill>
          <a:blip r:embed="rId6">
            <a:alphaModFix/>
          </a:blip>
          <a:stretch>
            <a:fillRect/>
          </a:stretch>
        </p:blipFill>
        <p:spPr>
          <a:xfrm>
            <a:off x="1232700" y="1154275"/>
            <a:ext cx="950300" cy="950300"/>
          </a:xfrm>
          <a:prstGeom prst="rect">
            <a:avLst/>
          </a:prstGeom>
          <a:noFill/>
          <a:ln>
            <a:noFill/>
          </a:ln>
        </p:spPr>
      </p:pic>
      <p:pic>
        <p:nvPicPr>
          <p:cNvPr id="177" name="Google Shape;177;p34"/>
          <p:cNvPicPr preferRelativeResize="0"/>
          <p:nvPr/>
        </p:nvPicPr>
        <p:blipFill>
          <a:blip r:embed="rId7">
            <a:alphaModFix/>
          </a:blip>
          <a:stretch>
            <a:fillRect/>
          </a:stretch>
        </p:blipFill>
        <p:spPr>
          <a:xfrm>
            <a:off x="2314875" y="1175519"/>
            <a:ext cx="1196349" cy="831256"/>
          </a:xfrm>
          <a:prstGeom prst="rect">
            <a:avLst/>
          </a:prstGeom>
          <a:noFill/>
          <a:ln>
            <a:noFill/>
          </a:ln>
        </p:spPr>
      </p:pic>
      <p:pic>
        <p:nvPicPr>
          <p:cNvPr id="178" name="Google Shape;178;p34"/>
          <p:cNvPicPr preferRelativeResize="0"/>
          <p:nvPr/>
        </p:nvPicPr>
        <p:blipFill>
          <a:blip r:embed="rId8">
            <a:alphaModFix/>
          </a:blip>
          <a:stretch>
            <a:fillRect/>
          </a:stretch>
        </p:blipFill>
        <p:spPr>
          <a:xfrm>
            <a:off x="3737400" y="1183000"/>
            <a:ext cx="2925125" cy="244975"/>
          </a:xfrm>
          <a:prstGeom prst="rect">
            <a:avLst/>
          </a:prstGeom>
          <a:noFill/>
          <a:ln>
            <a:noFill/>
          </a:ln>
        </p:spPr>
      </p:pic>
      <p:pic>
        <p:nvPicPr>
          <p:cNvPr id="179" name="Google Shape;179;p34"/>
          <p:cNvPicPr preferRelativeResize="0"/>
          <p:nvPr/>
        </p:nvPicPr>
        <p:blipFill>
          <a:blip r:embed="rId9">
            <a:alphaModFix/>
          </a:blip>
          <a:stretch>
            <a:fillRect/>
          </a:stretch>
        </p:blipFill>
        <p:spPr>
          <a:xfrm>
            <a:off x="5712250" y="2264163"/>
            <a:ext cx="1176443" cy="590700"/>
          </a:xfrm>
          <a:prstGeom prst="rect">
            <a:avLst/>
          </a:prstGeom>
          <a:noFill/>
          <a:ln>
            <a:noFill/>
          </a:ln>
        </p:spPr>
      </p:pic>
      <p:pic>
        <p:nvPicPr>
          <p:cNvPr id="180" name="Google Shape;180;p34"/>
          <p:cNvPicPr preferRelativeResize="0"/>
          <p:nvPr/>
        </p:nvPicPr>
        <p:blipFill>
          <a:blip r:embed="rId10">
            <a:alphaModFix/>
          </a:blip>
          <a:stretch>
            <a:fillRect/>
          </a:stretch>
        </p:blipFill>
        <p:spPr>
          <a:xfrm>
            <a:off x="4142213" y="1652619"/>
            <a:ext cx="2115499" cy="399131"/>
          </a:xfrm>
          <a:prstGeom prst="rect">
            <a:avLst/>
          </a:prstGeom>
          <a:noFill/>
          <a:ln>
            <a:noFill/>
          </a:ln>
        </p:spPr>
      </p:pic>
      <p:pic>
        <p:nvPicPr>
          <p:cNvPr id="181" name="Google Shape;181;p34"/>
          <p:cNvPicPr preferRelativeResize="0"/>
          <p:nvPr/>
        </p:nvPicPr>
        <p:blipFill>
          <a:blip r:embed="rId11">
            <a:alphaModFix/>
          </a:blip>
          <a:stretch>
            <a:fillRect/>
          </a:stretch>
        </p:blipFill>
        <p:spPr>
          <a:xfrm>
            <a:off x="2835563" y="2280583"/>
            <a:ext cx="1176450" cy="582354"/>
          </a:xfrm>
          <a:prstGeom prst="rect">
            <a:avLst/>
          </a:prstGeom>
          <a:noFill/>
          <a:ln>
            <a:noFill/>
          </a:ln>
        </p:spPr>
      </p:pic>
      <p:pic>
        <p:nvPicPr>
          <p:cNvPr id="182" name="Google Shape;182;p34"/>
          <p:cNvPicPr preferRelativeResize="0"/>
          <p:nvPr/>
        </p:nvPicPr>
        <p:blipFill>
          <a:blip r:embed="rId12">
            <a:alphaModFix/>
          </a:blip>
          <a:stretch>
            <a:fillRect/>
          </a:stretch>
        </p:blipFill>
        <p:spPr>
          <a:xfrm>
            <a:off x="178125" y="3288118"/>
            <a:ext cx="1407700" cy="577157"/>
          </a:xfrm>
          <a:prstGeom prst="rect">
            <a:avLst/>
          </a:prstGeom>
          <a:noFill/>
          <a:ln>
            <a:noFill/>
          </a:ln>
        </p:spPr>
      </p:pic>
      <p:pic>
        <p:nvPicPr>
          <p:cNvPr id="183" name="Google Shape;183;p34"/>
          <p:cNvPicPr preferRelativeResize="0"/>
          <p:nvPr/>
        </p:nvPicPr>
        <p:blipFill>
          <a:blip r:embed="rId13">
            <a:alphaModFix/>
          </a:blip>
          <a:stretch>
            <a:fillRect/>
          </a:stretch>
        </p:blipFill>
        <p:spPr>
          <a:xfrm>
            <a:off x="2088712" y="3499525"/>
            <a:ext cx="854401" cy="816300"/>
          </a:xfrm>
          <a:prstGeom prst="rect">
            <a:avLst/>
          </a:prstGeom>
          <a:noFill/>
          <a:ln>
            <a:noFill/>
          </a:ln>
        </p:spPr>
      </p:pic>
      <p:pic>
        <p:nvPicPr>
          <p:cNvPr id="184" name="Google Shape;184;p34"/>
          <p:cNvPicPr preferRelativeResize="0"/>
          <p:nvPr/>
        </p:nvPicPr>
        <p:blipFill>
          <a:blip r:embed="rId14">
            <a:alphaModFix/>
          </a:blip>
          <a:stretch>
            <a:fillRect/>
          </a:stretch>
        </p:blipFill>
        <p:spPr>
          <a:xfrm>
            <a:off x="7187075" y="2372200"/>
            <a:ext cx="1638958" cy="399125"/>
          </a:xfrm>
          <a:prstGeom prst="rect">
            <a:avLst/>
          </a:prstGeom>
          <a:noFill/>
          <a:ln>
            <a:noFill/>
          </a:ln>
        </p:spPr>
      </p:pic>
      <p:pic>
        <p:nvPicPr>
          <p:cNvPr id="185" name="Google Shape;185;p34"/>
          <p:cNvPicPr preferRelativeResize="0"/>
          <p:nvPr/>
        </p:nvPicPr>
        <p:blipFill>
          <a:blip r:embed="rId15">
            <a:alphaModFix/>
          </a:blip>
          <a:stretch>
            <a:fillRect/>
          </a:stretch>
        </p:blipFill>
        <p:spPr>
          <a:xfrm>
            <a:off x="4209138" y="2276400"/>
            <a:ext cx="1306010" cy="532850"/>
          </a:xfrm>
          <a:prstGeom prst="rect">
            <a:avLst/>
          </a:prstGeom>
          <a:noFill/>
          <a:ln>
            <a:noFill/>
          </a:ln>
        </p:spPr>
      </p:pic>
      <p:pic>
        <p:nvPicPr>
          <p:cNvPr id="186" name="Google Shape;186;p34"/>
          <p:cNvPicPr preferRelativeResize="0"/>
          <p:nvPr/>
        </p:nvPicPr>
        <p:blipFill>
          <a:blip r:embed="rId16">
            <a:alphaModFix/>
          </a:blip>
          <a:stretch>
            <a:fillRect/>
          </a:stretch>
        </p:blipFill>
        <p:spPr>
          <a:xfrm>
            <a:off x="1802550" y="2264173"/>
            <a:ext cx="816300" cy="1037677"/>
          </a:xfrm>
          <a:prstGeom prst="rect">
            <a:avLst/>
          </a:prstGeom>
          <a:noFill/>
          <a:ln>
            <a:noFill/>
          </a:ln>
        </p:spPr>
      </p:pic>
      <p:pic>
        <p:nvPicPr>
          <p:cNvPr id="187" name="Google Shape;187;p34"/>
          <p:cNvPicPr preferRelativeResize="0"/>
          <p:nvPr/>
        </p:nvPicPr>
        <p:blipFill>
          <a:blip r:embed="rId17">
            <a:alphaModFix/>
          </a:blip>
          <a:stretch>
            <a:fillRect/>
          </a:stretch>
        </p:blipFill>
        <p:spPr>
          <a:xfrm>
            <a:off x="3387275" y="3025274"/>
            <a:ext cx="1530073" cy="474250"/>
          </a:xfrm>
          <a:prstGeom prst="rect">
            <a:avLst/>
          </a:prstGeom>
          <a:noFill/>
          <a:ln>
            <a:noFill/>
          </a:ln>
        </p:spPr>
      </p:pic>
      <p:pic>
        <p:nvPicPr>
          <p:cNvPr id="188" name="Google Shape;188;p34"/>
          <p:cNvPicPr preferRelativeResize="0"/>
          <p:nvPr/>
        </p:nvPicPr>
        <p:blipFill>
          <a:blip r:embed="rId18">
            <a:alphaModFix/>
          </a:blip>
          <a:stretch>
            <a:fillRect/>
          </a:stretch>
        </p:blipFill>
        <p:spPr>
          <a:xfrm>
            <a:off x="6718788" y="3025278"/>
            <a:ext cx="692769" cy="881700"/>
          </a:xfrm>
          <a:prstGeom prst="rect">
            <a:avLst/>
          </a:prstGeom>
          <a:noFill/>
          <a:ln>
            <a:noFill/>
          </a:ln>
        </p:spPr>
      </p:pic>
      <p:pic>
        <p:nvPicPr>
          <p:cNvPr id="189" name="Google Shape;189;p34"/>
          <p:cNvPicPr preferRelativeResize="0"/>
          <p:nvPr/>
        </p:nvPicPr>
        <p:blipFill>
          <a:blip r:embed="rId19">
            <a:alphaModFix/>
          </a:blip>
          <a:stretch>
            <a:fillRect/>
          </a:stretch>
        </p:blipFill>
        <p:spPr>
          <a:xfrm>
            <a:off x="8148750" y="1154275"/>
            <a:ext cx="635199" cy="1202650"/>
          </a:xfrm>
          <a:prstGeom prst="rect">
            <a:avLst/>
          </a:prstGeom>
          <a:noFill/>
          <a:ln>
            <a:noFill/>
          </a:ln>
        </p:spPr>
      </p:pic>
      <p:pic>
        <p:nvPicPr>
          <p:cNvPr id="190" name="Google Shape;190;p34"/>
          <p:cNvPicPr preferRelativeResize="0"/>
          <p:nvPr/>
        </p:nvPicPr>
        <p:blipFill>
          <a:blip r:embed="rId20">
            <a:alphaModFix/>
          </a:blip>
          <a:stretch>
            <a:fillRect/>
          </a:stretch>
        </p:blipFill>
        <p:spPr>
          <a:xfrm>
            <a:off x="5220749" y="3067303"/>
            <a:ext cx="1285875" cy="542925"/>
          </a:xfrm>
          <a:prstGeom prst="rect">
            <a:avLst/>
          </a:prstGeom>
          <a:noFill/>
          <a:ln>
            <a:noFill/>
          </a:ln>
        </p:spPr>
      </p:pic>
      <p:pic>
        <p:nvPicPr>
          <p:cNvPr id="191" name="Google Shape;191;p34"/>
          <p:cNvPicPr preferRelativeResize="0"/>
          <p:nvPr/>
        </p:nvPicPr>
        <p:blipFill>
          <a:blip r:embed="rId21">
            <a:alphaModFix/>
          </a:blip>
          <a:stretch>
            <a:fillRect/>
          </a:stretch>
        </p:blipFill>
        <p:spPr>
          <a:xfrm>
            <a:off x="6927550" y="1154278"/>
            <a:ext cx="854425" cy="824522"/>
          </a:xfrm>
          <a:prstGeom prst="rect">
            <a:avLst/>
          </a:prstGeom>
          <a:noFill/>
          <a:ln>
            <a:noFill/>
          </a:ln>
        </p:spPr>
      </p:pic>
      <p:pic>
        <p:nvPicPr>
          <p:cNvPr id="192" name="Google Shape;192;p34"/>
          <p:cNvPicPr preferRelativeResize="0"/>
          <p:nvPr/>
        </p:nvPicPr>
        <p:blipFill rotWithShape="1">
          <a:blip r:embed="rId22">
            <a:alphaModFix/>
          </a:blip>
          <a:srcRect b="55742"/>
          <a:stretch/>
        </p:blipFill>
        <p:spPr>
          <a:xfrm>
            <a:off x="3670725" y="3661875"/>
            <a:ext cx="1844413" cy="816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ctr" rtl="0">
              <a:lnSpc>
                <a:spcPct val="100000"/>
              </a:lnSpc>
              <a:spcBef>
                <a:spcPts val="0"/>
              </a:spcBef>
              <a:spcAft>
                <a:spcPts val="0"/>
              </a:spcAft>
              <a:buClr>
                <a:srgbClr val="DBF5FF"/>
              </a:buClr>
              <a:buSzPts val="2400"/>
              <a:buFont typeface="Arial"/>
              <a:buNone/>
            </a:pPr>
            <a:r>
              <a:rPr lang="en" sz="2400"/>
              <a:t>How Far Do You Plan Ahead?</a:t>
            </a:r>
            <a:endParaRPr sz="2400"/>
          </a:p>
        </p:txBody>
      </p:sp>
      <p:sp>
        <p:nvSpPr>
          <p:cNvPr id="198" name="Google Shape;198;p35"/>
          <p:cNvSpPr txBox="1"/>
          <p:nvPr/>
        </p:nvSpPr>
        <p:spPr>
          <a:xfrm>
            <a:off x="2970000" y="2212350"/>
            <a:ext cx="4798500" cy="71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rgbClr val="DBF5FF"/>
                </a:solidFill>
              </a:rPr>
              <a:t>12 Months with a 90 day focus </a:t>
            </a:r>
            <a:endParaRPr sz="1800">
              <a:solidFill>
                <a:srgbClr val="DBF5FF"/>
              </a:solidFill>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411900" y="1738725"/>
            <a:ext cx="8320200" cy="816300"/>
          </a:xfrm>
          <a:prstGeom prst="rect">
            <a:avLst/>
          </a:prstGeom>
          <a:noFill/>
          <a:ln>
            <a:noFill/>
          </a:ln>
        </p:spPr>
        <p:txBody>
          <a:bodyPr spcFirstLastPara="1" wrap="square" lIns="228600" tIns="228600" rIns="0" bIns="0" anchor="t" anchorCtr="0">
            <a:noAutofit/>
          </a:bodyPr>
          <a:lstStyle/>
          <a:p>
            <a:pPr marL="0" lvl="0" indent="0" algn="ctr" rtl="0">
              <a:lnSpc>
                <a:spcPct val="100000"/>
              </a:lnSpc>
              <a:spcBef>
                <a:spcPts val="0"/>
              </a:spcBef>
              <a:spcAft>
                <a:spcPts val="0"/>
              </a:spcAft>
              <a:buClr>
                <a:srgbClr val="DBF5FF"/>
              </a:buClr>
              <a:buSzPts val="2400"/>
              <a:buFont typeface="Arial"/>
              <a:buNone/>
            </a:pPr>
            <a:r>
              <a:rPr lang="en" sz="2400"/>
              <a:t>Q&amp;A + Sharing = #Werisetogether</a:t>
            </a:r>
            <a:endParaRPr sz="2400"/>
          </a:p>
        </p:txBody>
      </p:sp>
      <p:sp>
        <p:nvSpPr>
          <p:cNvPr id="204" name="Google Shape;204;p36"/>
          <p:cNvSpPr txBox="1"/>
          <p:nvPr/>
        </p:nvSpPr>
        <p:spPr>
          <a:xfrm>
            <a:off x="1256800" y="1849425"/>
            <a:ext cx="6819000" cy="5949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1100" u="sng">
              <a:solidFill>
                <a:srgbClr val="DBF5FF"/>
              </a:solidFill>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p:nvPr/>
        </p:nvSpPr>
        <p:spPr>
          <a:xfrm>
            <a:off x="411900" y="0"/>
            <a:ext cx="8320200" cy="816300"/>
          </a:xfrm>
          <a:prstGeom prst="rect">
            <a:avLst/>
          </a:prstGeom>
          <a:noFill/>
          <a:ln>
            <a:noFill/>
          </a:ln>
        </p:spPr>
        <p:txBody>
          <a:bodyPr spcFirstLastPara="1" wrap="square" lIns="228600" tIns="228600" rIns="0" bIns="0" anchor="t" anchorCtr="0">
            <a:noAutofit/>
          </a:bodyPr>
          <a:lstStyle/>
          <a:p>
            <a:pPr marL="0" lvl="0" indent="0" algn="ctr" rtl="0">
              <a:spcBef>
                <a:spcPts val="0"/>
              </a:spcBef>
              <a:spcAft>
                <a:spcPts val="0"/>
              </a:spcAft>
              <a:buNone/>
            </a:pPr>
            <a:r>
              <a:rPr lang="en" sz="2400">
                <a:solidFill>
                  <a:srgbClr val="DBF5FF"/>
                </a:solidFill>
              </a:rPr>
              <a:t>How do you subscribe to more Amy?</a:t>
            </a:r>
            <a:endParaRPr sz="2400">
              <a:solidFill>
                <a:srgbClr val="DBF5FF"/>
              </a:solidFill>
            </a:endParaRPr>
          </a:p>
        </p:txBody>
      </p:sp>
      <p:sp>
        <p:nvSpPr>
          <p:cNvPr id="210" name="Google Shape;210;p37"/>
          <p:cNvSpPr txBox="1"/>
          <p:nvPr/>
        </p:nvSpPr>
        <p:spPr>
          <a:xfrm>
            <a:off x="2266500" y="636225"/>
            <a:ext cx="6249900" cy="5187300"/>
          </a:xfrm>
          <a:prstGeom prst="rect">
            <a:avLst/>
          </a:prstGeom>
          <a:noFill/>
          <a:ln>
            <a:noFill/>
          </a:ln>
        </p:spPr>
        <p:txBody>
          <a:bodyPr spcFirstLastPara="1" wrap="square" lIns="91425" tIns="91425" rIns="91425" bIns="91425" anchor="t" anchorCtr="0">
            <a:spAutoFit/>
          </a:bodyPr>
          <a:lstStyle/>
          <a:p>
            <a:pPr marL="457200" lvl="0" indent="0" algn="just" rtl="0">
              <a:lnSpc>
                <a:spcPct val="150000"/>
              </a:lnSpc>
              <a:spcBef>
                <a:spcPts val="0"/>
              </a:spcBef>
              <a:spcAft>
                <a:spcPts val="0"/>
              </a:spcAft>
              <a:buNone/>
            </a:pPr>
            <a:r>
              <a:rPr lang="en" sz="1100">
                <a:solidFill>
                  <a:srgbClr val="DBF5FF"/>
                </a:solidFill>
              </a:rPr>
              <a:t>Association Rockstars</a:t>
            </a:r>
            <a:endParaRPr sz="1100">
              <a:solidFill>
                <a:srgbClr val="DBF5FF"/>
              </a:solidFill>
            </a:endParaRPr>
          </a:p>
          <a:p>
            <a:pPr marL="457200" lvl="0" indent="0" algn="just" rtl="0">
              <a:lnSpc>
                <a:spcPct val="150000"/>
              </a:lnSpc>
              <a:spcBef>
                <a:spcPts val="0"/>
              </a:spcBef>
              <a:spcAft>
                <a:spcPts val="0"/>
              </a:spcAft>
              <a:buNone/>
            </a:pPr>
            <a:r>
              <a:rPr lang="en" sz="1100" u="sng">
                <a:solidFill>
                  <a:srgbClr val="0563C1"/>
                </a:solidFill>
                <a:hlinkClick r:id="rId3">
                  <a:extLst>
                    <a:ext uri="{A12FA001-AC4F-418D-AE19-62706E023703}">
                      <ahyp:hlinkClr xmlns:ahyp="http://schemas.microsoft.com/office/drawing/2018/hyperlinkcolor" val="tx"/>
                    </a:ext>
                  </a:extLst>
                </a:hlinkClick>
              </a:rPr>
              <a:t>https://www.facebook.com/groups/AssociationRockstars</a:t>
            </a:r>
            <a:endParaRPr sz="1100">
              <a:solidFill>
                <a:srgbClr val="DBF5FF"/>
              </a:solidFill>
            </a:endParaRPr>
          </a:p>
          <a:p>
            <a:pPr marL="457200" lvl="0" indent="0" algn="just" rtl="0">
              <a:lnSpc>
                <a:spcPct val="150000"/>
              </a:lnSpc>
              <a:spcBef>
                <a:spcPts val="0"/>
              </a:spcBef>
              <a:spcAft>
                <a:spcPts val="0"/>
              </a:spcAft>
              <a:buNone/>
            </a:pPr>
            <a:r>
              <a:rPr lang="en" sz="1100" u="sng">
                <a:solidFill>
                  <a:srgbClr val="0563C1"/>
                </a:solidFill>
                <a:hlinkClick r:id="rId4">
                  <a:extLst>
                    <a:ext uri="{A12FA001-AC4F-418D-AE19-62706E023703}">
                      <ahyp:hlinkClr xmlns:ahyp="http://schemas.microsoft.com/office/drawing/2018/hyperlinkcolor" val="tx"/>
                    </a:ext>
                  </a:extLst>
                </a:hlinkClick>
              </a:rPr>
              <a:t>https://associationrockstars.com/</a:t>
            </a:r>
            <a:endParaRPr sz="1100">
              <a:solidFill>
                <a:srgbClr val="DBF5FF"/>
              </a:solidFill>
            </a:endParaRPr>
          </a:p>
          <a:p>
            <a:pPr marL="457200" lvl="0" indent="0" algn="just" rtl="0">
              <a:lnSpc>
                <a:spcPct val="150000"/>
              </a:lnSpc>
              <a:spcBef>
                <a:spcPts val="0"/>
              </a:spcBef>
              <a:spcAft>
                <a:spcPts val="0"/>
              </a:spcAft>
              <a:buNone/>
            </a:pPr>
            <a:endParaRPr sz="1100">
              <a:solidFill>
                <a:srgbClr val="DBF5FF"/>
              </a:solidFill>
            </a:endParaRPr>
          </a:p>
          <a:p>
            <a:pPr marL="457200" lvl="0" indent="0" algn="just" rtl="0">
              <a:lnSpc>
                <a:spcPct val="150000"/>
              </a:lnSpc>
              <a:spcBef>
                <a:spcPts val="0"/>
              </a:spcBef>
              <a:spcAft>
                <a:spcPts val="0"/>
              </a:spcAft>
              <a:buNone/>
            </a:pPr>
            <a:r>
              <a:rPr lang="en" sz="1100">
                <a:solidFill>
                  <a:srgbClr val="DBF5FF"/>
                </a:solidFill>
              </a:rPr>
              <a:t>Facebook</a:t>
            </a:r>
            <a:endParaRPr sz="1100">
              <a:solidFill>
                <a:srgbClr val="DBF5FF"/>
              </a:solidFill>
            </a:endParaRPr>
          </a:p>
          <a:p>
            <a:pPr marL="457200" lvl="0" indent="0" algn="just" rtl="0">
              <a:lnSpc>
                <a:spcPct val="150000"/>
              </a:lnSpc>
              <a:spcBef>
                <a:spcPts val="0"/>
              </a:spcBef>
              <a:spcAft>
                <a:spcPts val="0"/>
              </a:spcAft>
              <a:buNone/>
            </a:pPr>
            <a:r>
              <a:rPr lang="en" sz="1100" u="sng">
                <a:solidFill>
                  <a:srgbClr val="0563C1"/>
                </a:solidFill>
                <a:hlinkClick r:id="rId5">
                  <a:extLst>
                    <a:ext uri="{A12FA001-AC4F-418D-AE19-62706E023703}">
                      <ahyp:hlinkClr xmlns:ahyp="http://schemas.microsoft.com/office/drawing/2018/hyperlinkcolor" val="tx"/>
                    </a:ext>
                  </a:extLst>
                </a:hlinkClick>
              </a:rPr>
              <a:t>https://www.facebook.com/amy.hager.58</a:t>
            </a:r>
            <a:endParaRPr sz="1100">
              <a:solidFill>
                <a:srgbClr val="DBF5FF"/>
              </a:solidFill>
            </a:endParaRPr>
          </a:p>
          <a:p>
            <a:pPr marL="457200" lvl="0" indent="0" algn="just" rtl="0">
              <a:lnSpc>
                <a:spcPct val="150000"/>
              </a:lnSpc>
              <a:spcBef>
                <a:spcPts val="0"/>
              </a:spcBef>
              <a:spcAft>
                <a:spcPts val="0"/>
              </a:spcAft>
              <a:buNone/>
            </a:pPr>
            <a:endParaRPr sz="1100">
              <a:solidFill>
                <a:srgbClr val="DBF5FF"/>
              </a:solidFill>
            </a:endParaRPr>
          </a:p>
          <a:p>
            <a:pPr marL="457200" lvl="0" indent="0" algn="just" rtl="0">
              <a:lnSpc>
                <a:spcPct val="150000"/>
              </a:lnSpc>
              <a:spcBef>
                <a:spcPts val="0"/>
              </a:spcBef>
              <a:spcAft>
                <a:spcPts val="0"/>
              </a:spcAft>
              <a:buNone/>
            </a:pPr>
            <a:r>
              <a:rPr lang="en" sz="1100">
                <a:solidFill>
                  <a:srgbClr val="DBF5FF"/>
                </a:solidFill>
              </a:rPr>
              <a:t>LinkedIn</a:t>
            </a:r>
            <a:endParaRPr sz="1100">
              <a:solidFill>
                <a:srgbClr val="DBF5FF"/>
              </a:solidFill>
            </a:endParaRPr>
          </a:p>
          <a:p>
            <a:pPr marL="457200" lvl="0" indent="0" algn="just" rtl="0">
              <a:lnSpc>
                <a:spcPct val="150000"/>
              </a:lnSpc>
              <a:spcBef>
                <a:spcPts val="0"/>
              </a:spcBef>
              <a:spcAft>
                <a:spcPts val="0"/>
              </a:spcAft>
              <a:buNone/>
            </a:pPr>
            <a:r>
              <a:rPr lang="en" sz="1100" u="sng">
                <a:solidFill>
                  <a:srgbClr val="0563C1"/>
                </a:solidFill>
                <a:hlinkClick r:id="rId6">
                  <a:extLst>
                    <a:ext uri="{A12FA001-AC4F-418D-AE19-62706E023703}">
                      <ahyp:hlinkClr xmlns:ahyp="http://schemas.microsoft.com/office/drawing/2018/hyperlinkcolor" val="tx"/>
                    </a:ext>
                  </a:extLst>
                </a:hlinkClick>
              </a:rPr>
              <a:t>https://www.linkedin.com/in/amy-hager-cae-iom-393493a/</a:t>
            </a:r>
            <a:endParaRPr sz="1100">
              <a:solidFill>
                <a:srgbClr val="DBF5FF"/>
              </a:solidFill>
            </a:endParaRPr>
          </a:p>
          <a:p>
            <a:pPr marL="457200" lvl="0" indent="0" algn="just" rtl="0">
              <a:lnSpc>
                <a:spcPct val="150000"/>
              </a:lnSpc>
              <a:spcBef>
                <a:spcPts val="0"/>
              </a:spcBef>
              <a:spcAft>
                <a:spcPts val="0"/>
              </a:spcAft>
              <a:buNone/>
            </a:pPr>
            <a:endParaRPr sz="1100">
              <a:solidFill>
                <a:srgbClr val="DBF5FF"/>
              </a:solidFill>
            </a:endParaRPr>
          </a:p>
          <a:p>
            <a:pPr marL="457200" lvl="0" indent="0" algn="just" rtl="0">
              <a:lnSpc>
                <a:spcPct val="150000"/>
              </a:lnSpc>
              <a:spcBef>
                <a:spcPts val="0"/>
              </a:spcBef>
              <a:spcAft>
                <a:spcPts val="0"/>
              </a:spcAft>
              <a:buNone/>
            </a:pPr>
            <a:r>
              <a:rPr lang="en" sz="1100">
                <a:solidFill>
                  <a:srgbClr val="DBF5FF"/>
                </a:solidFill>
              </a:rPr>
              <a:t>RISE Traveller Interview Series on Youtube</a:t>
            </a:r>
            <a:br>
              <a:rPr lang="en" sz="1100">
                <a:solidFill>
                  <a:srgbClr val="DBF5FF"/>
                </a:solidFill>
              </a:rPr>
            </a:br>
            <a:r>
              <a:rPr lang="en" sz="1100" u="sng">
                <a:solidFill>
                  <a:srgbClr val="0563C1"/>
                </a:solidFill>
                <a:hlinkClick r:id="rId7">
                  <a:extLst>
                    <a:ext uri="{A12FA001-AC4F-418D-AE19-62706E023703}">
                      <ahyp:hlinkClr xmlns:ahyp="http://schemas.microsoft.com/office/drawing/2018/hyperlinkcolor" val="tx"/>
                    </a:ext>
                  </a:extLst>
                </a:hlinkClick>
              </a:rPr>
              <a:t>https://www.youtube.com/channel/UCmAVL3SepcsGOkXMWLt0jKg</a:t>
            </a:r>
            <a:r>
              <a:rPr lang="en" sz="1100">
                <a:solidFill>
                  <a:srgbClr val="DBF5FF"/>
                </a:solidFill>
              </a:rPr>
              <a:t> </a:t>
            </a:r>
            <a:endParaRPr sz="1100">
              <a:solidFill>
                <a:srgbClr val="DBF5FF"/>
              </a:solidFill>
            </a:endParaRPr>
          </a:p>
          <a:p>
            <a:pPr marL="457200" lvl="0" indent="0" algn="just" rtl="0">
              <a:lnSpc>
                <a:spcPct val="150000"/>
              </a:lnSpc>
              <a:spcBef>
                <a:spcPts val="0"/>
              </a:spcBef>
              <a:spcAft>
                <a:spcPts val="0"/>
              </a:spcAft>
              <a:buNone/>
            </a:pPr>
            <a:endParaRPr sz="1100">
              <a:solidFill>
                <a:srgbClr val="DBF5FF"/>
              </a:solidFill>
            </a:endParaRPr>
          </a:p>
          <a:p>
            <a:pPr marL="457200" lvl="0" indent="0" algn="just" rtl="0">
              <a:lnSpc>
                <a:spcPct val="150000"/>
              </a:lnSpc>
              <a:spcBef>
                <a:spcPts val="0"/>
              </a:spcBef>
              <a:spcAft>
                <a:spcPts val="0"/>
              </a:spcAft>
              <a:buNone/>
            </a:pPr>
            <a:r>
              <a:rPr lang="en" sz="1100">
                <a:solidFill>
                  <a:srgbClr val="DBF5FF"/>
                </a:solidFill>
              </a:rPr>
              <a:t>Coming Soon: </a:t>
            </a:r>
            <a:r>
              <a:rPr lang="en" sz="1100" b="1">
                <a:solidFill>
                  <a:srgbClr val="DBF5FF"/>
                </a:solidFill>
              </a:rPr>
              <a:t>Creating a Value Proposition for Your Association to Attract Members </a:t>
            </a:r>
            <a:r>
              <a:rPr lang="en" sz="1100">
                <a:solidFill>
                  <a:srgbClr val="DBF5FF"/>
                </a:solidFill>
              </a:rPr>
              <a:t>E-book</a:t>
            </a:r>
            <a:endParaRPr sz="1100">
              <a:solidFill>
                <a:srgbClr val="DBF5FF"/>
              </a:solidFill>
            </a:endParaRPr>
          </a:p>
          <a:p>
            <a:pPr marL="457200" lvl="0" indent="0" algn="just" rtl="0">
              <a:lnSpc>
                <a:spcPct val="150000"/>
              </a:lnSpc>
              <a:spcBef>
                <a:spcPts val="0"/>
              </a:spcBef>
              <a:spcAft>
                <a:spcPts val="0"/>
              </a:spcAft>
              <a:buNone/>
            </a:pPr>
            <a:endParaRPr sz="1100">
              <a:solidFill>
                <a:srgbClr val="DBF5FF"/>
              </a:solidFill>
            </a:endParaRPr>
          </a:p>
          <a:p>
            <a:pPr marL="0" lvl="0" indent="0" algn="ctr" rtl="0">
              <a:spcBef>
                <a:spcPts val="0"/>
              </a:spcBef>
              <a:spcAft>
                <a:spcPts val="0"/>
              </a:spcAft>
              <a:buNone/>
            </a:pPr>
            <a:r>
              <a:rPr lang="en" sz="1800">
                <a:solidFill>
                  <a:srgbClr val="DBF5FF"/>
                </a:solidFill>
              </a:rPr>
              <a:t> </a:t>
            </a:r>
            <a:endParaRPr sz="1800">
              <a:solidFill>
                <a:srgbClr val="DBF5FF"/>
              </a:solidFill>
            </a:endParaRPr>
          </a:p>
          <a:p>
            <a:pPr marL="0" lvl="0" indent="0" algn="ctr" rtl="0">
              <a:spcBef>
                <a:spcPts val="0"/>
              </a:spcBef>
              <a:spcAft>
                <a:spcPts val="0"/>
              </a:spcAft>
              <a:buNone/>
            </a:pPr>
            <a:endParaRPr sz="1800">
              <a:solidFill>
                <a:srgbClr val="DBF5FF"/>
              </a:solidFill>
            </a:endParaRPr>
          </a:p>
          <a:p>
            <a:pPr marL="0" lvl="0" indent="0" algn="ctr" rtl="0">
              <a:spcBef>
                <a:spcPts val="0"/>
              </a:spcBef>
              <a:spcAft>
                <a:spcPts val="0"/>
              </a:spcAft>
              <a:buNone/>
            </a:pPr>
            <a:endParaRPr sz="2500">
              <a:solidFill>
                <a:srgbClr val="DBF5FF"/>
              </a:solidFill>
            </a:endParaRPr>
          </a:p>
        </p:txBody>
      </p:sp>
      <p:pic>
        <p:nvPicPr>
          <p:cNvPr id="211" name="Google Shape;211;p37"/>
          <p:cNvPicPr preferRelativeResize="0"/>
          <p:nvPr/>
        </p:nvPicPr>
        <p:blipFill>
          <a:blip r:embed="rId8">
            <a:alphaModFix/>
          </a:blip>
          <a:stretch>
            <a:fillRect/>
          </a:stretch>
        </p:blipFill>
        <p:spPr>
          <a:xfrm>
            <a:off x="1464200" y="2502201"/>
            <a:ext cx="633925" cy="633925"/>
          </a:xfrm>
          <a:prstGeom prst="rect">
            <a:avLst/>
          </a:prstGeom>
          <a:noFill/>
          <a:ln>
            <a:noFill/>
          </a:ln>
        </p:spPr>
      </p:pic>
      <p:pic>
        <p:nvPicPr>
          <p:cNvPr id="212" name="Google Shape;212;p37"/>
          <p:cNvPicPr preferRelativeResize="0"/>
          <p:nvPr/>
        </p:nvPicPr>
        <p:blipFill>
          <a:blip r:embed="rId9">
            <a:alphaModFix/>
          </a:blip>
          <a:stretch>
            <a:fillRect/>
          </a:stretch>
        </p:blipFill>
        <p:spPr>
          <a:xfrm>
            <a:off x="1464203" y="1724513"/>
            <a:ext cx="633925" cy="633944"/>
          </a:xfrm>
          <a:prstGeom prst="rect">
            <a:avLst/>
          </a:prstGeom>
          <a:noFill/>
          <a:ln>
            <a:noFill/>
          </a:ln>
        </p:spPr>
      </p:pic>
      <p:pic>
        <p:nvPicPr>
          <p:cNvPr id="213" name="Google Shape;213;p37"/>
          <p:cNvPicPr preferRelativeResize="0"/>
          <p:nvPr/>
        </p:nvPicPr>
        <p:blipFill>
          <a:blip r:embed="rId10">
            <a:alphaModFix/>
          </a:blip>
          <a:stretch>
            <a:fillRect/>
          </a:stretch>
        </p:blipFill>
        <p:spPr>
          <a:xfrm>
            <a:off x="1418614" y="3279875"/>
            <a:ext cx="725101" cy="725123"/>
          </a:xfrm>
          <a:prstGeom prst="rect">
            <a:avLst/>
          </a:prstGeom>
          <a:noFill/>
          <a:ln>
            <a:noFill/>
          </a:ln>
        </p:spPr>
      </p:pic>
      <p:pic>
        <p:nvPicPr>
          <p:cNvPr id="214" name="Google Shape;214;p37"/>
          <p:cNvPicPr preferRelativeResize="0"/>
          <p:nvPr/>
        </p:nvPicPr>
        <p:blipFill>
          <a:blip r:embed="rId11">
            <a:alphaModFix/>
          </a:blip>
          <a:stretch>
            <a:fillRect/>
          </a:stretch>
        </p:blipFill>
        <p:spPr>
          <a:xfrm>
            <a:off x="1464211" y="816299"/>
            <a:ext cx="633925" cy="63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ctrTitle"/>
          </p:nvPr>
        </p:nvSpPr>
        <p:spPr>
          <a:xfrm>
            <a:off x="0" y="1742992"/>
            <a:ext cx="7999141" cy="997557"/>
          </a:xfrm>
          <a:prstGeom prst="rect">
            <a:avLst/>
          </a:prstGeom>
          <a:noFill/>
          <a:ln>
            <a:noFill/>
          </a:ln>
        </p:spPr>
        <p:txBody>
          <a:bodyPr spcFirstLastPara="1" wrap="square" lIns="228600" tIns="457200" rIns="0" bIns="0" anchor="t" anchorCtr="0">
            <a:noAutofit/>
          </a:bodyPr>
          <a:lstStyle/>
          <a:p>
            <a:pPr marL="0" lvl="0" indent="0" algn="l" rtl="0">
              <a:lnSpc>
                <a:spcPct val="100000"/>
              </a:lnSpc>
              <a:spcBef>
                <a:spcPts val="0"/>
              </a:spcBef>
              <a:spcAft>
                <a:spcPts val="0"/>
              </a:spcAft>
              <a:buClr>
                <a:srgbClr val="DBF5FF"/>
              </a:buClr>
              <a:buSzPts val="5600"/>
              <a:buFont typeface="Arial"/>
              <a:buNone/>
            </a:pPr>
            <a:r>
              <a:rPr lang="en"/>
              <a:t>E360 </a:t>
            </a:r>
            <a:endParaRPr/>
          </a:p>
        </p:txBody>
      </p:sp>
      <p:sp>
        <p:nvSpPr>
          <p:cNvPr id="97" name="Google Shape;97;p22"/>
          <p:cNvSpPr txBox="1">
            <a:spLocks noGrp="1"/>
          </p:cNvSpPr>
          <p:nvPr>
            <p:ph type="subTitle" idx="1"/>
          </p:nvPr>
        </p:nvSpPr>
        <p:spPr>
          <a:xfrm>
            <a:off x="-1" y="2945953"/>
            <a:ext cx="7999141" cy="315992"/>
          </a:xfrm>
          <a:prstGeom prst="rect">
            <a:avLst/>
          </a:prstGeom>
          <a:noFill/>
          <a:ln>
            <a:noFill/>
          </a:ln>
        </p:spPr>
        <p:txBody>
          <a:bodyPr spcFirstLastPara="1" wrap="square" lIns="228600" tIns="0" rIns="0" bIns="0" anchor="t" anchorCtr="0">
            <a:noAutofit/>
          </a:bodyPr>
          <a:lstStyle/>
          <a:p>
            <a:pPr marL="0" lvl="0" indent="0" algn="l" rtl="0">
              <a:lnSpc>
                <a:spcPct val="90000"/>
              </a:lnSpc>
              <a:spcBef>
                <a:spcPts val="0"/>
              </a:spcBef>
              <a:spcAft>
                <a:spcPts val="0"/>
              </a:spcAft>
              <a:buClr>
                <a:srgbClr val="DBF5FF"/>
              </a:buClr>
              <a:buSzPts val="2400"/>
              <a:buNone/>
            </a:pPr>
            <a:r>
              <a:rPr lang="en" dirty="0"/>
              <a:t>Strategic Communications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0" y="0"/>
            <a:ext cx="8320216" cy="816265"/>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Meet Amy</a:t>
            </a:r>
            <a:endParaRPr sz="2400"/>
          </a:p>
        </p:txBody>
      </p:sp>
      <p:sp>
        <p:nvSpPr>
          <p:cNvPr id="103" name="Google Shape;103;p23"/>
          <p:cNvSpPr txBox="1">
            <a:spLocks noGrp="1"/>
          </p:cNvSpPr>
          <p:nvPr>
            <p:ph type="body" idx="1"/>
          </p:nvPr>
        </p:nvSpPr>
        <p:spPr>
          <a:xfrm>
            <a:off x="373000" y="874500"/>
            <a:ext cx="6579300" cy="3394500"/>
          </a:xfrm>
          <a:prstGeom prst="rect">
            <a:avLst/>
          </a:prstGeom>
          <a:noFill/>
          <a:ln>
            <a:noFill/>
          </a:ln>
        </p:spPr>
        <p:txBody>
          <a:bodyPr spcFirstLastPara="1" wrap="square" lIns="274300" tIns="457200" rIns="0" bIns="0" anchor="t" anchorCtr="0">
            <a:noAutofit/>
          </a:bodyPr>
          <a:lstStyle/>
          <a:p>
            <a:pPr marL="457200" lvl="0" indent="-304800" algn="l" rtl="0">
              <a:lnSpc>
                <a:spcPct val="100000"/>
              </a:lnSpc>
              <a:spcBef>
                <a:spcPts val="300"/>
              </a:spcBef>
              <a:spcAft>
                <a:spcPts val="0"/>
              </a:spcAft>
              <a:buSzPts val="1200"/>
              <a:buChar char="●"/>
            </a:pPr>
            <a:r>
              <a:rPr lang="en" sz="1200"/>
              <a:t>Lived 12 lives but have always been building a community of followers</a:t>
            </a:r>
            <a:endParaRPr sz="1200"/>
          </a:p>
          <a:p>
            <a:pPr marL="457200" lvl="0" indent="0" algn="l" rtl="0">
              <a:lnSpc>
                <a:spcPct val="100000"/>
              </a:lnSpc>
              <a:spcBef>
                <a:spcPts val="300"/>
              </a:spcBef>
              <a:spcAft>
                <a:spcPts val="0"/>
              </a:spcAft>
              <a:buNone/>
            </a:pPr>
            <a:endParaRPr sz="1200"/>
          </a:p>
          <a:p>
            <a:pPr marL="457200" lvl="0" indent="-304800" algn="l" rtl="0">
              <a:lnSpc>
                <a:spcPct val="100000"/>
              </a:lnSpc>
              <a:spcBef>
                <a:spcPts val="300"/>
              </a:spcBef>
              <a:spcAft>
                <a:spcPts val="0"/>
              </a:spcAft>
              <a:buSzPts val="1200"/>
              <a:buChar char="●"/>
            </a:pPr>
            <a:r>
              <a:rPr lang="en" sz="1200"/>
              <a:t>Worked at and with Chambers &amp; Associations </a:t>
            </a:r>
            <a:endParaRPr sz="1200"/>
          </a:p>
          <a:p>
            <a:pPr marL="914400" lvl="1" indent="-304800" algn="l" rtl="0">
              <a:lnSpc>
                <a:spcPct val="100000"/>
              </a:lnSpc>
              <a:spcBef>
                <a:spcPts val="0"/>
              </a:spcBef>
              <a:spcAft>
                <a:spcPts val="0"/>
              </a:spcAft>
              <a:buClr>
                <a:srgbClr val="DBF5FF"/>
              </a:buClr>
              <a:buSzPts val="1200"/>
              <a:buChar char="○"/>
            </a:pPr>
            <a:r>
              <a:rPr lang="en" sz="1200">
                <a:solidFill>
                  <a:srgbClr val="DBF5FF"/>
                </a:solidFill>
              </a:rPr>
              <a:t>Communications, Marketing, Executive Director, Event Planning, Membership, Strategic Planning, Budgeting, Technology, Board and Volunteer Management.</a:t>
            </a:r>
            <a:endParaRPr sz="1200">
              <a:solidFill>
                <a:srgbClr val="DBF5FF"/>
              </a:solidFill>
            </a:endParaRPr>
          </a:p>
          <a:p>
            <a:pPr marL="914400" lvl="0" indent="0" algn="l" rtl="0">
              <a:lnSpc>
                <a:spcPct val="100000"/>
              </a:lnSpc>
              <a:spcBef>
                <a:spcPts val="300"/>
              </a:spcBef>
              <a:spcAft>
                <a:spcPts val="0"/>
              </a:spcAft>
              <a:buNone/>
            </a:pPr>
            <a:endParaRPr sz="1200">
              <a:solidFill>
                <a:srgbClr val="DBF5FF"/>
              </a:solidFill>
            </a:endParaRPr>
          </a:p>
          <a:p>
            <a:pPr marL="914400" lvl="1" indent="-304800" algn="l" rtl="0">
              <a:lnSpc>
                <a:spcPct val="100000"/>
              </a:lnSpc>
              <a:spcBef>
                <a:spcPts val="300"/>
              </a:spcBef>
              <a:spcAft>
                <a:spcPts val="0"/>
              </a:spcAft>
              <a:buClr>
                <a:srgbClr val="DBF5FF"/>
              </a:buClr>
              <a:buSzPts val="1200"/>
              <a:buChar char="○"/>
            </a:pPr>
            <a:r>
              <a:rPr lang="en" sz="1200">
                <a:solidFill>
                  <a:srgbClr val="DBF5FF"/>
                </a:solidFill>
              </a:rPr>
              <a:t>I don’t do accounting</a:t>
            </a:r>
            <a:endParaRPr sz="1200">
              <a:solidFill>
                <a:srgbClr val="DBF5FF"/>
              </a:solidFill>
            </a:endParaRPr>
          </a:p>
          <a:p>
            <a:pPr marL="0" lvl="0" indent="0" algn="l" rtl="0">
              <a:lnSpc>
                <a:spcPct val="100000"/>
              </a:lnSpc>
              <a:spcBef>
                <a:spcPts val="300"/>
              </a:spcBef>
              <a:spcAft>
                <a:spcPts val="0"/>
              </a:spcAft>
              <a:buNone/>
            </a:pPr>
            <a:endParaRPr sz="1200">
              <a:solidFill>
                <a:srgbClr val="DBF5FF"/>
              </a:solidFill>
            </a:endParaRPr>
          </a:p>
          <a:p>
            <a:pPr marL="457200" lvl="0" indent="-304800" algn="l" rtl="0">
              <a:lnSpc>
                <a:spcPct val="100000"/>
              </a:lnSpc>
              <a:spcBef>
                <a:spcPts val="300"/>
              </a:spcBef>
              <a:spcAft>
                <a:spcPts val="0"/>
              </a:spcAft>
              <a:buClr>
                <a:srgbClr val="DBF5FF"/>
              </a:buClr>
              <a:buSzPts val="1200"/>
              <a:buChar char="●"/>
            </a:pPr>
            <a:r>
              <a:rPr lang="en" sz="1200">
                <a:solidFill>
                  <a:srgbClr val="DBF5FF"/>
                </a:solidFill>
              </a:rPr>
              <a:t>My Superpowers: Building Community and Asking Questions </a:t>
            </a:r>
            <a:endParaRPr sz="1200">
              <a:solidFill>
                <a:srgbClr val="DBF5FF"/>
              </a:solidFill>
            </a:endParaRPr>
          </a:p>
          <a:p>
            <a:pPr marL="457200" lvl="0" indent="0" algn="l" rtl="0">
              <a:lnSpc>
                <a:spcPct val="100000"/>
              </a:lnSpc>
              <a:spcBef>
                <a:spcPts val="300"/>
              </a:spcBef>
              <a:spcAft>
                <a:spcPts val="0"/>
              </a:spcAft>
              <a:buNone/>
            </a:pPr>
            <a:endParaRPr sz="1200">
              <a:solidFill>
                <a:srgbClr val="DBF5FF"/>
              </a:solidFill>
            </a:endParaRPr>
          </a:p>
          <a:p>
            <a:pPr marL="457200" lvl="0" indent="-304800" algn="l" rtl="0">
              <a:lnSpc>
                <a:spcPct val="100000"/>
              </a:lnSpc>
              <a:spcBef>
                <a:spcPts val="300"/>
              </a:spcBef>
              <a:spcAft>
                <a:spcPts val="0"/>
              </a:spcAft>
              <a:buClr>
                <a:srgbClr val="DBF5FF"/>
              </a:buClr>
              <a:buSzPts val="1200"/>
              <a:buChar char="●"/>
            </a:pPr>
            <a:r>
              <a:rPr lang="en" sz="1200">
                <a:solidFill>
                  <a:srgbClr val="DBF5FF"/>
                </a:solidFill>
              </a:rPr>
              <a:t>Traveling, pontoon captain, wife, cat mom who loves to cook. </a:t>
            </a:r>
            <a:endParaRPr sz="1200">
              <a:solidFill>
                <a:srgbClr val="DBF5FF"/>
              </a:solidFill>
            </a:endParaRPr>
          </a:p>
          <a:p>
            <a:pPr marL="457200" lvl="0" indent="0" algn="l" rtl="0">
              <a:lnSpc>
                <a:spcPct val="100000"/>
              </a:lnSpc>
              <a:spcBef>
                <a:spcPts val="300"/>
              </a:spcBef>
              <a:spcAft>
                <a:spcPts val="0"/>
              </a:spcAft>
              <a:buNone/>
            </a:pPr>
            <a:endParaRPr sz="1200">
              <a:solidFill>
                <a:srgbClr val="DBF5FF"/>
              </a:solidFill>
            </a:endParaRPr>
          </a:p>
          <a:p>
            <a:pPr marL="457200" lvl="0" indent="-304800" algn="l" rtl="0">
              <a:lnSpc>
                <a:spcPct val="100000"/>
              </a:lnSpc>
              <a:spcBef>
                <a:spcPts val="300"/>
              </a:spcBef>
              <a:spcAft>
                <a:spcPts val="0"/>
              </a:spcAft>
              <a:buClr>
                <a:srgbClr val="DBF5FF"/>
              </a:buClr>
              <a:buSzPts val="1200"/>
              <a:buChar char="●"/>
            </a:pPr>
            <a:r>
              <a:rPr lang="en" sz="1200">
                <a:solidFill>
                  <a:srgbClr val="DBF5FF"/>
                </a:solidFill>
              </a:rPr>
              <a:t>Sometimes I am funny 😉 </a:t>
            </a:r>
            <a:endParaRPr sz="1200">
              <a:solidFill>
                <a:srgbClr val="DBF5FF"/>
              </a:solidFill>
            </a:endParaRPr>
          </a:p>
          <a:p>
            <a:pPr marL="0" lvl="0" indent="0" algn="l" rtl="0">
              <a:lnSpc>
                <a:spcPct val="100000"/>
              </a:lnSpc>
              <a:spcBef>
                <a:spcPts val="300"/>
              </a:spcBef>
              <a:spcAft>
                <a:spcPts val="0"/>
              </a:spcAft>
              <a:buNone/>
            </a:pPr>
            <a:endParaRPr sz="1400"/>
          </a:p>
          <a:p>
            <a:pPr marL="0" lvl="0" indent="0" algn="l" rtl="0">
              <a:lnSpc>
                <a:spcPct val="100000"/>
              </a:lnSpc>
              <a:spcBef>
                <a:spcPts val="300"/>
              </a:spcBef>
              <a:spcAft>
                <a:spcPts val="0"/>
              </a:spcAft>
              <a:buNone/>
            </a:pPr>
            <a:endParaRPr sz="1400"/>
          </a:p>
          <a:p>
            <a:pPr marL="0" lvl="0" indent="0" algn="l" rtl="0">
              <a:lnSpc>
                <a:spcPct val="100000"/>
              </a:lnSpc>
              <a:spcBef>
                <a:spcPts val="300"/>
              </a:spcBef>
              <a:spcAft>
                <a:spcPts val="0"/>
              </a:spcAft>
              <a:buNone/>
            </a:pPr>
            <a:endParaRPr sz="1400"/>
          </a:p>
          <a:p>
            <a:pPr marL="0" lvl="0" indent="0" algn="l" rtl="0">
              <a:lnSpc>
                <a:spcPct val="100000"/>
              </a:lnSpc>
              <a:spcBef>
                <a:spcPts val="300"/>
              </a:spcBef>
              <a:spcAft>
                <a:spcPts val="0"/>
              </a:spcAft>
              <a:buNone/>
            </a:pPr>
            <a:endParaRPr sz="1400"/>
          </a:p>
        </p:txBody>
      </p:sp>
      <p:sp>
        <p:nvSpPr>
          <p:cNvPr id="104" name="Google Shape;104;p23"/>
          <p:cNvSpPr txBox="1"/>
          <p:nvPr/>
        </p:nvSpPr>
        <p:spPr>
          <a:xfrm>
            <a:off x="514350" y="816275"/>
            <a:ext cx="460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DBF5FF"/>
                </a:solidFill>
              </a:rPr>
              <a:t>Why listen to me?</a:t>
            </a:r>
            <a:endParaRPr>
              <a:solidFill>
                <a:srgbClr val="DBF5FF"/>
              </a:solidFill>
            </a:endParaRPr>
          </a:p>
        </p:txBody>
      </p:sp>
      <p:pic>
        <p:nvPicPr>
          <p:cNvPr id="105" name="Google Shape;105;p23"/>
          <p:cNvPicPr preferRelativeResize="0"/>
          <p:nvPr/>
        </p:nvPicPr>
        <p:blipFill>
          <a:blip r:embed="rId3">
            <a:alphaModFix/>
          </a:blip>
          <a:stretch>
            <a:fillRect/>
          </a:stretch>
        </p:blipFill>
        <p:spPr>
          <a:xfrm>
            <a:off x="6626500" y="1265827"/>
            <a:ext cx="1886901" cy="2831043"/>
          </a:xfrm>
          <a:prstGeom prst="rect">
            <a:avLst/>
          </a:prstGeom>
          <a:noFill/>
          <a:ln w="38100" cap="flat" cmpd="sng">
            <a:solidFill>
              <a:srgbClr val="DBF5F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103">
                                            <p:txEl>
                                              <p:pRg st="1" end="1"/>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0"/>
                                          </p:stCondLst>
                                        </p:cTn>
                                        <p:tgtEl>
                                          <p:spTgt spid="103">
                                            <p:txEl>
                                              <p:pRg st="2" end="2"/>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0"/>
                                  </p:stCondLst>
                                  <p:childTnLst>
                                    <p:set>
                                      <p:cBhvr>
                                        <p:cTn id="15" dur="1" fill="hold">
                                          <p:stCondLst>
                                            <p:cond delay="0"/>
                                          </p:stCondLst>
                                        </p:cTn>
                                        <p:tgtEl>
                                          <p:spTgt spid="103">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0"/>
                                  </p:stCondLst>
                                  <p:childTnLst>
                                    <p:set>
                                      <p:cBhvr>
                                        <p:cTn id="18" dur="1" fill="hold">
                                          <p:stCondLst>
                                            <p:cond delay="0"/>
                                          </p:stCondLst>
                                        </p:cTn>
                                        <p:tgtEl>
                                          <p:spTgt spid="103">
                                            <p:txEl>
                                              <p:pRg st="4" end="4"/>
                                            </p:txEl>
                                          </p:spTgt>
                                        </p:tgtEl>
                                        <p:attrNameLst>
                                          <p:attrName>style.visibility</p:attrName>
                                        </p:attrNameLst>
                                      </p:cBhvr>
                                      <p:to>
                                        <p:strVal val="visible"/>
                                      </p:to>
                                    </p:set>
                                  </p:childTnLst>
                                </p:cTn>
                              </p:par>
                            </p:childTnLst>
                          </p:cTn>
                        </p:par>
                        <p:par>
                          <p:cTn id="19" fill="hold">
                            <p:stCondLst>
                              <p:cond delay="15000"/>
                            </p:stCondLst>
                            <p:childTnLst>
                              <p:par>
                                <p:cTn id="20" presetID="1" presetClass="entr" presetSubtype="0" fill="hold" nodeType="afterEffect">
                                  <p:stCondLst>
                                    <p:cond delay="0"/>
                                  </p:stCondLst>
                                  <p:childTnLst>
                                    <p:set>
                                      <p:cBhvr>
                                        <p:cTn id="21" dur="1" fill="hold">
                                          <p:stCondLst>
                                            <p:cond delay="0"/>
                                          </p:stCondLst>
                                        </p:cTn>
                                        <p:tgtEl>
                                          <p:spTgt spid="103">
                                            <p:txEl>
                                              <p:pRg st="5" end="5"/>
                                            </p:txEl>
                                          </p:spTgt>
                                        </p:tgtEl>
                                        <p:attrNameLst>
                                          <p:attrName>style.visibility</p:attrName>
                                        </p:attrNameLst>
                                      </p:cBhvr>
                                      <p:to>
                                        <p:strVal val="visible"/>
                                      </p:to>
                                    </p:set>
                                  </p:childTnLst>
                                </p:cTn>
                              </p:par>
                            </p:childTnLst>
                          </p:cTn>
                        </p:par>
                        <p:par>
                          <p:cTn id="22" fill="hold">
                            <p:stCondLst>
                              <p:cond delay="18000"/>
                            </p:stCondLst>
                            <p:childTnLst>
                              <p:par>
                                <p:cTn id="23" presetID="1" presetClass="entr" presetSubtype="0" fill="hold" nodeType="afterEffect">
                                  <p:stCondLst>
                                    <p:cond delay="0"/>
                                  </p:stCondLst>
                                  <p:childTnLst>
                                    <p:set>
                                      <p:cBhvr>
                                        <p:cTn id="24" dur="1" fill="hold">
                                          <p:stCondLst>
                                            <p:cond delay="0"/>
                                          </p:stCondLst>
                                        </p:cTn>
                                        <p:tgtEl>
                                          <p:spTgt spid="103">
                                            <p:txEl>
                                              <p:pRg st="6" end="6"/>
                                            </p:txEl>
                                          </p:spTgt>
                                        </p:tgtEl>
                                        <p:attrNameLst>
                                          <p:attrName>style.visibility</p:attrName>
                                        </p:attrNameLst>
                                      </p:cBhvr>
                                      <p:to>
                                        <p:strVal val="visible"/>
                                      </p:to>
                                    </p:set>
                                  </p:childTnLst>
                                </p:cTn>
                              </p:par>
                            </p:childTnLst>
                          </p:cTn>
                        </p:par>
                        <p:par>
                          <p:cTn id="25" fill="hold">
                            <p:stCondLst>
                              <p:cond delay="21000"/>
                            </p:stCondLst>
                            <p:childTnLst>
                              <p:par>
                                <p:cTn id="26" presetID="1" presetClass="entr" presetSubtype="0" fill="hold" nodeType="afterEffect">
                                  <p:stCondLst>
                                    <p:cond delay="0"/>
                                  </p:stCondLst>
                                  <p:childTnLst>
                                    <p:set>
                                      <p:cBhvr>
                                        <p:cTn id="27" dur="1" fill="hold">
                                          <p:stCondLst>
                                            <p:cond delay="0"/>
                                          </p:stCondLst>
                                        </p:cTn>
                                        <p:tgtEl>
                                          <p:spTgt spid="103">
                                            <p:txEl>
                                              <p:pRg st="7" end="7"/>
                                            </p:txEl>
                                          </p:spTgt>
                                        </p:tgtEl>
                                        <p:attrNameLst>
                                          <p:attrName>style.visibility</p:attrName>
                                        </p:attrNameLst>
                                      </p:cBhvr>
                                      <p:to>
                                        <p:strVal val="visible"/>
                                      </p:to>
                                    </p:set>
                                  </p:childTnLst>
                                </p:cTn>
                              </p:par>
                            </p:childTnLst>
                          </p:cTn>
                        </p:par>
                        <p:par>
                          <p:cTn id="28" fill="hold">
                            <p:stCondLst>
                              <p:cond delay="24000"/>
                            </p:stCondLst>
                            <p:childTnLst>
                              <p:par>
                                <p:cTn id="29" presetID="1" presetClass="entr" presetSubtype="0" fill="hold" nodeType="afterEffect">
                                  <p:stCondLst>
                                    <p:cond delay="0"/>
                                  </p:stCondLst>
                                  <p:childTnLst>
                                    <p:set>
                                      <p:cBhvr>
                                        <p:cTn id="30" dur="1" fill="hold">
                                          <p:stCondLst>
                                            <p:cond delay="0"/>
                                          </p:stCondLst>
                                        </p:cTn>
                                        <p:tgtEl>
                                          <p:spTgt spid="103">
                                            <p:txEl>
                                              <p:pRg st="8" end="8"/>
                                            </p:txEl>
                                          </p:spTgt>
                                        </p:tgtEl>
                                        <p:attrNameLst>
                                          <p:attrName>style.visibility</p:attrName>
                                        </p:attrNameLst>
                                      </p:cBhvr>
                                      <p:to>
                                        <p:strVal val="visible"/>
                                      </p:to>
                                    </p:set>
                                  </p:childTnLst>
                                </p:cTn>
                              </p:par>
                            </p:childTnLst>
                          </p:cTn>
                        </p:par>
                        <p:par>
                          <p:cTn id="31" fill="hold">
                            <p:stCondLst>
                              <p:cond delay="27000"/>
                            </p:stCondLst>
                            <p:childTnLst>
                              <p:par>
                                <p:cTn id="32" presetID="1" presetClass="entr" presetSubtype="0" fill="hold" nodeType="afterEffect">
                                  <p:stCondLst>
                                    <p:cond delay="0"/>
                                  </p:stCondLst>
                                  <p:childTnLst>
                                    <p:set>
                                      <p:cBhvr>
                                        <p:cTn id="33" dur="1" fill="hold">
                                          <p:stCondLst>
                                            <p:cond delay="0"/>
                                          </p:stCondLst>
                                        </p:cTn>
                                        <p:tgtEl>
                                          <p:spTgt spid="103">
                                            <p:txEl>
                                              <p:pRg st="9" end="9"/>
                                            </p:txEl>
                                          </p:spTgt>
                                        </p:tgtEl>
                                        <p:attrNameLst>
                                          <p:attrName>style.visibility</p:attrName>
                                        </p:attrNameLst>
                                      </p:cBhvr>
                                      <p:to>
                                        <p:strVal val="visible"/>
                                      </p:to>
                                    </p:set>
                                  </p:childTnLst>
                                </p:cTn>
                              </p:par>
                            </p:childTnLst>
                          </p:cTn>
                        </p:par>
                        <p:par>
                          <p:cTn id="34" fill="hold">
                            <p:stCondLst>
                              <p:cond delay="30000"/>
                            </p:stCondLst>
                            <p:childTnLst>
                              <p:par>
                                <p:cTn id="35" presetID="1" presetClass="entr" presetSubtype="0" fill="hold" nodeType="afterEffect">
                                  <p:stCondLst>
                                    <p:cond delay="0"/>
                                  </p:stCondLst>
                                  <p:childTnLst>
                                    <p:set>
                                      <p:cBhvr>
                                        <p:cTn id="36" dur="1" fill="hold">
                                          <p:stCondLst>
                                            <p:cond delay="0"/>
                                          </p:stCondLst>
                                        </p:cTn>
                                        <p:tgtEl>
                                          <p:spTgt spid="103">
                                            <p:txEl>
                                              <p:pRg st="10" end="10"/>
                                            </p:txEl>
                                          </p:spTgt>
                                        </p:tgtEl>
                                        <p:attrNameLst>
                                          <p:attrName>style.visibility</p:attrName>
                                        </p:attrNameLst>
                                      </p:cBhvr>
                                      <p:to>
                                        <p:strVal val="visible"/>
                                      </p:to>
                                    </p:set>
                                  </p:childTnLst>
                                </p:cTn>
                              </p:par>
                            </p:childTnLst>
                          </p:cTn>
                        </p:par>
                        <p:par>
                          <p:cTn id="37" fill="hold">
                            <p:stCondLst>
                              <p:cond delay="33000"/>
                            </p:stCondLst>
                            <p:childTnLst>
                              <p:par>
                                <p:cTn id="38" presetID="1" presetClass="entr" presetSubtype="0" fill="hold" nodeType="afterEffect">
                                  <p:stCondLst>
                                    <p:cond delay="0"/>
                                  </p:stCondLst>
                                  <p:childTnLst>
                                    <p:set>
                                      <p:cBhvr>
                                        <p:cTn id="39" dur="1" fill="hold">
                                          <p:stCondLst>
                                            <p:cond delay="0"/>
                                          </p:stCondLst>
                                        </p:cTn>
                                        <p:tgtEl>
                                          <p:spTgt spid="103">
                                            <p:txEl>
                                              <p:pRg st="11" end="11"/>
                                            </p:txEl>
                                          </p:spTgt>
                                        </p:tgtEl>
                                        <p:attrNameLst>
                                          <p:attrName>style.visibility</p:attrName>
                                        </p:attrNameLst>
                                      </p:cBhvr>
                                      <p:to>
                                        <p:strVal val="visible"/>
                                      </p:to>
                                    </p:set>
                                  </p:childTnLst>
                                </p:cTn>
                              </p:par>
                            </p:childTnLst>
                          </p:cTn>
                        </p:par>
                        <p:par>
                          <p:cTn id="40" fill="hold">
                            <p:stCondLst>
                              <p:cond delay="36000"/>
                            </p:stCondLst>
                            <p:childTnLst>
                              <p:par>
                                <p:cTn id="41" presetID="1" presetClass="entr" presetSubtype="0" fill="hold" nodeType="afterEffect">
                                  <p:stCondLst>
                                    <p:cond delay="0"/>
                                  </p:stCondLst>
                                  <p:childTnLst>
                                    <p:set>
                                      <p:cBhvr>
                                        <p:cTn id="42" dur="1" fill="hold">
                                          <p:stCondLst>
                                            <p:cond delay="0"/>
                                          </p:stCondLst>
                                        </p:cTn>
                                        <p:tgtEl>
                                          <p:spTgt spid="103">
                                            <p:txEl>
                                              <p:pRg st="12" end="12"/>
                                            </p:txEl>
                                          </p:spTgt>
                                        </p:tgtEl>
                                        <p:attrNameLst>
                                          <p:attrName>style.visibility</p:attrName>
                                        </p:attrNameLst>
                                      </p:cBhvr>
                                      <p:to>
                                        <p:strVal val="visible"/>
                                      </p:to>
                                    </p:set>
                                  </p:childTnLst>
                                </p:cTn>
                              </p:par>
                            </p:childTnLst>
                          </p:cTn>
                        </p:par>
                        <p:par>
                          <p:cTn id="43" fill="hold">
                            <p:stCondLst>
                              <p:cond delay="39000"/>
                            </p:stCondLst>
                            <p:childTnLst>
                              <p:par>
                                <p:cTn id="44" presetID="1" presetClass="entr" presetSubtype="0" fill="hold" nodeType="afterEffect">
                                  <p:stCondLst>
                                    <p:cond delay="0"/>
                                  </p:stCondLst>
                                  <p:childTnLst>
                                    <p:set>
                                      <p:cBhvr>
                                        <p:cTn id="45" dur="1" fill="hold">
                                          <p:stCondLst>
                                            <p:cond delay="0"/>
                                          </p:stCondLst>
                                        </p:cTn>
                                        <p:tgtEl>
                                          <p:spTgt spid="103">
                                            <p:txEl>
                                              <p:pRg st="13" end="13"/>
                                            </p:txEl>
                                          </p:spTgt>
                                        </p:tgtEl>
                                        <p:attrNameLst>
                                          <p:attrName>style.visibility</p:attrName>
                                        </p:attrNameLst>
                                      </p:cBhvr>
                                      <p:to>
                                        <p:strVal val="visible"/>
                                      </p:to>
                                    </p:set>
                                  </p:childTnLst>
                                </p:cTn>
                              </p:par>
                            </p:childTnLst>
                          </p:cTn>
                        </p:par>
                        <p:par>
                          <p:cTn id="46" fill="hold">
                            <p:stCondLst>
                              <p:cond delay="42000"/>
                            </p:stCondLst>
                            <p:childTnLst>
                              <p:par>
                                <p:cTn id="47" presetID="1" presetClass="entr" presetSubtype="0" fill="hold" nodeType="afterEffect">
                                  <p:stCondLst>
                                    <p:cond delay="0"/>
                                  </p:stCondLst>
                                  <p:childTnLst>
                                    <p:set>
                                      <p:cBhvr>
                                        <p:cTn id="48" dur="1" fill="hold">
                                          <p:stCondLst>
                                            <p:cond delay="0"/>
                                          </p:stCondLst>
                                        </p:cTn>
                                        <p:tgtEl>
                                          <p:spTgt spid="103">
                                            <p:txEl>
                                              <p:pRg st="14" end="14"/>
                                            </p:txEl>
                                          </p:spTgt>
                                        </p:tgtEl>
                                        <p:attrNameLst>
                                          <p:attrName>style.visibility</p:attrName>
                                        </p:attrNameLst>
                                      </p:cBhvr>
                                      <p:to>
                                        <p:strVal val="visible"/>
                                      </p:to>
                                    </p:set>
                                  </p:childTnLst>
                                </p:cTn>
                              </p:par>
                            </p:childTnLst>
                          </p:cTn>
                        </p:par>
                        <p:par>
                          <p:cTn id="49" fill="hold">
                            <p:stCondLst>
                              <p:cond delay="45000"/>
                            </p:stCondLst>
                            <p:childTnLst>
                              <p:par>
                                <p:cTn id="50" presetID="1" presetClass="entr" presetSubtype="0" fill="hold" nodeType="afterEffect">
                                  <p:stCondLst>
                                    <p:cond delay="0"/>
                                  </p:stCondLst>
                                  <p:childTnLst>
                                    <p:set>
                                      <p:cBhvr>
                                        <p:cTn id="51" dur="1" fill="hold">
                                          <p:stCondLst>
                                            <p:cond delay="0"/>
                                          </p:stCondLst>
                                        </p:cTn>
                                        <p:tgtEl>
                                          <p:spTgt spid="10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Hello? Anyone Out There?</a:t>
            </a:r>
            <a:endParaRPr sz="2400"/>
          </a:p>
        </p:txBody>
      </p:sp>
      <p:sp>
        <p:nvSpPr>
          <p:cNvPr id="111" name="Google Shape;111;p24"/>
          <p:cNvSpPr txBox="1">
            <a:spLocks noGrp="1"/>
          </p:cNvSpPr>
          <p:nvPr>
            <p:ph type="body" idx="1"/>
          </p:nvPr>
        </p:nvSpPr>
        <p:spPr>
          <a:xfrm>
            <a:off x="527325" y="1372513"/>
            <a:ext cx="3236100" cy="2398500"/>
          </a:xfrm>
          <a:prstGeom prst="rect">
            <a:avLst/>
          </a:prstGeom>
          <a:noFill/>
          <a:ln>
            <a:noFill/>
          </a:ln>
        </p:spPr>
        <p:txBody>
          <a:bodyPr spcFirstLastPara="1" wrap="square" lIns="274300" tIns="457200" rIns="0" bIns="0" anchor="t" anchorCtr="0">
            <a:noAutofit/>
          </a:bodyPr>
          <a:lstStyle/>
          <a:p>
            <a:pPr marL="0" lvl="0" indent="0" algn="l" rtl="0">
              <a:lnSpc>
                <a:spcPct val="200000"/>
              </a:lnSpc>
              <a:spcBef>
                <a:spcPts val="300"/>
              </a:spcBef>
              <a:spcAft>
                <a:spcPts val="0"/>
              </a:spcAft>
              <a:buNone/>
            </a:pPr>
            <a:endParaRPr sz="1400"/>
          </a:p>
          <a:p>
            <a:pPr marL="0" lvl="0" indent="0" algn="l" rtl="0">
              <a:lnSpc>
                <a:spcPct val="200000"/>
              </a:lnSpc>
              <a:spcBef>
                <a:spcPts val="300"/>
              </a:spcBef>
              <a:spcAft>
                <a:spcPts val="0"/>
              </a:spcAft>
              <a:buNone/>
            </a:pPr>
            <a:endParaRPr sz="1400"/>
          </a:p>
        </p:txBody>
      </p:sp>
      <p:pic>
        <p:nvPicPr>
          <p:cNvPr id="112" name="Google Shape;112;p24"/>
          <p:cNvPicPr preferRelativeResize="0"/>
          <p:nvPr/>
        </p:nvPicPr>
        <p:blipFill>
          <a:blip r:embed="rId3">
            <a:alphaModFix/>
          </a:blip>
          <a:stretch>
            <a:fillRect/>
          </a:stretch>
        </p:blipFill>
        <p:spPr>
          <a:xfrm>
            <a:off x="2866337" y="866087"/>
            <a:ext cx="3411326" cy="3411326"/>
          </a:xfrm>
          <a:prstGeom prst="rect">
            <a:avLst/>
          </a:prstGeom>
          <a:noFill/>
          <a:ln w="28575" cap="flat" cmpd="sng">
            <a:solidFill>
              <a:srgbClr val="DBF5F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p:nvPr/>
        </p:nvSpPr>
        <p:spPr>
          <a:xfrm>
            <a:off x="2098800" y="1650225"/>
            <a:ext cx="4946400" cy="143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DBF5FF"/>
                </a:solidFill>
              </a:rPr>
              <a:t>What are some of the best communications campaigns you have ever seen?</a:t>
            </a:r>
            <a:endParaRPr sz="2700">
              <a:solidFill>
                <a:srgbClr val="DBF5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Examples</a:t>
            </a:r>
            <a:endParaRPr sz="2400"/>
          </a:p>
        </p:txBody>
      </p:sp>
      <p:sp>
        <p:nvSpPr>
          <p:cNvPr id="123" name="Google Shape;123;p26"/>
          <p:cNvSpPr txBox="1"/>
          <p:nvPr/>
        </p:nvSpPr>
        <p:spPr>
          <a:xfrm>
            <a:off x="1053000" y="755400"/>
            <a:ext cx="70380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DBF5FF"/>
                </a:solidFill>
              </a:rPr>
              <a:t>ASAE’s 2020 Gold Circle Award Recipients </a:t>
            </a:r>
            <a:endParaRPr b="1">
              <a:solidFill>
                <a:srgbClr val="DBF5FF"/>
              </a:solidFill>
            </a:endParaRPr>
          </a:p>
          <a:p>
            <a:pPr marL="0" lvl="0" indent="0" algn="l" rtl="0">
              <a:spcBef>
                <a:spcPts val="0"/>
              </a:spcBef>
              <a:spcAft>
                <a:spcPts val="0"/>
              </a:spcAft>
              <a:buNone/>
            </a:pPr>
            <a:endParaRPr b="1">
              <a:solidFill>
                <a:srgbClr val="DBF5FF"/>
              </a:solidFill>
            </a:endParaRPr>
          </a:p>
          <a:p>
            <a:pPr marL="0" lvl="0" indent="0" algn="l" rtl="0">
              <a:spcBef>
                <a:spcPts val="0"/>
              </a:spcBef>
              <a:spcAft>
                <a:spcPts val="0"/>
              </a:spcAft>
              <a:buNone/>
            </a:pPr>
            <a:r>
              <a:rPr lang="en">
                <a:solidFill>
                  <a:srgbClr val="DBF5FF"/>
                </a:solidFill>
              </a:rPr>
              <a:t>Overall Excellence Award Winner: </a:t>
            </a:r>
            <a:endParaRPr>
              <a:solidFill>
                <a:srgbClr val="DBF5FF"/>
              </a:solidFill>
            </a:endParaRPr>
          </a:p>
          <a:p>
            <a:pPr marL="0" lvl="0" indent="0" algn="l" rtl="0">
              <a:spcBef>
                <a:spcPts val="0"/>
              </a:spcBef>
              <a:spcAft>
                <a:spcPts val="0"/>
              </a:spcAft>
              <a:buNone/>
            </a:pPr>
            <a:r>
              <a:rPr lang="en">
                <a:solidFill>
                  <a:srgbClr val="DBF5FF"/>
                </a:solidFill>
              </a:rPr>
              <a:t>Infectious Diseases Society of America </a:t>
            </a:r>
            <a:r>
              <a:rPr lang="en" u="sng">
                <a:solidFill>
                  <a:srgbClr val="DBF5FF"/>
                </a:solidFill>
                <a:hlinkClick r:id="rId3">
                  <a:extLst>
                    <a:ext uri="{A12FA001-AC4F-418D-AE19-62706E023703}">
                      <ahyp:hlinkClr xmlns:ahyp="http://schemas.microsoft.com/office/drawing/2018/hyperlinkcolor" val="tx"/>
                    </a:ext>
                  </a:extLst>
                </a:hlinkClick>
              </a:rPr>
              <a:t>https://www.idsociety.org/</a:t>
            </a:r>
            <a:endParaRPr>
              <a:solidFill>
                <a:srgbClr val="DBF5FF"/>
              </a:solidFill>
            </a:endParaRPr>
          </a:p>
          <a:p>
            <a:pPr marL="0" lvl="0" indent="0" algn="l" rtl="0">
              <a:spcBef>
                <a:spcPts val="0"/>
              </a:spcBef>
              <a:spcAft>
                <a:spcPts val="0"/>
              </a:spcAft>
              <a:buNone/>
            </a:pPr>
            <a:endParaRPr>
              <a:solidFill>
                <a:srgbClr val="DBF5FF"/>
              </a:solidFill>
            </a:endParaRPr>
          </a:p>
          <a:p>
            <a:pPr marL="0" lvl="0" indent="0" algn="l" rtl="0">
              <a:spcBef>
                <a:spcPts val="0"/>
              </a:spcBef>
              <a:spcAft>
                <a:spcPts val="0"/>
              </a:spcAft>
              <a:buNone/>
            </a:pPr>
            <a:r>
              <a:rPr lang="en">
                <a:solidFill>
                  <a:srgbClr val="DBF5FF"/>
                </a:solidFill>
              </a:rPr>
              <a:t>Convention/Meetings Marketing Winner: </a:t>
            </a:r>
            <a:endParaRPr>
              <a:solidFill>
                <a:srgbClr val="DBF5FF"/>
              </a:solidFill>
            </a:endParaRPr>
          </a:p>
          <a:p>
            <a:pPr marL="0" lvl="0" indent="0" algn="l" rtl="0">
              <a:spcBef>
                <a:spcPts val="0"/>
              </a:spcBef>
              <a:spcAft>
                <a:spcPts val="0"/>
              </a:spcAft>
              <a:buNone/>
            </a:pPr>
            <a:r>
              <a:rPr lang="en">
                <a:solidFill>
                  <a:srgbClr val="DBF5FF"/>
                </a:solidFill>
              </a:rPr>
              <a:t>Insured Retirement Institute </a:t>
            </a:r>
            <a:r>
              <a:rPr lang="en" u="sng">
                <a:solidFill>
                  <a:srgbClr val="DBF5FF"/>
                </a:solidFill>
                <a:hlinkClick r:id="rId4">
                  <a:extLst>
                    <a:ext uri="{A12FA001-AC4F-418D-AE19-62706E023703}">
                      <ahyp:hlinkClr xmlns:ahyp="http://schemas.microsoft.com/office/drawing/2018/hyperlinkcolor" val="tx"/>
                    </a:ext>
                  </a:extLst>
                </a:hlinkClick>
              </a:rPr>
              <a:t>https://www.irionline.org/</a:t>
            </a:r>
            <a:endParaRPr>
              <a:solidFill>
                <a:srgbClr val="DBF5FF"/>
              </a:solidFill>
            </a:endParaRPr>
          </a:p>
          <a:p>
            <a:pPr marL="0" lvl="0" indent="0" algn="l" rtl="0">
              <a:spcBef>
                <a:spcPts val="0"/>
              </a:spcBef>
              <a:spcAft>
                <a:spcPts val="0"/>
              </a:spcAft>
              <a:buNone/>
            </a:pPr>
            <a:endParaRPr>
              <a:solidFill>
                <a:srgbClr val="DBF5FF"/>
              </a:solidFill>
            </a:endParaRPr>
          </a:p>
          <a:p>
            <a:pPr marL="0" lvl="0" indent="0" algn="l" rtl="0">
              <a:spcBef>
                <a:spcPts val="0"/>
              </a:spcBef>
              <a:spcAft>
                <a:spcPts val="0"/>
              </a:spcAft>
              <a:buNone/>
            </a:pPr>
            <a:r>
              <a:rPr lang="en">
                <a:solidFill>
                  <a:srgbClr val="DBF5FF"/>
                </a:solidFill>
              </a:rPr>
              <a:t>Media/Public Relations Winner: </a:t>
            </a:r>
            <a:endParaRPr>
              <a:solidFill>
                <a:srgbClr val="DBF5FF"/>
              </a:solidFill>
            </a:endParaRPr>
          </a:p>
          <a:p>
            <a:pPr marL="0" lvl="0" indent="0" algn="l" rtl="0">
              <a:spcBef>
                <a:spcPts val="0"/>
              </a:spcBef>
              <a:spcAft>
                <a:spcPts val="0"/>
              </a:spcAft>
              <a:buNone/>
            </a:pPr>
            <a:r>
              <a:rPr lang="en">
                <a:solidFill>
                  <a:srgbClr val="DBF5FF"/>
                </a:solidFill>
              </a:rPr>
              <a:t>Institute of Management Accountants </a:t>
            </a:r>
            <a:r>
              <a:rPr lang="en" u="sng">
                <a:solidFill>
                  <a:srgbClr val="DBF5FF"/>
                </a:solidFill>
                <a:hlinkClick r:id="rId5">
                  <a:extLst>
                    <a:ext uri="{A12FA001-AC4F-418D-AE19-62706E023703}">
                      <ahyp:hlinkClr xmlns:ahyp="http://schemas.microsoft.com/office/drawing/2018/hyperlinkcolor" val="tx"/>
                    </a:ext>
                  </a:extLst>
                </a:hlinkClick>
              </a:rPr>
              <a:t>https://www.imanet.org</a:t>
            </a:r>
            <a:endParaRPr>
              <a:solidFill>
                <a:srgbClr val="DBF5FF"/>
              </a:solidFill>
            </a:endParaRPr>
          </a:p>
          <a:p>
            <a:pPr marL="0" lvl="0" indent="0" algn="l" rtl="0">
              <a:spcBef>
                <a:spcPts val="0"/>
              </a:spcBef>
              <a:spcAft>
                <a:spcPts val="0"/>
              </a:spcAft>
              <a:buNone/>
            </a:pPr>
            <a:endParaRPr>
              <a:solidFill>
                <a:srgbClr val="DBF5FF"/>
              </a:solidFill>
            </a:endParaRPr>
          </a:p>
          <a:p>
            <a:pPr marL="0" lvl="0" indent="0" algn="l" rtl="0">
              <a:spcBef>
                <a:spcPts val="0"/>
              </a:spcBef>
              <a:spcAft>
                <a:spcPts val="0"/>
              </a:spcAft>
              <a:buNone/>
            </a:pPr>
            <a:r>
              <a:rPr lang="en">
                <a:solidFill>
                  <a:srgbClr val="DBF5FF"/>
                </a:solidFill>
              </a:rPr>
              <a:t>Video Winner: </a:t>
            </a:r>
            <a:endParaRPr>
              <a:solidFill>
                <a:srgbClr val="DBF5FF"/>
              </a:solidFill>
            </a:endParaRPr>
          </a:p>
          <a:p>
            <a:pPr marL="0" lvl="0" indent="0" algn="l" rtl="0">
              <a:spcBef>
                <a:spcPts val="0"/>
              </a:spcBef>
              <a:spcAft>
                <a:spcPts val="0"/>
              </a:spcAft>
              <a:buNone/>
            </a:pPr>
            <a:r>
              <a:rPr lang="en">
                <a:solidFill>
                  <a:srgbClr val="DBF5FF"/>
                </a:solidFill>
              </a:rPr>
              <a:t>National Hospice and Palliative Care Organization </a:t>
            </a:r>
            <a:r>
              <a:rPr lang="en" u="sng">
                <a:solidFill>
                  <a:srgbClr val="DBF5FF"/>
                </a:solidFill>
                <a:hlinkClick r:id="rId6">
                  <a:extLst>
                    <a:ext uri="{A12FA001-AC4F-418D-AE19-62706E023703}">
                      <ahyp:hlinkClr xmlns:ahyp="http://schemas.microsoft.com/office/drawing/2018/hyperlinkcolor" val="tx"/>
                    </a:ext>
                  </a:extLst>
                </a:hlinkClick>
              </a:rPr>
              <a:t>https://www.nhpco.org/</a:t>
            </a:r>
            <a:endParaRPr>
              <a:solidFill>
                <a:srgbClr val="DBF5FF"/>
              </a:solidFill>
            </a:endParaRPr>
          </a:p>
          <a:p>
            <a:pPr marL="0" lvl="0" indent="0" algn="l" rtl="0">
              <a:spcBef>
                <a:spcPts val="0"/>
              </a:spcBef>
              <a:spcAft>
                <a:spcPts val="0"/>
              </a:spcAft>
              <a:buNone/>
            </a:pPr>
            <a:endParaRPr>
              <a:solidFill>
                <a:srgbClr val="DBF5FF"/>
              </a:solidFill>
            </a:endParaRPr>
          </a:p>
          <a:p>
            <a:pPr marL="0" lvl="0" indent="0" algn="l" rtl="0">
              <a:spcBef>
                <a:spcPts val="0"/>
              </a:spcBef>
              <a:spcAft>
                <a:spcPts val="0"/>
              </a:spcAft>
              <a:buNone/>
            </a:pPr>
            <a:r>
              <a:rPr lang="en">
                <a:solidFill>
                  <a:srgbClr val="DBF5FF"/>
                </a:solidFill>
              </a:rPr>
              <a:t>E-Newsletter Winner: </a:t>
            </a:r>
            <a:endParaRPr>
              <a:solidFill>
                <a:srgbClr val="DBF5FF"/>
              </a:solidFill>
            </a:endParaRPr>
          </a:p>
          <a:p>
            <a:pPr marL="0" lvl="0" indent="0" algn="l" rtl="0">
              <a:spcBef>
                <a:spcPts val="0"/>
              </a:spcBef>
              <a:spcAft>
                <a:spcPts val="0"/>
              </a:spcAft>
              <a:buNone/>
            </a:pPr>
            <a:r>
              <a:rPr lang="en">
                <a:solidFill>
                  <a:srgbClr val="DBF5FF"/>
                </a:solidFill>
              </a:rPr>
              <a:t>Association of Equipment Manufacturers </a:t>
            </a:r>
            <a:r>
              <a:rPr lang="en" u="sng">
                <a:solidFill>
                  <a:srgbClr val="DBF5FF"/>
                </a:solidFill>
                <a:hlinkClick r:id="rId7">
                  <a:extLst>
                    <a:ext uri="{A12FA001-AC4F-418D-AE19-62706E023703}">
                      <ahyp:hlinkClr xmlns:ahyp="http://schemas.microsoft.com/office/drawing/2018/hyperlinkcolor" val="tx"/>
                    </a:ext>
                  </a:extLst>
                </a:hlinkClick>
              </a:rPr>
              <a:t>https://www.aem.org/</a:t>
            </a:r>
            <a:r>
              <a:rPr lang="en">
                <a:solidFill>
                  <a:srgbClr val="DBF5FF"/>
                </a:solidFill>
              </a:rPr>
              <a:t>	</a:t>
            </a:r>
            <a:endParaRPr>
              <a:solidFill>
                <a:srgbClr val="DBF5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Examples</a:t>
            </a:r>
            <a:endParaRPr sz="2400"/>
          </a:p>
        </p:txBody>
      </p:sp>
      <p:sp>
        <p:nvSpPr>
          <p:cNvPr id="129" name="Google Shape;129;p27"/>
          <p:cNvSpPr txBox="1"/>
          <p:nvPr/>
        </p:nvSpPr>
        <p:spPr>
          <a:xfrm>
            <a:off x="1053000" y="606675"/>
            <a:ext cx="70380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DBF5FF"/>
                </a:solidFill>
              </a:rPr>
              <a:t>The Association of Chamber of Commerce Executives Communications Excellence Awards</a:t>
            </a:r>
            <a:endParaRPr b="1">
              <a:solidFill>
                <a:srgbClr val="DBF5FF"/>
              </a:solidFill>
            </a:endParaRPr>
          </a:p>
          <a:p>
            <a:pPr marL="0" lvl="0" indent="0" algn="l" rtl="0">
              <a:spcBef>
                <a:spcPts val="0"/>
              </a:spcBef>
              <a:spcAft>
                <a:spcPts val="0"/>
              </a:spcAft>
              <a:buNone/>
            </a:pPr>
            <a:endParaRPr b="1">
              <a:solidFill>
                <a:srgbClr val="DBF5FF"/>
              </a:solidFill>
            </a:endParaRPr>
          </a:p>
          <a:p>
            <a:pPr marL="0" lvl="0" indent="0" algn="l" rtl="0">
              <a:spcBef>
                <a:spcPts val="0"/>
              </a:spcBef>
              <a:spcAft>
                <a:spcPts val="0"/>
              </a:spcAft>
              <a:buNone/>
            </a:pPr>
            <a:r>
              <a:rPr lang="en">
                <a:solidFill>
                  <a:srgbClr val="DBF5FF"/>
                </a:solidFill>
              </a:rPr>
              <a:t>Campaigns Winner: </a:t>
            </a:r>
            <a:endParaRPr>
              <a:solidFill>
                <a:srgbClr val="DBF5FF"/>
              </a:solidFill>
            </a:endParaRPr>
          </a:p>
          <a:p>
            <a:pPr marL="0" lvl="0" indent="0" algn="l" rtl="0">
              <a:spcBef>
                <a:spcPts val="0"/>
              </a:spcBef>
              <a:spcAft>
                <a:spcPts val="0"/>
              </a:spcAft>
              <a:buNone/>
            </a:pPr>
            <a:r>
              <a:rPr lang="en">
                <a:solidFill>
                  <a:srgbClr val="DBF5FF"/>
                </a:solidFill>
              </a:rPr>
              <a:t>Joplin Area Chamber of Commerce </a:t>
            </a:r>
            <a:r>
              <a:rPr lang="en" u="sng">
                <a:solidFill>
                  <a:srgbClr val="DBF5FF"/>
                </a:solidFill>
                <a:hlinkClick r:id="rId3">
                  <a:extLst>
                    <a:ext uri="{A12FA001-AC4F-418D-AE19-62706E023703}">
                      <ahyp:hlinkClr xmlns:ahyp="http://schemas.microsoft.com/office/drawing/2018/hyperlinkcolor" val="tx"/>
                    </a:ext>
                  </a:extLst>
                </a:hlinkClick>
              </a:rPr>
              <a:t>https://www.choosejoplin.com/</a:t>
            </a:r>
            <a:endParaRPr>
              <a:solidFill>
                <a:srgbClr val="DBF5FF"/>
              </a:solidFill>
            </a:endParaRPr>
          </a:p>
          <a:p>
            <a:pPr marL="0" lvl="0" indent="0" algn="l" rtl="0">
              <a:spcBef>
                <a:spcPts val="0"/>
              </a:spcBef>
              <a:spcAft>
                <a:spcPts val="0"/>
              </a:spcAft>
              <a:buNone/>
            </a:pPr>
            <a:endParaRPr>
              <a:solidFill>
                <a:srgbClr val="DBF5FF"/>
              </a:solidFill>
            </a:endParaRPr>
          </a:p>
          <a:p>
            <a:pPr marL="0" lvl="0" indent="0" algn="l" rtl="0">
              <a:spcBef>
                <a:spcPts val="0"/>
              </a:spcBef>
              <a:spcAft>
                <a:spcPts val="0"/>
              </a:spcAft>
              <a:buNone/>
            </a:pPr>
            <a:r>
              <a:rPr lang="en">
                <a:solidFill>
                  <a:srgbClr val="DBF5FF"/>
                </a:solidFill>
              </a:rPr>
              <a:t>Digital Media Winner:</a:t>
            </a:r>
            <a:endParaRPr>
              <a:solidFill>
                <a:srgbClr val="DBF5FF"/>
              </a:solidFill>
            </a:endParaRPr>
          </a:p>
          <a:p>
            <a:pPr marL="0" lvl="0" indent="0" algn="l" rtl="0">
              <a:spcBef>
                <a:spcPts val="0"/>
              </a:spcBef>
              <a:spcAft>
                <a:spcPts val="0"/>
              </a:spcAft>
              <a:buNone/>
            </a:pPr>
            <a:r>
              <a:rPr lang="en">
                <a:solidFill>
                  <a:srgbClr val="DBF5FF"/>
                </a:solidFill>
              </a:rPr>
              <a:t>The Chamber of Catawba County </a:t>
            </a:r>
            <a:r>
              <a:rPr lang="en" u="sng">
                <a:solidFill>
                  <a:srgbClr val="DBF5FF"/>
                </a:solidFill>
                <a:hlinkClick r:id="rId4">
                  <a:extLst>
                    <a:ext uri="{A12FA001-AC4F-418D-AE19-62706E023703}">
                      <ahyp:hlinkClr xmlns:ahyp="http://schemas.microsoft.com/office/drawing/2018/hyperlinkcolor" val="tx"/>
                    </a:ext>
                  </a:extLst>
                </a:hlinkClick>
              </a:rPr>
              <a:t>https://youtu.be/FAIjyv_MqKY</a:t>
            </a:r>
            <a:endParaRPr>
              <a:solidFill>
                <a:srgbClr val="DBF5FF"/>
              </a:solidFill>
            </a:endParaRPr>
          </a:p>
          <a:p>
            <a:pPr marL="0" lvl="0" indent="0" algn="l" rtl="0">
              <a:spcBef>
                <a:spcPts val="0"/>
              </a:spcBef>
              <a:spcAft>
                <a:spcPts val="0"/>
              </a:spcAft>
              <a:buNone/>
            </a:pPr>
            <a:endParaRPr>
              <a:solidFill>
                <a:srgbClr val="DBF5FF"/>
              </a:solidFill>
            </a:endParaRPr>
          </a:p>
          <a:p>
            <a:pPr marL="0" lvl="0" indent="0" algn="l" rtl="0">
              <a:spcBef>
                <a:spcPts val="0"/>
              </a:spcBef>
              <a:spcAft>
                <a:spcPts val="0"/>
              </a:spcAft>
              <a:buNone/>
            </a:pPr>
            <a:r>
              <a:rPr lang="en">
                <a:solidFill>
                  <a:srgbClr val="DBF5FF"/>
                </a:solidFill>
              </a:rPr>
              <a:t>Event Marketing Winner: </a:t>
            </a:r>
            <a:endParaRPr>
              <a:solidFill>
                <a:srgbClr val="DBF5FF"/>
              </a:solidFill>
            </a:endParaRPr>
          </a:p>
          <a:p>
            <a:pPr marL="0" lvl="0" indent="0" algn="l" rtl="0">
              <a:spcBef>
                <a:spcPts val="0"/>
              </a:spcBef>
              <a:spcAft>
                <a:spcPts val="0"/>
              </a:spcAft>
              <a:buNone/>
            </a:pPr>
            <a:r>
              <a:rPr lang="en">
                <a:solidFill>
                  <a:srgbClr val="DBF5FF"/>
                </a:solidFill>
              </a:rPr>
              <a:t>Frederick County Chamber of Commerce </a:t>
            </a:r>
            <a:r>
              <a:rPr lang="en" u="sng">
                <a:solidFill>
                  <a:srgbClr val="DBF5FF"/>
                </a:solidFill>
                <a:hlinkClick r:id="rId5">
                  <a:extLst>
                    <a:ext uri="{A12FA001-AC4F-418D-AE19-62706E023703}">
                      <ahyp:hlinkClr xmlns:ahyp="http://schemas.microsoft.com/office/drawing/2018/hyperlinkcolor" val="tx"/>
                    </a:ext>
                  </a:extLst>
                </a:hlinkClick>
              </a:rPr>
              <a:t>https://www.frederickchamber.org/she-week.html</a:t>
            </a:r>
            <a:endParaRPr>
              <a:solidFill>
                <a:srgbClr val="DBF5FF"/>
              </a:solidFill>
            </a:endParaRPr>
          </a:p>
          <a:p>
            <a:pPr marL="0" lvl="0" indent="0" algn="l" rtl="0">
              <a:spcBef>
                <a:spcPts val="0"/>
              </a:spcBef>
              <a:spcAft>
                <a:spcPts val="0"/>
              </a:spcAft>
              <a:buNone/>
            </a:pPr>
            <a:endParaRPr>
              <a:solidFill>
                <a:srgbClr val="DBF5FF"/>
              </a:solidFill>
            </a:endParaRPr>
          </a:p>
          <a:p>
            <a:pPr marL="0" lvl="0" indent="0" algn="l" rtl="0">
              <a:spcBef>
                <a:spcPts val="0"/>
              </a:spcBef>
              <a:spcAft>
                <a:spcPts val="0"/>
              </a:spcAft>
              <a:buNone/>
            </a:pPr>
            <a:r>
              <a:rPr lang="en">
                <a:solidFill>
                  <a:srgbClr val="DBF5FF"/>
                </a:solidFill>
              </a:rPr>
              <a:t>Print &amp; Electronic Publications Winner: </a:t>
            </a:r>
            <a:endParaRPr>
              <a:solidFill>
                <a:srgbClr val="DBF5FF"/>
              </a:solidFill>
            </a:endParaRPr>
          </a:p>
          <a:p>
            <a:pPr marL="0" lvl="0" indent="0" algn="l" rtl="0">
              <a:spcBef>
                <a:spcPts val="0"/>
              </a:spcBef>
              <a:spcAft>
                <a:spcPts val="0"/>
              </a:spcAft>
              <a:buNone/>
            </a:pPr>
            <a:r>
              <a:rPr lang="en">
                <a:solidFill>
                  <a:srgbClr val="DBF5FF"/>
                </a:solidFill>
              </a:rPr>
              <a:t>Greater Binghamton Chamber of Commerce </a:t>
            </a:r>
            <a:r>
              <a:rPr lang="en" u="sng">
                <a:solidFill>
                  <a:srgbClr val="DBF5FF"/>
                </a:solidFill>
                <a:hlinkClick r:id="rId6">
                  <a:extLst>
                    <a:ext uri="{A12FA001-AC4F-418D-AE19-62706E023703}">
                      <ahyp:hlinkClr xmlns:ahyp="http://schemas.microsoft.com/office/drawing/2018/hyperlinkcolor" val="tx"/>
                    </a:ext>
                  </a:extLst>
                </a:hlinkClick>
              </a:rPr>
              <a:t>https://greaterbinghamtonchamber.com/wp-content/uploads/2020/01/Economic-Forecast-2020-PRD-Dig.pdf</a:t>
            </a:r>
            <a:r>
              <a:rPr lang="en">
                <a:solidFill>
                  <a:srgbClr val="DBF5FF"/>
                </a:solidFill>
              </a:rPr>
              <a:t> </a:t>
            </a:r>
            <a:endParaRPr>
              <a:solidFill>
                <a:srgbClr val="DBF5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What is a Communications Strategy?</a:t>
            </a:r>
            <a:endParaRPr sz="2400"/>
          </a:p>
        </p:txBody>
      </p:sp>
      <p:sp>
        <p:nvSpPr>
          <p:cNvPr id="135" name="Google Shape;135;p28"/>
          <p:cNvSpPr txBox="1">
            <a:spLocks noGrp="1"/>
          </p:cNvSpPr>
          <p:nvPr>
            <p:ph type="body" idx="1"/>
          </p:nvPr>
        </p:nvSpPr>
        <p:spPr>
          <a:xfrm>
            <a:off x="1460850" y="681750"/>
            <a:ext cx="6222300" cy="3780000"/>
          </a:xfrm>
          <a:prstGeom prst="rect">
            <a:avLst/>
          </a:prstGeom>
          <a:noFill/>
          <a:ln>
            <a:noFill/>
          </a:ln>
        </p:spPr>
        <p:txBody>
          <a:bodyPr spcFirstLastPara="1" wrap="square" lIns="274300" tIns="457200" rIns="0" bIns="0" anchor="t" anchorCtr="0">
            <a:noAutofit/>
          </a:bodyPr>
          <a:lstStyle/>
          <a:p>
            <a:pPr marL="0" lvl="0" indent="0" algn="l" rtl="0">
              <a:lnSpc>
                <a:spcPct val="100000"/>
              </a:lnSpc>
              <a:spcBef>
                <a:spcPts val="300"/>
              </a:spcBef>
              <a:spcAft>
                <a:spcPts val="0"/>
              </a:spcAft>
              <a:buNone/>
            </a:pPr>
            <a:endParaRPr sz="1200"/>
          </a:p>
          <a:p>
            <a:pPr marL="0" lvl="0" indent="0" algn="l" rtl="0">
              <a:lnSpc>
                <a:spcPct val="100000"/>
              </a:lnSpc>
              <a:spcBef>
                <a:spcPts val="300"/>
              </a:spcBef>
              <a:spcAft>
                <a:spcPts val="0"/>
              </a:spcAft>
              <a:buNone/>
            </a:pPr>
            <a:r>
              <a:rPr lang="en" sz="1400"/>
              <a:t>A communications strategy is a plan for communicating with your target audience. It includes who you are talking to, why you are talking to them, how and when you will talk to them, what form of communication the content should take and what channels you should use to share it.  </a:t>
            </a:r>
            <a:endParaRPr sz="1400"/>
          </a:p>
          <a:p>
            <a:pPr marL="0" lvl="0" indent="0" algn="l" rtl="0">
              <a:lnSpc>
                <a:spcPct val="200000"/>
              </a:lnSpc>
              <a:spcBef>
                <a:spcPts val="300"/>
              </a:spcBef>
              <a:spcAft>
                <a:spcPts val="0"/>
              </a:spcAft>
              <a:buNone/>
            </a:pPr>
            <a:endParaRPr sz="1400"/>
          </a:p>
          <a:p>
            <a:pPr marL="0" lvl="0" indent="0" algn="l" rtl="0">
              <a:lnSpc>
                <a:spcPct val="100000"/>
              </a:lnSpc>
              <a:spcBef>
                <a:spcPts val="300"/>
              </a:spcBef>
              <a:spcAft>
                <a:spcPts val="0"/>
              </a:spcAft>
              <a:buNone/>
            </a:pPr>
            <a:r>
              <a:rPr lang="en" sz="1400"/>
              <a:t>Forbes: </a:t>
            </a:r>
            <a:r>
              <a:rPr lang="en" sz="1400">
                <a:solidFill>
                  <a:srgbClr val="DBF5FF"/>
                </a:solidFill>
              </a:rPr>
              <a:t>https://www.forbes.com/sites/forbescommunicationscouncil/2021/06/22/five-components-of-a-successful-strategic-communications-plan/?sh=1793684c5813</a:t>
            </a:r>
            <a:endParaRPr sz="1400">
              <a:solidFill>
                <a:srgbClr val="DBF5FF"/>
              </a:solidFill>
            </a:endParaRPr>
          </a:p>
          <a:p>
            <a:pPr marL="0" lvl="0" indent="0" algn="l" rtl="0">
              <a:lnSpc>
                <a:spcPct val="200000"/>
              </a:lnSpc>
              <a:spcBef>
                <a:spcPts val="30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0" y="0"/>
            <a:ext cx="8320200" cy="816300"/>
          </a:xfrm>
          <a:prstGeom prst="rect">
            <a:avLst/>
          </a:prstGeom>
          <a:noFill/>
          <a:ln>
            <a:noFill/>
          </a:ln>
        </p:spPr>
        <p:txBody>
          <a:bodyPr spcFirstLastPara="1" wrap="square" lIns="228600" tIns="228600" rIns="0" bIns="0" anchor="t" anchorCtr="0">
            <a:noAutofit/>
          </a:bodyPr>
          <a:lstStyle/>
          <a:p>
            <a:pPr marL="0" lvl="0" indent="0" algn="l" rtl="0">
              <a:lnSpc>
                <a:spcPct val="100000"/>
              </a:lnSpc>
              <a:spcBef>
                <a:spcPts val="0"/>
              </a:spcBef>
              <a:spcAft>
                <a:spcPts val="0"/>
              </a:spcAft>
              <a:buClr>
                <a:srgbClr val="DBF5FF"/>
              </a:buClr>
              <a:buSzPts val="2400"/>
              <a:buFont typeface="Arial"/>
              <a:buNone/>
            </a:pPr>
            <a:r>
              <a:rPr lang="en" sz="2400"/>
              <a:t>What do we</a:t>
            </a:r>
            <a:r>
              <a:rPr lang="en" sz="2400" b="1"/>
              <a:t> CURRENTLY</a:t>
            </a:r>
            <a:r>
              <a:rPr lang="en" sz="2400"/>
              <a:t> do?</a:t>
            </a:r>
            <a:endParaRPr sz="2400"/>
          </a:p>
        </p:txBody>
      </p:sp>
      <p:sp>
        <p:nvSpPr>
          <p:cNvPr id="141" name="Google Shape;141;p29"/>
          <p:cNvSpPr txBox="1">
            <a:spLocks noGrp="1"/>
          </p:cNvSpPr>
          <p:nvPr>
            <p:ph type="body" idx="1"/>
          </p:nvPr>
        </p:nvSpPr>
        <p:spPr>
          <a:xfrm>
            <a:off x="805825" y="1069500"/>
            <a:ext cx="4226400" cy="3004500"/>
          </a:xfrm>
          <a:prstGeom prst="rect">
            <a:avLst/>
          </a:prstGeom>
          <a:noFill/>
          <a:ln>
            <a:noFill/>
          </a:ln>
        </p:spPr>
        <p:txBody>
          <a:bodyPr spcFirstLastPara="1" wrap="square" lIns="274300" tIns="457200" rIns="0" bIns="0" anchor="t" anchorCtr="0">
            <a:noAutofit/>
          </a:bodyPr>
          <a:lstStyle/>
          <a:p>
            <a:pPr marL="457200" lvl="0" indent="0" algn="l" rtl="0">
              <a:lnSpc>
                <a:spcPct val="115000"/>
              </a:lnSpc>
              <a:spcBef>
                <a:spcPts val="0"/>
              </a:spcBef>
              <a:spcAft>
                <a:spcPts val="0"/>
              </a:spcAft>
              <a:buNone/>
            </a:pPr>
            <a:endParaRPr sz="1100">
              <a:solidFill>
                <a:srgbClr val="DBF5FF"/>
              </a:solidFill>
              <a:latin typeface="Arial"/>
              <a:ea typeface="Arial"/>
              <a:cs typeface="Arial"/>
              <a:sym typeface="Arial"/>
            </a:endParaRPr>
          </a:p>
          <a:p>
            <a:pPr marL="0" lvl="0" indent="0" algn="l" rtl="0">
              <a:lnSpc>
                <a:spcPct val="115000"/>
              </a:lnSpc>
              <a:spcBef>
                <a:spcPts val="300"/>
              </a:spcBef>
              <a:spcAft>
                <a:spcPts val="0"/>
              </a:spcAft>
              <a:buNone/>
            </a:pPr>
            <a:endParaRPr>
              <a:solidFill>
                <a:srgbClr val="DBF5FF"/>
              </a:solidFill>
            </a:endParaRPr>
          </a:p>
          <a:p>
            <a:pPr marL="0" lvl="0" indent="0" algn="l" rtl="0">
              <a:lnSpc>
                <a:spcPct val="115000"/>
              </a:lnSpc>
              <a:spcBef>
                <a:spcPts val="300"/>
              </a:spcBef>
              <a:spcAft>
                <a:spcPts val="300"/>
              </a:spcAft>
              <a:buNone/>
            </a:pPr>
            <a:r>
              <a:rPr lang="en" sz="1400"/>
              <a:t>Don’t throw the baby out with the bathwater</a:t>
            </a:r>
            <a:endParaRPr sz="1400">
              <a:solidFill>
                <a:srgbClr val="DBF5FF"/>
              </a:solidFill>
            </a:endParaRPr>
          </a:p>
        </p:txBody>
      </p:sp>
      <p:pic>
        <p:nvPicPr>
          <p:cNvPr id="142" name="Google Shape;142;p29"/>
          <p:cNvPicPr preferRelativeResize="0"/>
          <p:nvPr/>
        </p:nvPicPr>
        <p:blipFill>
          <a:blip r:embed="rId3">
            <a:alphaModFix/>
          </a:blip>
          <a:stretch>
            <a:fillRect/>
          </a:stretch>
        </p:blipFill>
        <p:spPr>
          <a:xfrm>
            <a:off x="5381800" y="821813"/>
            <a:ext cx="2624901" cy="349987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On-screen Show (16:9)</PresentationFormat>
  <Paragraphs>108</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Helvetica Neue</vt:lpstr>
      <vt:lpstr>Arial</vt:lpstr>
      <vt:lpstr>Calibri</vt:lpstr>
      <vt:lpstr>Simple Light</vt:lpstr>
      <vt:lpstr>Dark</vt:lpstr>
      <vt:lpstr>PowerPoint Presentation</vt:lpstr>
      <vt:lpstr>E360 </vt:lpstr>
      <vt:lpstr>Meet Amy</vt:lpstr>
      <vt:lpstr>Hello? Anyone Out There?</vt:lpstr>
      <vt:lpstr>PowerPoint Presentation</vt:lpstr>
      <vt:lpstr>Examples</vt:lpstr>
      <vt:lpstr>Examples</vt:lpstr>
      <vt:lpstr>What is a Communications Strategy?</vt:lpstr>
      <vt:lpstr>What do we CURRENTLY do?</vt:lpstr>
      <vt:lpstr>Audit or Take Stock</vt:lpstr>
      <vt:lpstr>Developing the Plan: Four Focuses</vt:lpstr>
      <vt:lpstr>Dive Deeper with These Questions </vt:lpstr>
      <vt:lpstr>What is the main focus of your plan?  Target Audience</vt:lpstr>
      <vt:lpstr>How Does This Plan Tie Into Our Brand and Support Our Mission?</vt:lpstr>
      <vt:lpstr>How Far Do You Plan Ahead?</vt:lpstr>
      <vt:lpstr>Q&amp;A + Sharing = #Werisetogether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MacRae, Karyn</dc:creator>
  <cp:lastModifiedBy>MacRae, Karyn</cp:lastModifiedBy>
  <cp:revision>3</cp:revision>
  <dcterms:modified xsi:type="dcterms:W3CDTF">2021-12-23T03:40:38Z</dcterms:modified>
</cp:coreProperties>
</file>