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8"/>
  </p:notesMasterIdLst>
  <p:sldIdLst>
    <p:sldId id="263" r:id="rId5"/>
    <p:sldId id="768" r:id="rId6"/>
    <p:sldId id="388" r:id="rId7"/>
    <p:sldId id="416" r:id="rId8"/>
    <p:sldId id="460" r:id="rId9"/>
    <p:sldId id="770" r:id="rId10"/>
    <p:sldId id="769" r:id="rId11"/>
    <p:sldId id="771" r:id="rId12"/>
    <p:sldId id="772" r:id="rId13"/>
    <p:sldId id="464" r:id="rId14"/>
    <p:sldId id="496" r:id="rId15"/>
    <p:sldId id="497" r:id="rId16"/>
    <p:sldId id="462" r:id="rId17"/>
    <p:sldId id="463" r:id="rId18"/>
    <p:sldId id="499" r:id="rId19"/>
    <p:sldId id="502" r:id="rId20"/>
    <p:sldId id="503" r:id="rId21"/>
    <p:sldId id="504" r:id="rId22"/>
    <p:sldId id="505" r:id="rId23"/>
    <p:sldId id="500" r:id="rId24"/>
    <p:sldId id="501" r:id="rId25"/>
    <p:sldId id="465" r:id="rId26"/>
    <p:sldId id="498" r:id="rId27"/>
    <p:sldId id="412" r:id="rId28"/>
    <p:sldId id="413" r:id="rId29"/>
    <p:sldId id="414" r:id="rId30"/>
    <p:sldId id="415" r:id="rId31"/>
    <p:sldId id="417" r:id="rId32"/>
    <p:sldId id="418" r:id="rId33"/>
    <p:sldId id="419" r:id="rId34"/>
    <p:sldId id="420" r:id="rId35"/>
    <p:sldId id="422" r:id="rId36"/>
    <p:sldId id="443" r:id="rId37"/>
    <p:sldId id="421" r:id="rId38"/>
    <p:sldId id="466" r:id="rId39"/>
    <p:sldId id="468" r:id="rId40"/>
    <p:sldId id="467" r:id="rId41"/>
    <p:sldId id="469" r:id="rId42"/>
    <p:sldId id="470" r:id="rId43"/>
    <p:sldId id="471" r:id="rId44"/>
    <p:sldId id="472" r:id="rId45"/>
    <p:sldId id="473" r:id="rId46"/>
    <p:sldId id="474" r:id="rId47"/>
    <p:sldId id="430" r:id="rId48"/>
    <p:sldId id="475" r:id="rId49"/>
    <p:sldId id="476" r:id="rId50"/>
    <p:sldId id="441" r:id="rId51"/>
    <p:sldId id="766" r:id="rId52"/>
    <p:sldId id="767" r:id="rId53"/>
    <p:sldId id="480" r:id="rId54"/>
    <p:sldId id="481" r:id="rId55"/>
    <p:sldId id="482" r:id="rId56"/>
    <p:sldId id="483" r:id="rId57"/>
    <p:sldId id="484" r:id="rId58"/>
    <p:sldId id="485" r:id="rId59"/>
    <p:sldId id="486" r:id="rId60"/>
    <p:sldId id="487" r:id="rId61"/>
    <p:sldId id="488" r:id="rId62"/>
    <p:sldId id="391" r:id="rId63"/>
    <p:sldId id="392" r:id="rId64"/>
    <p:sldId id="393" r:id="rId65"/>
    <p:sldId id="489" r:id="rId66"/>
    <p:sldId id="490" r:id="rId67"/>
    <p:sldId id="491" r:id="rId68"/>
    <p:sldId id="397" r:id="rId69"/>
    <p:sldId id="398" r:id="rId70"/>
    <p:sldId id="399" r:id="rId71"/>
    <p:sldId id="400" r:id="rId72"/>
    <p:sldId id="401" r:id="rId73"/>
    <p:sldId id="492" r:id="rId74"/>
    <p:sldId id="493" r:id="rId75"/>
    <p:sldId id="494" r:id="rId76"/>
    <p:sldId id="49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2"/>
    <a:srgbClr val="FFC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0"/>
    <p:restoredTop sz="94694"/>
  </p:normalViewPr>
  <p:slideViewPr>
    <p:cSldViewPr snapToGrid="0" snapToObjects="1">
      <p:cViewPr varScale="1">
        <p:scale>
          <a:sx n="72" d="100"/>
          <a:sy n="72" d="100"/>
        </p:scale>
        <p:origin x="762" y="78"/>
      </p:cViewPr>
      <p:guideLst/>
    </p:cSldViewPr>
  </p:slideViewPr>
  <p:notesTextViewPr>
    <p:cViewPr>
      <p:scale>
        <a:sx n="1" d="1"/>
        <a:sy n="1" d="1"/>
      </p:scale>
      <p:origin x="0" y="0"/>
    </p:cViewPr>
  </p:notesTextViewPr>
  <p:sorterViewPr>
    <p:cViewPr>
      <p:scale>
        <a:sx n="110" d="100"/>
        <a:sy n="110" d="100"/>
      </p:scale>
      <p:origin x="0" y="-224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4434D-F674-4AE0-B463-80276BE56B2A}" type="datetimeFigureOut">
              <a:rPr lang="en-US" smtClean="0"/>
              <a:t>12/29/2021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3C632-3649-4C8F-87D1-86D315B15380}" type="slidenum">
              <a:rPr lang="en-US" smtClean="0"/>
              <a:t>‹#›</a:t>
            </a:fld>
            <a:endParaRPr lang="en-US"/>
          </a:p>
        </p:txBody>
      </p:sp>
    </p:spTree>
    <p:extLst>
      <p:ext uri="{BB962C8B-B14F-4D97-AF65-F5344CB8AC3E}">
        <p14:creationId xmlns:p14="http://schemas.microsoft.com/office/powerpoint/2010/main" val="35185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Titile</a:t>
            </a:r>
            <a:r>
              <a:rPr lang="en-US" dirty="0"/>
              <a:t> Slide</a:t>
            </a:r>
          </a:p>
        </p:txBody>
      </p:sp>
      <p:sp>
        <p:nvSpPr>
          <p:cNvPr id="4" name="Slide Number Placeholder 3"/>
          <p:cNvSpPr>
            <a:spLocks noGrp="1"/>
          </p:cNvSpPr>
          <p:nvPr>
            <p:ph type="sldNum" sz="quarter" idx="5"/>
          </p:nvPr>
        </p:nvSpPr>
        <p:spPr/>
        <p:txBody>
          <a:bodyPr/>
          <a:lstStyle/>
          <a:p>
            <a:fld id="{83ADB96A-47EA-9647-B8D2-8903D91E391A}" type="slidenum">
              <a:rPr lang="en-US" smtClean="0"/>
              <a:t>1</a:t>
            </a:fld>
            <a:endParaRPr lang="en-US"/>
          </a:p>
        </p:txBody>
      </p:sp>
    </p:spTree>
    <p:extLst>
      <p:ext uri="{BB962C8B-B14F-4D97-AF65-F5344CB8AC3E}">
        <p14:creationId xmlns:p14="http://schemas.microsoft.com/office/powerpoint/2010/main" val="366177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37</a:t>
            </a:fld>
            <a:endParaRPr lang="en-US" altLang="en-US" dirty="0"/>
          </a:p>
        </p:txBody>
      </p:sp>
    </p:spTree>
    <p:extLst>
      <p:ext uri="{BB962C8B-B14F-4D97-AF65-F5344CB8AC3E}">
        <p14:creationId xmlns:p14="http://schemas.microsoft.com/office/powerpoint/2010/main" val="23832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38</a:t>
            </a:fld>
            <a:endParaRPr lang="en-US" altLang="en-US" dirty="0"/>
          </a:p>
        </p:txBody>
      </p:sp>
    </p:spTree>
    <p:extLst>
      <p:ext uri="{BB962C8B-B14F-4D97-AF65-F5344CB8AC3E}">
        <p14:creationId xmlns:p14="http://schemas.microsoft.com/office/powerpoint/2010/main" val="58951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39</a:t>
            </a:fld>
            <a:endParaRPr lang="en-US" altLang="en-US" dirty="0"/>
          </a:p>
        </p:txBody>
      </p:sp>
    </p:spTree>
    <p:extLst>
      <p:ext uri="{BB962C8B-B14F-4D97-AF65-F5344CB8AC3E}">
        <p14:creationId xmlns:p14="http://schemas.microsoft.com/office/powerpoint/2010/main" val="3272022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40</a:t>
            </a:fld>
            <a:endParaRPr lang="en-US" altLang="en-US" dirty="0"/>
          </a:p>
        </p:txBody>
      </p:sp>
    </p:spTree>
    <p:extLst>
      <p:ext uri="{BB962C8B-B14F-4D97-AF65-F5344CB8AC3E}">
        <p14:creationId xmlns:p14="http://schemas.microsoft.com/office/powerpoint/2010/main" val="302240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41</a:t>
            </a:fld>
            <a:endParaRPr lang="en-US" altLang="en-US" dirty="0"/>
          </a:p>
        </p:txBody>
      </p:sp>
    </p:spTree>
    <p:extLst>
      <p:ext uri="{BB962C8B-B14F-4D97-AF65-F5344CB8AC3E}">
        <p14:creationId xmlns:p14="http://schemas.microsoft.com/office/powerpoint/2010/main" val="229579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42</a:t>
            </a:fld>
            <a:endParaRPr lang="en-US" altLang="en-US" dirty="0"/>
          </a:p>
        </p:txBody>
      </p:sp>
    </p:spTree>
    <p:extLst>
      <p:ext uri="{BB962C8B-B14F-4D97-AF65-F5344CB8AC3E}">
        <p14:creationId xmlns:p14="http://schemas.microsoft.com/office/powerpoint/2010/main" val="261194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43</a:t>
            </a:fld>
            <a:endParaRPr lang="en-US" altLang="en-US" dirty="0"/>
          </a:p>
        </p:txBody>
      </p:sp>
    </p:spTree>
    <p:extLst>
      <p:ext uri="{BB962C8B-B14F-4D97-AF65-F5344CB8AC3E}">
        <p14:creationId xmlns:p14="http://schemas.microsoft.com/office/powerpoint/2010/main" val="344646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44</a:t>
            </a:fld>
            <a:endParaRPr lang="en-US" altLang="en-US" dirty="0"/>
          </a:p>
        </p:txBody>
      </p:sp>
    </p:spTree>
    <p:extLst>
      <p:ext uri="{BB962C8B-B14F-4D97-AF65-F5344CB8AC3E}">
        <p14:creationId xmlns:p14="http://schemas.microsoft.com/office/powerpoint/2010/main" val="554961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45</a:t>
            </a:fld>
            <a:endParaRPr lang="en-US" altLang="en-US" dirty="0"/>
          </a:p>
        </p:txBody>
      </p:sp>
    </p:spTree>
    <p:extLst>
      <p:ext uri="{BB962C8B-B14F-4D97-AF65-F5344CB8AC3E}">
        <p14:creationId xmlns:p14="http://schemas.microsoft.com/office/powerpoint/2010/main" val="1710971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46</a:t>
            </a:fld>
            <a:endParaRPr lang="en-US" altLang="en-US" dirty="0"/>
          </a:p>
        </p:txBody>
      </p:sp>
    </p:spTree>
    <p:extLst>
      <p:ext uri="{BB962C8B-B14F-4D97-AF65-F5344CB8AC3E}">
        <p14:creationId xmlns:p14="http://schemas.microsoft.com/office/powerpoint/2010/main" val="80942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29</a:t>
            </a:fld>
            <a:endParaRPr lang="en-US" altLang="en-US" dirty="0"/>
          </a:p>
        </p:txBody>
      </p:sp>
    </p:spTree>
    <p:extLst>
      <p:ext uri="{BB962C8B-B14F-4D97-AF65-F5344CB8AC3E}">
        <p14:creationId xmlns:p14="http://schemas.microsoft.com/office/powerpoint/2010/main" val="3681044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47</a:t>
            </a:fld>
            <a:endParaRPr lang="en-US" altLang="en-US" dirty="0"/>
          </a:p>
        </p:txBody>
      </p:sp>
    </p:spTree>
    <p:extLst>
      <p:ext uri="{BB962C8B-B14F-4D97-AF65-F5344CB8AC3E}">
        <p14:creationId xmlns:p14="http://schemas.microsoft.com/office/powerpoint/2010/main" val="2963305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8DDC4-26DC-4E53-A30E-CDC7F28BF741}" type="slidenum">
              <a:rPr lang="en-US" smtClean="0"/>
              <a:t>48</a:t>
            </a:fld>
            <a:endParaRPr lang="en-US" dirty="0"/>
          </a:p>
        </p:txBody>
      </p:sp>
    </p:spTree>
    <p:extLst>
      <p:ext uri="{BB962C8B-B14F-4D97-AF65-F5344CB8AC3E}">
        <p14:creationId xmlns:p14="http://schemas.microsoft.com/office/powerpoint/2010/main" val="16140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50</a:t>
            </a:fld>
            <a:endParaRPr lang="en-US" altLang="en-US" dirty="0"/>
          </a:p>
        </p:txBody>
      </p:sp>
    </p:spTree>
    <p:extLst>
      <p:ext uri="{BB962C8B-B14F-4D97-AF65-F5344CB8AC3E}">
        <p14:creationId xmlns:p14="http://schemas.microsoft.com/office/powerpoint/2010/main" val="2698728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83F8F9-180E-44F0-BF4C-294CA0718517}" type="slidenum">
              <a:rPr lang="en-US" altLang="en-US" smtClean="0"/>
              <a:pPr>
                <a:spcBef>
                  <a:spcPct val="0"/>
                </a:spcBef>
              </a:pPr>
              <a:t>51</a:t>
            </a:fld>
            <a:endParaRPr lang="en-US" altLang="en-US" dirty="0"/>
          </a:p>
        </p:txBody>
      </p:sp>
    </p:spTree>
    <p:extLst>
      <p:ext uri="{BB962C8B-B14F-4D97-AF65-F5344CB8AC3E}">
        <p14:creationId xmlns:p14="http://schemas.microsoft.com/office/powerpoint/2010/main" val="122213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5C4DA6-E2FC-4DEC-87C9-A65355A6B487}" type="slidenum">
              <a:rPr lang="en-US" altLang="en-US" smtClean="0"/>
              <a:pPr>
                <a:spcBef>
                  <a:spcPct val="0"/>
                </a:spcBef>
              </a:pPr>
              <a:t>52</a:t>
            </a:fld>
            <a:endParaRPr lang="en-US" altLang="en-US" dirty="0"/>
          </a:p>
        </p:txBody>
      </p:sp>
    </p:spTree>
    <p:extLst>
      <p:ext uri="{BB962C8B-B14F-4D97-AF65-F5344CB8AC3E}">
        <p14:creationId xmlns:p14="http://schemas.microsoft.com/office/powerpoint/2010/main" val="190465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03BFF9-6DA8-4194-A281-600CDB6C9313}" type="slidenum">
              <a:rPr lang="en-US" altLang="en-US" smtClean="0"/>
              <a:pPr>
                <a:spcBef>
                  <a:spcPct val="0"/>
                </a:spcBef>
              </a:pPr>
              <a:t>53</a:t>
            </a:fld>
            <a:endParaRPr lang="en-US" altLang="en-US" dirty="0"/>
          </a:p>
        </p:txBody>
      </p:sp>
    </p:spTree>
    <p:extLst>
      <p:ext uri="{BB962C8B-B14F-4D97-AF65-F5344CB8AC3E}">
        <p14:creationId xmlns:p14="http://schemas.microsoft.com/office/powerpoint/2010/main" val="3888690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C7DBCC-1BBF-422B-BFF1-10974F264A69}" type="slidenum">
              <a:rPr lang="en-US" altLang="en-US" smtClean="0"/>
              <a:pPr>
                <a:spcBef>
                  <a:spcPct val="0"/>
                </a:spcBef>
              </a:pPr>
              <a:t>54</a:t>
            </a:fld>
            <a:endParaRPr lang="en-US" altLang="en-US" dirty="0"/>
          </a:p>
        </p:txBody>
      </p:sp>
    </p:spTree>
    <p:extLst>
      <p:ext uri="{BB962C8B-B14F-4D97-AF65-F5344CB8AC3E}">
        <p14:creationId xmlns:p14="http://schemas.microsoft.com/office/powerpoint/2010/main" val="3487271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5B77FF-4BE2-42C5-9F5D-B01C50E2B70B}" type="slidenum">
              <a:rPr lang="en-US" altLang="en-US" smtClean="0"/>
              <a:pPr>
                <a:spcBef>
                  <a:spcPct val="0"/>
                </a:spcBef>
              </a:pPr>
              <a:t>55</a:t>
            </a:fld>
            <a:endParaRPr lang="en-US" altLang="en-US" dirty="0"/>
          </a:p>
        </p:txBody>
      </p:sp>
    </p:spTree>
    <p:extLst>
      <p:ext uri="{BB962C8B-B14F-4D97-AF65-F5344CB8AC3E}">
        <p14:creationId xmlns:p14="http://schemas.microsoft.com/office/powerpoint/2010/main" val="4209912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2CAFA2-A9C3-4FAC-AF08-7EA849532037}" type="slidenum">
              <a:rPr lang="en-US" altLang="en-US" smtClean="0"/>
              <a:pPr>
                <a:spcBef>
                  <a:spcPct val="0"/>
                </a:spcBef>
              </a:pPr>
              <a:t>56</a:t>
            </a:fld>
            <a:endParaRPr lang="en-US" altLang="en-US" dirty="0"/>
          </a:p>
        </p:txBody>
      </p:sp>
    </p:spTree>
    <p:extLst>
      <p:ext uri="{BB962C8B-B14F-4D97-AF65-F5344CB8AC3E}">
        <p14:creationId xmlns:p14="http://schemas.microsoft.com/office/powerpoint/2010/main" val="1960117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EBF722-3531-4987-A6D9-2AB705C9A3BC}" type="slidenum">
              <a:rPr lang="en-US" altLang="en-US" smtClean="0"/>
              <a:pPr>
                <a:spcBef>
                  <a:spcPct val="0"/>
                </a:spcBef>
              </a:pPr>
              <a:t>57</a:t>
            </a:fld>
            <a:endParaRPr lang="en-US" altLang="en-US" dirty="0"/>
          </a:p>
        </p:txBody>
      </p:sp>
    </p:spTree>
    <p:extLst>
      <p:ext uri="{BB962C8B-B14F-4D97-AF65-F5344CB8AC3E}">
        <p14:creationId xmlns:p14="http://schemas.microsoft.com/office/powerpoint/2010/main" val="50638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30</a:t>
            </a:fld>
            <a:endParaRPr lang="en-US" altLang="en-US" dirty="0"/>
          </a:p>
        </p:txBody>
      </p:sp>
    </p:spTree>
    <p:extLst>
      <p:ext uri="{BB962C8B-B14F-4D97-AF65-F5344CB8AC3E}">
        <p14:creationId xmlns:p14="http://schemas.microsoft.com/office/powerpoint/2010/main" val="1016135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D2A217-0CDA-4692-99FC-2D1C7B2F9D42}" type="slidenum">
              <a:rPr lang="en-US" altLang="en-US" smtClean="0"/>
              <a:pPr>
                <a:spcBef>
                  <a:spcPct val="0"/>
                </a:spcBef>
              </a:pPr>
              <a:t>58</a:t>
            </a:fld>
            <a:endParaRPr lang="en-US" altLang="en-US" dirty="0"/>
          </a:p>
        </p:txBody>
      </p:sp>
    </p:spTree>
    <p:extLst>
      <p:ext uri="{BB962C8B-B14F-4D97-AF65-F5344CB8AC3E}">
        <p14:creationId xmlns:p14="http://schemas.microsoft.com/office/powerpoint/2010/main" val="2354177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5BCE39-BF11-4F07-B9CB-A392A3C81E0A}" type="slidenum">
              <a:rPr lang="en-US" altLang="en-US" smtClean="0"/>
              <a:pPr>
                <a:spcBef>
                  <a:spcPct val="0"/>
                </a:spcBef>
              </a:pPr>
              <a:t>59</a:t>
            </a:fld>
            <a:endParaRPr lang="en-US" altLang="en-US" dirty="0"/>
          </a:p>
        </p:txBody>
      </p:sp>
    </p:spTree>
    <p:extLst>
      <p:ext uri="{BB962C8B-B14F-4D97-AF65-F5344CB8AC3E}">
        <p14:creationId xmlns:p14="http://schemas.microsoft.com/office/powerpoint/2010/main" val="478755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6BC5B6-B212-407E-845B-BFEDC60E60E0}" type="slidenum">
              <a:rPr lang="en-US" altLang="en-US" smtClean="0"/>
              <a:pPr>
                <a:spcBef>
                  <a:spcPct val="0"/>
                </a:spcBef>
              </a:pPr>
              <a:t>60</a:t>
            </a:fld>
            <a:endParaRPr lang="en-US" altLang="en-US" dirty="0"/>
          </a:p>
        </p:txBody>
      </p:sp>
    </p:spTree>
    <p:extLst>
      <p:ext uri="{BB962C8B-B14F-4D97-AF65-F5344CB8AC3E}">
        <p14:creationId xmlns:p14="http://schemas.microsoft.com/office/powerpoint/2010/main" val="4166978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73DDE3-341E-4AB6-840B-F88EEC29CBEA}" type="slidenum">
              <a:rPr lang="en-US" altLang="en-US" smtClean="0"/>
              <a:pPr>
                <a:spcBef>
                  <a:spcPct val="0"/>
                </a:spcBef>
              </a:pPr>
              <a:t>61</a:t>
            </a:fld>
            <a:endParaRPr lang="en-US" altLang="en-US" dirty="0"/>
          </a:p>
        </p:txBody>
      </p:sp>
    </p:spTree>
    <p:extLst>
      <p:ext uri="{BB962C8B-B14F-4D97-AF65-F5344CB8AC3E}">
        <p14:creationId xmlns:p14="http://schemas.microsoft.com/office/powerpoint/2010/main" val="1943120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0F58D2-06B2-4BF6-9BC0-500D4980AE9A}" type="slidenum">
              <a:rPr lang="en-US" altLang="en-US" smtClean="0"/>
              <a:pPr>
                <a:spcBef>
                  <a:spcPct val="0"/>
                </a:spcBef>
              </a:pPr>
              <a:t>62</a:t>
            </a:fld>
            <a:endParaRPr lang="en-US" altLang="en-US" dirty="0"/>
          </a:p>
        </p:txBody>
      </p:sp>
    </p:spTree>
    <p:extLst>
      <p:ext uri="{BB962C8B-B14F-4D97-AF65-F5344CB8AC3E}">
        <p14:creationId xmlns:p14="http://schemas.microsoft.com/office/powerpoint/2010/main" val="2507669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EAFE66-01CB-4881-8475-952FAF06D7D7}" type="slidenum">
              <a:rPr lang="en-US" altLang="en-US" smtClean="0"/>
              <a:pPr>
                <a:spcBef>
                  <a:spcPct val="0"/>
                </a:spcBef>
              </a:pPr>
              <a:t>63</a:t>
            </a:fld>
            <a:endParaRPr lang="en-US" altLang="en-US" dirty="0"/>
          </a:p>
        </p:txBody>
      </p:sp>
    </p:spTree>
    <p:extLst>
      <p:ext uri="{BB962C8B-B14F-4D97-AF65-F5344CB8AC3E}">
        <p14:creationId xmlns:p14="http://schemas.microsoft.com/office/powerpoint/2010/main" val="1928861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13AF8E-2447-4012-BBC9-91C2D44F785A}" type="slidenum">
              <a:rPr lang="en-US" altLang="en-US" smtClean="0"/>
              <a:pPr>
                <a:spcBef>
                  <a:spcPct val="0"/>
                </a:spcBef>
              </a:pPr>
              <a:t>64</a:t>
            </a:fld>
            <a:endParaRPr lang="en-US" altLang="en-US" dirty="0"/>
          </a:p>
        </p:txBody>
      </p:sp>
    </p:spTree>
    <p:extLst>
      <p:ext uri="{BB962C8B-B14F-4D97-AF65-F5344CB8AC3E}">
        <p14:creationId xmlns:p14="http://schemas.microsoft.com/office/powerpoint/2010/main" val="3039464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422845-E7B6-4B92-A4C9-41A795EFD862}" type="slidenum">
              <a:rPr lang="en-US" altLang="en-US" smtClean="0"/>
              <a:pPr>
                <a:spcBef>
                  <a:spcPct val="0"/>
                </a:spcBef>
              </a:pPr>
              <a:t>65</a:t>
            </a:fld>
            <a:endParaRPr lang="en-US" altLang="en-US" dirty="0"/>
          </a:p>
        </p:txBody>
      </p:sp>
    </p:spTree>
    <p:extLst>
      <p:ext uri="{BB962C8B-B14F-4D97-AF65-F5344CB8AC3E}">
        <p14:creationId xmlns:p14="http://schemas.microsoft.com/office/powerpoint/2010/main" val="372630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29E0F9-DF5B-4387-A0D8-18C81298E2D0}" type="slidenum">
              <a:rPr lang="en-US" altLang="en-US" smtClean="0"/>
              <a:pPr>
                <a:spcBef>
                  <a:spcPct val="0"/>
                </a:spcBef>
              </a:pPr>
              <a:t>66</a:t>
            </a:fld>
            <a:endParaRPr lang="en-US" altLang="en-US" dirty="0"/>
          </a:p>
        </p:txBody>
      </p:sp>
    </p:spTree>
    <p:extLst>
      <p:ext uri="{BB962C8B-B14F-4D97-AF65-F5344CB8AC3E}">
        <p14:creationId xmlns:p14="http://schemas.microsoft.com/office/powerpoint/2010/main" val="1960576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E39E6A-F002-42A5-8364-CFF394EEB467}" type="slidenum">
              <a:rPr lang="en-US" altLang="en-US" smtClean="0"/>
              <a:pPr>
                <a:spcBef>
                  <a:spcPct val="0"/>
                </a:spcBef>
              </a:pPr>
              <a:t>67</a:t>
            </a:fld>
            <a:endParaRPr lang="en-US" altLang="en-US" dirty="0"/>
          </a:p>
        </p:txBody>
      </p:sp>
    </p:spTree>
    <p:extLst>
      <p:ext uri="{BB962C8B-B14F-4D97-AF65-F5344CB8AC3E}">
        <p14:creationId xmlns:p14="http://schemas.microsoft.com/office/powerpoint/2010/main" val="291993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31</a:t>
            </a:fld>
            <a:endParaRPr lang="en-US" altLang="en-US" dirty="0"/>
          </a:p>
        </p:txBody>
      </p:sp>
    </p:spTree>
    <p:extLst>
      <p:ext uri="{BB962C8B-B14F-4D97-AF65-F5344CB8AC3E}">
        <p14:creationId xmlns:p14="http://schemas.microsoft.com/office/powerpoint/2010/main" val="477759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21E377-31D8-4DD0-9BAE-927187C3B230}" type="slidenum">
              <a:rPr lang="en-US" altLang="en-US" smtClean="0"/>
              <a:pPr>
                <a:spcBef>
                  <a:spcPct val="0"/>
                </a:spcBef>
              </a:pPr>
              <a:t>68</a:t>
            </a:fld>
            <a:endParaRPr lang="en-US" altLang="en-US" dirty="0"/>
          </a:p>
        </p:txBody>
      </p:sp>
    </p:spTree>
    <p:extLst>
      <p:ext uri="{BB962C8B-B14F-4D97-AF65-F5344CB8AC3E}">
        <p14:creationId xmlns:p14="http://schemas.microsoft.com/office/powerpoint/2010/main" val="3452583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F8CFA3-0CE3-4570-9B12-1BC730A09ED4}" type="slidenum">
              <a:rPr lang="en-US" altLang="en-US" smtClean="0"/>
              <a:pPr>
                <a:spcBef>
                  <a:spcPct val="0"/>
                </a:spcBef>
              </a:pPr>
              <a:t>69</a:t>
            </a:fld>
            <a:endParaRPr lang="en-US" altLang="en-US" dirty="0"/>
          </a:p>
        </p:txBody>
      </p:sp>
    </p:spTree>
    <p:extLst>
      <p:ext uri="{BB962C8B-B14F-4D97-AF65-F5344CB8AC3E}">
        <p14:creationId xmlns:p14="http://schemas.microsoft.com/office/powerpoint/2010/main" val="684288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5BEC57-70E6-4CC7-BD3D-54349087EE44}" type="slidenum">
              <a:rPr lang="en-US" altLang="en-US" smtClean="0"/>
              <a:pPr>
                <a:spcBef>
                  <a:spcPct val="0"/>
                </a:spcBef>
              </a:pPr>
              <a:t>70</a:t>
            </a:fld>
            <a:endParaRPr lang="en-US" altLang="en-US" dirty="0"/>
          </a:p>
        </p:txBody>
      </p:sp>
    </p:spTree>
    <p:extLst>
      <p:ext uri="{BB962C8B-B14F-4D97-AF65-F5344CB8AC3E}">
        <p14:creationId xmlns:p14="http://schemas.microsoft.com/office/powerpoint/2010/main" val="1231876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B3D56E-1CE6-48D8-A51E-92B4A859E0BE}" type="slidenum">
              <a:rPr lang="en-US" altLang="en-US" smtClean="0"/>
              <a:pPr>
                <a:spcBef>
                  <a:spcPct val="0"/>
                </a:spcBef>
              </a:pPr>
              <a:t>71</a:t>
            </a:fld>
            <a:endParaRPr lang="en-US" altLang="en-US" dirty="0"/>
          </a:p>
        </p:txBody>
      </p:sp>
    </p:spTree>
    <p:extLst>
      <p:ext uri="{BB962C8B-B14F-4D97-AF65-F5344CB8AC3E}">
        <p14:creationId xmlns:p14="http://schemas.microsoft.com/office/powerpoint/2010/main" val="2226800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C50513-65B9-49AB-8804-D4ADF7D45AD4}" type="slidenum">
              <a:rPr lang="en-US" altLang="en-US" smtClean="0"/>
              <a:pPr>
                <a:spcBef>
                  <a:spcPct val="0"/>
                </a:spcBef>
              </a:pPr>
              <a:t>72</a:t>
            </a:fld>
            <a:endParaRPr lang="en-US" altLang="en-US" dirty="0"/>
          </a:p>
        </p:txBody>
      </p:sp>
    </p:spTree>
    <p:extLst>
      <p:ext uri="{BB962C8B-B14F-4D97-AF65-F5344CB8AC3E}">
        <p14:creationId xmlns:p14="http://schemas.microsoft.com/office/powerpoint/2010/main" val="3327156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C92AF1-25AC-46A3-B6D5-DF273F7185AB}" type="slidenum">
              <a:rPr lang="en-US" altLang="en-US" smtClean="0"/>
              <a:pPr>
                <a:spcBef>
                  <a:spcPct val="0"/>
                </a:spcBef>
              </a:pPr>
              <a:t>73</a:t>
            </a:fld>
            <a:endParaRPr lang="en-US" altLang="en-US" dirty="0"/>
          </a:p>
        </p:txBody>
      </p:sp>
    </p:spTree>
    <p:extLst>
      <p:ext uri="{BB962C8B-B14F-4D97-AF65-F5344CB8AC3E}">
        <p14:creationId xmlns:p14="http://schemas.microsoft.com/office/powerpoint/2010/main" val="355479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32</a:t>
            </a:fld>
            <a:endParaRPr lang="en-US" altLang="en-US" dirty="0"/>
          </a:p>
        </p:txBody>
      </p:sp>
    </p:spTree>
    <p:extLst>
      <p:ext uri="{BB962C8B-B14F-4D97-AF65-F5344CB8AC3E}">
        <p14:creationId xmlns:p14="http://schemas.microsoft.com/office/powerpoint/2010/main" val="4814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33</a:t>
            </a:fld>
            <a:endParaRPr lang="en-US" altLang="en-US" dirty="0"/>
          </a:p>
        </p:txBody>
      </p:sp>
    </p:spTree>
    <p:extLst>
      <p:ext uri="{BB962C8B-B14F-4D97-AF65-F5344CB8AC3E}">
        <p14:creationId xmlns:p14="http://schemas.microsoft.com/office/powerpoint/2010/main" val="326050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34</a:t>
            </a:fld>
            <a:endParaRPr lang="en-US" altLang="en-US" dirty="0"/>
          </a:p>
        </p:txBody>
      </p:sp>
    </p:spTree>
    <p:extLst>
      <p:ext uri="{BB962C8B-B14F-4D97-AF65-F5344CB8AC3E}">
        <p14:creationId xmlns:p14="http://schemas.microsoft.com/office/powerpoint/2010/main" val="278744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35</a:t>
            </a:fld>
            <a:endParaRPr lang="en-US" altLang="en-US" dirty="0"/>
          </a:p>
        </p:txBody>
      </p:sp>
    </p:spTree>
    <p:extLst>
      <p:ext uri="{BB962C8B-B14F-4D97-AF65-F5344CB8AC3E}">
        <p14:creationId xmlns:p14="http://schemas.microsoft.com/office/powerpoint/2010/main" val="422785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511E30-2E46-47F6-856C-7039D4CC447B}" type="slidenum">
              <a:rPr lang="en-US" altLang="en-US" smtClean="0"/>
              <a:pPr>
                <a:spcBef>
                  <a:spcPct val="0"/>
                </a:spcBef>
              </a:pPr>
              <a:t>36</a:t>
            </a:fld>
            <a:endParaRPr lang="en-US" altLang="en-US" dirty="0"/>
          </a:p>
        </p:txBody>
      </p:sp>
    </p:spTree>
    <p:extLst>
      <p:ext uri="{BB962C8B-B14F-4D97-AF65-F5344CB8AC3E}">
        <p14:creationId xmlns:p14="http://schemas.microsoft.com/office/powerpoint/2010/main" val="2208016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p:spTree>
      <p:nvGrpSpPr>
        <p:cNvPr id="1" name=""/>
        <p:cNvGrpSpPr/>
        <p:nvPr/>
      </p:nvGrpSpPr>
      <p:grpSpPr>
        <a:xfrm>
          <a:off x="0" y="0"/>
          <a:ext cx="0" cy="0"/>
          <a:chOff x="0" y="0"/>
          <a:chExt cx="0" cy="0"/>
        </a:xfrm>
      </p:grpSpPr>
      <p:pic>
        <p:nvPicPr>
          <p:cNvPr id="7" name="Picture 6" descr="A picture containing person, playing, person, player&#10;&#10;Description automatically generated">
            <a:extLst>
              <a:ext uri="{FF2B5EF4-FFF2-40B4-BE49-F238E27FC236}">
                <a16:creationId xmlns:a16="http://schemas.microsoft.com/office/drawing/2014/main" id="{9853828A-137E-7640-BB10-3187A3E2C7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670560" y="1122363"/>
            <a:ext cx="10891520" cy="2027508"/>
          </a:xfr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670560" y="3261360"/>
            <a:ext cx="10891520" cy="1554480"/>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12/29/2021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pic>
        <p:nvPicPr>
          <p:cNvPr id="10" name="Picture 9" descr="Graphical user interface, application&#10;&#10;Description automatically generated">
            <a:extLst>
              <a:ext uri="{FF2B5EF4-FFF2-40B4-BE49-F238E27FC236}">
                <a16:creationId xmlns:a16="http://schemas.microsoft.com/office/drawing/2014/main" id="{2E81901B-5348-894A-A18C-31E8F53C8134}"/>
              </a:ext>
            </a:extLst>
          </p:cNvPr>
          <p:cNvPicPr>
            <a:picLocks noChangeAspect="1"/>
          </p:cNvPicPr>
          <p:nvPr userDrawn="1"/>
        </p:nvPicPr>
        <p:blipFill>
          <a:blip r:embed="rId3"/>
          <a:stretch>
            <a:fillRect/>
          </a:stretch>
        </p:blipFill>
        <p:spPr>
          <a:xfrm>
            <a:off x="2524760" y="5349875"/>
            <a:ext cx="7183120" cy="1055958"/>
          </a:xfrm>
          <a:prstGeom prst="rect">
            <a:avLst/>
          </a:prstGeom>
        </p:spPr>
      </p:pic>
    </p:spTree>
    <p:extLst>
      <p:ext uri="{BB962C8B-B14F-4D97-AF65-F5344CB8AC3E}">
        <p14:creationId xmlns:p14="http://schemas.microsoft.com/office/powerpoint/2010/main" val="167648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E799DC6-E9DB-E449-90AD-964BFFB1E8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670560" y="1782763"/>
            <a:ext cx="10891520" cy="2027508"/>
          </a:xfr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670560" y="3921760"/>
            <a:ext cx="10891520" cy="1554480"/>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12/29/2021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spTree>
    <p:extLst>
      <p:ext uri="{BB962C8B-B14F-4D97-AF65-F5344CB8AC3E}">
        <p14:creationId xmlns:p14="http://schemas.microsoft.com/office/powerpoint/2010/main" val="75142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B">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E799DC6-E9DB-E449-90AD-964BFFB1E8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49F94912-B605-274E-9A9C-73854C8C4C39}"/>
              </a:ext>
            </a:extLst>
          </p:cNvPr>
          <p:cNvSpPr/>
          <p:nvPr userDrawn="1"/>
        </p:nvSpPr>
        <p:spPr>
          <a:xfrm>
            <a:off x="756920" y="6101079"/>
            <a:ext cx="10726420" cy="111492"/>
          </a:xfrm>
          <a:prstGeom prst="rect">
            <a:avLst/>
          </a:prstGeom>
          <a:solidFill>
            <a:srgbClr val="FFC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82ABDD-33CF-B240-B6E9-A6681E0522D2}"/>
              </a:ext>
            </a:extLst>
          </p:cNvPr>
          <p:cNvSpPr/>
          <p:nvPr userDrawn="1"/>
        </p:nvSpPr>
        <p:spPr>
          <a:xfrm>
            <a:off x="769620" y="756920"/>
            <a:ext cx="10713720" cy="534416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756920" y="1854421"/>
            <a:ext cx="10695940" cy="1703341"/>
          </a:xfrm>
        </p:spPr>
        <p:txBody>
          <a:bodyPr anchor="b"/>
          <a:lstStyle>
            <a:lvl1pPr algn="ctr">
              <a:defRPr sz="58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756920" y="3669252"/>
            <a:ext cx="10695940" cy="968152"/>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12/29/2021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sp>
        <p:nvSpPr>
          <p:cNvPr id="15" name="Rectangle 14">
            <a:extLst>
              <a:ext uri="{FF2B5EF4-FFF2-40B4-BE49-F238E27FC236}">
                <a16:creationId xmlns:a16="http://schemas.microsoft.com/office/drawing/2014/main" id="{DD4C48BD-B08A-9649-B24A-D43D082A6B9E}"/>
              </a:ext>
            </a:extLst>
          </p:cNvPr>
          <p:cNvSpPr/>
          <p:nvPr userDrawn="1"/>
        </p:nvSpPr>
        <p:spPr>
          <a:xfrm>
            <a:off x="756920" y="665479"/>
            <a:ext cx="10726420" cy="111492"/>
          </a:xfrm>
          <a:prstGeom prst="rect">
            <a:avLst/>
          </a:prstGeom>
          <a:solidFill>
            <a:srgbClr val="ED7D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10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45E7-58D5-274B-8D6B-C10EB878E8FD}"/>
              </a:ext>
            </a:extLst>
          </p:cNvPr>
          <p:cNvSpPr>
            <a:spLocks noGrp="1"/>
          </p:cNvSpPr>
          <p:nvPr>
            <p:ph type="title"/>
          </p:nvPr>
        </p:nvSpPr>
        <p:spPr>
          <a:xfrm>
            <a:off x="838200" y="1584325"/>
            <a:ext cx="10515600"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D8A1A2A-F521-E14D-951B-5020573C22EF}"/>
              </a:ext>
            </a:extLst>
          </p:cNvPr>
          <p:cNvSpPr>
            <a:spLocks noGrp="1"/>
          </p:cNvSpPr>
          <p:nvPr>
            <p:ph idx="1"/>
          </p:nvPr>
        </p:nvSpPr>
        <p:spPr>
          <a:xfrm>
            <a:off x="838200" y="3044825"/>
            <a:ext cx="10515600" cy="3556000"/>
          </a:xfrm>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ECDAFE-16B9-8E4A-BC3D-E50A59D542ED}"/>
              </a:ext>
            </a:extLst>
          </p:cNvPr>
          <p:cNvSpPr>
            <a:spLocks noGrp="1"/>
          </p:cNvSpPr>
          <p:nvPr>
            <p:ph type="dt" sz="half" idx="10"/>
          </p:nvPr>
        </p:nvSpPr>
        <p:spPr>
          <a:xfrm>
            <a:off x="838200" y="7819390"/>
            <a:ext cx="2743200" cy="365125"/>
          </a:xfrm>
        </p:spPr>
        <p:txBody>
          <a:bodyPr/>
          <a:lstStyle/>
          <a:p>
            <a:fld id="{B7D2056D-E659-1246-A021-BB9B9801BBAF}" type="datetimeFigureOut">
              <a:rPr lang="en-US" smtClean="0"/>
              <a:t>12/29/2021</a:t>
            </a:fld>
            <a:endParaRPr lang="en-US"/>
          </a:p>
        </p:txBody>
      </p:sp>
      <p:sp>
        <p:nvSpPr>
          <p:cNvPr id="5" name="Footer Placeholder 4">
            <a:extLst>
              <a:ext uri="{FF2B5EF4-FFF2-40B4-BE49-F238E27FC236}">
                <a16:creationId xmlns:a16="http://schemas.microsoft.com/office/drawing/2014/main" id="{2E2DB931-CC87-964A-B43E-B5F13395FF77}"/>
              </a:ext>
            </a:extLst>
          </p:cNvPr>
          <p:cNvSpPr>
            <a:spLocks noGrp="1"/>
          </p:cNvSpPr>
          <p:nvPr>
            <p:ph type="ftr" sz="quarter" idx="11"/>
          </p:nvPr>
        </p:nvSpPr>
        <p:spPr>
          <a:xfrm>
            <a:off x="4038600" y="7819390"/>
            <a:ext cx="4114800" cy="365125"/>
          </a:xfrm>
        </p:spPr>
        <p:txBody>
          <a:bodyPr/>
          <a:lstStyle/>
          <a:p>
            <a:endParaRPr lang="en-US"/>
          </a:p>
        </p:txBody>
      </p:sp>
      <p:sp>
        <p:nvSpPr>
          <p:cNvPr id="6" name="Slide Number Placeholder 5">
            <a:extLst>
              <a:ext uri="{FF2B5EF4-FFF2-40B4-BE49-F238E27FC236}">
                <a16:creationId xmlns:a16="http://schemas.microsoft.com/office/drawing/2014/main" id="{AC7B0193-4789-C249-A855-6DA2FB4C72FB}"/>
              </a:ext>
            </a:extLst>
          </p:cNvPr>
          <p:cNvSpPr>
            <a:spLocks noGrp="1"/>
          </p:cNvSpPr>
          <p:nvPr>
            <p:ph type="sldNum" sz="quarter" idx="12"/>
          </p:nvPr>
        </p:nvSpPr>
        <p:spPr>
          <a:xfrm>
            <a:off x="8610600" y="7819390"/>
            <a:ext cx="2743200" cy="365125"/>
          </a:xfrm>
        </p:spPr>
        <p:txBody>
          <a:bodyPr/>
          <a:lstStyle/>
          <a:p>
            <a:fld id="{B4C9C0D5-DD38-8E49-8CBC-9FEBD21D8142}"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FDC4DA3B-48B2-4840-916F-161AD744FC6A}"/>
              </a:ext>
            </a:extLst>
          </p:cNvPr>
          <p:cNvPicPr>
            <a:picLocks noChangeAspect="1"/>
          </p:cNvPicPr>
          <p:nvPr userDrawn="1"/>
        </p:nvPicPr>
        <p:blipFill rotWithShape="1">
          <a:blip r:embed="rId2"/>
          <a:srcRect b="82667"/>
          <a:stretch/>
        </p:blipFill>
        <p:spPr>
          <a:xfrm>
            <a:off x="0" y="1"/>
            <a:ext cx="12192000" cy="118872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B50F788A-EA16-C64B-9AB5-C53E7A9558D3}"/>
              </a:ext>
            </a:extLst>
          </p:cNvPr>
          <p:cNvPicPr>
            <a:picLocks noChangeAspect="1"/>
          </p:cNvPicPr>
          <p:nvPr userDrawn="1"/>
        </p:nvPicPr>
        <p:blipFill rotWithShape="1">
          <a:blip r:embed="rId3"/>
          <a:srcRect r="52467"/>
          <a:stretch/>
        </p:blipFill>
        <p:spPr>
          <a:xfrm>
            <a:off x="838199" y="183038"/>
            <a:ext cx="2394227" cy="74047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DA6AA882-F5C7-B445-BA46-472AD58329A8}"/>
              </a:ext>
            </a:extLst>
          </p:cNvPr>
          <p:cNvPicPr>
            <a:picLocks noChangeAspect="1"/>
          </p:cNvPicPr>
          <p:nvPr userDrawn="1"/>
        </p:nvPicPr>
        <p:blipFill rotWithShape="1">
          <a:blip r:embed="rId3"/>
          <a:srcRect l="57742"/>
          <a:stretch/>
        </p:blipFill>
        <p:spPr>
          <a:xfrm>
            <a:off x="9293860" y="257175"/>
            <a:ext cx="2128520" cy="740470"/>
          </a:xfrm>
          <a:prstGeom prst="rect">
            <a:avLst/>
          </a:prstGeom>
        </p:spPr>
      </p:pic>
    </p:spTree>
    <p:extLst>
      <p:ext uri="{BB962C8B-B14F-4D97-AF65-F5344CB8AC3E}">
        <p14:creationId xmlns:p14="http://schemas.microsoft.com/office/powerpoint/2010/main" val="256584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D2D77-FE01-4D44-A1A2-ED718542DCCC}"/>
              </a:ext>
            </a:extLst>
          </p:cNvPr>
          <p:cNvSpPr>
            <a:spLocks noGrp="1"/>
          </p:cNvSpPr>
          <p:nvPr>
            <p:ph type="dt" sz="half" idx="10"/>
          </p:nvPr>
        </p:nvSpPr>
        <p:spPr/>
        <p:txBody>
          <a:bodyPr/>
          <a:lstStyle/>
          <a:p>
            <a:fld id="{B7D2056D-E659-1246-A021-BB9B9801BBAF}" type="datetimeFigureOut">
              <a:rPr lang="en-US" smtClean="0"/>
              <a:t>12/29/2021</a:t>
            </a:fld>
            <a:endParaRPr lang="en-US"/>
          </a:p>
        </p:txBody>
      </p:sp>
      <p:sp>
        <p:nvSpPr>
          <p:cNvPr id="3" name="Footer Placeholder 2">
            <a:extLst>
              <a:ext uri="{FF2B5EF4-FFF2-40B4-BE49-F238E27FC236}">
                <a16:creationId xmlns:a16="http://schemas.microsoft.com/office/drawing/2014/main" id="{46D355B5-C3A0-E649-B66A-F62A4970B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90DEA7-CD8A-B84D-803A-457017763362}"/>
              </a:ext>
            </a:extLst>
          </p:cNvPr>
          <p:cNvSpPr>
            <a:spLocks noGrp="1"/>
          </p:cNvSpPr>
          <p:nvPr>
            <p:ph type="sldNum" sz="quarter" idx="12"/>
          </p:nvPr>
        </p:nvSpPr>
        <p:spPr/>
        <p:txBody>
          <a:bodyPr/>
          <a:lstStyle/>
          <a:p>
            <a:fld id="{B4C9C0D5-DD38-8E49-8CBC-9FEBD21D8142}" type="slidenum">
              <a:rPr lang="en-US" smtClean="0"/>
              <a:t>‹#›</a:t>
            </a:fld>
            <a:endParaRPr lang="en-US"/>
          </a:p>
        </p:txBody>
      </p:sp>
      <p:pic>
        <p:nvPicPr>
          <p:cNvPr id="5" name="Picture 4" descr="Background pattern&#10;&#10;Description automatically generated">
            <a:extLst>
              <a:ext uri="{FF2B5EF4-FFF2-40B4-BE49-F238E27FC236}">
                <a16:creationId xmlns:a16="http://schemas.microsoft.com/office/drawing/2014/main" id="{EE064721-3971-5440-8AB8-55045816325B}"/>
              </a:ext>
            </a:extLst>
          </p:cNvPr>
          <p:cNvPicPr>
            <a:picLocks noChangeAspect="1"/>
          </p:cNvPicPr>
          <p:nvPr userDrawn="1"/>
        </p:nvPicPr>
        <p:blipFill rotWithShape="1">
          <a:blip r:embed="rId2"/>
          <a:srcRect b="82667"/>
          <a:stretch/>
        </p:blipFill>
        <p:spPr>
          <a:xfrm>
            <a:off x="0" y="1"/>
            <a:ext cx="12192000" cy="118872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D4A8C1D-4AC3-DD49-BA10-8117AC3FE5CB}"/>
              </a:ext>
            </a:extLst>
          </p:cNvPr>
          <p:cNvPicPr>
            <a:picLocks noChangeAspect="1"/>
          </p:cNvPicPr>
          <p:nvPr userDrawn="1"/>
        </p:nvPicPr>
        <p:blipFill rotWithShape="1">
          <a:blip r:embed="rId3"/>
          <a:srcRect r="52467"/>
          <a:stretch/>
        </p:blipFill>
        <p:spPr>
          <a:xfrm>
            <a:off x="838199" y="183038"/>
            <a:ext cx="2394227" cy="74047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D9B41A00-27D6-E344-8AD6-DA8120951071}"/>
              </a:ext>
            </a:extLst>
          </p:cNvPr>
          <p:cNvPicPr>
            <a:picLocks noChangeAspect="1"/>
          </p:cNvPicPr>
          <p:nvPr userDrawn="1"/>
        </p:nvPicPr>
        <p:blipFill rotWithShape="1">
          <a:blip r:embed="rId3"/>
          <a:srcRect l="57742"/>
          <a:stretch/>
        </p:blipFill>
        <p:spPr>
          <a:xfrm>
            <a:off x="9293860" y="257175"/>
            <a:ext cx="2128520" cy="740470"/>
          </a:xfrm>
          <a:prstGeom prst="rect">
            <a:avLst/>
          </a:prstGeom>
        </p:spPr>
      </p:pic>
    </p:spTree>
    <p:extLst>
      <p:ext uri="{BB962C8B-B14F-4D97-AF65-F5344CB8AC3E}">
        <p14:creationId xmlns:p14="http://schemas.microsoft.com/office/powerpoint/2010/main" val="34741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pPr lvl="0"/>
            <a:endParaRPr lang="en-US" noProof="0" dirty="0"/>
          </a:p>
        </p:txBody>
      </p:sp>
      <p:sp>
        <p:nvSpPr>
          <p:cNvPr id="4" name="Rectangle 11"/>
          <p:cNvSpPr>
            <a:spLocks noGrp="1" noChangeArrowheads="1"/>
          </p:cNvSpPr>
          <p:nvPr>
            <p:ph type="dt" sz="half" idx="10"/>
          </p:nvPr>
        </p:nvSpPr>
        <p:spPr>
          <a:xfrm>
            <a:off x="1320800" y="6172200"/>
            <a:ext cx="4978400" cy="457200"/>
          </a:xfrm>
          <a:prstGeom prst="rect">
            <a:avLst/>
          </a:prstGeom>
          <a:ln/>
        </p:spPr>
        <p:txBody>
          <a:bodyPr/>
          <a:lstStyle>
            <a:lvl1pPr>
              <a:defRPr/>
            </a:lvl1pPr>
          </a:lstStyle>
          <a:p>
            <a:pPr>
              <a:defRPr/>
            </a:pPr>
            <a:r>
              <a:rPr lang="en-US" dirty="0"/>
              <a:t>Rubino &amp; McGeehin, CPA's and Consultants                 </a:t>
            </a:r>
          </a:p>
        </p:txBody>
      </p:sp>
      <p:sp>
        <p:nvSpPr>
          <p:cNvPr id="5" name="Rectangle 13"/>
          <p:cNvSpPr>
            <a:spLocks noGrp="1" noChangeArrowheads="1"/>
          </p:cNvSpPr>
          <p:nvPr>
            <p:ph type="sldNum" sz="quarter" idx="11"/>
          </p:nvPr>
        </p:nvSpPr>
        <p:spPr>
          <a:xfrm>
            <a:off x="9042400" y="6172200"/>
            <a:ext cx="2540000" cy="457200"/>
          </a:xfrm>
          <a:prstGeom prst="rect">
            <a:avLst/>
          </a:prstGeom>
          <a:ln/>
        </p:spPr>
        <p:txBody>
          <a:bodyPr/>
          <a:lstStyle>
            <a:lvl1pPr>
              <a:defRPr/>
            </a:lvl1pPr>
          </a:lstStyle>
          <a:p>
            <a:pPr>
              <a:defRPr/>
            </a:pPr>
            <a:fld id="{EB66C5E0-8184-4F1C-9841-26CC55F3B25E}" type="slidenum">
              <a:rPr lang="en-US" altLang="en-US"/>
              <a:pPr>
                <a:defRPr/>
              </a:pPr>
              <a:t>‹#›</a:t>
            </a:fld>
            <a:endParaRPr lang="en-US" altLang="en-US" dirty="0"/>
          </a:p>
        </p:txBody>
      </p:sp>
    </p:spTree>
    <p:extLst>
      <p:ext uri="{BB962C8B-B14F-4D97-AF65-F5344CB8AC3E}">
        <p14:creationId xmlns:p14="http://schemas.microsoft.com/office/powerpoint/2010/main" val="3873289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7B5AA-09F5-F240-9DB3-72EA59278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BD81-5C9C-0A4D-B5D0-BC37F1615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7762B-DBF7-104A-A811-5DCC5339E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2056D-E659-1246-A021-BB9B9801BBAF}" type="datetimeFigureOut">
              <a:rPr lang="en-US" smtClean="0"/>
              <a:t>12/29/2021</a:t>
            </a:fld>
            <a:endParaRPr lang="en-US"/>
          </a:p>
        </p:txBody>
      </p:sp>
      <p:sp>
        <p:nvSpPr>
          <p:cNvPr id="5" name="Footer Placeholder 4">
            <a:extLst>
              <a:ext uri="{FF2B5EF4-FFF2-40B4-BE49-F238E27FC236}">
                <a16:creationId xmlns:a16="http://schemas.microsoft.com/office/drawing/2014/main" id="{4D21E5EE-F229-D348-82BF-151D29223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5E9857-2E37-DD45-BC6D-9D254394B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9C0D5-DD38-8E49-8CBC-9FEBD21D8142}" type="slidenum">
              <a:rPr lang="en-US" smtClean="0"/>
              <a:t>‹#›</a:t>
            </a:fld>
            <a:endParaRPr lang="en-US"/>
          </a:p>
        </p:txBody>
      </p:sp>
    </p:spTree>
    <p:extLst>
      <p:ext uri="{BB962C8B-B14F-4D97-AF65-F5344CB8AC3E}">
        <p14:creationId xmlns:p14="http://schemas.microsoft.com/office/powerpoint/2010/main" val="41230661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5"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gellman@fiscalstrategies4nonprofit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se4nonprofits.com/" TargetMode="External"/><Relationship Id="rId4" Type="http://schemas.openxmlformats.org/officeDocument/2006/relationships/hyperlink" Target="http://www.fs4nonprofit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A874DB6-8E19-024F-B49B-0782C7EF240F}"/>
              </a:ext>
            </a:extLst>
          </p:cNvPr>
          <p:cNvSpPr>
            <a:spLocks noGrp="1"/>
          </p:cNvSpPr>
          <p:nvPr>
            <p:ph type="ctrTitle"/>
          </p:nvPr>
        </p:nvSpPr>
        <p:spPr>
          <a:xfrm>
            <a:off x="1273389" y="39928"/>
            <a:ext cx="9645222" cy="816087"/>
          </a:xfrm>
        </p:spPr>
        <p:txBody>
          <a:bodyPr>
            <a:normAutofit/>
          </a:bodyPr>
          <a:lstStyle/>
          <a:p>
            <a:r>
              <a:rPr lang="en-US" altLang="en-US" sz="4800" dirty="0">
                <a:ea typeface="HY헤드라인B" pitchFamily="18" charset="-128"/>
              </a:rPr>
              <a:t>“501(C)(3) FOUNDATIONS”</a:t>
            </a:r>
            <a:endParaRPr lang="en-US" sz="4800" dirty="0"/>
          </a:p>
        </p:txBody>
      </p:sp>
      <p:sp>
        <p:nvSpPr>
          <p:cNvPr id="13" name="Subtitle 12">
            <a:extLst>
              <a:ext uri="{FF2B5EF4-FFF2-40B4-BE49-F238E27FC236}">
                <a16:creationId xmlns:a16="http://schemas.microsoft.com/office/drawing/2014/main" id="{C5018EB9-BA6B-F34B-9FAA-820CFB6B8338}"/>
              </a:ext>
            </a:extLst>
          </p:cNvPr>
          <p:cNvSpPr>
            <a:spLocks noGrp="1"/>
          </p:cNvSpPr>
          <p:nvPr>
            <p:ph type="subTitle" idx="1"/>
          </p:nvPr>
        </p:nvSpPr>
        <p:spPr>
          <a:xfrm>
            <a:off x="1524000" y="1297272"/>
            <a:ext cx="9144000" cy="3522770"/>
          </a:xfrm>
        </p:spPr>
        <p:txBody>
          <a:bodyPr>
            <a:normAutofit lnSpcReduction="10000"/>
          </a:bodyPr>
          <a:lstStyle/>
          <a:p>
            <a:pPr algn="ctr">
              <a:lnSpc>
                <a:spcPct val="80000"/>
              </a:lnSpc>
            </a:pPr>
            <a:r>
              <a:rPr lang="en-US" altLang="en-US" sz="2000" dirty="0">
                <a:latin typeface="Arial" charset="0"/>
              </a:rPr>
              <a:t>January 7, 2022</a:t>
            </a:r>
          </a:p>
          <a:p>
            <a:pPr algn="ctr">
              <a:lnSpc>
                <a:spcPct val="80000"/>
              </a:lnSpc>
            </a:pPr>
            <a:r>
              <a:rPr lang="en-US" altLang="en-US" sz="2000" dirty="0"/>
              <a:t>Winter Institute</a:t>
            </a:r>
          </a:p>
          <a:p>
            <a:pPr algn="ctr">
              <a:lnSpc>
                <a:spcPct val="80000"/>
              </a:lnSpc>
            </a:pPr>
            <a:endParaRPr lang="en-US" altLang="en-US" sz="800" dirty="0"/>
          </a:p>
          <a:p>
            <a:pPr algn="ctr">
              <a:lnSpc>
                <a:spcPct val="80000"/>
              </a:lnSpc>
            </a:pPr>
            <a:r>
              <a:rPr lang="en-US" altLang="en-US" dirty="0"/>
              <a:t>Speaker:   </a:t>
            </a:r>
            <a:r>
              <a:rPr lang="en-US" altLang="en-US" u="sng" dirty="0"/>
              <a:t>A. Michael Gellman, CPA, CGMA</a:t>
            </a:r>
          </a:p>
          <a:p>
            <a:pPr algn="ctr">
              <a:lnSpc>
                <a:spcPct val="80000"/>
              </a:lnSpc>
            </a:pPr>
            <a:endParaRPr lang="en-US" altLang="en-US" sz="2000" u="sng" dirty="0"/>
          </a:p>
          <a:p>
            <a:pPr algn="ctr">
              <a:lnSpc>
                <a:spcPct val="80000"/>
              </a:lnSpc>
            </a:pPr>
            <a:r>
              <a:rPr lang="en-US" altLang="en-US" sz="2000" u="sng" dirty="0"/>
              <a:t>Fiscal Strategies 4 Nonprofits, LLC</a:t>
            </a:r>
          </a:p>
          <a:p>
            <a:pPr algn="ctr">
              <a:lnSpc>
                <a:spcPct val="80000"/>
              </a:lnSpc>
            </a:pPr>
            <a:endParaRPr lang="en-US" altLang="en-US" sz="800" u="sng" dirty="0"/>
          </a:p>
          <a:p>
            <a:pPr algn="ctr">
              <a:lnSpc>
                <a:spcPct val="80000"/>
              </a:lnSpc>
            </a:pPr>
            <a:r>
              <a:rPr lang="en-US" altLang="en-US" sz="2000" dirty="0">
                <a:latin typeface="Arial" charset="0"/>
              </a:rPr>
              <a:t> </a:t>
            </a:r>
            <a:r>
              <a:rPr lang="en-US" altLang="en-US" sz="1600" dirty="0">
                <a:latin typeface="Arial" charset="0"/>
              </a:rPr>
              <a:t> </a:t>
            </a:r>
            <a:r>
              <a:rPr lang="en-US" altLang="en-US" sz="2000" u="sng" dirty="0"/>
              <a:t>Sustainability Education 4 Nonprofits</a:t>
            </a:r>
          </a:p>
          <a:p>
            <a:pPr algn="ctr">
              <a:lnSpc>
                <a:spcPct val="80000"/>
              </a:lnSpc>
            </a:pPr>
            <a:endParaRPr lang="en-US" altLang="en-US" sz="800" u="sng" dirty="0"/>
          </a:p>
          <a:p>
            <a:pPr algn="ctr">
              <a:lnSpc>
                <a:spcPct val="80000"/>
              </a:lnSpc>
            </a:pPr>
            <a:r>
              <a:rPr lang="en-US" altLang="en-US" sz="1600" dirty="0">
                <a:latin typeface="Arial" charset="0"/>
              </a:rPr>
              <a:t> </a:t>
            </a:r>
            <a:r>
              <a:rPr lang="en-US" altLang="en-US" sz="1600" u="sng" dirty="0">
                <a:latin typeface="Arial" charset="0"/>
                <a:hlinkClick r:id="rId3"/>
              </a:rPr>
              <a:t>mgellman@fiscalstrategies4nonprofits.com</a:t>
            </a:r>
            <a:endParaRPr lang="en-US" altLang="en-US" sz="1600" u="sng" dirty="0">
              <a:latin typeface="Arial" charset="0"/>
            </a:endParaRPr>
          </a:p>
          <a:p>
            <a:pPr algn="ctr">
              <a:lnSpc>
                <a:spcPct val="80000"/>
              </a:lnSpc>
            </a:pPr>
            <a:r>
              <a:rPr lang="en-US" altLang="en-US" sz="1600" u="sng" dirty="0">
                <a:latin typeface="Arial" charset="0"/>
                <a:hlinkClick r:id="rId4"/>
              </a:rPr>
              <a:t>www.fs4nonprofits.com</a:t>
            </a:r>
            <a:r>
              <a:rPr lang="en-US" altLang="en-US" sz="1600" u="sng" dirty="0">
                <a:latin typeface="Arial" charset="0"/>
              </a:rPr>
              <a:t>       </a:t>
            </a:r>
            <a:r>
              <a:rPr lang="en-US" altLang="en-US" sz="1600" u="sng" dirty="0">
                <a:latin typeface="Arial" charset="0"/>
                <a:hlinkClick r:id="rId5"/>
              </a:rPr>
              <a:t>www.se4nonprofits.com</a:t>
            </a:r>
            <a:r>
              <a:rPr lang="en-US" altLang="en-US" sz="1600" u="sng" dirty="0">
                <a:latin typeface="Arial" charset="0"/>
              </a:rPr>
              <a:t> </a:t>
            </a:r>
          </a:p>
          <a:p>
            <a:pPr algn="ctr">
              <a:lnSpc>
                <a:spcPct val="80000"/>
              </a:lnSpc>
            </a:pPr>
            <a:endParaRPr lang="en-US" altLang="en-US" sz="1167" u="sng" dirty="0"/>
          </a:p>
          <a:p>
            <a:pPr lvl="3"/>
            <a:endParaRPr lang="en-US" altLang="en-US" sz="583" u="sng" dirty="0"/>
          </a:p>
          <a:p>
            <a:pPr algn="ctr"/>
            <a:endParaRPr lang="en-US" altLang="en-US" i="1" dirty="0"/>
          </a:p>
          <a:p>
            <a:endParaRPr lang="en-US" dirty="0"/>
          </a:p>
        </p:txBody>
      </p:sp>
      <p:sp>
        <p:nvSpPr>
          <p:cNvPr id="17" name="L-Shape 16">
            <a:extLst>
              <a:ext uri="{FF2B5EF4-FFF2-40B4-BE49-F238E27FC236}">
                <a16:creationId xmlns:a16="http://schemas.microsoft.com/office/drawing/2014/main" id="{63FEF2C1-0D36-7243-BF4F-452E41E12A15}"/>
              </a:ext>
            </a:extLst>
          </p:cNvPr>
          <p:cNvSpPr/>
          <p:nvPr/>
        </p:nvSpPr>
        <p:spPr>
          <a:xfrm rot="5400000">
            <a:off x="231492" y="241139"/>
            <a:ext cx="704127" cy="704127"/>
          </a:xfrm>
          <a:prstGeom prst="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 name="L-Shape 21">
            <a:extLst>
              <a:ext uri="{FF2B5EF4-FFF2-40B4-BE49-F238E27FC236}">
                <a16:creationId xmlns:a16="http://schemas.microsoft.com/office/drawing/2014/main" id="{F8037B3A-ED62-D140-983A-A8B4ACC28EA1}"/>
              </a:ext>
            </a:extLst>
          </p:cNvPr>
          <p:cNvSpPr/>
          <p:nvPr/>
        </p:nvSpPr>
        <p:spPr>
          <a:xfrm rot="16200000">
            <a:off x="11298981" y="6009190"/>
            <a:ext cx="704127" cy="704127"/>
          </a:xfrm>
          <a:prstGeom prst="corne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17198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85834" y="1843359"/>
            <a:ext cx="8820331" cy="1143000"/>
          </a:xfrm>
        </p:spPr>
        <p:txBody>
          <a:bodyPr>
            <a:noAutofit/>
          </a:bodyPr>
          <a:lstStyle/>
          <a:p>
            <a:pPr algn="ctr" eaLnBrk="1" hangingPunct="1"/>
            <a:r>
              <a:rPr lang="en-US" altLang="en-US" sz="3200" dirty="0"/>
              <a:t>How to Maximize the Association/Chamber and Foundation Relationship</a:t>
            </a:r>
          </a:p>
        </p:txBody>
      </p:sp>
      <p:sp>
        <p:nvSpPr>
          <p:cNvPr id="79875" name="Rectangle 3"/>
          <p:cNvSpPr>
            <a:spLocks noGrp="1" noChangeArrowheads="1"/>
          </p:cNvSpPr>
          <p:nvPr>
            <p:ph type="body" idx="1"/>
          </p:nvPr>
        </p:nvSpPr>
        <p:spPr>
          <a:xfrm>
            <a:off x="2562134" y="2936603"/>
            <a:ext cx="8356600" cy="3810000"/>
          </a:xfrm>
        </p:spPr>
        <p:txBody>
          <a:bodyPr>
            <a:normAutofit/>
          </a:bodyPr>
          <a:lstStyle/>
          <a:p>
            <a:r>
              <a:rPr lang="en-US" altLang="en-US" sz="3000" dirty="0"/>
              <a:t>Messaging</a:t>
            </a:r>
          </a:p>
          <a:p>
            <a:r>
              <a:rPr lang="en-US" altLang="en-US" sz="3000" dirty="0"/>
              <a:t>Brand</a:t>
            </a:r>
          </a:p>
          <a:p>
            <a:r>
              <a:rPr lang="en-US" altLang="en-US" sz="3000" dirty="0"/>
              <a:t>New Opportunities for Funding</a:t>
            </a:r>
          </a:p>
          <a:p>
            <a:r>
              <a:rPr lang="en-US" altLang="en-US" sz="3000" dirty="0"/>
              <a:t>New Connections</a:t>
            </a:r>
          </a:p>
          <a:p>
            <a:r>
              <a:rPr lang="en-US" altLang="en-US" sz="3000" dirty="0"/>
              <a:t>New Partnerships, Joint Ventures and Alliances</a:t>
            </a:r>
          </a:p>
          <a:p>
            <a:r>
              <a:rPr lang="en-US" altLang="en-US" sz="3000" dirty="0"/>
              <a:t>Opportunities to Grow or Expand Mission </a:t>
            </a:r>
          </a:p>
        </p:txBody>
      </p:sp>
      <p:sp>
        <p:nvSpPr>
          <p:cNvPr id="5" name="Rectangle 2">
            <a:extLst>
              <a:ext uri="{FF2B5EF4-FFF2-40B4-BE49-F238E27FC236}">
                <a16:creationId xmlns:a16="http://schemas.microsoft.com/office/drawing/2014/main" id="{27AA4A9F-1802-4F2B-A2F9-56C589CC6BF8}"/>
              </a:ext>
            </a:extLst>
          </p:cNvPr>
          <p:cNvSpPr txBox="1">
            <a:spLocks noChangeArrowheads="1"/>
          </p:cNvSpPr>
          <p:nvPr/>
        </p:nvSpPr>
        <p:spPr>
          <a:xfrm>
            <a:off x="3722913" y="1178198"/>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Organizational Advantages</a:t>
            </a:r>
          </a:p>
        </p:txBody>
      </p:sp>
      <p:sp>
        <p:nvSpPr>
          <p:cNvPr id="6" name="Slide Number Placeholder 4">
            <a:extLst>
              <a:ext uri="{FF2B5EF4-FFF2-40B4-BE49-F238E27FC236}">
                <a16:creationId xmlns:a16="http://schemas.microsoft.com/office/drawing/2014/main" id="{6B882BF7-6A6F-40B7-8D1C-42A0C7DCBCF2}"/>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D100EFA0-86BE-4AA0-AFE9-F695514C8384}"/>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78478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57085" y="1439091"/>
            <a:ext cx="9477829" cy="716280"/>
          </a:xfrm>
        </p:spPr>
        <p:txBody>
          <a:bodyPr>
            <a:normAutofit fontScale="90000"/>
          </a:bodyPr>
          <a:lstStyle/>
          <a:p>
            <a:pPr eaLnBrk="1" hangingPunct="1"/>
            <a:r>
              <a:rPr lang="en-US" altLang="en-US" dirty="0"/>
              <a:t>C-6 and C-3 Alignment Opportunities</a:t>
            </a:r>
          </a:p>
        </p:txBody>
      </p:sp>
      <p:sp>
        <p:nvSpPr>
          <p:cNvPr id="79875" name="Rectangle 3"/>
          <p:cNvSpPr>
            <a:spLocks noGrp="1" noChangeArrowheads="1"/>
          </p:cNvSpPr>
          <p:nvPr>
            <p:ph type="body" idx="1"/>
          </p:nvPr>
        </p:nvSpPr>
        <p:spPr>
          <a:xfrm>
            <a:off x="1183638" y="2499360"/>
            <a:ext cx="9824721" cy="3810000"/>
          </a:xfrm>
        </p:spPr>
        <p:txBody>
          <a:bodyPr>
            <a:normAutofit fontScale="92500"/>
          </a:bodyPr>
          <a:lstStyle/>
          <a:p>
            <a:pPr marL="0" indent="0">
              <a:buNone/>
            </a:pPr>
            <a:r>
              <a:rPr lang="en-US" altLang="en-US" sz="2400" b="1" dirty="0"/>
              <a:t>New opportunities are infinite and often cross-over between education, research, fee for service, events and fundraising.</a:t>
            </a:r>
          </a:p>
          <a:p>
            <a:pPr marL="0" indent="0">
              <a:buNone/>
            </a:pPr>
            <a:endParaRPr lang="en-US" altLang="en-US" sz="800" b="1" dirty="0"/>
          </a:p>
          <a:p>
            <a:pPr marL="0" indent="0">
              <a:buNone/>
            </a:pPr>
            <a:r>
              <a:rPr lang="en-US" altLang="en-US" sz="2400" b="1" dirty="0"/>
              <a:t>Select one or two new </a:t>
            </a:r>
            <a:r>
              <a:rPr lang="en-US" altLang="en-US" sz="2400" b="1" u="sng" dirty="0"/>
              <a:t>Funding</a:t>
            </a:r>
            <a:r>
              <a:rPr lang="en-US" altLang="en-US" sz="2400" b="1" dirty="0"/>
              <a:t> opportunities that would be available to a 501(C)(3) Foundation and how this would strengthen the 501(C)(6) Association/Chamber parent entity, expand capacity and explain why:</a:t>
            </a:r>
          </a:p>
          <a:p>
            <a:pPr marL="0" indent="0">
              <a:buNone/>
            </a:pPr>
            <a:r>
              <a:rPr lang="en-US" altLang="en-US" sz="24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 name="Slide Number Placeholder 4">
            <a:extLst>
              <a:ext uri="{FF2B5EF4-FFF2-40B4-BE49-F238E27FC236}">
                <a16:creationId xmlns:a16="http://schemas.microsoft.com/office/drawing/2014/main" id="{E6D53318-AD64-4E2C-8C67-D6A2ECBB1239}"/>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5" name="Slide Number Placeholder 4">
            <a:extLst>
              <a:ext uri="{FF2B5EF4-FFF2-40B4-BE49-F238E27FC236}">
                <a16:creationId xmlns:a16="http://schemas.microsoft.com/office/drawing/2014/main" id="{B93C6A67-107C-408D-A6E7-2C870E71DE4F}"/>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55252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644433" y="1062447"/>
            <a:ext cx="10859589" cy="3235156"/>
          </a:xfrm>
        </p:spPr>
        <p:txBody>
          <a:bodyPr>
            <a:noAutofit/>
          </a:bodyPr>
          <a:lstStyle/>
          <a:p>
            <a:r>
              <a:rPr lang="en-US" altLang="en-US" sz="4000" dirty="0"/>
              <a:t>Getting the “Most” from Your Foundation</a:t>
            </a:r>
            <a:br>
              <a:rPr lang="en-US" altLang="en-US" sz="4000" dirty="0"/>
            </a:br>
            <a:br>
              <a:rPr lang="en-US" altLang="en-US" sz="4000" dirty="0"/>
            </a:br>
            <a:r>
              <a:rPr lang="en-US" altLang="en-US" sz="4000" u="sng" dirty="0"/>
              <a:t>Programmatic Alignment</a:t>
            </a:r>
            <a:r>
              <a:rPr lang="en-US" altLang="en-US" sz="4000" dirty="0"/>
              <a:t> to Enhance </a:t>
            </a:r>
            <a:br>
              <a:rPr lang="en-US" altLang="en-US" sz="4000" dirty="0"/>
            </a:br>
            <a:r>
              <a:rPr lang="en-US" altLang="en-US" sz="4000" dirty="0"/>
              <a:t>“Strategic Relationship” with Your Association/Chamber</a:t>
            </a:r>
            <a:r>
              <a:rPr lang="en-US" sz="5400" dirty="0"/>
              <a:t> </a:t>
            </a:r>
          </a:p>
        </p:txBody>
      </p:sp>
    </p:spTree>
    <p:extLst>
      <p:ext uri="{BB962C8B-B14F-4D97-AF65-F5344CB8AC3E}">
        <p14:creationId xmlns:p14="http://schemas.microsoft.com/office/powerpoint/2010/main" val="147681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70221" y="1952892"/>
            <a:ext cx="8651558" cy="1143000"/>
          </a:xfrm>
        </p:spPr>
        <p:txBody>
          <a:bodyPr/>
          <a:lstStyle/>
          <a:p>
            <a:pPr algn="ctr" eaLnBrk="1" hangingPunct="1"/>
            <a:r>
              <a:rPr lang="en-US" altLang="en-US" dirty="0"/>
              <a:t>New World of Opportunities</a:t>
            </a:r>
          </a:p>
        </p:txBody>
      </p:sp>
      <p:sp>
        <p:nvSpPr>
          <p:cNvPr id="79875" name="Rectangle 3"/>
          <p:cNvSpPr>
            <a:spLocks noGrp="1" noChangeArrowheads="1"/>
          </p:cNvSpPr>
          <p:nvPr>
            <p:ph type="body" idx="1"/>
          </p:nvPr>
        </p:nvSpPr>
        <p:spPr>
          <a:xfrm>
            <a:off x="1981200" y="3077386"/>
            <a:ext cx="8229600" cy="3113320"/>
          </a:xfrm>
        </p:spPr>
        <p:txBody>
          <a:bodyPr>
            <a:normAutofit fontScale="92500" lnSpcReduction="10000"/>
          </a:bodyPr>
          <a:lstStyle/>
          <a:p>
            <a:pPr marL="0" indent="0" algn="ctr">
              <a:buNone/>
            </a:pPr>
            <a:endParaRPr lang="en-US" altLang="en-US" dirty="0"/>
          </a:p>
          <a:p>
            <a:pPr algn="ctr">
              <a:buFont typeface="Wingdings" panose="05000000000000000000" pitchFamily="2" charset="2"/>
              <a:buChar char="Ø"/>
            </a:pPr>
            <a:r>
              <a:rPr lang="en-US" altLang="en-US" dirty="0"/>
              <a:t> What Doors are Now Open or Open “Wider”?</a:t>
            </a:r>
          </a:p>
          <a:p>
            <a:pPr marL="0" indent="0" algn="ctr">
              <a:buNone/>
            </a:pPr>
            <a:endParaRPr lang="en-US" altLang="en-US" dirty="0"/>
          </a:p>
          <a:p>
            <a:pPr marL="0" indent="0" algn="ctr">
              <a:buNone/>
            </a:pPr>
            <a:endParaRPr lang="en-US" altLang="en-US" dirty="0"/>
          </a:p>
          <a:p>
            <a:pPr algn="ctr">
              <a:buFont typeface="Wingdings" panose="05000000000000000000" pitchFamily="2" charset="2"/>
              <a:buChar char="Ø"/>
            </a:pPr>
            <a:r>
              <a:rPr lang="en-US" altLang="en-US" dirty="0"/>
              <a:t> New Opportunities to Deliver on Strategic Mission </a:t>
            </a:r>
          </a:p>
          <a:p>
            <a:pPr marL="0" indent="0" algn="ctr">
              <a:buNone/>
            </a:pPr>
            <a:endParaRPr lang="en-US" altLang="en-US" dirty="0"/>
          </a:p>
          <a:p>
            <a:pPr algn="ctr">
              <a:buFont typeface="Wingdings" panose="05000000000000000000" pitchFamily="2" charset="2"/>
              <a:buChar char="Ø"/>
            </a:pPr>
            <a:r>
              <a:rPr lang="en-US" altLang="en-US" dirty="0"/>
              <a:t> </a:t>
            </a:r>
            <a:r>
              <a:rPr lang="en-US" altLang="en-US" b="1" u="sng" dirty="0"/>
              <a:t>Expand Capacity</a:t>
            </a:r>
          </a:p>
          <a:p>
            <a:pPr marL="0" indent="0" algn="ctr">
              <a:buNone/>
            </a:pPr>
            <a:endParaRPr lang="en-US" altLang="en-US" dirty="0"/>
          </a:p>
        </p:txBody>
      </p:sp>
      <p:sp>
        <p:nvSpPr>
          <p:cNvPr id="5" name="Rectangle 2">
            <a:extLst>
              <a:ext uri="{FF2B5EF4-FFF2-40B4-BE49-F238E27FC236}">
                <a16:creationId xmlns:a16="http://schemas.microsoft.com/office/drawing/2014/main" id="{7A0D3F7C-C06C-40EF-842E-743F925A04FB}"/>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6" name="Slide Number Placeholder 4">
            <a:extLst>
              <a:ext uri="{FF2B5EF4-FFF2-40B4-BE49-F238E27FC236}">
                <a16:creationId xmlns:a16="http://schemas.microsoft.com/office/drawing/2014/main" id="{F70EDAE5-1AA7-41E6-9F22-3BDA034FFF2F}"/>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37FAF1C5-187D-4840-BCFF-2D6C88A381E6}"/>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5849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animEffect transition="in" filter="box(in)">
                                      <p:cBhvr>
                                        <p:cTn id="7" dur="500"/>
                                        <p:tgtEl>
                                          <p:spTgt spid="798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9875">
                                            <p:txEl>
                                              <p:pRg st="4" end="4"/>
                                            </p:txEl>
                                          </p:spTgt>
                                        </p:tgtEl>
                                        <p:attrNameLst>
                                          <p:attrName>style.visibility</p:attrName>
                                        </p:attrNameLst>
                                      </p:cBhvr>
                                      <p:to>
                                        <p:strVal val="visible"/>
                                      </p:to>
                                    </p:set>
                                    <p:animEffect transition="in" filter="box(in)">
                                      <p:cBhvr>
                                        <p:cTn id="12" dur="500"/>
                                        <p:tgtEl>
                                          <p:spTgt spid="798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9875">
                                            <p:txEl>
                                              <p:pRg st="6" end="6"/>
                                            </p:txEl>
                                          </p:spTgt>
                                        </p:tgtEl>
                                        <p:attrNameLst>
                                          <p:attrName>style.visibility</p:attrName>
                                        </p:attrNameLst>
                                      </p:cBhvr>
                                      <p:to>
                                        <p:strVal val="visible"/>
                                      </p:to>
                                    </p:set>
                                    <p:animEffect transition="in" filter="box(in)">
                                      <p:cBhvr>
                                        <p:cTn id="17"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8958" y="1791788"/>
            <a:ext cx="8651558" cy="1143000"/>
          </a:xfrm>
        </p:spPr>
        <p:txBody>
          <a:bodyPr/>
          <a:lstStyle/>
          <a:p>
            <a:pPr algn="ctr" eaLnBrk="1" hangingPunct="1"/>
            <a:r>
              <a:rPr lang="en-US" altLang="en-US" dirty="0"/>
              <a:t>New World of Opportunities</a:t>
            </a:r>
          </a:p>
        </p:txBody>
      </p:sp>
      <p:sp>
        <p:nvSpPr>
          <p:cNvPr id="79875" name="Rectangle 3"/>
          <p:cNvSpPr>
            <a:spLocks noGrp="1" noChangeArrowheads="1"/>
          </p:cNvSpPr>
          <p:nvPr>
            <p:ph type="body" idx="1"/>
          </p:nvPr>
        </p:nvSpPr>
        <p:spPr>
          <a:xfrm>
            <a:off x="1129937" y="3088280"/>
            <a:ext cx="8229600" cy="3204754"/>
          </a:xfrm>
        </p:spPr>
        <p:txBody>
          <a:bodyPr/>
          <a:lstStyle/>
          <a:p>
            <a:r>
              <a:rPr lang="en-US" altLang="en-US" dirty="0"/>
              <a:t>Educational Programs</a:t>
            </a:r>
          </a:p>
          <a:p>
            <a:r>
              <a:rPr lang="en-US" altLang="en-US" dirty="0"/>
              <a:t>Research</a:t>
            </a:r>
          </a:p>
          <a:p>
            <a:r>
              <a:rPr lang="en-US" altLang="en-US" dirty="0"/>
              <a:t>Delivery of Services to Benefit Constituents and the General Public </a:t>
            </a:r>
          </a:p>
          <a:p>
            <a:r>
              <a:rPr lang="en-US" altLang="en-US" dirty="0"/>
              <a:t>Best of All:</a:t>
            </a:r>
          </a:p>
          <a:p>
            <a:pPr lvl="1">
              <a:buFont typeface="Wingdings" panose="05000000000000000000" pitchFamily="2" charset="2"/>
              <a:buChar char="q"/>
            </a:pPr>
            <a:r>
              <a:rPr lang="en-US" altLang="en-US" sz="3200" dirty="0"/>
              <a:t>Fundraising and Solicitations </a:t>
            </a:r>
            <a:r>
              <a:rPr lang="en-US" altLang="en-US" sz="1800" dirty="0"/>
              <a:t>(check the box!!!) </a:t>
            </a:r>
            <a:endParaRPr lang="en-US" altLang="en-US" sz="3200" dirty="0"/>
          </a:p>
        </p:txBody>
      </p:sp>
      <p:sp>
        <p:nvSpPr>
          <p:cNvPr id="5" name="Rectangle 2">
            <a:extLst>
              <a:ext uri="{FF2B5EF4-FFF2-40B4-BE49-F238E27FC236}">
                <a16:creationId xmlns:a16="http://schemas.microsoft.com/office/drawing/2014/main" id="{CF3B73FB-B6AD-4620-84D1-9A14C4A1000D}"/>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6" name="Slide Number Placeholder 4">
            <a:extLst>
              <a:ext uri="{FF2B5EF4-FFF2-40B4-BE49-F238E27FC236}">
                <a16:creationId xmlns:a16="http://schemas.microsoft.com/office/drawing/2014/main" id="{2A96B85B-8D31-4376-B7CF-53E1259B0A75}"/>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049668C9-1A78-49D3-A87F-5ED99C0807B7}"/>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79442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8958" y="1791788"/>
            <a:ext cx="8651558" cy="1143000"/>
          </a:xfrm>
        </p:spPr>
        <p:txBody>
          <a:bodyPr/>
          <a:lstStyle/>
          <a:p>
            <a:pPr algn="ctr" eaLnBrk="1" hangingPunct="1"/>
            <a:r>
              <a:rPr lang="en-US" altLang="en-US" dirty="0"/>
              <a:t>New World of Opportunities</a:t>
            </a:r>
          </a:p>
        </p:txBody>
      </p:sp>
      <p:sp>
        <p:nvSpPr>
          <p:cNvPr id="79875" name="Rectangle 3"/>
          <p:cNvSpPr>
            <a:spLocks noGrp="1" noChangeArrowheads="1"/>
          </p:cNvSpPr>
          <p:nvPr>
            <p:ph type="body" idx="1"/>
          </p:nvPr>
        </p:nvSpPr>
        <p:spPr>
          <a:xfrm>
            <a:off x="1129936" y="2999017"/>
            <a:ext cx="9938657" cy="3204754"/>
          </a:xfrm>
        </p:spPr>
        <p:txBody>
          <a:bodyPr/>
          <a:lstStyle/>
          <a:p>
            <a:pPr lvl="1">
              <a:buFont typeface="Wingdings" panose="05000000000000000000" pitchFamily="2" charset="2"/>
              <a:buChar char="q"/>
            </a:pPr>
            <a:r>
              <a:rPr lang="en-US" altLang="en-US" sz="3200" dirty="0"/>
              <a:t> Fundraising and Solicitations </a:t>
            </a:r>
            <a:r>
              <a:rPr lang="en-US" altLang="en-US" sz="1800" dirty="0"/>
              <a:t>(check the box!!!) </a:t>
            </a:r>
          </a:p>
          <a:p>
            <a:pPr lvl="2"/>
            <a:r>
              <a:rPr lang="en-US" altLang="en-US" sz="2800" dirty="0"/>
              <a:t> Cause Related Asks </a:t>
            </a:r>
          </a:p>
          <a:p>
            <a:pPr lvl="2"/>
            <a:r>
              <a:rPr lang="en-US" altLang="en-US" sz="2800" dirty="0"/>
              <a:t> New Audience for Sponsorships and General Support </a:t>
            </a:r>
          </a:p>
          <a:p>
            <a:pPr lvl="2"/>
            <a:r>
              <a:rPr lang="en-US" altLang="en-US" sz="2800" dirty="0"/>
              <a:t> Research, Studies, Economic Market Reports</a:t>
            </a:r>
          </a:p>
          <a:p>
            <a:pPr lvl="2"/>
            <a:r>
              <a:rPr lang="en-US" altLang="en-US" sz="2800" dirty="0"/>
              <a:t> Partner Funding Opportunities </a:t>
            </a:r>
          </a:p>
        </p:txBody>
      </p:sp>
      <p:sp>
        <p:nvSpPr>
          <p:cNvPr id="5" name="Rectangle 2">
            <a:extLst>
              <a:ext uri="{FF2B5EF4-FFF2-40B4-BE49-F238E27FC236}">
                <a16:creationId xmlns:a16="http://schemas.microsoft.com/office/drawing/2014/main" id="{CF3B73FB-B6AD-4620-84D1-9A14C4A1000D}"/>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6" name="Slide Number Placeholder 4">
            <a:extLst>
              <a:ext uri="{FF2B5EF4-FFF2-40B4-BE49-F238E27FC236}">
                <a16:creationId xmlns:a16="http://schemas.microsoft.com/office/drawing/2014/main" id="{5D17A5AE-B33C-4076-83B7-27A4AF2B2F14}"/>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BAD0B754-E305-4DF5-805A-11A75602C2C4}"/>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4004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8958" y="1791788"/>
            <a:ext cx="8651558" cy="1143000"/>
          </a:xfrm>
        </p:spPr>
        <p:txBody>
          <a:bodyPr/>
          <a:lstStyle/>
          <a:p>
            <a:pPr algn="ctr" eaLnBrk="1" hangingPunct="1"/>
            <a:r>
              <a:rPr lang="en-US" altLang="en-US" dirty="0"/>
              <a:t>New World of Opportunities</a:t>
            </a:r>
          </a:p>
        </p:txBody>
      </p:sp>
      <p:sp>
        <p:nvSpPr>
          <p:cNvPr id="79875" name="Rectangle 3"/>
          <p:cNvSpPr>
            <a:spLocks noGrp="1" noChangeArrowheads="1"/>
          </p:cNvSpPr>
          <p:nvPr>
            <p:ph type="body" idx="1"/>
          </p:nvPr>
        </p:nvSpPr>
        <p:spPr>
          <a:xfrm>
            <a:off x="1129936" y="3088280"/>
            <a:ext cx="9781903" cy="3204754"/>
          </a:xfrm>
        </p:spPr>
        <p:txBody>
          <a:bodyPr>
            <a:normAutofit/>
          </a:bodyPr>
          <a:lstStyle/>
          <a:p>
            <a:pPr lvl="1">
              <a:buFont typeface="Wingdings" panose="05000000000000000000" pitchFamily="2" charset="2"/>
              <a:buChar char="q"/>
            </a:pPr>
            <a:r>
              <a:rPr lang="en-US" altLang="en-US" sz="3200" dirty="0"/>
              <a:t> Fundraising and Solicitations </a:t>
            </a:r>
            <a:r>
              <a:rPr lang="en-US" altLang="en-US" sz="1800" dirty="0"/>
              <a:t>(check the box!!!) </a:t>
            </a:r>
          </a:p>
          <a:p>
            <a:pPr marL="914400" lvl="2" indent="0">
              <a:buNone/>
            </a:pPr>
            <a:r>
              <a:rPr lang="en-US" altLang="en-US" sz="1000" dirty="0"/>
              <a:t> </a:t>
            </a:r>
          </a:p>
          <a:p>
            <a:pPr lvl="2"/>
            <a:r>
              <a:rPr lang="en-US" altLang="en-US" sz="2800" dirty="0"/>
              <a:t>Cause Related Asks </a:t>
            </a:r>
          </a:p>
          <a:p>
            <a:pPr lvl="3"/>
            <a:r>
              <a:rPr lang="en-US" altLang="en-US" sz="2600" dirty="0"/>
              <a:t> Advocacy</a:t>
            </a:r>
          </a:p>
          <a:p>
            <a:pPr lvl="3"/>
            <a:r>
              <a:rPr lang="en-US" altLang="en-US" sz="2600" dirty="0"/>
              <a:t> Scholarships, Fellowships, Internships</a:t>
            </a:r>
          </a:p>
          <a:p>
            <a:pPr lvl="3"/>
            <a:r>
              <a:rPr lang="en-US" altLang="en-US" sz="2600" dirty="0"/>
              <a:t> Awards, Assistance Programs</a:t>
            </a:r>
          </a:p>
          <a:p>
            <a:pPr lvl="3"/>
            <a:r>
              <a:rPr lang="en-US" altLang="en-US" sz="2600" dirty="0"/>
              <a:t> Business and Economic Development, Micro-Loans </a:t>
            </a:r>
          </a:p>
        </p:txBody>
      </p:sp>
      <p:sp>
        <p:nvSpPr>
          <p:cNvPr id="5" name="Rectangle 2">
            <a:extLst>
              <a:ext uri="{FF2B5EF4-FFF2-40B4-BE49-F238E27FC236}">
                <a16:creationId xmlns:a16="http://schemas.microsoft.com/office/drawing/2014/main" id="{CF3B73FB-B6AD-4620-84D1-9A14C4A1000D}"/>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6" name="Slide Number Placeholder 4">
            <a:extLst>
              <a:ext uri="{FF2B5EF4-FFF2-40B4-BE49-F238E27FC236}">
                <a16:creationId xmlns:a16="http://schemas.microsoft.com/office/drawing/2014/main" id="{F85EE853-10D6-4FB6-BF02-87951E831ACB}"/>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25FA37E5-7945-4BF0-A258-37173D61157E}"/>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50084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39487" y="1102720"/>
            <a:ext cx="4767739" cy="1143000"/>
          </a:xfrm>
        </p:spPr>
        <p:txBody>
          <a:bodyPr>
            <a:normAutofit/>
          </a:bodyPr>
          <a:lstStyle/>
          <a:p>
            <a:pPr algn="ctr" eaLnBrk="1" hangingPunct="1"/>
            <a:r>
              <a:rPr lang="en-US" altLang="en-US" sz="2800" b="0" dirty="0">
                <a:latin typeface="Calibri Light" panose="020F0302020204030204" pitchFamily="34" charset="0"/>
                <a:cs typeface="Calibri Light" panose="020F0302020204030204" pitchFamily="34" charset="0"/>
              </a:rPr>
              <a:t>New World of Opportunities</a:t>
            </a:r>
          </a:p>
        </p:txBody>
      </p:sp>
      <p:sp>
        <p:nvSpPr>
          <p:cNvPr id="79875" name="Rectangle 3"/>
          <p:cNvSpPr>
            <a:spLocks noGrp="1" noChangeArrowheads="1"/>
          </p:cNvSpPr>
          <p:nvPr>
            <p:ph type="body" idx="1"/>
          </p:nvPr>
        </p:nvSpPr>
        <p:spPr>
          <a:xfrm>
            <a:off x="913311" y="1869945"/>
            <a:ext cx="10365377" cy="1271452"/>
          </a:xfrm>
        </p:spPr>
        <p:txBody>
          <a:bodyPr>
            <a:normAutofit/>
          </a:bodyPr>
          <a:lstStyle/>
          <a:p>
            <a:pPr lvl="1">
              <a:buFont typeface="Wingdings" panose="05000000000000000000" pitchFamily="2" charset="2"/>
              <a:buChar char="q"/>
            </a:pPr>
            <a:r>
              <a:rPr lang="en-US" altLang="en-US" sz="3200" dirty="0"/>
              <a:t> Fundraising and Solicitations </a:t>
            </a:r>
            <a:r>
              <a:rPr lang="en-US" altLang="en-US" sz="1800" dirty="0"/>
              <a:t>(check the box!!!) </a:t>
            </a:r>
          </a:p>
          <a:p>
            <a:pPr marL="914400" lvl="2" indent="0">
              <a:buNone/>
            </a:pPr>
            <a:endParaRPr lang="en-US" altLang="en-US" sz="1000" dirty="0"/>
          </a:p>
          <a:p>
            <a:pPr lvl="2"/>
            <a:r>
              <a:rPr lang="en-US" altLang="en-US" sz="2800" dirty="0"/>
              <a:t> New Audience for Sponsorships and General Support </a:t>
            </a:r>
          </a:p>
        </p:txBody>
      </p:sp>
      <p:sp>
        <p:nvSpPr>
          <p:cNvPr id="5" name="Rectangle 2">
            <a:extLst>
              <a:ext uri="{FF2B5EF4-FFF2-40B4-BE49-F238E27FC236}">
                <a16:creationId xmlns:a16="http://schemas.microsoft.com/office/drawing/2014/main" id="{CF3B73FB-B6AD-4620-84D1-9A14C4A1000D}"/>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6" name="Rectangle 3">
            <a:extLst>
              <a:ext uri="{FF2B5EF4-FFF2-40B4-BE49-F238E27FC236}">
                <a16:creationId xmlns:a16="http://schemas.microsoft.com/office/drawing/2014/main" id="{E6A9CBB9-C9EA-4445-AF60-4FB4EDADF91F}"/>
              </a:ext>
            </a:extLst>
          </p:cNvPr>
          <p:cNvSpPr txBox="1">
            <a:spLocks noChangeArrowheads="1"/>
          </p:cNvSpPr>
          <p:nvPr/>
        </p:nvSpPr>
        <p:spPr>
          <a:xfrm>
            <a:off x="329633" y="3154018"/>
            <a:ext cx="5296103" cy="32047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2600" dirty="0"/>
              <a:t> Support from Individuals: </a:t>
            </a:r>
          </a:p>
          <a:p>
            <a:pPr lvl="1"/>
            <a:r>
              <a:rPr lang="en-US" altLang="en-US" sz="2600" dirty="0"/>
              <a:t>Contributions  </a:t>
            </a:r>
          </a:p>
          <a:p>
            <a:pPr lvl="1"/>
            <a:r>
              <a:rPr lang="en-US" altLang="en-US" sz="2600" dirty="0"/>
              <a:t>Naming Opportunities </a:t>
            </a:r>
          </a:p>
          <a:p>
            <a:pPr lvl="2"/>
            <a:r>
              <a:rPr lang="en-US" altLang="en-US" sz="1800" dirty="0"/>
              <a:t>Programs, Memorials, Recognition Awards </a:t>
            </a:r>
          </a:p>
          <a:p>
            <a:pPr lvl="1"/>
            <a:r>
              <a:rPr lang="en-US" altLang="en-US" sz="2600" dirty="0"/>
              <a:t> Solicit Additional Support at: </a:t>
            </a:r>
          </a:p>
          <a:p>
            <a:pPr lvl="2"/>
            <a:r>
              <a:rPr lang="en-US" altLang="en-US" sz="1800" dirty="0"/>
              <a:t> Events </a:t>
            </a:r>
          </a:p>
          <a:p>
            <a:pPr lvl="2"/>
            <a:r>
              <a:rPr lang="en-US" altLang="en-US" sz="1800" dirty="0"/>
              <a:t> Membership Renewals </a:t>
            </a:r>
          </a:p>
          <a:p>
            <a:pPr lvl="2"/>
            <a:r>
              <a:rPr lang="en-US" altLang="en-US" sz="1800" dirty="0"/>
              <a:t> Social Media </a:t>
            </a:r>
          </a:p>
          <a:p>
            <a:pPr lvl="2"/>
            <a:r>
              <a:rPr lang="en-US" altLang="en-US" sz="1800" dirty="0"/>
              <a:t> Support from Others </a:t>
            </a:r>
          </a:p>
          <a:p>
            <a:pPr lvl="3"/>
            <a:endParaRPr lang="en-US" altLang="en-US" sz="2600" dirty="0"/>
          </a:p>
        </p:txBody>
      </p:sp>
      <p:sp>
        <p:nvSpPr>
          <p:cNvPr id="7" name="Rectangle 3">
            <a:extLst>
              <a:ext uri="{FF2B5EF4-FFF2-40B4-BE49-F238E27FC236}">
                <a16:creationId xmlns:a16="http://schemas.microsoft.com/office/drawing/2014/main" id="{68EA017E-8D65-4E2B-B971-7757ACAE3FBE}"/>
              </a:ext>
            </a:extLst>
          </p:cNvPr>
          <p:cNvSpPr txBox="1">
            <a:spLocks noChangeArrowheads="1"/>
          </p:cNvSpPr>
          <p:nvPr/>
        </p:nvSpPr>
        <p:spPr>
          <a:xfrm>
            <a:off x="6383384" y="3152062"/>
            <a:ext cx="5296103" cy="336826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3100" dirty="0"/>
              <a:t> Support from Others: </a:t>
            </a:r>
          </a:p>
          <a:p>
            <a:pPr lvl="1"/>
            <a:r>
              <a:rPr lang="en-US" altLang="en-US" sz="3100" dirty="0"/>
              <a:t>Foundations </a:t>
            </a:r>
          </a:p>
          <a:p>
            <a:pPr lvl="2"/>
            <a:r>
              <a:rPr lang="en-US" altLang="en-US" sz="2200" dirty="0"/>
              <a:t>Corporate Foundations</a:t>
            </a:r>
          </a:p>
          <a:p>
            <a:pPr lvl="2"/>
            <a:r>
              <a:rPr lang="en-US" altLang="en-US" sz="2200" dirty="0"/>
              <a:t>Family Private Foundations</a:t>
            </a:r>
          </a:p>
          <a:p>
            <a:pPr lvl="2"/>
            <a:r>
              <a:rPr lang="en-US" altLang="en-US" sz="2200" dirty="0"/>
              <a:t> Other 501(C)(3) Public Charities</a:t>
            </a:r>
          </a:p>
          <a:p>
            <a:pPr lvl="1"/>
            <a:r>
              <a:rPr lang="en-US" altLang="en-US" sz="3100" dirty="0"/>
              <a:t>Public/Private Partnerships </a:t>
            </a:r>
          </a:p>
          <a:p>
            <a:pPr lvl="2"/>
            <a:r>
              <a:rPr lang="en-US" altLang="en-US" sz="2200" dirty="0"/>
              <a:t>Community Chests, Auxiliaries </a:t>
            </a:r>
          </a:p>
          <a:p>
            <a:pPr lvl="1"/>
            <a:r>
              <a:rPr lang="en-US" altLang="en-US" sz="3100" dirty="0"/>
              <a:t> Federal, State, Municipal, Local </a:t>
            </a:r>
          </a:p>
          <a:p>
            <a:pPr lvl="2"/>
            <a:r>
              <a:rPr lang="en-US" altLang="en-US" sz="2200" dirty="0"/>
              <a:t> Grants </a:t>
            </a:r>
          </a:p>
          <a:p>
            <a:pPr lvl="2"/>
            <a:r>
              <a:rPr lang="en-US" altLang="en-US" sz="2200" dirty="0"/>
              <a:t> Contracts </a:t>
            </a:r>
          </a:p>
          <a:p>
            <a:pPr lvl="2"/>
            <a:r>
              <a:rPr lang="en-US" altLang="en-US" sz="2200" dirty="0"/>
              <a:t> Taxing Authorities </a:t>
            </a:r>
          </a:p>
          <a:p>
            <a:pPr lvl="2"/>
            <a:r>
              <a:rPr lang="en-US" altLang="en-US" sz="2200" dirty="0"/>
              <a:t> Pass-Through Funding Opportunities </a:t>
            </a:r>
          </a:p>
          <a:p>
            <a:pPr lvl="3"/>
            <a:endParaRPr lang="en-US" altLang="en-US" sz="2600" dirty="0"/>
          </a:p>
        </p:txBody>
      </p:sp>
      <p:sp>
        <p:nvSpPr>
          <p:cNvPr id="8" name="Slide Number Placeholder 4">
            <a:extLst>
              <a:ext uri="{FF2B5EF4-FFF2-40B4-BE49-F238E27FC236}">
                <a16:creationId xmlns:a16="http://schemas.microsoft.com/office/drawing/2014/main" id="{AEA2BF10-FB4C-42C5-9E33-FABB4F1697B7}"/>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9" name="Slide Number Placeholder 4">
            <a:extLst>
              <a:ext uri="{FF2B5EF4-FFF2-40B4-BE49-F238E27FC236}">
                <a16:creationId xmlns:a16="http://schemas.microsoft.com/office/drawing/2014/main" id="{CCECD9D7-A8F1-4F51-9170-99359A793B32}"/>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20055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8958" y="1791788"/>
            <a:ext cx="8651558" cy="1143000"/>
          </a:xfrm>
        </p:spPr>
        <p:txBody>
          <a:bodyPr/>
          <a:lstStyle/>
          <a:p>
            <a:pPr algn="ctr" eaLnBrk="1" hangingPunct="1"/>
            <a:r>
              <a:rPr lang="en-US" altLang="en-US" dirty="0"/>
              <a:t>New World of Opportunities</a:t>
            </a:r>
          </a:p>
        </p:txBody>
      </p:sp>
      <p:sp>
        <p:nvSpPr>
          <p:cNvPr id="79875" name="Rectangle 3"/>
          <p:cNvSpPr>
            <a:spLocks noGrp="1" noChangeArrowheads="1"/>
          </p:cNvSpPr>
          <p:nvPr>
            <p:ph type="body" idx="1"/>
          </p:nvPr>
        </p:nvSpPr>
        <p:spPr>
          <a:xfrm>
            <a:off x="1129937" y="3088280"/>
            <a:ext cx="9181012" cy="3204754"/>
          </a:xfrm>
        </p:spPr>
        <p:txBody>
          <a:bodyPr/>
          <a:lstStyle/>
          <a:p>
            <a:pPr lvl="1">
              <a:buFont typeface="Wingdings" panose="05000000000000000000" pitchFamily="2" charset="2"/>
              <a:buChar char="q"/>
            </a:pPr>
            <a:r>
              <a:rPr lang="en-US" altLang="en-US" sz="3200" dirty="0"/>
              <a:t> Fundraising and Solicitations </a:t>
            </a:r>
            <a:r>
              <a:rPr lang="en-US" altLang="en-US" sz="1800" dirty="0"/>
              <a:t>(check the box!!!) </a:t>
            </a:r>
          </a:p>
          <a:p>
            <a:pPr marL="914400" lvl="2" indent="0">
              <a:buNone/>
            </a:pPr>
            <a:endParaRPr lang="en-US" altLang="en-US" sz="2800" dirty="0"/>
          </a:p>
          <a:p>
            <a:pPr lvl="2"/>
            <a:r>
              <a:rPr lang="en-US" altLang="en-US" sz="2800" dirty="0"/>
              <a:t> Research, Studies, Economic Market Reports </a:t>
            </a:r>
          </a:p>
          <a:p>
            <a:pPr lvl="3"/>
            <a:r>
              <a:rPr lang="en-US" altLang="en-US" sz="2600" dirty="0"/>
              <a:t> Sponsored Research </a:t>
            </a:r>
          </a:p>
          <a:p>
            <a:pPr lvl="3"/>
            <a:r>
              <a:rPr lang="en-US" altLang="en-US" sz="2600" dirty="0"/>
              <a:t> Educational and Outreach Efforts </a:t>
            </a:r>
          </a:p>
          <a:p>
            <a:pPr lvl="3"/>
            <a:r>
              <a:rPr lang="en-US" altLang="en-US" sz="2600" dirty="0"/>
              <a:t> Industry Promotion </a:t>
            </a:r>
          </a:p>
        </p:txBody>
      </p:sp>
      <p:sp>
        <p:nvSpPr>
          <p:cNvPr id="5" name="Rectangle 2">
            <a:extLst>
              <a:ext uri="{FF2B5EF4-FFF2-40B4-BE49-F238E27FC236}">
                <a16:creationId xmlns:a16="http://schemas.microsoft.com/office/drawing/2014/main" id="{CF3B73FB-B6AD-4620-84D1-9A14C4A1000D}"/>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6" name="Slide Number Placeholder 4">
            <a:extLst>
              <a:ext uri="{FF2B5EF4-FFF2-40B4-BE49-F238E27FC236}">
                <a16:creationId xmlns:a16="http://schemas.microsoft.com/office/drawing/2014/main" id="{882145EA-2CD7-4412-8A0D-F7C3CA5256A5}"/>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67CAE183-1E53-4567-AF04-349E40BEC773}"/>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87142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8958" y="1791788"/>
            <a:ext cx="8651558" cy="1143000"/>
          </a:xfrm>
        </p:spPr>
        <p:txBody>
          <a:bodyPr/>
          <a:lstStyle/>
          <a:p>
            <a:pPr algn="ctr" eaLnBrk="1" hangingPunct="1"/>
            <a:r>
              <a:rPr lang="en-US" altLang="en-US" dirty="0"/>
              <a:t>New World of Opportunities</a:t>
            </a:r>
          </a:p>
        </p:txBody>
      </p:sp>
      <p:sp>
        <p:nvSpPr>
          <p:cNvPr id="79875" name="Rectangle 3"/>
          <p:cNvSpPr>
            <a:spLocks noGrp="1" noChangeArrowheads="1"/>
          </p:cNvSpPr>
          <p:nvPr>
            <p:ph type="body" idx="1"/>
          </p:nvPr>
        </p:nvSpPr>
        <p:spPr>
          <a:xfrm>
            <a:off x="1129937" y="3088280"/>
            <a:ext cx="9181012" cy="3204754"/>
          </a:xfrm>
        </p:spPr>
        <p:txBody>
          <a:bodyPr>
            <a:normAutofit lnSpcReduction="10000"/>
          </a:bodyPr>
          <a:lstStyle/>
          <a:p>
            <a:pPr lvl="1">
              <a:buFont typeface="Wingdings" panose="05000000000000000000" pitchFamily="2" charset="2"/>
              <a:buChar char="q"/>
            </a:pPr>
            <a:r>
              <a:rPr lang="en-US" altLang="en-US" sz="3200" dirty="0"/>
              <a:t> Fundraising and Solicitations </a:t>
            </a:r>
            <a:r>
              <a:rPr lang="en-US" altLang="en-US" sz="1800" dirty="0"/>
              <a:t>(check the box!!!) </a:t>
            </a:r>
          </a:p>
          <a:p>
            <a:pPr marL="914400" lvl="2" indent="0">
              <a:buNone/>
            </a:pPr>
            <a:endParaRPr lang="en-US" altLang="en-US" sz="2800" dirty="0"/>
          </a:p>
          <a:p>
            <a:pPr lvl="2"/>
            <a:r>
              <a:rPr lang="en-US" altLang="en-US" sz="2800" dirty="0"/>
              <a:t> Partner Funding Opportunities </a:t>
            </a:r>
          </a:p>
          <a:p>
            <a:pPr lvl="3"/>
            <a:r>
              <a:rPr lang="en-US" altLang="en-US" sz="2600" dirty="0"/>
              <a:t> Joint Ventures </a:t>
            </a:r>
          </a:p>
          <a:p>
            <a:pPr lvl="4"/>
            <a:r>
              <a:rPr lang="en-US" altLang="en-US" sz="2600" dirty="0"/>
              <a:t> Public Charities </a:t>
            </a:r>
          </a:p>
          <a:p>
            <a:pPr lvl="4"/>
            <a:r>
              <a:rPr lang="en-US" altLang="en-US" sz="2600" dirty="0"/>
              <a:t> Corporate </a:t>
            </a:r>
          </a:p>
          <a:p>
            <a:pPr lvl="3"/>
            <a:r>
              <a:rPr lang="en-US" altLang="en-US" sz="2600" dirty="0"/>
              <a:t> Program Sharing </a:t>
            </a:r>
          </a:p>
          <a:p>
            <a:pPr lvl="3"/>
            <a:r>
              <a:rPr lang="en-US" altLang="en-US" sz="2600" dirty="0"/>
              <a:t> Coalitions, Co-Ops, Advocacy Councils </a:t>
            </a:r>
          </a:p>
        </p:txBody>
      </p:sp>
      <p:sp>
        <p:nvSpPr>
          <p:cNvPr id="5" name="Rectangle 2">
            <a:extLst>
              <a:ext uri="{FF2B5EF4-FFF2-40B4-BE49-F238E27FC236}">
                <a16:creationId xmlns:a16="http://schemas.microsoft.com/office/drawing/2014/main" id="{CF3B73FB-B6AD-4620-84D1-9A14C4A1000D}"/>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6" name="Slide Number Placeholder 4">
            <a:extLst>
              <a:ext uri="{FF2B5EF4-FFF2-40B4-BE49-F238E27FC236}">
                <a16:creationId xmlns:a16="http://schemas.microsoft.com/office/drawing/2014/main" id="{4A950B31-5B85-4814-ADEA-0DED22C040C4}"/>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1ACED41B-A1EC-4DEE-85D6-C0E8EBC68834}"/>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42261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649F228-1387-463C-A1DF-638CDCDFBAD7}"/>
              </a:ext>
            </a:extLst>
          </p:cNvPr>
          <p:cNvSpPr>
            <a:spLocks noGrp="1" noChangeArrowheads="1"/>
          </p:cNvSpPr>
          <p:nvPr>
            <p:ph type="title"/>
          </p:nvPr>
        </p:nvSpPr>
        <p:spPr>
          <a:xfrm>
            <a:off x="2133600" y="1245326"/>
            <a:ext cx="8374380" cy="868680"/>
          </a:xfrm>
        </p:spPr>
        <p:txBody>
          <a:bodyPr>
            <a:normAutofit fontScale="90000"/>
          </a:bodyPr>
          <a:lstStyle/>
          <a:p>
            <a:pPr algn="ctr" eaLnBrk="1" hangingPunct="1"/>
            <a:r>
              <a:rPr lang="en-US" altLang="en-US" sz="3100" dirty="0"/>
              <a:t>LEARNING OBJECTIVES</a:t>
            </a:r>
            <a:br>
              <a:rPr lang="en-US" altLang="en-US" sz="3600" dirty="0"/>
            </a:br>
            <a:r>
              <a:rPr lang="en-US" altLang="en-US" sz="2800" dirty="0"/>
              <a:t>You Will Learn About:</a:t>
            </a:r>
          </a:p>
        </p:txBody>
      </p:sp>
      <p:sp>
        <p:nvSpPr>
          <p:cNvPr id="9" name="Rectangle 3">
            <a:extLst>
              <a:ext uri="{FF2B5EF4-FFF2-40B4-BE49-F238E27FC236}">
                <a16:creationId xmlns:a16="http://schemas.microsoft.com/office/drawing/2014/main" id="{64E81E04-356A-4ADD-8EE3-0EBE72F10980}"/>
              </a:ext>
            </a:extLst>
          </p:cNvPr>
          <p:cNvSpPr txBox="1">
            <a:spLocks noChangeArrowheads="1"/>
          </p:cNvSpPr>
          <p:nvPr/>
        </p:nvSpPr>
        <p:spPr>
          <a:xfrm>
            <a:off x="1402080" y="2192383"/>
            <a:ext cx="4114800" cy="43390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500" dirty="0"/>
              <a:t>Session-Part I:</a:t>
            </a:r>
          </a:p>
          <a:p>
            <a:r>
              <a:rPr lang="en-US" altLang="en-US" sz="2200" dirty="0"/>
              <a:t>Strategic and Programmatic Alignment and Getting the Most from Your Foundation</a:t>
            </a:r>
          </a:p>
          <a:p>
            <a:pPr lvl="1"/>
            <a:r>
              <a:rPr lang="en-US" altLang="en-US" sz="1900" dirty="0"/>
              <a:t>Why Start a Foundation</a:t>
            </a:r>
          </a:p>
          <a:p>
            <a:pPr lvl="1"/>
            <a:r>
              <a:rPr lang="en-US" altLang="en-US" sz="1900" dirty="0"/>
              <a:t>Expanded Opportunities for Additional Funding</a:t>
            </a:r>
          </a:p>
          <a:p>
            <a:pPr lvl="1"/>
            <a:r>
              <a:rPr lang="en-US" altLang="en-US" sz="1900" dirty="0"/>
              <a:t>How to Maximize the Association/Chamber and Foundation Relationship</a:t>
            </a:r>
          </a:p>
          <a:p>
            <a:pPr lvl="1"/>
            <a:r>
              <a:rPr lang="en-US" altLang="en-US" sz="1900" dirty="0"/>
              <a:t>Other Considerations</a:t>
            </a:r>
          </a:p>
          <a:p>
            <a:pPr lvl="1"/>
            <a:r>
              <a:rPr lang="en-US" altLang="en-US" sz="1900" dirty="0"/>
              <a:t>Protecting Your 501(C)(3) Tax Exempt Status </a:t>
            </a:r>
          </a:p>
        </p:txBody>
      </p:sp>
      <p:sp>
        <p:nvSpPr>
          <p:cNvPr id="10" name="Rectangle 4">
            <a:extLst>
              <a:ext uri="{FF2B5EF4-FFF2-40B4-BE49-F238E27FC236}">
                <a16:creationId xmlns:a16="http://schemas.microsoft.com/office/drawing/2014/main" id="{4BAA04BB-3D61-4868-B02B-E14E274795AE}"/>
              </a:ext>
            </a:extLst>
          </p:cNvPr>
          <p:cNvSpPr txBox="1">
            <a:spLocks noChangeArrowheads="1"/>
          </p:cNvSpPr>
          <p:nvPr/>
        </p:nvSpPr>
        <p:spPr>
          <a:xfrm>
            <a:off x="7012328" y="2192383"/>
            <a:ext cx="4561364" cy="4443550"/>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5300" dirty="0">
                <a:solidFill>
                  <a:srgbClr val="002060"/>
                </a:solidFill>
                <a:latin typeface="Arial" panose="020B0604020202020204" pitchFamily="34" charset="0"/>
                <a:cs typeface="Arial" panose="020B0604020202020204" pitchFamily="34" charset="0"/>
              </a:rPr>
              <a:t>Session-Part II:</a:t>
            </a:r>
          </a:p>
          <a:p>
            <a:pPr marL="0" indent="0">
              <a:buFont typeface="Arial" panose="020B0604020202020204" pitchFamily="34" charset="0"/>
              <a:buNone/>
            </a:pPr>
            <a:endParaRPr lang="en-US" altLang="en-US" sz="600" dirty="0">
              <a:solidFill>
                <a:srgbClr val="002060"/>
              </a:solidFill>
              <a:latin typeface="Arial" panose="020B0604020202020204" pitchFamily="34" charset="0"/>
              <a:cs typeface="Arial" panose="020B0604020202020204" pitchFamily="34" charset="0"/>
            </a:endParaRPr>
          </a:p>
          <a:p>
            <a:r>
              <a:rPr lang="en-US" altLang="en-US" sz="4600" dirty="0">
                <a:solidFill>
                  <a:srgbClr val="002060"/>
                </a:solidFill>
                <a:latin typeface="Arial" panose="020B0604020202020204" pitchFamily="34" charset="0"/>
                <a:cs typeface="Arial" panose="020B0604020202020204" pitchFamily="34" charset="0"/>
              </a:rPr>
              <a:t>Compliance Issues</a:t>
            </a:r>
          </a:p>
          <a:p>
            <a:r>
              <a:rPr lang="en-US" altLang="en-US" sz="4600" dirty="0">
                <a:solidFill>
                  <a:srgbClr val="002060"/>
                </a:solidFill>
                <a:latin typeface="Arial" panose="020B0604020202020204" pitchFamily="34" charset="0"/>
                <a:cs typeface="Arial" panose="020B0604020202020204" pitchFamily="34" charset="0"/>
              </a:rPr>
              <a:t>Restricted Funds and Grants</a:t>
            </a:r>
          </a:p>
          <a:p>
            <a:pPr lvl="1"/>
            <a:r>
              <a:rPr lang="en-US" altLang="en-US" sz="4000" dirty="0">
                <a:solidFill>
                  <a:srgbClr val="002060"/>
                </a:solidFill>
                <a:latin typeface="Arial" panose="020B0604020202020204" pitchFamily="34" charset="0"/>
                <a:cs typeface="Arial" panose="020B0604020202020204" pitchFamily="34" charset="0"/>
              </a:rPr>
              <a:t>Unrestricted vs. Restricted Funds</a:t>
            </a:r>
          </a:p>
          <a:p>
            <a:pPr lvl="2"/>
            <a:r>
              <a:rPr lang="en-US" altLang="en-US" sz="4000" dirty="0">
                <a:solidFill>
                  <a:srgbClr val="002060"/>
                </a:solidFill>
                <a:latin typeface="Arial" panose="020B0604020202020204" pitchFamily="34" charset="0"/>
                <a:cs typeface="Arial" panose="020B0604020202020204" pitchFamily="34" charset="0"/>
              </a:rPr>
              <a:t>Unrestricted Funds</a:t>
            </a:r>
          </a:p>
          <a:p>
            <a:pPr lvl="2"/>
            <a:r>
              <a:rPr lang="en-US" altLang="en-US" sz="4000" dirty="0">
                <a:solidFill>
                  <a:srgbClr val="002060"/>
                </a:solidFill>
                <a:latin typeface="Arial" panose="020B0604020202020204" pitchFamily="34" charset="0"/>
                <a:cs typeface="Arial" panose="020B0604020202020204" pitchFamily="34" charset="0"/>
              </a:rPr>
              <a:t>Restricted Funds</a:t>
            </a:r>
          </a:p>
          <a:p>
            <a:pPr lvl="3"/>
            <a:r>
              <a:rPr lang="en-US" altLang="en-US" sz="2900" dirty="0">
                <a:solidFill>
                  <a:srgbClr val="002060"/>
                </a:solidFill>
                <a:latin typeface="Arial" panose="020B0604020202020204" pitchFamily="34" charset="0"/>
                <a:cs typeface="Arial" panose="020B0604020202020204" pitchFamily="34" charset="0"/>
              </a:rPr>
              <a:t>Temporarily Restricted</a:t>
            </a:r>
          </a:p>
          <a:p>
            <a:pPr lvl="3"/>
            <a:r>
              <a:rPr lang="en-US" altLang="en-US" sz="2900" dirty="0">
                <a:solidFill>
                  <a:srgbClr val="002060"/>
                </a:solidFill>
                <a:latin typeface="Arial" panose="020B0604020202020204" pitchFamily="34" charset="0"/>
                <a:cs typeface="Arial" panose="020B0604020202020204" pitchFamily="34" charset="0"/>
              </a:rPr>
              <a:t>Permanently Restricted</a:t>
            </a:r>
          </a:p>
          <a:p>
            <a:pPr lvl="1"/>
            <a:r>
              <a:rPr lang="en-US" altLang="en-US" sz="4000" dirty="0">
                <a:solidFill>
                  <a:srgbClr val="002060"/>
                </a:solidFill>
                <a:latin typeface="Arial" panose="020B0604020202020204" pitchFamily="34" charset="0"/>
                <a:cs typeface="Arial" panose="020B0604020202020204" pitchFamily="34" charset="0"/>
              </a:rPr>
              <a:t>Documentation</a:t>
            </a:r>
          </a:p>
          <a:p>
            <a:pPr lvl="1"/>
            <a:r>
              <a:rPr lang="en-US" altLang="en-US" sz="4000" dirty="0">
                <a:solidFill>
                  <a:srgbClr val="002060"/>
                </a:solidFill>
                <a:latin typeface="Arial" panose="020B0604020202020204" pitchFamily="34" charset="0"/>
                <a:cs typeface="Arial" panose="020B0604020202020204" pitchFamily="34" charset="0"/>
              </a:rPr>
              <a:t>Financial Statement Presentation</a:t>
            </a:r>
          </a:p>
          <a:p>
            <a:r>
              <a:rPr lang="en-US" altLang="en-US" sz="4600" dirty="0">
                <a:solidFill>
                  <a:srgbClr val="002060"/>
                </a:solidFill>
                <a:latin typeface="Arial" panose="020B0604020202020204" pitchFamily="34" charset="0"/>
                <a:cs typeface="Arial" panose="020B0604020202020204" pitchFamily="34" charset="0"/>
              </a:rPr>
              <a:t>Understanding and Accounting for Contributions</a:t>
            </a:r>
          </a:p>
          <a:p>
            <a:pPr lvl="1"/>
            <a:r>
              <a:rPr lang="en-US" altLang="en-US" sz="4000" dirty="0">
                <a:solidFill>
                  <a:srgbClr val="002060"/>
                </a:solidFill>
                <a:latin typeface="Arial" panose="020B0604020202020204" pitchFamily="34" charset="0"/>
                <a:cs typeface="Arial" panose="020B0604020202020204" pitchFamily="34" charset="0"/>
              </a:rPr>
              <a:t>Case Study #1 </a:t>
            </a:r>
          </a:p>
        </p:txBody>
      </p:sp>
      <p:sp>
        <p:nvSpPr>
          <p:cNvPr id="12" name="Slide Number Placeholder 4">
            <a:extLst>
              <a:ext uri="{FF2B5EF4-FFF2-40B4-BE49-F238E27FC236}">
                <a16:creationId xmlns:a16="http://schemas.microsoft.com/office/drawing/2014/main" id="{3D33E865-D639-4D6A-AB5E-7CCB9F69B4D7}"/>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13" name="Slide Number Placeholder 4">
            <a:extLst>
              <a:ext uri="{FF2B5EF4-FFF2-40B4-BE49-F238E27FC236}">
                <a16:creationId xmlns:a16="http://schemas.microsoft.com/office/drawing/2014/main" id="{2DA0F17A-582F-4F75-B400-48E35BC4D21C}"/>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33670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checkerboard(across)">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checkerboard(across)">
                                      <p:cBhvr>
                                        <p:cTn id="18" dur="500"/>
                                        <p:tgtEl>
                                          <p:spTgt spid="9">
                                            <p:txEl>
                                              <p:pRg st="1" end="1"/>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checkerboard(across)">
                                      <p:cBhvr>
                                        <p:cTn id="21" dur="500"/>
                                        <p:tgtEl>
                                          <p:spTgt spid="9">
                                            <p:txEl>
                                              <p:pRg st="2" end="2"/>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checkerboard(across)">
                                      <p:cBhvr>
                                        <p:cTn id="24" dur="500"/>
                                        <p:tgtEl>
                                          <p:spTgt spid="9">
                                            <p:txEl>
                                              <p:pRg st="3" end="3"/>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heckerboard(across)">
                                      <p:cBhvr>
                                        <p:cTn id="27" dur="500"/>
                                        <p:tgtEl>
                                          <p:spTgt spid="9">
                                            <p:txEl>
                                              <p:pRg st="4" end="4"/>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checkerboard(across)">
                                      <p:cBhvr>
                                        <p:cTn id="30" dur="500"/>
                                        <p:tgtEl>
                                          <p:spTgt spid="9">
                                            <p:txEl>
                                              <p:pRg st="5" end="5"/>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checkerboard(across)">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checkerboard(across)">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checkerboard(across)">
                                      <p:cBhvr>
                                        <p:cTn id="48" dur="500"/>
                                        <p:tgtEl>
                                          <p:spTgt spid="10">
                                            <p:txEl>
                                              <p:pRg st="3" end="3"/>
                                            </p:txEl>
                                          </p:spTgt>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checkerboard(across)">
                                      <p:cBhvr>
                                        <p:cTn id="51" dur="500"/>
                                        <p:tgtEl>
                                          <p:spTgt spid="10">
                                            <p:txEl>
                                              <p:pRg st="4" end="4"/>
                                            </p:txEl>
                                          </p:spTgt>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0">
                                            <p:txEl>
                                              <p:pRg st="5" end="5"/>
                                            </p:txEl>
                                          </p:spTgt>
                                        </p:tgtEl>
                                        <p:attrNameLst>
                                          <p:attrName>style.visibility</p:attrName>
                                        </p:attrNameLst>
                                      </p:cBhvr>
                                      <p:to>
                                        <p:strVal val="visible"/>
                                      </p:to>
                                    </p:set>
                                    <p:animEffect transition="in" filter="checkerboard(across)">
                                      <p:cBhvr>
                                        <p:cTn id="54" dur="500"/>
                                        <p:tgtEl>
                                          <p:spTgt spid="10">
                                            <p:txEl>
                                              <p:pRg st="5" end="5"/>
                                            </p:txEl>
                                          </p:spTgt>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checkerboard(across)">
                                      <p:cBhvr>
                                        <p:cTn id="57" dur="500"/>
                                        <p:tgtEl>
                                          <p:spTgt spid="10">
                                            <p:txEl>
                                              <p:pRg st="6" end="6"/>
                                            </p:txEl>
                                          </p:spTgt>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0">
                                            <p:txEl>
                                              <p:pRg st="7" end="7"/>
                                            </p:txEl>
                                          </p:spTgt>
                                        </p:tgtEl>
                                        <p:attrNameLst>
                                          <p:attrName>style.visibility</p:attrName>
                                        </p:attrNameLst>
                                      </p:cBhvr>
                                      <p:to>
                                        <p:strVal val="visible"/>
                                      </p:to>
                                    </p:set>
                                    <p:animEffect transition="in" filter="checkerboard(across)">
                                      <p:cBhvr>
                                        <p:cTn id="60" dur="500"/>
                                        <p:tgtEl>
                                          <p:spTgt spid="10">
                                            <p:txEl>
                                              <p:pRg st="7" end="7"/>
                                            </p:txEl>
                                          </p:spTgt>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Effect transition="in" filter="checkerboard(across)">
                                      <p:cBhvr>
                                        <p:cTn id="63" dur="500"/>
                                        <p:tgtEl>
                                          <p:spTgt spid="10">
                                            <p:txEl>
                                              <p:pRg st="8" end="8"/>
                                            </p:txEl>
                                          </p:spTgt>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Effect transition="in" filter="checkerboard(across)">
                                      <p:cBhvr>
                                        <p:cTn id="66" dur="500"/>
                                        <p:tgtEl>
                                          <p:spTgt spid="10">
                                            <p:txEl>
                                              <p:pRg st="9" end="9"/>
                                            </p:txEl>
                                          </p:spTgt>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0">
                                            <p:txEl>
                                              <p:pRg st="10" end="10"/>
                                            </p:txEl>
                                          </p:spTgt>
                                        </p:tgtEl>
                                        <p:attrNameLst>
                                          <p:attrName>style.visibility</p:attrName>
                                        </p:attrNameLst>
                                      </p:cBhvr>
                                      <p:to>
                                        <p:strVal val="visible"/>
                                      </p:to>
                                    </p:set>
                                    <p:animEffect transition="in" filter="checkerboard(across)">
                                      <p:cBhvr>
                                        <p:cTn id="69" dur="500"/>
                                        <p:tgtEl>
                                          <p:spTgt spid="10">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10">
                                            <p:txEl>
                                              <p:pRg st="11" end="11"/>
                                            </p:txEl>
                                          </p:spTgt>
                                        </p:tgtEl>
                                        <p:attrNameLst>
                                          <p:attrName>style.visibility</p:attrName>
                                        </p:attrNameLst>
                                      </p:cBhvr>
                                      <p:to>
                                        <p:strVal val="visible"/>
                                      </p:to>
                                    </p:set>
                                    <p:animEffect transition="in" filter="checkerboard(across)">
                                      <p:cBhvr>
                                        <p:cTn id="74" dur="500"/>
                                        <p:tgtEl>
                                          <p:spTgt spid="10">
                                            <p:txEl>
                                              <p:pRg st="11" end="11"/>
                                            </p:txEl>
                                          </p:spTgt>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10">
                                            <p:txEl>
                                              <p:pRg st="12" end="12"/>
                                            </p:txEl>
                                          </p:spTgt>
                                        </p:tgtEl>
                                        <p:attrNameLst>
                                          <p:attrName>style.visibility</p:attrName>
                                        </p:attrNameLst>
                                      </p:cBhvr>
                                      <p:to>
                                        <p:strVal val="visible"/>
                                      </p:to>
                                    </p:set>
                                    <p:animEffect transition="in" filter="checkerboard(across)">
                                      <p:cBhvr>
                                        <p:cTn id="77"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1296488" y="2527120"/>
            <a:ext cx="9599023" cy="3386000"/>
          </a:xfrm>
        </p:spPr>
        <p:txBody>
          <a:bodyPr/>
          <a:lstStyle/>
          <a:p>
            <a:r>
              <a:rPr lang="en-US" altLang="en-US" dirty="0"/>
              <a:t>Purpose – Advance the Strategic Mission of the Association/Chamber </a:t>
            </a:r>
            <a:r>
              <a:rPr lang="en-US" altLang="en-US" sz="2000" dirty="0"/>
              <a:t>(Parent Entity) </a:t>
            </a:r>
            <a:endParaRPr lang="en-US" altLang="en-US" dirty="0"/>
          </a:p>
          <a:p>
            <a:pPr lvl="1"/>
            <a:r>
              <a:rPr lang="en-US" altLang="en-US" dirty="0"/>
              <a:t>New and Expanded Delivery of Services to Benefit Constituents and the General Public </a:t>
            </a:r>
          </a:p>
          <a:p>
            <a:pPr marL="457200" lvl="1" indent="0">
              <a:buNone/>
            </a:pPr>
            <a:endParaRPr lang="en-US" altLang="en-US" dirty="0"/>
          </a:p>
          <a:p>
            <a:r>
              <a:rPr lang="en-US" altLang="en-US" dirty="0"/>
              <a:t>How Does a Two-Tier Entity Structure Expand Capacity and Out-Reach?</a:t>
            </a:r>
            <a:endParaRPr lang="en-US" altLang="en-US" sz="3200" dirty="0"/>
          </a:p>
          <a:p>
            <a:pPr lvl="1"/>
            <a:endParaRPr lang="en-US" altLang="en-US" dirty="0"/>
          </a:p>
        </p:txBody>
      </p:sp>
      <p:sp>
        <p:nvSpPr>
          <p:cNvPr id="5" name="Rectangle 2">
            <a:extLst>
              <a:ext uri="{FF2B5EF4-FFF2-40B4-BE49-F238E27FC236}">
                <a16:creationId xmlns:a16="http://schemas.microsoft.com/office/drawing/2014/main" id="{CF3B73FB-B6AD-4620-84D1-9A14C4A1000D}"/>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8" name="Rectangle 2">
            <a:extLst>
              <a:ext uri="{FF2B5EF4-FFF2-40B4-BE49-F238E27FC236}">
                <a16:creationId xmlns:a16="http://schemas.microsoft.com/office/drawing/2014/main" id="{1CD0A986-7F02-4A47-9B82-CED00CA89FA3}"/>
              </a:ext>
            </a:extLst>
          </p:cNvPr>
          <p:cNvSpPr>
            <a:spLocks noGrp="1" noChangeArrowheads="1"/>
          </p:cNvSpPr>
          <p:nvPr>
            <p:ph type="title"/>
          </p:nvPr>
        </p:nvSpPr>
        <p:spPr>
          <a:xfrm>
            <a:off x="239487" y="1102720"/>
            <a:ext cx="4767739" cy="1143000"/>
          </a:xfrm>
        </p:spPr>
        <p:txBody>
          <a:bodyPr>
            <a:normAutofit/>
          </a:bodyPr>
          <a:lstStyle/>
          <a:p>
            <a:pPr algn="ctr" eaLnBrk="1" hangingPunct="1"/>
            <a:r>
              <a:rPr lang="en-US" altLang="en-US" sz="2800" b="0" dirty="0">
                <a:latin typeface="Calibri Light" panose="020F0302020204030204" pitchFamily="34" charset="0"/>
                <a:cs typeface="Calibri Light" panose="020F0302020204030204" pitchFamily="34" charset="0"/>
              </a:rPr>
              <a:t>New World of Opportunities</a:t>
            </a:r>
          </a:p>
        </p:txBody>
      </p:sp>
      <p:sp>
        <p:nvSpPr>
          <p:cNvPr id="6" name="Slide Number Placeholder 4">
            <a:extLst>
              <a:ext uri="{FF2B5EF4-FFF2-40B4-BE49-F238E27FC236}">
                <a16:creationId xmlns:a16="http://schemas.microsoft.com/office/drawing/2014/main" id="{C48A76FA-964E-4566-8AE9-376A0A8C592D}"/>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B2E9811C-4CE6-4DB9-8DF3-171DC13A874F}"/>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48089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1597478" y="2069369"/>
            <a:ext cx="8997043" cy="4403275"/>
          </a:xfrm>
        </p:spPr>
        <p:txBody>
          <a:bodyPr>
            <a:normAutofit fontScale="92500" lnSpcReduction="20000"/>
          </a:bodyPr>
          <a:lstStyle/>
          <a:p>
            <a:pPr marL="457200" lvl="1" indent="0">
              <a:buNone/>
            </a:pPr>
            <a:endParaRPr lang="en-US" altLang="en-US" dirty="0"/>
          </a:p>
          <a:p>
            <a:r>
              <a:rPr lang="en-US" altLang="en-US" dirty="0"/>
              <a:t>How Does a Two-Tier Entity Structure Expand Capacity and Out-Reach? </a:t>
            </a:r>
          </a:p>
          <a:p>
            <a:pPr lvl="1"/>
            <a:r>
              <a:rPr lang="en-US" altLang="en-US" sz="2800" dirty="0"/>
              <a:t> Leverage </a:t>
            </a:r>
          </a:p>
          <a:p>
            <a:pPr lvl="1"/>
            <a:r>
              <a:rPr lang="en-US" altLang="en-US" sz="2800" dirty="0"/>
              <a:t> Mission Alignment and Coordination </a:t>
            </a:r>
          </a:p>
          <a:p>
            <a:pPr lvl="2"/>
            <a:r>
              <a:rPr lang="en-US" altLang="en-US" sz="2400" dirty="0"/>
              <a:t> C-6 Focus </a:t>
            </a:r>
          </a:p>
          <a:p>
            <a:pPr lvl="2"/>
            <a:r>
              <a:rPr lang="en-US" altLang="en-US" sz="2400" dirty="0"/>
              <a:t> C-3 Focus </a:t>
            </a:r>
          </a:p>
          <a:p>
            <a:pPr lvl="3"/>
            <a:r>
              <a:rPr lang="en-US" altLang="en-US" sz="2200" dirty="0"/>
              <a:t> Finding the “Right Balance”</a:t>
            </a:r>
          </a:p>
          <a:p>
            <a:pPr lvl="1"/>
            <a:r>
              <a:rPr lang="en-US" altLang="en-US" sz="2800" dirty="0"/>
              <a:t> Aligned to Meet the Needs of: </a:t>
            </a:r>
          </a:p>
          <a:p>
            <a:pPr lvl="2"/>
            <a:r>
              <a:rPr lang="en-US" altLang="en-US" sz="2400" dirty="0"/>
              <a:t> Members </a:t>
            </a:r>
          </a:p>
          <a:p>
            <a:pPr lvl="2"/>
            <a:r>
              <a:rPr lang="en-US" altLang="en-US" sz="2400" dirty="0"/>
              <a:t> Service Recipients </a:t>
            </a:r>
          </a:p>
          <a:p>
            <a:pPr lvl="2"/>
            <a:r>
              <a:rPr lang="en-US" altLang="en-US" sz="2400" dirty="0"/>
              <a:t> Community </a:t>
            </a:r>
          </a:p>
          <a:p>
            <a:pPr lvl="2"/>
            <a:r>
              <a:rPr lang="en-US" altLang="en-US" sz="2400" dirty="0"/>
              <a:t> Organizational Culture </a:t>
            </a:r>
          </a:p>
          <a:p>
            <a:pPr lvl="2"/>
            <a:endParaRPr lang="en-US" altLang="en-US" sz="2400" dirty="0"/>
          </a:p>
          <a:p>
            <a:pPr lvl="1"/>
            <a:endParaRPr lang="en-US" altLang="en-US" dirty="0"/>
          </a:p>
        </p:txBody>
      </p:sp>
      <p:sp>
        <p:nvSpPr>
          <p:cNvPr id="5" name="Rectangle 2">
            <a:extLst>
              <a:ext uri="{FF2B5EF4-FFF2-40B4-BE49-F238E27FC236}">
                <a16:creationId xmlns:a16="http://schemas.microsoft.com/office/drawing/2014/main" id="{CF3B73FB-B6AD-4620-84D1-9A14C4A1000D}"/>
              </a:ext>
            </a:extLst>
          </p:cNvPr>
          <p:cNvSpPr txBox="1">
            <a:spLocks noChangeArrowheads="1"/>
          </p:cNvSpPr>
          <p:nvPr/>
        </p:nvSpPr>
        <p:spPr>
          <a:xfrm>
            <a:off x="3722913" y="1255120"/>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333" b="0" i="0" kern="1200">
                <a:solidFill>
                  <a:schemeClr val="tx2"/>
                </a:solidFill>
                <a:latin typeface="+mj-lt"/>
                <a:ea typeface="+mj-ea"/>
                <a:cs typeface="+mj-cs"/>
              </a:defRPr>
            </a:lvl1pPr>
          </a:lstStyle>
          <a:p>
            <a:pPr algn="r"/>
            <a:r>
              <a:rPr lang="en-US" altLang="en-US" sz="3000" dirty="0"/>
              <a:t>Foundation Strategic Program Advantages</a:t>
            </a:r>
          </a:p>
        </p:txBody>
      </p:sp>
      <p:sp>
        <p:nvSpPr>
          <p:cNvPr id="8" name="Rectangle 2">
            <a:extLst>
              <a:ext uri="{FF2B5EF4-FFF2-40B4-BE49-F238E27FC236}">
                <a16:creationId xmlns:a16="http://schemas.microsoft.com/office/drawing/2014/main" id="{258474EF-663B-4BBE-B6B9-DBD79989E778}"/>
              </a:ext>
            </a:extLst>
          </p:cNvPr>
          <p:cNvSpPr>
            <a:spLocks noGrp="1" noChangeArrowheads="1"/>
          </p:cNvSpPr>
          <p:nvPr>
            <p:ph type="title"/>
          </p:nvPr>
        </p:nvSpPr>
        <p:spPr>
          <a:xfrm>
            <a:off x="239487" y="1102720"/>
            <a:ext cx="4767739" cy="1143000"/>
          </a:xfrm>
        </p:spPr>
        <p:txBody>
          <a:bodyPr>
            <a:normAutofit/>
          </a:bodyPr>
          <a:lstStyle/>
          <a:p>
            <a:pPr algn="ctr" eaLnBrk="1" hangingPunct="1"/>
            <a:r>
              <a:rPr lang="en-US" altLang="en-US" sz="2800" b="0" dirty="0">
                <a:latin typeface="Calibri Light" panose="020F0302020204030204" pitchFamily="34" charset="0"/>
                <a:cs typeface="Calibri Light" panose="020F0302020204030204" pitchFamily="34" charset="0"/>
              </a:rPr>
              <a:t>New World of Opportunities</a:t>
            </a:r>
          </a:p>
        </p:txBody>
      </p:sp>
      <p:sp>
        <p:nvSpPr>
          <p:cNvPr id="6" name="Slide Number Placeholder 4">
            <a:extLst>
              <a:ext uri="{FF2B5EF4-FFF2-40B4-BE49-F238E27FC236}">
                <a16:creationId xmlns:a16="http://schemas.microsoft.com/office/drawing/2014/main" id="{4AA6B9B5-1525-4A66-A62B-B322842107DC}"/>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D31E156E-41D2-4657-92C6-5A5F2963ECBE}"/>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650654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49305" y="1463040"/>
            <a:ext cx="9493387" cy="716280"/>
          </a:xfrm>
        </p:spPr>
        <p:txBody>
          <a:bodyPr>
            <a:normAutofit fontScale="90000"/>
          </a:bodyPr>
          <a:lstStyle/>
          <a:p>
            <a:pPr algn="ctr" eaLnBrk="1" hangingPunct="1"/>
            <a:r>
              <a:rPr lang="en-US" altLang="en-US" dirty="0"/>
              <a:t>New World Program of Opportunities</a:t>
            </a:r>
          </a:p>
        </p:txBody>
      </p:sp>
      <p:sp>
        <p:nvSpPr>
          <p:cNvPr id="79875" name="Rectangle 3"/>
          <p:cNvSpPr>
            <a:spLocks noGrp="1" noChangeArrowheads="1"/>
          </p:cNvSpPr>
          <p:nvPr>
            <p:ph type="body" idx="1"/>
          </p:nvPr>
        </p:nvSpPr>
        <p:spPr>
          <a:xfrm>
            <a:off x="818605" y="2499360"/>
            <a:ext cx="10554789" cy="3810000"/>
          </a:xfrm>
        </p:spPr>
        <p:txBody>
          <a:bodyPr>
            <a:normAutofit lnSpcReduction="10000"/>
          </a:bodyPr>
          <a:lstStyle/>
          <a:p>
            <a:pPr marL="0" indent="0">
              <a:buNone/>
            </a:pPr>
            <a:r>
              <a:rPr lang="en-US" altLang="en-US" sz="2400" b="1" dirty="0"/>
              <a:t>New opportunities are infinite and often cross-over between education, research, fee for service and fundraising.</a:t>
            </a:r>
          </a:p>
          <a:p>
            <a:pPr marL="0" indent="0">
              <a:buNone/>
            </a:pPr>
            <a:endParaRPr lang="en-US" altLang="en-US" sz="800" b="1" dirty="0"/>
          </a:p>
          <a:p>
            <a:pPr marL="0" indent="0">
              <a:buNone/>
            </a:pPr>
            <a:r>
              <a:rPr lang="en-US" altLang="en-US" sz="2400" b="1" dirty="0"/>
              <a:t>Select one or two new </a:t>
            </a:r>
            <a:r>
              <a:rPr lang="en-US" altLang="en-US" sz="2400" b="1" u="sng" dirty="0"/>
              <a:t>Program</a:t>
            </a:r>
            <a:r>
              <a:rPr lang="en-US" altLang="en-US" sz="2400" b="1" dirty="0"/>
              <a:t> opportunities that would perform best in a 501(C)(3) Foundation and how this would strengthen the 501(C)(6) Association/Chamber parent entity, expand capacity and explain why:</a:t>
            </a:r>
          </a:p>
          <a:p>
            <a:pPr marL="0" indent="0">
              <a:buNone/>
            </a:pPr>
            <a:r>
              <a:rPr lang="en-US" altLang="en-US" sz="2400" b="1" dirty="0"/>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Slide Number Placeholder 4">
            <a:extLst>
              <a:ext uri="{FF2B5EF4-FFF2-40B4-BE49-F238E27FC236}">
                <a16:creationId xmlns:a16="http://schemas.microsoft.com/office/drawing/2014/main" id="{C5283467-4A19-4D0E-9374-CE2E9034F1C2}"/>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A17053CE-C118-49D7-BEB7-6DB7CD8CB344}"/>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7660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644433" y="1062447"/>
            <a:ext cx="10859589" cy="3235156"/>
          </a:xfrm>
        </p:spPr>
        <p:txBody>
          <a:bodyPr>
            <a:noAutofit/>
          </a:bodyPr>
          <a:lstStyle/>
          <a:p>
            <a:r>
              <a:rPr lang="en-US" altLang="en-US" sz="4000" dirty="0"/>
              <a:t>Getting the “Most” from Your Foundation</a:t>
            </a:r>
            <a:br>
              <a:rPr lang="en-US" altLang="en-US" sz="4000" dirty="0"/>
            </a:br>
            <a:br>
              <a:rPr lang="en-US" altLang="en-US" sz="4000" dirty="0"/>
            </a:br>
            <a:r>
              <a:rPr lang="en-US" altLang="en-US" sz="4000" dirty="0"/>
              <a:t>Understanding the Important Compliance and Fundraising Details</a:t>
            </a:r>
            <a:endParaRPr lang="en-US" sz="5400" dirty="0"/>
          </a:p>
        </p:txBody>
      </p:sp>
    </p:spTree>
    <p:extLst>
      <p:ext uri="{BB962C8B-B14F-4D97-AF65-F5344CB8AC3E}">
        <p14:creationId xmlns:p14="http://schemas.microsoft.com/office/powerpoint/2010/main" val="21691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18343" y="1421674"/>
            <a:ext cx="8955314" cy="1143000"/>
          </a:xfrm>
        </p:spPr>
        <p:txBody>
          <a:bodyPr>
            <a:noAutofit/>
          </a:bodyPr>
          <a:lstStyle/>
          <a:p>
            <a:pPr algn="ctr" eaLnBrk="1" hangingPunct="1"/>
            <a:r>
              <a:rPr lang="en-US" altLang="en-US" sz="2800" dirty="0"/>
              <a:t>Other Considerations to Maximize the Association/Chamber and Foundation Relationship</a:t>
            </a:r>
          </a:p>
        </p:txBody>
      </p:sp>
      <p:sp>
        <p:nvSpPr>
          <p:cNvPr id="79875" name="Rectangle 3"/>
          <p:cNvSpPr>
            <a:spLocks noGrp="1" noChangeArrowheads="1"/>
          </p:cNvSpPr>
          <p:nvPr>
            <p:ph type="body" idx="1"/>
          </p:nvPr>
        </p:nvSpPr>
        <p:spPr>
          <a:xfrm>
            <a:off x="1917700" y="2590800"/>
            <a:ext cx="8356600" cy="3810000"/>
          </a:xfrm>
        </p:spPr>
        <p:txBody>
          <a:bodyPr>
            <a:normAutofit fontScale="92500" lnSpcReduction="10000"/>
          </a:bodyPr>
          <a:lstStyle/>
          <a:p>
            <a:r>
              <a:rPr lang="en-US" altLang="en-US" sz="3000" dirty="0"/>
              <a:t>Governance Structure</a:t>
            </a:r>
          </a:p>
          <a:p>
            <a:pPr lvl="2"/>
            <a:r>
              <a:rPr lang="en-US" altLang="en-US" sz="2200" dirty="0"/>
              <a:t>Board Positions</a:t>
            </a:r>
          </a:p>
          <a:p>
            <a:pPr lvl="2"/>
            <a:r>
              <a:rPr lang="en-US" altLang="en-US" sz="2200" dirty="0"/>
              <a:t>Officers </a:t>
            </a:r>
          </a:p>
          <a:p>
            <a:pPr lvl="2"/>
            <a:r>
              <a:rPr lang="en-US" altLang="en-US" sz="2200" dirty="0"/>
              <a:t>Governance Policies </a:t>
            </a:r>
          </a:p>
          <a:p>
            <a:r>
              <a:rPr lang="en-US" altLang="en-US" sz="3000" dirty="0"/>
              <a:t>Infrastructure </a:t>
            </a:r>
          </a:p>
          <a:p>
            <a:pPr lvl="2"/>
            <a:r>
              <a:rPr lang="en-US" altLang="en-US" sz="2200" dirty="0"/>
              <a:t>Staffing</a:t>
            </a:r>
          </a:p>
          <a:p>
            <a:pPr lvl="2"/>
            <a:r>
              <a:rPr lang="en-US" altLang="en-US" sz="2200" dirty="0"/>
              <a:t>Master Entity for Fiscal Services </a:t>
            </a:r>
          </a:p>
          <a:p>
            <a:pPr lvl="2"/>
            <a:r>
              <a:rPr lang="en-US" altLang="en-US" sz="2200" dirty="0"/>
              <a:t>Fiscal Agent </a:t>
            </a:r>
          </a:p>
          <a:p>
            <a:pPr lvl="2"/>
            <a:r>
              <a:rPr lang="en-US" altLang="en-US" sz="2200" dirty="0"/>
              <a:t>Accounting and Other Systems</a:t>
            </a:r>
          </a:p>
          <a:p>
            <a:r>
              <a:rPr lang="en-US" altLang="en-US" sz="3000" dirty="0"/>
              <a:t>Long-Term Strategic Planning </a:t>
            </a:r>
          </a:p>
        </p:txBody>
      </p:sp>
      <p:sp>
        <p:nvSpPr>
          <p:cNvPr id="5" name="Slide Number Placeholder 4">
            <a:extLst>
              <a:ext uri="{FF2B5EF4-FFF2-40B4-BE49-F238E27FC236}">
                <a16:creationId xmlns:a16="http://schemas.microsoft.com/office/drawing/2014/main" id="{07DDE7B6-1434-457B-94F5-C2149C914161}"/>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F420931A-A8CC-4314-88A6-488786083C7B}"/>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90229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25420" y="1373777"/>
            <a:ext cx="6532880" cy="721360"/>
          </a:xfrm>
        </p:spPr>
        <p:txBody>
          <a:bodyPr>
            <a:noAutofit/>
          </a:bodyPr>
          <a:lstStyle/>
          <a:p>
            <a:pPr algn="ctr" eaLnBrk="1" hangingPunct="1"/>
            <a:r>
              <a:rPr lang="en-US" altLang="en-US" sz="2800" dirty="0"/>
              <a:t>Other Considerations</a:t>
            </a:r>
          </a:p>
        </p:txBody>
      </p:sp>
      <p:sp>
        <p:nvSpPr>
          <p:cNvPr id="79875" name="Rectangle 3"/>
          <p:cNvSpPr>
            <a:spLocks noGrp="1" noChangeArrowheads="1"/>
          </p:cNvSpPr>
          <p:nvPr>
            <p:ph type="body" idx="1"/>
          </p:nvPr>
        </p:nvSpPr>
        <p:spPr>
          <a:xfrm>
            <a:off x="1864360" y="2138680"/>
            <a:ext cx="8463280" cy="4043680"/>
          </a:xfrm>
        </p:spPr>
        <p:txBody>
          <a:bodyPr>
            <a:normAutofit fontScale="92500" lnSpcReduction="10000"/>
          </a:bodyPr>
          <a:lstStyle/>
          <a:p>
            <a:pPr marL="0" indent="0" algn="ctr">
              <a:buNone/>
            </a:pPr>
            <a:r>
              <a:rPr lang="en-US" altLang="en-US" sz="3000" dirty="0"/>
              <a:t>Make Sure You Understand the Compliance and Filing Requirements for the State the Foundation will be Domiciled/Doing Business</a:t>
            </a:r>
          </a:p>
          <a:p>
            <a:pPr marL="0" indent="0">
              <a:buNone/>
            </a:pPr>
            <a:endParaRPr lang="en-US" altLang="en-US" sz="900" dirty="0"/>
          </a:p>
          <a:p>
            <a:r>
              <a:rPr lang="en-US" altLang="en-US" sz="3000" dirty="0"/>
              <a:t>Business Licenses</a:t>
            </a:r>
          </a:p>
          <a:p>
            <a:r>
              <a:rPr lang="en-US" altLang="en-US" sz="3000" dirty="0"/>
              <a:t>Governance</a:t>
            </a:r>
          </a:p>
          <a:p>
            <a:r>
              <a:rPr lang="en-US" altLang="en-US" sz="3000" dirty="0"/>
              <a:t>Charitable Solicitation Annual Filing(s) </a:t>
            </a:r>
          </a:p>
          <a:p>
            <a:r>
              <a:rPr lang="en-US" altLang="en-US" sz="3000" dirty="0"/>
              <a:t>Sales Tax Exemptions</a:t>
            </a:r>
          </a:p>
          <a:p>
            <a:r>
              <a:rPr lang="en-US" altLang="en-US" sz="3000" dirty="0"/>
              <a:t>Other State and Local Filings</a:t>
            </a:r>
          </a:p>
          <a:p>
            <a:pPr lvl="2"/>
            <a:r>
              <a:rPr lang="en-US" altLang="en-US" sz="2200" dirty="0"/>
              <a:t>Gaming, In-Kind Contributions, Special Events, etc. </a:t>
            </a:r>
          </a:p>
        </p:txBody>
      </p:sp>
      <p:sp>
        <p:nvSpPr>
          <p:cNvPr id="5" name="Slide Number Placeholder 4">
            <a:extLst>
              <a:ext uri="{FF2B5EF4-FFF2-40B4-BE49-F238E27FC236}">
                <a16:creationId xmlns:a16="http://schemas.microsoft.com/office/drawing/2014/main" id="{502768D2-6122-4A4E-B2DD-0F4F6A4868E3}"/>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0F830E9E-A13C-479E-B797-6CBD04D13C23}"/>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60116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19960" y="1260566"/>
            <a:ext cx="7752080" cy="768531"/>
          </a:xfrm>
        </p:spPr>
        <p:txBody>
          <a:bodyPr>
            <a:noAutofit/>
          </a:bodyPr>
          <a:lstStyle/>
          <a:p>
            <a:pPr algn="ctr" eaLnBrk="1" hangingPunct="1"/>
            <a:r>
              <a:rPr lang="en-US" altLang="en-US" sz="2800" dirty="0"/>
              <a:t>Protecting Your 501(C)(3) Tax Exempt Status</a:t>
            </a:r>
          </a:p>
        </p:txBody>
      </p:sp>
      <p:sp>
        <p:nvSpPr>
          <p:cNvPr id="79875" name="Rectangle 3"/>
          <p:cNvSpPr>
            <a:spLocks noGrp="1" noChangeArrowheads="1"/>
          </p:cNvSpPr>
          <p:nvPr>
            <p:ph type="body" idx="1"/>
          </p:nvPr>
        </p:nvSpPr>
        <p:spPr>
          <a:xfrm>
            <a:off x="1696720" y="2124890"/>
            <a:ext cx="8900160" cy="4380411"/>
          </a:xfrm>
        </p:spPr>
        <p:txBody>
          <a:bodyPr>
            <a:normAutofit fontScale="85000" lnSpcReduction="20000"/>
          </a:bodyPr>
          <a:lstStyle/>
          <a:p>
            <a:pPr marL="0" indent="0">
              <a:buNone/>
            </a:pPr>
            <a:r>
              <a:rPr lang="en-US" altLang="en-US" sz="3000" dirty="0"/>
              <a:t>Key areas of awareness:</a:t>
            </a:r>
          </a:p>
          <a:p>
            <a:r>
              <a:rPr lang="en-US" altLang="en-US" sz="3000" dirty="0"/>
              <a:t>Stay True to Mission Described within Exempt Purpose</a:t>
            </a:r>
          </a:p>
          <a:p>
            <a:r>
              <a:rPr lang="en-US" altLang="en-US" sz="3000" dirty="0"/>
              <a:t>Watch Transactions Between 501(C)(3) and 501(C)(6)</a:t>
            </a:r>
          </a:p>
          <a:p>
            <a:r>
              <a:rPr lang="en-US" altLang="en-US" sz="3000" dirty="0"/>
              <a:t>Donor Acknowledgement/Thank You Letters – Donation Receipt for Deductibility on IRS Form 1040 </a:t>
            </a:r>
          </a:p>
          <a:p>
            <a:pPr lvl="1"/>
            <a:r>
              <a:rPr lang="en-US" altLang="en-US" sz="2600" dirty="0"/>
              <a:t>IRS Publication #1771</a:t>
            </a:r>
          </a:p>
          <a:p>
            <a:r>
              <a:rPr lang="en-US" altLang="en-US" sz="3000" dirty="0"/>
              <a:t>Federal Form 990: </a:t>
            </a:r>
          </a:p>
          <a:p>
            <a:pPr lvl="1"/>
            <a:r>
              <a:rPr lang="en-US" altLang="en-US" sz="2600" dirty="0"/>
              <a:t>If smaller footprint or effort – Annual 990N Filing </a:t>
            </a:r>
          </a:p>
          <a:p>
            <a:pPr lvl="2"/>
            <a:r>
              <a:rPr lang="en-US" altLang="en-US" sz="2200" dirty="0"/>
              <a:t>Gross receipts of $50,000 or less</a:t>
            </a:r>
          </a:p>
          <a:p>
            <a:pPr lvl="1"/>
            <a:r>
              <a:rPr lang="en-US" altLang="en-US" sz="2600" dirty="0"/>
              <a:t>Page 2 – Listing of programs and activities</a:t>
            </a:r>
          </a:p>
          <a:p>
            <a:pPr lvl="2"/>
            <a:r>
              <a:rPr lang="en-US" altLang="en-US" sz="2200" dirty="0"/>
              <a:t>Add revenue, expenses and grants distributed </a:t>
            </a:r>
          </a:p>
          <a:p>
            <a:pPr lvl="1"/>
            <a:r>
              <a:rPr lang="en-US" altLang="en-US" sz="2600" dirty="0"/>
              <a:t>Schedule A</a:t>
            </a:r>
          </a:p>
          <a:p>
            <a:pPr lvl="2"/>
            <a:r>
              <a:rPr lang="en-US" altLang="en-US" sz="2200" dirty="0"/>
              <a:t>Support Test Rules </a:t>
            </a:r>
            <a:r>
              <a:rPr lang="en-US" altLang="en-US" sz="1400" dirty="0"/>
              <a:t>(see next slide) </a:t>
            </a:r>
            <a:endParaRPr lang="en-US" altLang="en-US" sz="2200" dirty="0"/>
          </a:p>
        </p:txBody>
      </p:sp>
      <p:sp>
        <p:nvSpPr>
          <p:cNvPr id="5" name="Slide Number Placeholder 4">
            <a:extLst>
              <a:ext uri="{FF2B5EF4-FFF2-40B4-BE49-F238E27FC236}">
                <a16:creationId xmlns:a16="http://schemas.microsoft.com/office/drawing/2014/main" id="{50E12C2A-575C-4A05-AA69-0E1FE34E42A5}"/>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3B5AE752-2396-4528-A032-DE15E3B795B7}"/>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450265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309222" y="1234439"/>
            <a:ext cx="7752080" cy="785949"/>
          </a:xfrm>
        </p:spPr>
        <p:txBody>
          <a:bodyPr>
            <a:noAutofit/>
          </a:bodyPr>
          <a:lstStyle/>
          <a:p>
            <a:pPr algn="ctr" eaLnBrk="1" hangingPunct="1"/>
            <a:r>
              <a:rPr lang="en-US" altLang="en-US" sz="2800" dirty="0"/>
              <a:t>Protecting Your 501(C)(3) Tax Exempt Status</a:t>
            </a:r>
          </a:p>
        </p:txBody>
      </p:sp>
      <p:sp>
        <p:nvSpPr>
          <p:cNvPr id="79875" name="Rectangle 3"/>
          <p:cNvSpPr>
            <a:spLocks noGrp="1" noChangeArrowheads="1"/>
          </p:cNvSpPr>
          <p:nvPr>
            <p:ph type="body" idx="1"/>
          </p:nvPr>
        </p:nvSpPr>
        <p:spPr>
          <a:xfrm>
            <a:off x="1610360" y="2169885"/>
            <a:ext cx="8971280" cy="4196080"/>
          </a:xfrm>
        </p:spPr>
        <p:txBody>
          <a:bodyPr>
            <a:normAutofit fontScale="92500" lnSpcReduction="10000"/>
          </a:bodyPr>
          <a:lstStyle/>
          <a:p>
            <a:pPr marL="0" indent="0">
              <a:buNone/>
            </a:pPr>
            <a:r>
              <a:rPr lang="en-US" altLang="en-US" sz="3000" dirty="0"/>
              <a:t>Key areas of awareness:</a:t>
            </a:r>
          </a:p>
          <a:p>
            <a:r>
              <a:rPr lang="en-US" altLang="en-US" sz="3000" dirty="0"/>
              <a:t>Schedule A</a:t>
            </a:r>
          </a:p>
          <a:p>
            <a:pPr lvl="1"/>
            <a:r>
              <a:rPr lang="en-US" altLang="en-US" sz="2600" dirty="0"/>
              <a:t>509(A)(1) – Primarily Supported by Gifts, Grants Contributions</a:t>
            </a:r>
          </a:p>
          <a:p>
            <a:pPr lvl="1"/>
            <a:r>
              <a:rPr lang="en-US" altLang="en-US" sz="2600" dirty="0"/>
              <a:t>509(A)(2) – Primarily Supported by Fees for Service, Registrations</a:t>
            </a:r>
          </a:p>
          <a:p>
            <a:pPr lvl="1"/>
            <a:r>
              <a:rPr lang="en-US" altLang="en-US" sz="2600" dirty="0"/>
              <a:t>Support Test Rules</a:t>
            </a:r>
          </a:p>
          <a:p>
            <a:pPr lvl="2"/>
            <a:r>
              <a:rPr lang="en-US" altLang="en-US" sz="2200" dirty="0"/>
              <a:t>At Least 1/3</a:t>
            </a:r>
            <a:r>
              <a:rPr lang="en-US" altLang="en-US" sz="2200" baseline="30000" dirty="0"/>
              <a:t>rd</a:t>
            </a:r>
            <a:r>
              <a:rPr lang="en-US" altLang="en-US" sz="2200" dirty="0"/>
              <a:t> (33.33%) from General Public</a:t>
            </a:r>
          </a:p>
          <a:p>
            <a:pPr lvl="1"/>
            <a:r>
              <a:rPr lang="en-US" altLang="en-US" sz="2600" dirty="0"/>
              <a:t>Disqualified Persons</a:t>
            </a:r>
          </a:p>
          <a:p>
            <a:pPr lvl="2"/>
            <a:r>
              <a:rPr lang="en-US" altLang="en-US" sz="2200" dirty="0"/>
              <a:t>Interested Parties </a:t>
            </a:r>
          </a:p>
          <a:p>
            <a:pPr lvl="2"/>
            <a:r>
              <a:rPr lang="en-US" altLang="en-US" sz="2200" dirty="0"/>
              <a:t>Large “Dollar” Gifts, Donations, In-Kinds, etc. </a:t>
            </a:r>
          </a:p>
          <a:p>
            <a:pPr lvl="3"/>
            <a:r>
              <a:rPr lang="en-US" altLang="en-US" dirty="0"/>
              <a:t>2% Test Applied </a:t>
            </a:r>
          </a:p>
        </p:txBody>
      </p:sp>
      <p:sp>
        <p:nvSpPr>
          <p:cNvPr id="5" name="Slide Number Placeholder 4">
            <a:extLst>
              <a:ext uri="{FF2B5EF4-FFF2-40B4-BE49-F238E27FC236}">
                <a16:creationId xmlns:a16="http://schemas.microsoft.com/office/drawing/2014/main" id="{EEF7AB85-CF7C-45C3-AA63-C6A3DA9B5347}"/>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FCAEC5DF-0868-45FD-9961-B8B6398FCDD4}"/>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32959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04405" y="1853474"/>
            <a:ext cx="9183189" cy="3738880"/>
          </a:xfrm>
        </p:spPr>
        <p:txBody>
          <a:bodyPr>
            <a:normAutofit/>
          </a:bodyPr>
          <a:lstStyle/>
          <a:p>
            <a:pPr algn="ctr" eaLnBrk="1" hangingPunct="1"/>
            <a:r>
              <a:rPr lang="en-US" altLang="en-US" dirty="0"/>
              <a:t>In-Depth Discussion</a:t>
            </a:r>
            <a:br>
              <a:rPr lang="en-US" altLang="en-US" dirty="0"/>
            </a:br>
            <a:r>
              <a:rPr lang="en-US" altLang="en-US" dirty="0"/>
              <a:t>of</a:t>
            </a:r>
            <a:br>
              <a:rPr lang="en-US" altLang="en-US" dirty="0"/>
            </a:br>
            <a:r>
              <a:rPr lang="en-US" altLang="en-US" dirty="0"/>
              <a:t>Restricted Funds and Grants</a:t>
            </a:r>
          </a:p>
        </p:txBody>
      </p:sp>
      <p:sp>
        <p:nvSpPr>
          <p:cNvPr id="4" name="Slide Number Placeholder 4">
            <a:extLst>
              <a:ext uri="{FF2B5EF4-FFF2-40B4-BE49-F238E27FC236}">
                <a16:creationId xmlns:a16="http://schemas.microsoft.com/office/drawing/2014/main" id="{504A658A-8578-434D-816C-E749B60DC260}"/>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5" name="Slide Number Placeholder 4">
            <a:extLst>
              <a:ext uri="{FF2B5EF4-FFF2-40B4-BE49-F238E27FC236}">
                <a16:creationId xmlns:a16="http://schemas.microsoft.com/office/drawing/2014/main" id="{DEDB9B8D-07C7-4290-AABB-B8E19974ED5D}"/>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9715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2042160" y="1628140"/>
            <a:ext cx="8686799" cy="1143000"/>
          </a:xfrm>
        </p:spPr>
        <p:txBody>
          <a:bodyPr>
            <a:normAutofit fontScale="90000"/>
          </a:bodyPr>
          <a:lstStyle/>
          <a:p>
            <a:pPr algn="ctr" eaLnBrk="1" hangingPunct="1"/>
            <a:r>
              <a:rPr lang="en-US" altLang="en-US" dirty="0"/>
              <a:t>Unrestricted vs. Restricted Funds</a:t>
            </a:r>
            <a:br>
              <a:rPr lang="en-US" altLang="en-US" dirty="0"/>
            </a:br>
            <a:r>
              <a:rPr lang="en-US" altLang="en-US" sz="2700" b="0" dirty="0"/>
              <a:t>(</a:t>
            </a:r>
            <a:r>
              <a:rPr lang="en-US" altLang="en-US" sz="2400" b="0" dirty="0"/>
              <a:t>Without Donor Restrictions vs. With Donor Restrictions)</a:t>
            </a:r>
            <a:endParaRPr lang="en-US" altLang="en-US" dirty="0"/>
          </a:p>
        </p:txBody>
      </p:sp>
      <p:sp>
        <p:nvSpPr>
          <p:cNvPr id="477187" name="Rectangle 3"/>
          <p:cNvSpPr>
            <a:spLocks noGrp="1" noChangeArrowheads="1"/>
          </p:cNvSpPr>
          <p:nvPr>
            <p:ph type="body" idx="1"/>
          </p:nvPr>
        </p:nvSpPr>
        <p:spPr>
          <a:xfrm>
            <a:off x="2042160" y="3190784"/>
            <a:ext cx="8097519" cy="3342640"/>
          </a:xfrm>
        </p:spPr>
        <p:txBody>
          <a:bodyPr>
            <a:normAutofit/>
          </a:bodyPr>
          <a:lstStyle/>
          <a:p>
            <a:pPr eaLnBrk="1" hangingPunct="1"/>
            <a:r>
              <a:rPr lang="en-US" altLang="en-US" dirty="0"/>
              <a:t>A new Foundation can open doors to funding not usually available to Associations</a:t>
            </a:r>
          </a:p>
          <a:p>
            <a:pPr marL="0" indent="0" eaLnBrk="1" hangingPunct="1">
              <a:buNone/>
            </a:pPr>
            <a:endParaRPr lang="en-US" altLang="en-US" dirty="0"/>
          </a:p>
          <a:p>
            <a:pPr eaLnBrk="1" hangingPunct="1"/>
            <a:r>
              <a:rPr lang="en-US" altLang="en-US" dirty="0"/>
              <a:t>This new source of funding often comes with unique obligations that are not present with sources of funding for most Associations</a:t>
            </a:r>
          </a:p>
        </p:txBody>
      </p:sp>
      <p:sp>
        <p:nvSpPr>
          <p:cNvPr id="5" name="Slide Number Placeholder 4">
            <a:extLst>
              <a:ext uri="{FF2B5EF4-FFF2-40B4-BE49-F238E27FC236}">
                <a16:creationId xmlns:a16="http://schemas.microsoft.com/office/drawing/2014/main" id="{75B0A9C0-F0A6-4391-A7E5-5A477A7A1C8B}"/>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F59EC4F3-101D-4421-ACFE-EFE783ED0F0E}"/>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6102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 calcmode="lin" valueType="num">
                                      <p:cBhvr additive="base">
                                        <p:cTn id="7" dur="500" fill="hold"/>
                                        <p:tgtEl>
                                          <p:spTgt spid="477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7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7187">
                                            <p:txEl>
                                              <p:pRg st="2" end="2"/>
                                            </p:txEl>
                                          </p:spTgt>
                                        </p:tgtEl>
                                        <p:attrNameLst>
                                          <p:attrName>style.visibility</p:attrName>
                                        </p:attrNameLst>
                                      </p:cBhvr>
                                      <p:to>
                                        <p:strVal val="visible"/>
                                      </p:to>
                                    </p:set>
                                    <p:anim calcmode="lin" valueType="num">
                                      <p:cBhvr additive="base">
                                        <p:cTn id="13" dur="500" fill="hold"/>
                                        <p:tgtEl>
                                          <p:spTgt spid="4771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71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644433" y="1062447"/>
            <a:ext cx="10859589" cy="3235156"/>
          </a:xfrm>
        </p:spPr>
        <p:txBody>
          <a:bodyPr>
            <a:noAutofit/>
          </a:bodyPr>
          <a:lstStyle/>
          <a:p>
            <a:r>
              <a:rPr lang="en-US" altLang="en-US" sz="4000" dirty="0"/>
              <a:t>Getting the “Most” from Your Foundation</a:t>
            </a:r>
            <a:br>
              <a:rPr lang="en-US" altLang="en-US" sz="4000" dirty="0"/>
            </a:br>
            <a:br>
              <a:rPr lang="en-US" altLang="en-US" sz="4000" dirty="0"/>
            </a:br>
            <a:r>
              <a:rPr lang="en-US" altLang="en-US" sz="4000" dirty="0"/>
              <a:t>Aligning and Leveraging the </a:t>
            </a:r>
            <a:br>
              <a:rPr lang="en-US" altLang="en-US" sz="4000" dirty="0"/>
            </a:br>
            <a:r>
              <a:rPr lang="en-US" altLang="en-US" sz="4000" u="sng" dirty="0"/>
              <a:t>“Strategic Relationship”</a:t>
            </a:r>
            <a:r>
              <a:rPr lang="en-US" altLang="en-US" sz="4000" dirty="0"/>
              <a:t> with Your Association/Chamber</a:t>
            </a:r>
            <a:r>
              <a:rPr lang="en-US" sz="5400" dirty="0"/>
              <a:t> </a:t>
            </a:r>
          </a:p>
        </p:txBody>
      </p:sp>
    </p:spTree>
    <p:extLst>
      <p:ext uri="{BB962C8B-B14F-4D97-AF65-F5344CB8AC3E}">
        <p14:creationId xmlns:p14="http://schemas.microsoft.com/office/powerpoint/2010/main" val="6737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Rectangle 3"/>
          <p:cNvSpPr>
            <a:spLocks noGrp="1" noChangeArrowheads="1"/>
          </p:cNvSpPr>
          <p:nvPr>
            <p:ph type="body" idx="1"/>
          </p:nvPr>
        </p:nvSpPr>
        <p:spPr>
          <a:xfrm>
            <a:off x="2209800" y="3137081"/>
            <a:ext cx="7772400" cy="2819581"/>
          </a:xfrm>
        </p:spPr>
        <p:txBody>
          <a:bodyPr/>
          <a:lstStyle/>
          <a:p>
            <a:pPr eaLnBrk="1" hangingPunct="1"/>
            <a:r>
              <a:rPr lang="en-US" altLang="en-US" dirty="0"/>
              <a:t>Most Association Funding is Unrestricted</a:t>
            </a:r>
          </a:p>
          <a:p>
            <a:pPr eaLnBrk="1" hangingPunct="1"/>
            <a:r>
              <a:rPr lang="en-US" altLang="en-US" dirty="0"/>
              <a:t>Most Foundation Funding is Restricted and can </a:t>
            </a:r>
            <a:r>
              <a:rPr lang="en-US" altLang="en-US" b="1" u="sng" dirty="0"/>
              <a:t>Often</a:t>
            </a:r>
            <a:r>
              <a:rPr lang="en-US" altLang="en-US" dirty="0"/>
              <a:t> be </a:t>
            </a:r>
            <a:r>
              <a:rPr lang="en-US" altLang="en-US" b="1" u="sng" dirty="0"/>
              <a:t>“Highly”</a:t>
            </a:r>
            <a:r>
              <a:rPr lang="en-US" altLang="en-US" dirty="0"/>
              <a:t> Restricted</a:t>
            </a:r>
          </a:p>
          <a:p>
            <a:pPr eaLnBrk="1" hangingPunct="1"/>
            <a:r>
              <a:rPr lang="en-US" altLang="en-US" dirty="0"/>
              <a:t>Understanding How to Steward Restricted Funds is the Key to Long-Term Sustainability</a:t>
            </a:r>
          </a:p>
        </p:txBody>
      </p:sp>
      <p:sp>
        <p:nvSpPr>
          <p:cNvPr id="7" name="Rectangle 2">
            <a:extLst>
              <a:ext uri="{FF2B5EF4-FFF2-40B4-BE49-F238E27FC236}">
                <a16:creationId xmlns:a16="http://schemas.microsoft.com/office/drawing/2014/main" id="{32D32695-29C2-49CA-A3D4-57598B06B780}"/>
              </a:ext>
            </a:extLst>
          </p:cNvPr>
          <p:cNvSpPr>
            <a:spLocks noGrp="1" noChangeArrowheads="1"/>
          </p:cNvSpPr>
          <p:nvPr>
            <p:ph type="title"/>
          </p:nvPr>
        </p:nvSpPr>
        <p:spPr>
          <a:xfrm>
            <a:off x="2042160" y="1628140"/>
            <a:ext cx="8686799" cy="1143000"/>
          </a:xfrm>
        </p:spPr>
        <p:txBody>
          <a:bodyPr>
            <a:normAutofit fontScale="90000"/>
          </a:bodyPr>
          <a:lstStyle/>
          <a:p>
            <a:pPr algn="ctr" eaLnBrk="1" hangingPunct="1"/>
            <a:r>
              <a:rPr lang="en-US" altLang="en-US" dirty="0"/>
              <a:t>Unrestricted vs. Restricted Funds</a:t>
            </a:r>
            <a:br>
              <a:rPr lang="en-US" altLang="en-US" dirty="0"/>
            </a:br>
            <a:r>
              <a:rPr lang="en-US" altLang="en-US" sz="2700" b="0" dirty="0"/>
              <a:t>(</a:t>
            </a:r>
            <a:r>
              <a:rPr lang="en-US" altLang="en-US" sz="2400" b="0" dirty="0"/>
              <a:t>Without Donor Restrictions vs. With Donor Restrictions)</a:t>
            </a:r>
            <a:endParaRPr lang="en-US" altLang="en-US" dirty="0"/>
          </a:p>
        </p:txBody>
      </p:sp>
      <p:sp>
        <p:nvSpPr>
          <p:cNvPr id="5" name="Slide Number Placeholder 4">
            <a:extLst>
              <a:ext uri="{FF2B5EF4-FFF2-40B4-BE49-F238E27FC236}">
                <a16:creationId xmlns:a16="http://schemas.microsoft.com/office/drawing/2014/main" id="{2E1C8D41-3D96-40E7-A1E2-422C198FFB15}"/>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C969AD74-5B9E-4AD1-8996-CFEACA5DEC42}"/>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4075372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 calcmode="lin" valueType="num">
                                      <p:cBhvr additive="base">
                                        <p:cTn id="7" dur="500" fill="hold"/>
                                        <p:tgtEl>
                                          <p:spTgt spid="477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7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7187">
                                            <p:txEl>
                                              <p:pRg st="1" end="1"/>
                                            </p:txEl>
                                          </p:spTgt>
                                        </p:tgtEl>
                                        <p:attrNameLst>
                                          <p:attrName>style.visibility</p:attrName>
                                        </p:attrNameLst>
                                      </p:cBhvr>
                                      <p:to>
                                        <p:strVal val="visible"/>
                                      </p:to>
                                    </p:set>
                                    <p:anim calcmode="lin" valueType="num">
                                      <p:cBhvr additive="base">
                                        <p:cTn id="13" dur="500" fill="hold"/>
                                        <p:tgtEl>
                                          <p:spTgt spid="4771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7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7187">
                                            <p:txEl>
                                              <p:pRg st="2" end="2"/>
                                            </p:txEl>
                                          </p:spTgt>
                                        </p:tgtEl>
                                        <p:attrNameLst>
                                          <p:attrName>style.visibility</p:attrName>
                                        </p:attrNameLst>
                                      </p:cBhvr>
                                      <p:to>
                                        <p:strVal val="visible"/>
                                      </p:to>
                                    </p:set>
                                    <p:anim calcmode="lin" valueType="num">
                                      <p:cBhvr additive="base">
                                        <p:cTn id="19" dur="500" fill="hold"/>
                                        <p:tgtEl>
                                          <p:spTgt spid="4771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71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Rectangle 3"/>
          <p:cNvSpPr>
            <a:spLocks noGrp="1" noChangeArrowheads="1"/>
          </p:cNvSpPr>
          <p:nvPr>
            <p:ph type="body" idx="1"/>
          </p:nvPr>
        </p:nvSpPr>
        <p:spPr>
          <a:xfrm>
            <a:off x="6463213" y="2657021"/>
            <a:ext cx="4185919" cy="3757930"/>
          </a:xfrm>
        </p:spPr>
        <p:txBody>
          <a:bodyPr>
            <a:normAutofit/>
          </a:bodyPr>
          <a:lstStyle/>
          <a:p>
            <a:pPr eaLnBrk="1" hangingPunct="1"/>
            <a:r>
              <a:rPr lang="en-US" altLang="en-US" dirty="0"/>
              <a:t>Restricted</a:t>
            </a:r>
          </a:p>
          <a:p>
            <a:pPr lvl="1"/>
            <a:r>
              <a:rPr lang="en-US" altLang="en-US" dirty="0"/>
              <a:t>Gifts and Donations With Donor Restrictions</a:t>
            </a:r>
          </a:p>
          <a:p>
            <a:pPr lvl="1"/>
            <a:r>
              <a:rPr lang="en-US" altLang="en-US" dirty="0"/>
              <a:t>Grants</a:t>
            </a:r>
          </a:p>
          <a:p>
            <a:pPr lvl="2"/>
            <a:r>
              <a:rPr lang="en-US" altLang="en-US" dirty="0"/>
              <a:t>Federal</a:t>
            </a:r>
          </a:p>
          <a:p>
            <a:pPr lvl="2"/>
            <a:r>
              <a:rPr lang="en-US" altLang="en-US" dirty="0"/>
              <a:t>State</a:t>
            </a:r>
          </a:p>
          <a:p>
            <a:pPr lvl="2"/>
            <a:r>
              <a:rPr lang="en-US" altLang="en-US" dirty="0"/>
              <a:t>Municipal/Local</a:t>
            </a:r>
          </a:p>
          <a:p>
            <a:pPr lvl="2"/>
            <a:r>
              <a:rPr lang="en-US" altLang="en-US" dirty="0"/>
              <a:t>Foundations</a:t>
            </a:r>
          </a:p>
          <a:p>
            <a:pPr lvl="1"/>
            <a:r>
              <a:rPr lang="en-US" altLang="en-US" dirty="0"/>
              <a:t>Sponsorships</a:t>
            </a:r>
          </a:p>
          <a:p>
            <a:pPr lvl="1"/>
            <a:r>
              <a:rPr lang="en-US" altLang="en-US" dirty="0"/>
              <a:t>Allocations </a:t>
            </a:r>
          </a:p>
        </p:txBody>
      </p:sp>
      <p:sp>
        <p:nvSpPr>
          <p:cNvPr id="5" name="Rectangle 3"/>
          <p:cNvSpPr txBox="1">
            <a:spLocks noChangeArrowheads="1"/>
          </p:cNvSpPr>
          <p:nvPr/>
        </p:nvSpPr>
        <p:spPr>
          <a:xfrm>
            <a:off x="1390469" y="2657021"/>
            <a:ext cx="4338320" cy="398907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altLang="en-US" sz="3000" dirty="0">
                <a:solidFill>
                  <a:srgbClr val="002060"/>
                </a:solidFill>
                <a:latin typeface="Arial" panose="020B0604020202020204" pitchFamily="34" charset="0"/>
                <a:cs typeface="Arial" panose="020B0604020202020204" pitchFamily="34" charset="0"/>
              </a:rPr>
              <a:t>Unrestricted</a:t>
            </a:r>
          </a:p>
          <a:p>
            <a:pPr lvl="1">
              <a:buFont typeface="Arial" panose="020B0604020202020204" pitchFamily="34" charset="0"/>
              <a:buChar char="•"/>
            </a:pPr>
            <a:r>
              <a:rPr lang="en-US" altLang="en-US" sz="2200" dirty="0">
                <a:solidFill>
                  <a:srgbClr val="002060"/>
                </a:solidFill>
                <a:latin typeface="Arial" panose="020B0604020202020204" pitchFamily="34" charset="0"/>
                <a:cs typeface="Arial" panose="020B0604020202020204" pitchFamily="34" charset="0"/>
              </a:rPr>
              <a:t>Gifts and Donations Without Donor Restrictions</a:t>
            </a:r>
          </a:p>
          <a:p>
            <a:pPr lvl="1">
              <a:buFont typeface="Arial" panose="020B0604020202020204" pitchFamily="34" charset="0"/>
              <a:buChar char="•"/>
            </a:pPr>
            <a:r>
              <a:rPr lang="en-US" altLang="en-US" sz="2200" dirty="0">
                <a:solidFill>
                  <a:srgbClr val="002060"/>
                </a:solidFill>
                <a:latin typeface="Arial" panose="020B0604020202020204" pitchFamily="34" charset="0"/>
                <a:cs typeface="Arial" panose="020B0604020202020204" pitchFamily="34" charset="0"/>
              </a:rPr>
              <a:t>Funds and Excess Proceeds from Programs and Activities</a:t>
            </a:r>
          </a:p>
          <a:p>
            <a:pPr lvl="2">
              <a:buFont typeface="Arial" panose="020B0604020202020204" pitchFamily="34" charset="0"/>
              <a:buChar char="•"/>
            </a:pPr>
            <a:r>
              <a:rPr lang="en-US" altLang="en-US" sz="1900" dirty="0">
                <a:solidFill>
                  <a:srgbClr val="002060"/>
                </a:solidFill>
                <a:latin typeface="Arial" panose="020B0604020202020204" pitchFamily="34" charset="0"/>
                <a:cs typeface="Arial" panose="020B0604020202020204" pitchFamily="34" charset="0"/>
              </a:rPr>
              <a:t>Fees for Service</a:t>
            </a:r>
          </a:p>
          <a:p>
            <a:pPr lvl="3">
              <a:buFont typeface="Arial" panose="020B0604020202020204" pitchFamily="34" charset="0"/>
              <a:buChar char="•"/>
            </a:pPr>
            <a:r>
              <a:rPr lang="en-US" altLang="en-US" sz="1600" dirty="0">
                <a:solidFill>
                  <a:srgbClr val="002060"/>
                </a:solidFill>
                <a:latin typeface="Arial" panose="020B0604020202020204" pitchFamily="34" charset="0"/>
                <a:cs typeface="Arial" panose="020B0604020202020204" pitchFamily="34" charset="0"/>
              </a:rPr>
              <a:t>Membership</a:t>
            </a:r>
          </a:p>
          <a:p>
            <a:pPr lvl="3">
              <a:buFont typeface="Arial" panose="020B0604020202020204" pitchFamily="34" charset="0"/>
              <a:buChar char="•"/>
            </a:pPr>
            <a:r>
              <a:rPr lang="en-US" altLang="en-US" sz="1600" dirty="0">
                <a:solidFill>
                  <a:srgbClr val="002060"/>
                </a:solidFill>
                <a:latin typeface="Arial" panose="020B0604020202020204" pitchFamily="34" charset="0"/>
                <a:cs typeface="Arial" panose="020B0604020202020204" pitchFamily="34" charset="0"/>
              </a:rPr>
              <a:t>Registrations</a:t>
            </a:r>
          </a:p>
          <a:p>
            <a:pPr lvl="3">
              <a:buFont typeface="Arial" panose="020B0604020202020204" pitchFamily="34" charset="0"/>
              <a:buChar char="•"/>
            </a:pPr>
            <a:r>
              <a:rPr lang="en-US" altLang="en-US" sz="1600" dirty="0">
                <a:solidFill>
                  <a:srgbClr val="002060"/>
                </a:solidFill>
                <a:latin typeface="Arial" panose="020B0604020202020204" pitchFamily="34" charset="0"/>
                <a:cs typeface="Arial" panose="020B0604020202020204" pitchFamily="34" charset="0"/>
              </a:rPr>
              <a:t>Advertising</a:t>
            </a:r>
          </a:p>
          <a:p>
            <a:pPr lvl="3">
              <a:buFont typeface="Arial" panose="020B0604020202020204" pitchFamily="34" charset="0"/>
              <a:buChar char="•"/>
            </a:pPr>
            <a:r>
              <a:rPr lang="en-US" altLang="en-US" sz="1600" dirty="0">
                <a:solidFill>
                  <a:srgbClr val="002060"/>
                </a:solidFill>
                <a:latin typeface="Arial" panose="020B0604020202020204" pitchFamily="34" charset="0"/>
                <a:cs typeface="Arial" panose="020B0604020202020204" pitchFamily="34" charset="0"/>
              </a:rPr>
              <a:t>Interest Income</a:t>
            </a:r>
          </a:p>
          <a:p>
            <a:pPr lvl="3">
              <a:buFont typeface="Arial" panose="020B0604020202020204" pitchFamily="34" charset="0"/>
              <a:buChar char="•"/>
            </a:pPr>
            <a:r>
              <a:rPr lang="en-US" altLang="en-US" sz="1600" dirty="0">
                <a:solidFill>
                  <a:srgbClr val="002060"/>
                </a:solidFill>
                <a:latin typeface="Arial" panose="020B0604020202020204" pitchFamily="34" charset="0"/>
                <a:cs typeface="Arial" panose="020B0604020202020204" pitchFamily="34" charset="0"/>
              </a:rPr>
              <a:t>Miscellaneous Income </a:t>
            </a:r>
          </a:p>
        </p:txBody>
      </p:sp>
      <p:sp>
        <p:nvSpPr>
          <p:cNvPr id="8" name="Rectangle 2">
            <a:extLst>
              <a:ext uri="{FF2B5EF4-FFF2-40B4-BE49-F238E27FC236}">
                <a16:creationId xmlns:a16="http://schemas.microsoft.com/office/drawing/2014/main" id="{9733FCDA-E55A-4F25-9C3E-39E2E727CED0}"/>
              </a:ext>
            </a:extLst>
          </p:cNvPr>
          <p:cNvSpPr>
            <a:spLocks noGrp="1" noChangeArrowheads="1"/>
          </p:cNvSpPr>
          <p:nvPr>
            <p:ph type="title"/>
          </p:nvPr>
        </p:nvSpPr>
        <p:spPr>
          <a:xfrm>
            <a:off x="1945642" y="1358174"/>
            <a:ext cx="8686799" cy="1143000"/>
          </a:xfrm>
        </p:spPr>
        <p:txBody>
          <a:bodyPr>
            <a:normAutofit fontScale="90000"/>
          </a:bodyPr>
          <a:lstStyle/>
          <a:p>
            <a:pPr algn="ctr" eaLnBrk="1" hangingPunct="1"/>
            <a:r>
              <a:rPr lang="en-US" altLang="en-US" dirty="0"/>
              <a:t>Unrestricted vs. Restricted Funds</a:t>
            </a:r>
            <a:br>
              <a:rPr lang="en-US" altLang="en-US" dirty="0"/>
            </a:br>
            <a:r>
              <a:rPr lang="en-US" altLang="en-US" sz="2700" b="0" dirty="0"/>
              <a:t>(</a:t>
            </a:r>
            <a:r>
              <a:rPr lang="en-US" altLang="en-US" sz="2400" b="0" dirty="0"/>
              <a:t>Without Donor Restrictions vs. With Donor Restrictions)</a:t>
            </a:r>
            <a:endParaRPr lang="en-US" altLang="en-US" dirty="0"/>
          </a:p>
        </p:txBody>
      </p:sp>
      <p:sp>
        <p:nvSpPr>
          <p:cNvPr id="6" name="Slide Number Placeholder 4">
            <a:extLst>
              <a:ext uri="{FF2B5EF4-FFF2-40B4-BE49-F238E27FC236}">
                <a16:creationId xmlns:a16="http://schemas.microsoft.com/office/drawing/2014/main" id="{916AAA23-C373-4585-B965-87B6783C65F3}"/>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7841946C-C153-442E-91BA-DC867B3C162E}"/>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163472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 calcmode="lin" valueType="num">
                                      <p:cBhvr additive="base">
                                        <p:cTn id="7" dur="500" fill="hold"/>
                                        <p:tgtEl>
                                          <p:spTgt spid="477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71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77187">
                                            <p:txEl>
                                              <p:pRg st="1" end="1"/>
                                            </p:txEl>
                                          </p:spTgt>
                                        </p:tgtEl>
                                        <p:attrNameLst>
                                          <p:attrName>style.visibility</p:attrName>
                                        </p:attrNameLst>
                                      </p:cBhvr>
                                      <p:to>
                                        <p:strVal val="visible"/>
                                      </p:to>
                                    </p:set>
                                    <p:anim calcmode="lin" valueType="num">
                                      <p:cBhvr additive="base">
                                        <p:cTn id="11" dur="500" fill="hold"/>
                                        <p:tgtEl>
                                          <p:spTgt spid="47718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771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77187">
                                            <p:txEl>
                                              <p:pRg st="2" end="2"/>
                                            </p:txEl>
                                          </p:spTgt>
                                        </p:tgtEl>
                                        <p:attrNameLst>
                                          <p:attrName>style.visibility</p:attrName>
                                        </p:attrNameLst>
                                      </p:cBhvr>
                                      <p:to>
                                        <p:strVal val="visible"/>
                                      </p:to>
                                    </p:set>
                                    <p:anim calcmode="lin" valueType="num">
                                      <p:cBhvr additive="base">
                                        <p:cTn id="15" dur="500" fill="hold"/>
                                        <p:tgtEl>
                                          <p:spTgt spid="47718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7718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77187">
                                            <p:txEl>
                                              <p:pRg st="3" end="3"/>
                                            </p:txEl>
                                          </p:spTgt>
                                        </p:tgtEl>
                                        <p:attrNameLst>
                                          <p:attrName>style.visibility</p:attrName>
                                        </p:attrNameLst>
                                      </p:cBhvr>
                                      <p:to>
                                        <p:strVal val="visible"/>
                                      </p:to>
                                    </p:set>
                                    <p:anim calcmode="lin" valueType="num">
                                      <p:cBhvr additive="base">
                                        <p:cTn id="19" dur="500" fill="hold"/>
                                        <p:tgtEl>
                                          <p:spTgt spid="47718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718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77187">
                                            <p:txEl>
                                              <p:pRg st="4" end="4"/>
                                            </p:txEl>
                                          </p:spTgt>
                                        </p:tgtEl>
                                        <p:attrNameLst>
                                          <p:attrName>style.visibility</p:attrName>
                                        </p:attrNameLst>
                                      </p:cBhvr>
                                      <p:to>
                                        <p:strVal val="visible"/>
                                      </p:to>
                                    </p:set>
                                    <p:anim calcmode="lin" valueType="num">
                                      <p:cBhvr additive="base">
                                        <p:cTn id="23" dur="500" fill="hold"/>
                                        <p:tgtEl>
                                          <p:spTgt spid="47718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7718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77187">
                                            <p:txEl>
                                              <p:pRg st="5" end="5"/>
                                            </p:txEl>
                                          </p:spTgt>
                                        </p:tgtEl>
                                        <p:attrNameLst>
                                          <p:attrName>style.visibility</p:attrName>
                                        </p:attrNameLst>
                                      </p:cBhvr>
                                      <p:to>
                                        <p:strVal val="visible"/>
                                      </p:to>
                                    </p:set>
                                    <p:anim calcmode="lin" valueType="num">
                                      <p:cBhvr additive="base">
                                        <p:cTn id="27" dur="500" fill="hold"/>
                                        <p:tgtEl>
                                          <p:spTgt spid="47718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7718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77187">
                                            <p:txEl>
                                              <p:pRg st="6" end="6"/>
                                            </p:txEl>
                                          </p:spTgt>
                                        </p:tgtEl>
                                        <p:attrNameLst>
                                          <p:attrName>style.visibility</p:attrName>
                                        </p:attrNameLst>
                                      </p:cBhvr>
                                      <p:to>
                                        <p:strVal val="visible"/>
                                      </p:to>
                                    </p:set>
                                    <p:anim calcmode="lin" valueType="num">
                                      <p:cBhvr additive="base">
                                        <p:cTn id="31" dur="500" fill="hold"/>
                                        <p:tgtEl>
                                          <p:spTgt spid="47718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7718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77187">
                                            <p:txEl>
                                              <p:pRg st="7" end="7"/>
                                            </p:txEl>
                                          </p:spTgt>
                                        </p:tgtEl>
                                        <p:attrNameLst>
                                          <p:attrName>style.visibility</p:attrName>
                                        </p:attrNameLst>
                                      </p:cBhvr>
                                      <p:to>
                                        <p:strVal val="visible"/>
                                      </p:to>
                                    </p:set>
                                    <p:anim calcmode="lin" valueType="num">
                                      <p:cBhvr additive="base">
                                        <p:cTn id="35" dur="500" fill="hold"/>
                                        <p:tgtEl>
                                          <p:spTgt spid="477187">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77187">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77187">
                                            <p:txEl>
                                              <p:pRg st="8" end="8"/>
                                            </p:txEl>
                                          </p:spTgt>
                                        </p:tgtEl>
                                        <p:attrNameLst>
                                          <p:attrName>style.visibility</p:attrName>
                                        </p:attrNameLst>
                                      </p:cBhvr>
                                      <p:to>
                                        <p:strVal val="visible"/>
                                      </p:to>
                                    </p:set>
                                    <p:anim calcmode="lin" valueType="num">
                                      <p:cBhvr additive="base">
                                        <p:cTn id="39" dur="500" fill="hold"/>
                                        <p:tgtEl>
                                          <p:spTgt spid="477187">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7718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additive="base">
                                        <p:cTn id="5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
                                            <p:txEl>
                                              <p:pRg st="3" end="3"/>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 calcmode="lin" valueType="num">
                                      <p:cBhvr additive="base">
                                        <p:cTn id="65"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5">
                                            <p:txEl>
                                              <p:pRg st="5" end="5"/>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 calcmode="lin" valueType="num">
                                      <p:cBhvr additive="base">
                                        <p:cTn id="69"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5">
                                            <p:txEl>
                                              <p:pRg st="6" end="6"/>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 calcmode="lin" valueType="num">
                                      <p:cBhvr additive="base">
                                        <p:cTn id="73"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5">
                                            <p:txEl>
                                              <p:pRg st="7" end="7"/>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5">
                                            <p:txEl>
                                              <p:pRg st="8" end="8"/>
                                            </p:txEl>
                                          </p:spTgt>
                                        </p:tgtEl>
                                        <p:attrNameLst>
                                          <p:attrName>style.visibility</p:attrName>
                                        </p:attrNameLst>
                                      </p:cBhvr>
                                      <p:to>
                                        <p:strVal val="visible"/>
                                      </p:to>
                                    </p:set>
                                    <p:anim calcmode="lin" valueType="num">
                                      <p:cBhvr additive="base">
                                        <p:cTn id="77"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691640" y="2313306"/>
            <a:ext cx="8849360" cy="29800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3000" dirty="0"/>
          </a:p>
          <a:p>
            <a:pPr marL="0" indent="0">
              <a:buNone/>
            </a:pPr>
            <a:endParaRPr lang="en-US" altLang="en-US" sz="3000" dirty="0"/>
          </a:p>
          <a:p>
            <a:pPr marL="0" indent="0" algn="ctr">
              <a:buNone/>
            </a:pPr>
            <a:r>
              <a:rPr lang="en-US" altLang="en-US" sz="4000" b="1" u="sng" dirty="0">
                <a:solidFill>
                  <a:srgbClr val="002060"/>
                </a:solidFill>
                <a:latin typeface="Arial" panose="020B0604020202020204" pitchFamily="34" charset="0"/>
                <a:cs typeface="Arial" panose="020B0604020202020204" pitchFamily="34" charset="0"/>
              </a:rPr>
              <a:t>Let’s Look at – Unrestricted Funds</a:t>
            </a:r>
            <a:endParaRPr lang="en-US" altLang="en-US" b="1" u="sng" dirty="0">
              <a:solidFill>
                <a:srgbClr val="002060"/>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92C43085-4413-4D2E-BA06-CF92B0575A6E}"/>
              </a:ext>
            </a:extLst>
          </p:cNvPr>
          <p:cNvSpPr>
            <a:spLocks noGrp="1" noChangeArrowheads="1"/>
          </p:cNvSpPr>
          <p:nvPr>
            <p:ph type="title"/>
          </p:nvPr>
        </p:nvSpPr>
        <p:spPr>
          <a:xfrm>
            <a:off x="2042160" y="1628140"/>
            <a:ext cx="8686799" cy="1143000"/>
          </a:xfrm>
        </p:spPr>
        <p:txBody>
          <a:bodyPr>
            <a:normAutofit fontScale="90000"/>
          </a:bodyPr>
          <a:lstStyle/>
          <a:p>
            <a:pPr algn="ctr" eaLnBrk="1" hangingPunct="1"/>
            <a:r>
              <a:rPr lang="en-US" altLang="en-US" dirty="0"/>
              <a:t>Unrestricted vs. Restricted Funds</a:t>
            </a:r>
            <a:br>
              <a:rPr lang="en-US" altLang="en-US" dirty="0"/>
            </a:br>
            <a:r>
              <a:rPr lang="en-US" altLang="en-US" sz="2700" b="0" dirty="0"/>
              <a:t>(</a:t>
            </a:r>
            <a:r>
              <a:rPr lang="en-US" altLang="en-US" sz="2400" b="0" dirty="0"/>
              <a:t>Without Donor Restrictions vs. With Donor Restrictions)</a:t>
            </a:r>
            <a:endParaRPr lang="en-US" altLang="en-US" dirty="0"/>
          </a:p>
        </p:txBody>
      </p:sp>
      <p:sp>
        <p:nvSpPr>
          <p:cNvPr id="6" name="Slide Number Placeholder 4">
            <a:extLst>
              <a:ext uri="{FF2B5EF4-FFF2-40B4-BE49-F238E27FC236}">
                <a16:creationId xmlns:a16="http://schemas.microsoft.com/office/drawing/2014/main" id="{CE2872AE-BF9D-4691-B863-2637A70707AB}"/>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8" name="Slide Number Placeholder 4">
            <a:extLst>
              <a:ext uri="{FF2B5EF4-FFF2-40B4-BE49-F238E27FC236}">
                <a16:creationId xmlns:a16="http://schemas.microsoft.com/office/drawing/2014/main" id="{87915EB0-7E96-41CA-9261-E85B00D1A92D}"/>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6871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998720" y="1357677"/>
            <a:ext cx="6944361" cy="584200"/>
          </a:xfrm>
        </p:spPr>
        <p:txBody>
          <a:bodyPr>
            <a:normAutofit fontScale="90000"/>
          </a:bodyPr>
          <a:lstStyle/>
          <a:p>
            <a:pPr algn="r" eaLnBrk="1" hangingPunct="1"/>
            <a:r>
              <a:rPr lang="en-US" altLang="en-US" sz="3600" u="sng" dirty="0"/>
              <a:t>Unrestricted</a:t>
            </a:r>
            <a:r>
              <a:rPr lang="en-US" altLang="en-US" sz="3600" dirty="0"/>
              <a:t> vs. Restricted Funds</a:t>
            </a:r>
          </a:p>
        </p:txBody>
      </p:sp>
      <p:sp>
        <p:nvSpPr>
          <p:cNvPr id="5" name="Rectangle 3"/>
          <p:cNvSpPr txBox="1">
            <a:spLocks noChangeArrowheads="1"/>
          </p:cNvSpPr>
          <p:nvPr/>
        </p:nvSpPr>
        <p:spPr>
          <a:xfrm>
            <a:off x="1492067" y="2127750"/>
            <a:ext cx="9254309" cy="466661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3000" dirty="0">
                <a:solidFill>
                  <a:srgbClr val="002060"/>
                </a:solidFill>
                <a:latin typeface="Arial" panose="020B0604020202020204" pitchFamily="34" charset="0"/>
                <a:cs typeface="Arial" panose="020B0604020202020204" pitchFamily="34" charset="0"/>
              </a:rPr>
              <a:t>What Makes Funds – Unrestricted?</a:t>
            </a:r>
          </a:p>
          <a:p>
            <a:pPr lvl="3"/>
            <a:r>
              <a:rPr lang="en-US" altLang="en-US" sz="2300" dirty="0">
                <a:solidFill>
                  <a:srgbClr val="002060"/>
                </a:solidFill>
                <a:latin typeface="Arial" panose="020B0604020202020204" pitchFamily="34" charset="0"/>
                <a:cs typeface="Arial" panose="020B0604020202020204" pitchFamily="34" charset="0"/>
              </a:rPr>
              <a:t>Without Donor and/or Source Restrictions</a:t>
            </a:r>
          </a:p>
          <a:p>
            <a:pPr lvl="3"/>
            <a:r>
              <a:rPr lang="en-US" altLang="en-US" sz="2300" dirty="0">
                <a:solidFill>
                  <a:srgbClr val="002060"/>
                </a:solidFill>
                <a:latin typeface="Arial" panose="020B0604020202020204" pitchFamily="34" charset="0"/>
                <a:cs typeface="Arial" panose="020B0604020202020204" pitchFamily="34" charset="0"/>
              </a:rPr>
              <a:t>From Operations, Programs and Activities</a:t>
            </a:r>
          </a:p>
          <a:p>
            <a:pPr lvl="4"/>
            <a:r>
              <a:rPr lang="en-US" altLang="en-US" sz="2300" dirty="0">
                <a:solidFill>
                  <a:srgbClr val="002060"/>
                </a:solidFill>
                <a:latin typeface="Arial" panose="020B0604020202020204" pitchFamily="34" charset="0"/>
                <a:cs typeface="Arial" panose="020B0604020202020204" pitchFamily="34" charset="0"/>
              </a:rPr>
              <a:t>Earned Income and Fees for Service</a:t>
            </a:r>
          </a:p>
          <a:p>
            <a:pPr lvl="4"/>
            <a:r>
              <a:rPr lang="en-US" altLang="en-US" sz="2300" dirty="0">
                <a:solidFill>
                  <a:srgbClr val="002060"/>
                </a:solidFill>
                <a:latin typeface="Arial" panose="020B0604020202020204" pitchFamily="34" charset="0"/>
                <a:cs typeface="Arial" panose="020B0604020202020204" pitchFamily="34" charset="0"/>
              </a:rPr>
              <a:t>Excess Funds – except from restricted funds with some exceptions </a:t>
            </a:r>
          </a:p>
          <a:p>
            <a:pPr lvl="4"/>
            <a:r>
              <a:rPr lang="en-US" altLang="en-US" sz="2300" dirty="0">
                <a:solidFill>
                  <a:srgbClr val="002060"/>
                </a:solidFill>
                <a:latin typeface="Arial" panose="020B0604020202020204" pitchFamily="34" charset="0"/>
                <a:cs typeface="Arial" panose="020B0604020202020204" pitchFamily="34" charset="0"/>
              </a:rPr>
              <a:t>Management Control Over Use – When and How </a:t>
            </a:r>
          </a:p>
          <a:p>
            <a:r>
              <a:rPr lang="en-US" altLang="en-US" sz="3000" dirty="0">
                <a:solidFill>
                  <a:srgbClr val="002060"/>
                </a:solidFill>
                <a:latin typeface="Arial" panose="020B0604020202020204" pitchFamily="34" charset="0"/>
                <a:cs typeface="Arial" panose="020B0604020202020204" pitchFamily="34" charset="0"/>
              </a:rPr>
              <a:t>How Can Organizations “Accidentally” Avoid Restrictions?</a:t>
            </a:r>
          </a:p>
          <a:p>
            <a:pPr lvl="3"/>
            <a:r>
              <a:rPr lang="en-US" altLang="en-US" sz="2300" dirty="0">
                <a:solidFill>
                  <a:srgbClr val="002060"/>
                </a:solidFill>
                <a:latin typeface="Arial" panose="020B0604020202020204" pitchFamily="34" charset="0"/>
                <a:cs typeface="Arial" panose="020B0604020202020204" pitchFamily="34" charset="0"/>
              </a:rPr>
              <a:t>Design of Program/Activity</a:t>
            </a:r>
          </a:p>
          <a:p>
            <a:pPr lvl="3"/>
            <a:r>
              <a:rPr lang="en-US" altLang="en-US" sz="2300" dirty="0">
                <a:solidFill>
                  <a:srgbClr val="002060"/>
                </a:solidFill>
                <a:latin typeface="Arial" panose="020B0604020202020204" pitchFamily="34" charset="0"/>
                <a:cs typeface="Arial" panose="020B0604020202020204" pitchFamily="34" charset="0"/>
              </a:rPr>
              <a:t>Nature of the Ask/Acquisition </a:t>
            </a:r>
          </a:p>
          <a:p>
            <a:pPr lvl="3"/>
            <a:r>
              <a:rPr lang="en-US" altLang="en-US" sz="2300" dirty="0">
                <a:solidFill>
                  <a:srgbClr val="002060"/>
                </a:solidFill>
                <a:latin typeface="Arial" panose="020B0604020202020204" pitchFamily="34" charset="0"/>
                <a:cs typeface="Arial" panose="020B0604020202020204" pitchFamily="34" charset="0"/>
              </a:rPr>
              <a:t>Due Diligence </a:t>
            </a:r>
          </a:p>
          <a:p>
            <a:r>
              <a:rPr lang="en-US" altLang="en-US" sz="3000" dirty="0">
                <a:solidFill>
                  <a:srgbClr val="002060"/>
                </a:solidFill>
                <a:latin typeface="Arial" panose="020B0604020202020204" pitchFamily="34" charset="0"/>
                <a:cs typeface="Arial" panose="020B0604020202020204" pitchFamily="34" charset="0"/>
              </a:rPr>
              <a:t>Why are Unrestricted Funds so Important?</a:t>
            </a:r>
          </a:p>
          <a:p>
            <a:pPr lvl="3"/>
            <a:r>
              <a:rPr lang="en-US" altLang="en-US" sz="2300" dirty="0">
                <a:solidFill>
                  <a:srgbClr val="002060"/>
                </a:solidFill>
                <a:latin typeface="Arial" panose="020B0604020202020204" pitchFamily="34" charset="0"/>
                <a:cs typeface="Arial" panose="020B0604020202020204" pitchFamily="34" charset="0"/>
              </a:rPr>
              <a:t>Flexibility</a:t>
            </a:r>
          </a:p>
          <a:p>
            <a:pPr lvl="3"/>
            <a:r>
              <a:rPr lang="en-US" altLang="en-US" sz="2300" dirty="0">
                <a:solidFill>
                  <a:srgbClr val="002060"/>
                </a:solidFill>
                <a:latin typeface="Arial" panose="020B0604020202020204" pitchFamily="34" charset="0"/>
                <a:cs typeface="Arial" panose="020B0604020202020204" pitchFamily="34" charset="0"/>
              </a:rPr>
              <a:t>Sustainability</a:t>
            </a:r>
          </a:p>
          <a:p>
            <a:pPr lvl="3"/>
            <a:r>
              <a:rPr lang="en-US" altLang="en-US" sz="2300" dirty="0">
                <a:solidFill>
                  <a:srgbClr val="002060"/>
                </a:solidFill>
                <a:latin typeface="Arial" panose="020B0604020202020204" pitchFamily="34" charset="0"/>
                <a:cs typeface="Arial" panose="020B0604020202020204" pitchFamily="34" charset="0"/>
              </a:rPr>
              <a:t>Operating Reserves and Other Board Designated Reserves</a:t>
            </a:r>
          </a:p>
          <a:p>
            <a:pPr lvl="3"/>
            <a:r>
              <a:rPr lang="en-US" altLang="en-US" sz="2300" dirty="0">
                <a:solidFill>
                  <a:srgbClr val="002060"/>
                </a:solidFill>
                <a:latin typeface="Arial" panose="020B0604020202020204" pitchFamily="34" charset="0"/>
                <a:cs typeface="Arial" panose="020B0604020202020204" pitchFamily="34" charset="0"/>
              </a:rPr>
              <a:t>Balance Sheet</a:t>
            </a:r>
          </a:p>
        </p:txBody>
      </p:sp>
      <p:sp>
        <p:nvSpPr>
          <p:cNvPr id="6" name="Slide Number Placeholder 4">
            <a:extLst>
              <a:ext uri="{FF2B5EF4-FFF2-40B4-BE49-F238E27FC236}">
                <a16:creationId xmlns:a16="http://schemas.microsoft.com/office/drawing/2014/main" id="{34B5FEA7-3745-4B9E-AA47-766A85A8D20F}"/>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86652BC5-D101-4819-BD6D-18F0ACEDB6A8}"/>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42663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additive="base">
                                        <p:cTn id="59"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 calcmode="lin" valueType="num">
                                      <p:cBhvr additive="base">
                                        <p:cTn id="63" dur="50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707345" y="1389743"/>
            <a:ext cx="7196910" cy="584200"/>
          </a:xfrm>
        </p:spPr>
        <p:txBody>
          <a:bodyPr>
            <a:normAutofit fontScale="90000"/>
          </a:bodyPr>
          <a:lstStyle/>
          <a:p>
            <a:pPr algn="r" eaLnBrk="1" hangingPunct="1"/>
            <a:r>
              <a:rPr lang="en-US" altLang="en-US" sz="3600" u="sng" dirty="0"/>
              <a:t>Unrestricted</a:t>
            </a:r>
            <a:r>
              <a:rPr lang="en-US" altLang="en-US" sz="3600" dirty="0"/>
              <a:t> vs. Restricted Funds</a:t>
            </a:r>
          </a:p>
        </p:txBody>
      </p:sp>
      <p:sp>
        <p:nvSpPr>
          <p:cNvPr id="5" name="Rectangle 3"/>
          <p:cNvSpPr txBox="1">
            <a:spLocks noChangeArrowheads="1"/>
          </p:cNvSpPr>
          <p:nvPr/>
        </p:nvSpPr>
        <p:spPr>
          <a:xfrm>
            <a:off x="1686559" y="2174241"/>
            <a:ext cx="9765211" cy="43160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dirty="0">
                <a:solidFill>
                  <a:srgbClr val="002060"/>
                </a:solidFill>
                <a:latin typeface="Arial" panose="020B0604020202020204" pitchFamily="34" charset="0"/>
                <a:cs typeface="Arial" panose="020B0604020202020204" pitchFamily="34" charset="0"/>
              </a:rPr>
              <a:t>What Makes Funds – </a:t>
            </a:r>
            <a:r>
              <a:rPr lang="en-US" altLang="en-US" sz="2800" u="sng" dirty="0">
                <a:solidFill>
                  <a:srgbClr val="002060"/>
                </a:solidFill>
                <a:latin typeface="Arial" panose="020B0604020202020204" pitchFamily="34" charset="0"/>
                <a:cs typeface="Arial" panose="020B0604020202020204" pitchFamily="34" charset="0"/>
              </a:rPr>
              <a:t>Un</a:t>
            </a:r>
            <a:r>
              <a:rPr lang="en-US" altLang="en-US" sz="2800" dirty="0">
                <a:solidFill>
                  <a:srgbClr val="002060"/>
                </a:solidFill>
                <a:latin typeface="Arial" panose="020B0604020202020204" pitchFamily="34" charset="0"/>
                <a:cs typeface="Arial" panose="020B0604020202020204" pitchFamily="34" charset="0"/>
              </a:rPr>
              <a:t>restricted?</a:t>
            </a:r>
          </a:p>
          <a:p>
            <a:pPr marL="0" indent="0">
              <a:buNone/>
            </a:pPr>
            <a:r>
              <a:rPr lang="en-US" altLang="en-US" sz="2800" dirty="0">
                <a:solidFill>
                  <a:srgbClr val="002060"/>
                </a:solidFill>
                <a:latin typeface="Arial" panose="020B0604020202020204" pitchFamily="34" charset="0"/>
                <a:cs typeface="Arial" panose="020B0604020202020204" pitchFamily="34" charset="0"/>
              </a:rPr>
              <a:t>________________________________________________________________________________________________</a:t>
            </a:r>
          </a:p>
          <a:p>
            <a:r>
              <a:rPr lang="en-US" altLang="en-US" sz="2800" dirty="0">
                <a:solidFill>
                  <a:srgbClr val="002060"/>
                </a:solidFill>
                <a:latin typeface="Arial" panose="020B0604020202020204" pitchFamily="34" charset="0"/>
                <a:cs typeface="Arial" panose="020B0604020202020204" pitchFamily="34" charset="0"/>
              </a:rPr>
              <a:t>How Can Organizations “Accidently” Avoid </a:t>
            </a:r>
            <a:r>
              <a:rPr lang="en-US" altLang="en-US" sz="2800" u="sng" dirty="0">
                <a:solidFill>
                  <a:srgbClr val="002060"/>
                </a:solidFill>
                <a:latin typeface="Arial" panose="020B0604020202020204" pitchFamily="34" charset="0"/>
                <a:cs typeface="Arial" panose="020B0604020202020204" pitchFamily="34" charset="0"/>
              </a:rPr>
              <a:t>Restrictions</a:t>
            </a:r>
            <a:r>
              <a:rPr lang="en-US" altLang="en-US" sz="2800" dirty="0">
                <a:solidFill>
                  <a:srgbClr val="002060"/>
                </a:solidFill>
                <a:latin typeface="Arial" panose="020B0604020202020204" pitchFamily="34" charset="0"/>
                <a:cs typeface="Arial" panose="020B0604020202020204" pitchFamily="34" charset="0"/>
              </a:rPr>
              <a:t>?</a:t>
            </a:r>
          </a:p>
          <a:p>
            <a:pPr marL="0" indent="0">
              <a:buNone/>
            </a:pPr>
            <a:r>
              <a:rPr lang="en-US" altLang="en-US" sz="2800" dirty="0">
                <a:solidFill>
                  <a:srgbClr val="002060"/>
                </a:solidFill>
                <a:latin typeface="Arial" panose="020B0604020202020204" pitchFamily="34" charset="0"/>
                <a:cs typeface="Arial" panose="020B0604020202020204" pitchFamily="34" charset="0"/>
              </a:rPr>
              <a:t>________________________________________________________________________________________________</a:t>
            </a:r>
          </a:p>
          <a:p>
            <a:r>
              <a:rPr lang="en-US" altLang="en-US" sz="2800" dirty="0">
                <a:solidFill>
                  <a:srgbClr val="002060"/>
                </a:solidFill>
                <a:latin typeface="Arial" panose="020B0604020202020204" pitchFamily="34" charset="0"/>
                <a:cs typeface="Arial" panose="020B0604020202020204" pitchFamily="34" charset="0"/>
              </a:rPr>
              <a:t>Why are </a:t>
            </a:r>
            <a:r>
              <a:rPr lang="en-US" altLang="en-US" sz="2800" u="sng" dirty="0">
                <a:solidFill>
                  <a:srgbClr val="002060"/>
                </a:solidFill>
                <a:latin typeface="Arial" panose="020B0604020202020204" pitchFamily="34" charset="0"/>
                <a:cs typeface="Arial" panose="020B0604020202020204" pitchFamily="34" charset="0"/>
              </a:rPr>
              <a:t>Un</a:t>
            </a:r>
            <a:r>
              <a:rPr lang="en-US" altLang="en-US" sz="2800" dirty="0">
                <a:solidFill>
                  <a:srgbClr val="002060"/>
                </a:solidFill>
                <a:latin typeface="Arial" panose="020B0604020202020204" pitchFamily="34" charset="0"/>
                <a:cs typeface="Arial" panose="020B0604020202020204" pitchFamily="34" charset="0"/>
              </a:rPr>
              <a:t>restricted Funds so Important?</a:t>
            </a:r>
          </a:p>
          <a:p>
            <a:pPr marL="0" indent="0">
              <a:buNone/>
            </a:pPr>
            <a:r>
              <a:rPr lang="en-US" altLang="en-US" sz="2800" dirty="0">
                <a:solidFill>
                  <a:srgbClr val="002060"/>
                </a:solidFill>
                <a:latin typeface="Arial" panose="020B0604020202020204" pitchFamily="34" charset="0"/>
                <a:cs typeface="Arial" panose="020B0604020202020204" pitchFamily="34" charset="0"/>
              </a:rPr>
              <a:t>________________________________________________________________________________________________</a:t>
            </a:r>
          </a:p>
        </p:txBody>
      </p:sp>
      <p:sp>
        <p:nvSpPr>
          <p:cNvPr id="6" name="Slide Number Placeholder 4">
            <a:extLst>
              <a:ext uri="{FF2B5EF4-FFF2-40B4-BE49-F238E27FC236}">
                <a16:creationId xmlns:a16="http://schemas.microsoft.com/office/drawing/2014/main" id="{837E1527-E8FA-4252-B96A-8DD63F7EAFF7}"/>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8CC1D5A6-B52B-4C2F-BA88-A17BC19D92F9}"/>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42759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691640" y="2313306"/>
            <a:ext cx="8849360" cy="29800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3000" dirty="0"/>
          </a:p>
          <a:p>
            <a:pPr marL="0" indent="0">
              <a:buNone/>
            </a:pPr>
            <a:endParaRPr lang="en-US" altLang="en-US" sz="3000" dirty="0"/>
          </a:p>
          <a:p>
            <a:pPr marL="0" indent="0" algn="ctr">
              <a:buNone/>
            </a:pPr>
            <a:r>
              <a:rPr lang="en-US" altLang="en-US" sz="4000" b="1" u="sng" dirty="0">
                <a:solidFill>
                  <a:srgbClr val="002060"/>
                </a:solidFill>
                <a:latin typeface="Arial" panose="020B0604020202020204" pitchFamily="34" charset="0"/>
                <a:cs typeface="Arial" panose="020B0604020202020204" pitchFamily="34" charset="0"/>
              </a:rPr>
              <a:t>Let’s Look at – Restricted Funds</a:t>
            </a:r>
          </a:p>
        </p:txBody>
      </p:sp>
      <p:sp>
        <p:nvSpPr>
          <p:cNvPr id="7" name="Rectangle 2">
            <a:extLst>
              <a:ext uri="{FF2B5EF4-FFF2-40B4-BE49-F238E27FC236}">
                <a16:creationId xmlns:a16="http://schemas.microsoft.com/office/drawing/2014/main" id="{F7C4130B-70DF-4BBF-A034-92B484F673C0}"/>
              </a:ext>
            </a:extLst>
          </p:cNvPr>
          <p:cNvSpPr>
            <a:spLocks noGrp="1" noChangeArrowheads="1"/>
          </p:cNvSpPr>
          <p:nvPr>
            <p:ph type="title"/>
          </p:nvPr>
        </p:nvSpPr>
        <p:spPr>
          <a:xfrm>
            <a:off x="2042160" y="1636849"/>
            <a:ext cx="8686799" cy="1143000"/>
          </a:xfrm>
        </p:spPr>
        <p:txBody>
          <a:bodyPr>
            <a:normAutofit fontScale="90000"/>
          </a:bodyPr>
          <a:lstStyle/>
          <a:p>
            <a:pPr algn="ctr" eaLnBrk="1" hangingPunct="1"/>
            <a:r>
              <a:rPr lang="en-US" altLang="en-US" dirty="0"/>
              <a:t>Unrestricted vs. Restricted Funds</a:t>
            </a:r>
            <a:br>
              <a:rPr lang="en-US" altLang="en-US" dirty="0"/>
            </a:br>
            <a:r>
              <a:rPr lang="en-US" altLang="en-US" sz="2700" b="0" dirty="0"/>
              <a:t>(</a:t>
            </a:r>
            <a:r>
              <a:rPr lang="en-US" altLang="en-US" sz="2400" b="0" dirty="0"/>
              <a:t>Without Donor Restrictions vs. With Donor Restrictions)</a:t>
            </a:r>
            <a:endParaRPr lang="en-US" altLang="en-US" dirty="0"/>
          </a:p>
        </p:txBody>
      </p:sp>
      <p:sp>
        <p:nvSpPr>
          <p:cNvPr id="6" name="Slide Number Placeholder 4">
            <a:extLst>
              <a:ext uri="{FF2B5EF4-FFF2-40B4-BE49-F238E27FC236}">
                <a16:creationId xmlns:a16="http://schemas.microsoft.com/office/drawing/2014/main" id="{12F4DBA3-97B8-46B9-8BB6-5A40805D4F76}"/>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8" name="Slide Number Placeholder 4">
            <a:extLst>
              <a:ext uri="{FF2B5EF4-FFF2-40B4-BE49-F238E27FC236}">
                <a16:creationId xmlns:a16="http://schemas.microsoft.com/office/drawing/2014/main" id="{4DC1666E-7683-4BC9-920E-CB7B091B97E5}"/>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93443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085807" y="1398452"/>
            <a:ext cx="6865984" cy="584200"/>
          </a:xfrm>
        </p:spPr>
        <p:txBody>
          <a:bodyPr>
            <a:normAutofit fontScale="90000"/>
          </a:bodyPr>
          <a:lstStyle/>
          <a:p>
            <a:pPr algn="r" eaLnBrk="1" hangingPunct="1"/>
            <a:r>
              <a:rPr lang="en-US" altLang="en-US" sz="3600" dirty="0"/>
              <a:t>Unrestricted vs. </a:t>
            </a:r>
            <a:r>
              <a:rPr lang="en-US" altLang="en-US" sz="3600" u="sng" dirty="0"/>
              <a:t>Restricted Funds</a:t>
            </a:r>
          </a:p>
        </p:txBody>
      </p:sp>
      <p:sp>
        <p:nvSpPr>
          <p:cNvPr id="5" name="Rectangle 3"/>
          <p:cNvSpPr txBox="1">
            <a:spLocks noChangeArrowheads="1"/>
          </p:cNvSpPr>
          <p:nvPr/>
        </p:nvSpPr>
        <p:spPr>
          <a:xfrm>
            <a:off x="1460137" y="2105479"/>
            <a:ext cx="8849360" cy="431609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500" dirty="0">
                <a:solidFill>
                  <a:srgbClr val="002060"/>
                </a:solidFill>
                <a:latin typeface="Arial" panose="020B0604020202020204" pitchFamily="34" charset="0"/>
                <a:cs typeface="Arial" panose="020B0604020202020204" pitchFamily="34" charset="0"/>
              </a:rPr>
              <a:t>What Makes Funds – Restricted? </a:t>
            </a:r>
          </a:p>
          <a:p>
            <a:pPr lvl="3"/>
            <a:r>
              <a:rPr lang="en-US" altLang="en-US" sz="1900" dirty="0">
                <a:solidFill>
                  <a:srgbClr val="002060"/>
                </a:solidFill>
                <a:latin typeface="Arial" panose="020B0604020202020204" pitchFamily="34" charset="0"/>
                <a:cs typeface="Arial" panose="020B0604020202020204" pitchFamily="34" charset="0"/>
              </a:rPr>
              <a:t>Purpose, Time, Purpose and Time</a:t>
            </a:r>
          </a:p>
          <a:p>
            <a:pPr lvl="3"/>
            <a:r>
              <a:rPr lang="en-US" altLang="en-US" sz="1900" dirty="0">
                <a:solidFill>
                  <a:srgbClr val="002060"/>
                </a:solidFill>
                <a:latin typeface="Arial" panose="020B0604020202020204" pitchFamily="34" charset="0"/>
                <a:cs typeface="Arial" panose="020B0604020202020204" pitchFamily="34" charset="0"/>
              </a:rPr>
              <a:t>Source of Funds Driven – Donor/Grant Funder </a:t>
            </a:r>
          </a:p>
          <a:p>
            <a:pPr lvl="4"/>
            <a:r>
              <a:rPr lang="en-US" altLang="en-US" sz="1800" dirty="0">
                <a:solidFill>
                  <a:srgbClr val="002060"/>
                </a:solidFill>
                <a:latin typeface="Arial" panose="020B0604020202020204" pitchFamily="34" charset="0"/>
                <a:cs typeface="Arial" panose="020B0604020202020204" pitchFamily="34" charset="0"/>
              </a:rPr>
              <a:t>Not Staff, Senior Management or Board Members</a:t>
            </a:r>
          </a:p>
          <a:p>
            <a:pPr lvl="3"/>
            <a:r>
              <a:rPr lang="en-US" altLang="en-US" sz="1900" dirty="0">
                <a:solidFill>
                  <a:srgbClr val="002060"/>
                </a:solidFill>
                <a:latin typeface="Arial" panose="020B0604020202020204" pitchFamily="34" charset="0"/>
                <a:cs typeface="Arial" panose="020B0604020202020204" pitchFamily="34" charset="0"/>
              </a:rPr>
              <a:t>Documentation from Source of Funds</a:t>
            </a:r>
          </a:p>
          <a:p>
            <a:r>
              <a:rPr lang="en-US" altLang="en-US" sz="2500" dirty="0">
                <a:solidFill>
                  <a:srgbClr val="002060"/>
                </a:solidFill>
                <a:latin typeface="Arial" panose="020B0604020202020204" pitchFamily="34" charset="0"/>
                <a:cs typeface="Arial" panose="020B0604020202020204" pitchFamily="34" charset="0"/>
              </a:rPr>
              <a:t>How Can an Organization Impact Restrictions?</a:t>
            </a:r>
          </a:p>
          <a:p>
            <a:pPr lvl="3"/>
            <a:r>
              <a:rPr lang="en-US" altLang="en-US" sz="1900" dirty="0">
                <a:solidFill>
                  <a:srgbClr val="002060"/>
                </a:solidFill>
                <a:latin typeface="Arial" panose="020B0604020202020204" pitchFamily="34" charset="0"/>
                <a:cs typeface="Arial" panose="020B0604020202020204" pitchFamily="34" charset="0"/>
              </a:rPr>
              <a:t>How you Ask</a:t>
            </a:r>
          </a:p>
          <a:p>
            <a:pPr lvl="3"/>
            <a:r>
              <a:rPr lang="en-US" altLang="en-US" sz="1900" dirty="0">
                <a:solidFill>
                  <a:srgbClr val="002060"/>
                </a:solidFill>
                <a:latin typeface="Arial" panose="020B0604020202020204" pitchFamily="34" charset="0"/>
                <a:cs typeface="Arial" panose="020B0604020202020204" pitchFamily="34" charset="0"/>
              </a:rPr>
              <a:t>Documentation of the Ask</a:t>
            </a:r>
          </a:p>
          <a:p>
            <a:pPr lvl="3"/>
            <a:r>
              <a:rPr lang="en-US" altLang="en-US" sz="1900" dirty="0">
                <a:solidFill>
                  <a:srgbClr val="002060"/>
                </a:solidFill>
                <a:latin typeface="Arial" panose="020B0604020202020204" pitchFamily="34" charset="0"/>
                <a:cs typeface="Arial" panose="020B0604020202020204" pitchFamily="34" charset="0"/>
              </a:rPr>
              <a:t>Planning </a:t>
            </a:r>
          </a:p>
          <a:p>
            <a:r>
              <a:rPr lang="en-US" altLang="en-US" sz="2500" dirty="0">
                <a:solidFill>
                  <a:srgbClr val="002060"/>
                </a:solidFill>
                <a:latin typeface="Arial" panose="020B0604020202020204" pitchFamily="34" charset="0"/>
                <a:cs typeface="Arial" panose="020B0604020202020204" pitchFamily="34" charset="0"/>
              </a:rPr>
              <a:t>Why is it Important to Understand Restrictions?</a:t>
            </a:r>
          </a:p>
          <a:p>
            <a:pPr lvl="3"/>
            <a:r>
              <a:rPr lang="en-US" altLang="en-US" sz="1900" dirty="0">
                <a:solidFill>
                  <a:srgbClr val="002060"/>
                </a:solidFill>
                <a:latin typeface="Arial" panose="020B0604020202020204" pitchFamily="34" charset="0"/>
                <a:cs typeface="Arial" panose="020B0604020202020204" pitchFamily="34" charset="0"/>
              </a:rPr>
              <a:t>Misunderstanding</a:t>
            </a:r>
          </a:p>
          <a:p>
            <a:pPr lvl="3"/>
            <a:r>
              <a:rPr lang="en-US" altLang="en-US" sz="1900" dirty="0">
                <a:solidFill>
                  <a:srgbClr val="002060"/>
                </a:solidFill>
                <a:latin typeface="Arial" panose="020B0604020202020204" pitchFamily="34" charset="0"/>
                <a:cs typeface="Arial" panose="020B0604020202020204" pitchFamily="34" charset="0"/>
              </a:rPr>
              <a:t>Donor Management and Satisfaction</a:t>
            </a:r>
          </a:p>
          <a:p>
            <a:pPr lvl="3"/>
            <a:r>
              <a:rPr lang="en-US" altLang="en-US" sz="1900" dirty="0">
                <a:solidFill>
                  <a:srgbClr val="002060"/>
                </a:solidFill>
                <a:latin typeface="Arial" panose="020B0604020202020204" pitchFamily="34" charset="0"/>
                <a:cs typeface="Arial" panose="020B0604020202020204" pitchFamily="34" charset="0"/>
              </a:rPr>
              <a:t>Compliance and Audits (A-133 Audits) </a:t>
            </a:r>
          </a:p>
        </p:txBody>
      </p:sp>
      <p:sp>
        <p:nvSpPr>
          <p:cNvPr id="6" name="Slide Number Placeholder 4">
            <a:extLst>
              <a:ext uri="{FF2B5EF4-FFF2-40B4-BE49-F238E27FC236}">
                <a16:creationId xmlns:a16="http://schemas.microsoft.com/office/drawing/2014/main" id="{C058198F-CBCA-4816-AE95-92BE42672BEF}"/>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DD4C6E56-C7C3-4637-BBEA-B9D42F49A386}"/>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4099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additive="base">
                                        <p:cTn id="59"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711699" y="1407160"/>
            <a:ext cx="7188201" cy="584200"/>
          </a:xfrm>
        </p:spPr>
        <p:txBody>
          <a:bodyPr>
            <a:normAutofit fontScale="90000"/>
          </a:bodyPr>
          <a:lstStyle/>
          <a:p>
            <a:pPr algn="r" eaLnBrk="1" hangingPunct="1"/>
            <a:r>
              <a:rPr lang="en-US" altLang="en-US" sz="3600" dirty="0"/>
              <a:t>Unrestricted vs. </a:t>
            </a:r>
            <a:r>
              <a:rPr lang="en-US" altLang="en-US" sz="3600" u="sng" dirty="0"/>
              <a:t>Restricted Funds</a:t>
            </a:r>
          </a:p>
        </p:txBody>
      </p:sp>
      <p:sp>
        <p:nvSpPr>
          <p:cNvPr id="5" name="Rectangle 3"/>
          <p:cNvSpPr txBox="1">
            <a:spLocks noChangeArrowheads="1"/>
          </p:cNvSpPr>
          <p:nvPr/>
        </p:nvSpPr>
        <p:spPr>
          <a:xfrm>
            <a:off x="735874" y="2233750"/>
            <a:ext cx="10720251" cy="431609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3000" dirty="0">
                <a:solidFill>
                  <a:srgbClr val="002060"/>
                </a:solidFill>
                <a:latin typeface="Arial" panose="020B0604020202020204" pitchFamily="34" charset="0"/>
                <a:cs typeface="Arial" panose="020B0604020202020204" pitchFamily="34" charset="0"/>
              </a:rPr>
              <a:t>What Makes Funds – Restricted? </a:t>
            </a:r>
          </a:p>
          <a:p>
            <a:pPr marL="0" indent="0">
              <a:buNone/>
            </a:pPr>
            <a:r>
              <a:rPr lang="en-US" altLang="en-US" sz="3000" dirty="0">
                <a:solidFill>
                  <a:srgbClr val="002060"/>
                </a:solidFill>
                <a:latin typeface="Arial" panose="020B0604020202020204" pitchFamily="34" charset="0"/>
                <a:cs typeface="Arial" panose="020B0604020202020204" pitchFamily="34" charset="0"/>
              </a:rPr>
              <a:t>__________________________________________________________________________________________________________</a:t>
            </a:r>
          </a:p>
          <a:p>
            <a:r>
              <a:rPr lang="en-US" altLang="en-US" sz="3000" dirty="0">
                <a:solidFill>
                  <a:srgbClr val="002060"/>
                </a:solidFill>
                <a:latin typeface="Arial" panose="020B0604020202020204" pitchFamily="34" charset="0"/>
                <a:cs typeface="Arial" panose="020B0604020202020204" pitchFamily="34" charset="0"/>
              </a:rPr>
              <a:t>How Can an Organization Impact Restrictions?</a:t>
            </a:r>
          </a:p>
          <a:p>
            <a:pPr marL="0" indent="0">
              <a:buNone/>
            </a:pPr>
            <a:r>
              <a:rPr lang="en-US" altLang="en-US" sz="3000" dirty="0">
                <a:solidFill>
                  <a:srgbClr val="002060"/>
                </a:solidFill>
                <a:latin typeface="Arial" panose="020B0604020202020204" pitchFamily="34" charset="0"/>
                <a:cs typeface="Arial" panose="020B0604020202020204" pitchFamily="34" charset="0"/>
              </a:rPr>
              <a:t>__________________________________________________________________________________________________________</a:t>
            </a:r>
          </a:p>
          <a:p>
            <a:r>
              <a:rPr lang="en-US" altLang="en-US" sz="3000" dirty="0">
                <a:solidFill>
                  <a:srgbClr val="002060"/>
                </a:solidFill>
                <a:latin typeface="Arial" panose="020B0604020202020204" pitchFamily="34" charset="0"/>
                <a:cs typeface="Arial" panose="020B0604020202020204" pitchFamily="34" charset="0"/>
              </a:rPr>
              <a:t>Why is it Important to Understand Restrictions?</a:t>
            </a:r>
          </a:p>
          <a:p>
            <a:pPr marL="0" indent="0">
              <a:buNone/>
            </a:pPr>
            <a:r>
              <a:rPr lang="en-US" altLang="en-US" sz="3000" dirty="0">
                <a:solidFill>
                  <a:srgbClr val="002060"/>
                </a:solidFill>
                <a:latin typeface="Arial" panose="020B0604020202020204" pitchFamily="34" charset="0"/>
                <a:cs typeface="Arial" panose="020B0604020202020204" pitchFamily="34" charset="0"/>
              </a:rPr>
              <a:t>__________________________________________________________________________________________________________</a:t>
            </a:r>
          </a:p>
        </p:txBody>
      </p:sp>
      <p:sp>
        <p:nvSpPr>
          <p:cNvPr id="6" name="Slide Number Placeholder 4">
            <a:extLst>
              <a:ext uri="{FF2B5EF4-FFF2-40B4-BE49-F238E27FC236}">
                <a16:creationId xmlns:a16="http://schemas.microsoft.com/office/drawing/2014/main" id="{CE688584-4E16-474F-A013-C3B149C1C158}"/>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A1301ACD-63DB-417E-9330-F61E880BD2EB}"/>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03071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621279" y="2623095"/>
            <a:ext cx="8107680" cy="3444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2800" dirty="0"/>
          </a:p>
          <a:p>
            <a:r>
              <a:rPr lang="en-US" altLang="en-US" dirty="0">
                <a:solidFill>
                  <a:srgbClr val="002060"/>
                </a:solidFill>
                <a:latin typeface="Arial" panose="020B0604020202020204" pitchFamily="34" charset="0"/>
                <a:cs typeface="Arial" panose="020B0604020202020204" pitchFamily="34" charset="0"/>
              </a:rPr>
              <a:t>Two Categories of Restricted Funds</a:t>
            </a:r>
          </a:p>
          <a:p>
            <a:pPr marL="0" indent="0">
              <a:buNone/>
            </a:pPr>
            <a:endParaRPr lang="en-US" altLang="en-US" sz="18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q"/>
            </a:pPr>
            <a:r>
              <a:rPr lang="en-US" altLang="en-US" sz="3200" dirty="0">
                <a:solidFill>
                  <a:srgbClr val="002060"/>
                </a:solidFill>
                <a:latin typeface="Arial" panose="020B0604020202020204" pitchFamily="34" charset="0"/>
                <a:cs typeface="Arial" panose="020B0604020202020204" pitchFamily="34" charset="0"/>
              </a:rPr>
              <a:t>  Temporarily Restricted</a:t>
            </a:r>
          </a:p>
          <a:p>
            <a:pPr marL="914400" lvl="2" indent="0">
              <a:buNone/>
            </a:pPr>
            <a:endParaRPr lang="en-US" altLang="en-US" sz="18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q"/>
            </a:pPr>
            <a:r>
              <a:rPr lang="en-US" altLang="en-US" sz="3200" dirty="0">
                <a:solidFill>
                  <a:srgbClr val="002060"/>
                </a:solidFill>
                <a:latin typeface="Arial" panose="020B0604020202020204" pitchFamily="34" charset="0"/>
                <a:cs typeface="Arial" panose="020B0604020202020204" pitchFamily="34" charset="0"/>
              </a:rPr>
              <a:t>  Permanently Restricted </a:t>
            </a:r>
          </a:p>
        </p:txBody>
      </p:sp>
      <p:sp>
        <p:nvSpPr>
          <p:cNvPr id="7" name="Rectangle 2">
            <a:extLst>
              <a:ext uri="{FF2B5EF4-FFF2-40B4-BE49-F238E27FC236}">
                <a16:creationId xmlns:a16="http://schemas.microsoft.com/office/drawing/2014/main" id="{F5E39AC9-2313-47C8-A67A-C5D10BC30968}"/>
              </a:ext>
            </a:extLst>
          </p:cNvPr>
          <p:cNvSpPr>
            <a:spLocks noGrp="1" noChangeArrowheads="1"/>
          </p:cNvSpPr>
          <p:nvPr>
            <p:ph type="title"/>
          </p:nvPr>
        </p:nvSpPr>
        <p:spPr>
          <a:xfrm>
            <a:off x="2042160" y="1480095"/>
            <a:ext cx="8686799" cy="1143000"/>
          </a:xfrm>
        </p:spPr>
        <p:txBody>
          <a:bodyPr>
            <a:normAutofit fontScale="90000"/>
          </a:bodyPr>
          <a:lstStyle/>
          <a:p>
            <a:pPr algn="ctr" eaLnBrk="1" hangingPunct="1"/>
            <a:r>
              <a:rPr lang="en-US" altLang="en-US" dirty="0"/>
              <a:t>Unrestricted vs. Restricted Funds</a:t>
            </a:r>
            <a:br>
              <a:rPr lang="en-US" altLang="en-US" dirty="0"/>
            </a:br>
            <a:r>
              <a:rPr lang="en-US" altLang="en-US" sz="2700" b="0" dirty="0"/>
              <a:t>(</a:t>
            </a:r>
            <a:r>
              <a:rPr lang="en-US" altLang="en-US" sz="2400" b="0" dirty="0"/>
              <a:t>Without Donor Restrictions vs. With Donor Restrictions)</a:t>
            </a:r>
            <a:endParaRPr lang="en-US" altLang="en-US" dirty="0"/>
          </a:p>
        </p:txBody>
      </p:sp>
      <p:sp>
        <p:nvSpPr>
          <p:cNvPr id="6" name="Slide Number Placeholder 4">
            <a:extLst>
              <a:ext uri="{FF2B5EF4-FFF2-40B4-BE49-F238E27FC236}">
                <a16:creationId xmlns:a16="http://schemas.microsoft.com/office/drawing/2014/main" id="{4E2A530D-834E-4BF0-AD53-964E4232A3B2}"/>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8" name="Slide Number Placeholder 4">
            <a:extLst>
              <a:ext uri="{FF2B5EF4-FFF2-40B4-BE49-F238E27FC236}">
                <a16:creationId xmlns:a16="http://schemas.microsoft.com/office/drawing/2014/main" id="{853AAE49-AA76-4FC2-9E97-374A679D86D5}"/>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90607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068390" y="1398451"/>
            <a:ext cx="6805024" cy="584200"/>
          </a:xfrm>
        </p:spPr>
        <p:txBody>
          <a:bodyPr>
            <a:normAutofit fontScale="90000"/>
          </a:bodyPr>
          <a:lstStyle/>
          <a:p>
            <a:pPr algn="r" eaLnBrk="1" hangingPunct="1"/>
            <a:r>
              <a:rPr lang="en-US" altLang="en-US" sz="3600" dirty="0"/>
              <a:t>Unrestricted vs. Restricted Funds</a:t>
            </a:r>
          </a:p>
        </p:txBody>
      </p:sp>
      <p:sp>
        <p:nvSpPr>
          <p:cNvPr id="5" name="Rectangle 3"/>
          <p:cNvSpPr txBox="1">
            <a:spLocks noChangeArrowheads="1"/>
          </p:cNvSpPr>
          <p:nvPr/>
        </p:nvSpPr>
        <p:spPr>
          <a:xfrm>
            <a:off x="1802674" y="1982651"/>
            <a:ext cx="8107680" cy="445516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18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Temporarily Restricted</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Purpose Restrictions</a:t>
            </a:r>
          </a:p>
          <a:p>
            <a:pPr lvl="4"/>
            <a:r>
              <a:rPr lang="en-US" altLang="en-US" sz="2100" dirty="0">
                <a:solidFill>
                  <a:srgbClr val="002060"/>
                </a:solidFill>
                <a:latin typeface="Arial" panose="020B0604020202020204" pitchFamily="34" charset="0"/>
                <a:cs typeface="Arial" panose="020B0604020202020204" pitchFamily="34" charset="0"/>
              </a:rPr>
              <a:t>Single and/or Tight Purpose</a:t>
            </a:r>
          </a:p>
          <a:p>
            <a:pPr lvl="5"/>
            <a:r>
              <a:rPr lang="en-US" altLang="en-US" sz="2100" dirty="0">
                <a:solidFill>
                  <a:srgbClr val="002060"/>
                </a:solidFill>
                <a:latin typeface="Arial" panose="020B0604020202020204" pitchFamily="34" charset="0"/>
                <a:cs typeface="Arial" panose="020B0604020202020204" pitchFamily="34" charset="0"/>
              </a:rPr>
              <a:t>Well Defined</a:t>
            </a:r>
          </a:p>
          <a:p>
            <a:pPr lvl="4"/>
            <a:r>
              <a:rPr lang="en-US" altLang="en-US" sz="2100" dirty="0">
                <a:solidFill>
                  <a:srgbClr val="002060"/>
                </a:solidFill>
                <a:latin typeface="Arial" panose="020B0604020202020204" pitchFamily="34" charset="0"/>
                <a:cs typeface="Arial" panose="020B0604020202020204" pitchFamily="34" charset="0"/>
              </a:rPr>
              <a:t>Source of Funds Driven – Donor/Grant Funder </a:t>
            </a:r>
          </a:p>
          <a:p>
            <a:pPr lvl="4"/>
            <a:r>
              <a:rPr lang="en-US" altLang="en-US" sz="2100" b="1" u="sng" dirty="0">
                <a:solidFill>
                  <a:srgbClr val="002060"/>
                </a:solidFill>
                <a:latin typeface="Arial" panose="020B0604020202020204" pitchFamily="34" charset="0"/>
                <a:cs typeface="Arial" panose="020B0604020202020204" pitchFamily="34" charset="0"/>
              </a:rPr>
              <a:t>Fully Spendable  </a:t>
            </a:r>
            <a:endParaRPr lang="en-US" altLang="en-US" sz="3300" b="1" u="sng" dirty="0">
              <a:solidFill>
                <a:srgbClr val="002060"/>
              </a:solidFill>
              <a:latin typeface="Arial" panose="020B0604020202020204" pitchFamily="34" charset="0"/>
              <a:cs typeface="Arial" panose="020B0604020202020204" pitchFamily="34" charset="0"/>
            </a:endParaRP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Time Restrictions </a:t>
            </a:r>
          </a:p>
          <a:p>
            <a:pPr lvl="4"/>
            <a:r>
              <a:rPr lang="en-US" altLang="en-US" sz="2100" dirty="0">
                <a:solidFill>
                  <a:srgbClr val="002060"/>
                </a:solidFill>
                <a:latin typeface="Arial" panose="020B0604020202020204" pitchFamily="34" charset="0"/>
                <a:cs typeface="Arial" panose="020B0604020202020204" pitchFamily="34" charset="0"/>
              </a:rPr>
              <a:t>Defined Period</a:t>
            </a:r>
          </a:p>
          <a:p>
            <a:pPr lvl="4"/>
            <a:r>
              <a:rPr lang="en-US" altLang="en-US" sz="2100" dirty="0">
                <a:solidFill>
                  <a:srgbClr val="002060"/>
                </a:solidFill>
                <a:latin typeface="Arial" panose="020B0604020202020204" pitchFamily="34" charset="0"/>
                <a:cs typeface="Arial" panose="020B0604020202020204" pitchFamily="34" charset="0"/>
              </a:rPr>
              <a:t>Future Period or Periods</a:t>
            </a:r>
          </a:p>
          <a:p>
            <a:pPr lvl="5"/>
            <a:r>
              <a:rPr lang="en-US" altLang="en-US" sz="2100" dirty="0">
                <a:solidFill>
                  <a:srgbClr val="002060"/>
                </a:solidFill>
                <a:latin typeface="Arial" panose="020B0604020202020204" pitchFamily="34" charset="0"/>
                <a:cs typeface="Arial" panose="020B0604020202020204" pitchFamily="34" charset="0"/>
              </a:rPr>
              <a:t>Pledges </a:t>
            </a:r>
          </a:p>
          <a:p>
            <a:pPr lvl="5"/>
            <a:r>
              <a:rPr lang="en-US" altLang="en-US" sz="2100" dirty="0">
                <a:solidFill>
                  <a:srgbClr val="002060"/>
                </a:solidFill>
                <a:latin typeface="Arial" panose="020B0604020202020204" pitchFamily="34" charset="0"/>
                <a:cs typeface="Arial" panose="020B0604020202020204" pitchFamily="34" charset="0"/>
              </a:rPr>
              <a:t>Until Funds Used</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Can Be Purpose and Time Restricted </a:t>
            </a:r>
          </a:p>
          <a:p>
            <a:pPr lvl="4"/>
            <a:r>
              <a:rPr lang="en-US" altLang="en-US" sz="2100" dirty="0">
                <a:solidFill>
                  <a:srgbClr val="002060"/>
                </a:solidFill>
                <a:latin typeface="Arial" panose="020B0604020202020204" pitchFamily="34" charset="0"/>
                <a:cs typeface="Arial" panose="020B0604020202020204" pitchFamily="34" charset="0"/>
              </a:rPr>
              <a:t>Most Grants </a:t>
            </a:r>
          </a:p>
        </p:txBody>
      </p:sp>
      <p:sp>
        <p:nvSpPr>
          <p:cNvPr id="6" name="Slide Number Placeholder 4">
            <a:extLst>
              <a:ext uri="{FF2B5EF4-FFF2-40B4-BE49-F238E27FC236}">
                <a16:creationId xmlns:a16="http://schemas.microsoft.com/office/drawing/2014/main" id="{D89E8E17-D2B6-4F2D-8E8E-074240B82B30}"/>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F0C92A08-0C2B-4CAC-BF3A-01FCE0DD3B96}"/>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9721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 calcmode="lin" valueType="num">
                                      <p:cBhvr additive="base">
                                        <p:cTn id="51"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anim calcmode="lin" valueType="num">
                                      <p:cBhvr additive="base">
                                        <p:cTn id="55" dur="50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5794" y="1342208"/>
            <a:ext cx="12000411" cy="1143000"/>
          </a:xfrm>
        </p:spPr>
        <p:txBody>
          <a:bodyPr>
            <a:normAutofit fontScale="90000"/>
          </a:bodyPr>
          <a:lstStyle/>
          <a:p>
            <a:pPr algn="ctr" eaLnBrk="1" hangingPunct="1"/>
            <a:r>
              <a:rPr lang="en-US" altLang="en-US" dirty="0"/>
              <a:t>Foundation Strategic Organizational Advantages</a:t>
            </a:r>
          </a:p>
        </p:txBody>
      </p:sp>
      <p:sp>
        <p:nvSpPr>
          <p:cNvPr id="77827" name="Rectangle 3"/>
          <p:cNvSpPr>
            <a:spLocks noGrp="1" noChangeArrowheads="1"/>
          </p:cNvSpPr>
          <p:nvPr>
            <p:ph type="body" idx="1"/>
          </p:nvPr>
        </p:nvSpPr>
        <p:spPr>
          <a:xfrm>
            <a:off x="1397543" y="2751908"/>
            <a:ext cx="9396911" cy="3516086"/>
          </a:xfrm>
        </p:spPr>
        <p:txBody>
          <a:bodyPr>
            <a:normAutofit/>
          </a:bodyPr>
          <a:lstStyle/>
          <a:p>
            <a:pPr eaLnBrk="1" hangingPunct="1"/>
            <a:r>
              <a:rPr lang="en-US" altLang="en-US" dirty="0"/>
              <a:t>What are the Advantages for a 501(C)(3) Organization Over a 501(C)(6) Organization</a:t>
            </a:r>
          </a:p>
          <a:p>
            <a:pPr marL="0" indent="0">
              <a:buNone/>
            </a:pPr>
            <a:endParaRPr lang="en-US" altLang="en-US" sz="1000" dirty="0"/>
          </a:p>
          <a:p>
            <a:pPr lvl="1">
              <a:buFont typeface="Wingdings" panose="05000000000000000000" pitchFamily="2" charset="2"/>
              <a:buChar char="Ø"/>
            </a:pPr>
            <a:r>
              <a:rPr lang="en-US" altLang="en-US" dirty="0"/>
              <a:t>The ROI/Rewards Must be Positive </a:t>
            </a:r>
          </a:p>
          <a:p>
            <a:pPr lvl="2"/>
            <a:r>
              <a:rPr lang="en-US" altLang="en-US" dirty="0"/>
              <a:t>The Time, Effort and Return</a:t>
            </a:r>
          </a:p>
          <a:p>
            <a:pPr lvl="3">
              <a:buFont typeface="Arial" panose="020B0604020202020204" pitchFamily="34" charset="0"/>
              <a:buChar char="•"/>
            </a:pPr>
            <a:r>
              <a:rPr lang="en-US" altLang="en-US" dirty="0"/>
              <a:t>Must be Greater Than </a:t>
            </a:r>
          </a:p>
          <a:p>
            <a:pPr lvl="4">
              <a:buFont typeface="Arial" panose="020B0604020202020204" pitchFamily="34" charset="0"/>
              <a:buChar char="•"/>
            </a:pPr>
            <a:r>
              <a:rPr lang="en-US" altLang="en-US" sz="2400" dirty="0"/>
              <a:t>The Cost, Aggravation and Additional Compliance Responsibilities</a:t>
            </a:r>
          </a:p>
          <a:p>
            <a:pPr marL="914400" lvl="2" indent="0">
              <a:buNone/>
            </a:pPr>
            <a:endParaRPr lang="en-US" altLang="en-US" dirty="0"/>
          </a:p>
        </p:txBody>
      </p:sp>
      <p:sp>
        <p:nvSpPr>
          <p:cNvPr id="5" name="Slide Number Placeholder 4">
            <a:extLst>
              <a:ext uri="{FF2B5EF4-FFF2-40B4-BE49-F238E27FC236}">
                <a16:creationId xmlns:a16="http://schemas.microsoft.com/office/drawing/2014/main" id="{DE5C1764-8728-419A-995F-45FDD1525A95}"/>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660FEBD9-FA4B-4CC2-B1E6-24B7671C03B7}"/>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1897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in)">
                                      <p:cBhvr>
                                        <p:cTn id="7" dur="500"/>
                                        <p:tgtEl>
                                          <p:spTgt spid="7782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7827">
                                            <p:txEl>
                                              <p:pRg st="2" end="2"/>
                                            </p:txEl>
                                          </p:spTgt>
                                        </p:tgtEl>
                                        <p:attrNameLst>
                                          <p:attrName>style.visibility</p:attrName>
                                        </p:attrNameLst>
                                      </p:cBhvr>
                                      <p:to>
                                        <p:strVal val="visible"/>
                                      </p:to>
                                    </p:set>
                                    <p:animEffect transition="in" filter="box(in)">
                                      <p:cBhvr>
                                        <p:cTn id="10" dur="500"/>
                                        <p:tgtEl>
                                          <p:spTgt spid="77827">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7827">
                                            <p:txEl>
                                              <p:pRg st="3" end="3"/>
                                            </p:txEl>
                                          </p:spTgt>
                                        </p:tgtEl>
                                        <p:attrNameLst>
                                          <p:attrName>style.visibility</p:attrName>
                                        </p:attrNameLst>
                                      </p:cBhvr>
                                      <p:to>
                                        <p:strVal val="visible"/>
                                      </p:to>
                                    </p:set>
                                    <p:animEffect transition="in" filter="box(in)">
                                      <p:cBhvr>
                                        <p:cTn id="13" dur="500"/>
                                        <p:tgtEl>
                                          <p:spTgt spid="77827">
                                            <p:txEl>
                                              <p:pRg st="3" end="3"/>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7827">
                                            <p:txEl>
                                              <p:pRg st="4" end="4"/>
                                            </p:txEl>
                                          </p:spTgt>
                                        </p:tgtEl>
                                        <p:attrNameLst>
                                          <p:attrName>style.visibility</p:attrName>
                                        </p:attrNameLst>
                                      </p:cBhvr>
                                      <p:to>
                                        <p:strVal val="visible"/>
                                      </p:to>
                                    </p:set>
                                    <p:animEffect transition="in" filter="box(in)">
                                      <p:cBhvr>
                                        <p:cTn id="16" dur="500"/>
                                        <p:tgtEl>
                                          <p:spTgt spid="77827">
                                            <p:txEl>
                                              <p:pRg st="4" end="4"/>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7827">
                                            <p:txEl>
                                              <p:pRg st="5" end="5"/>
                                            </p:txEl>
                                          </p:spTgt>
                                        </p:tgtEl>
                                        <p:attrNameLst>
                                          <p:attrName>style.visibility</p:attrName>
                                        </p:attrNameLst>
                                      </p:cBhvr>
                                      <p:to>
                                        <p:strVal val="visible"/>
                                      </p:to>
                                    </p:set>
                                    <p:animEffect transition="in" filter="box(in)">
                                      <p:cBhvr>
                                        <p:cTn id="19"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851036" y="1450703"/>
            <a:ext cx="6909527" cy="584200"/>
          </a:xfrm>
        </p:spPr>
        <p:txBody>
          <a:bodyPr>
            <a:normAutofit fontScale="90000"/>
          </a:bodyPr>
          <a:lstStyle/>
          <a:p>
            <a:pPr algn="r" eaLnBrk="1" hangingPunct="1"/>
            <a:r>
              <a:rPr lang="en-US" altLang="en-US" sz="3600" dirty="0"/>
              <a:t>Unrestricted vs. Restricted Funds</a:t>
            </a:r>
          </a:p>
        </p:txBody>
      </p:sp>
      <p:sp>
        <p:nvSpPr>
          <p:cNvPr id="5" name="Rectangle 3"/>
          <p:cNvSpPr txBox="1">
            <a:spLocks noChangeArrowheads="1"/>
          </p:cNvSpPr>
          <p:nvPr/>
        </p:nvSpPr>
        <p:spPr>
          <a:xfrm>
            <a:off x="1628503" y="2251166"/>
            <a:ext cx="8107680" cy="42824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18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Temporarily Restricted</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Examples </a:t>
            </a:r>
          </a:p>
          <a:p>
            <a:pPr marL="1885950" lvl="3" indent="-514350">
              <a:buFont typeface="+mj-lt"/>
              <a:buAutoNum type="arabicPeriod"/>
            </a:pPr>
            <a:r>
              <a:rPr lang="en-US" altLang="en-US" sz="2800" dirty="0">
                <a:solidFill>
                  <a:srgbClr val="002060"/>
                </a:solidFill>
                <a:latin typeface="Arial" panose="020B0604020202020204" pitchFamily="34" charset="0"/>
                <a:cs typeface="Arial" panose="020B0604020202020204" pitchFamily="34" charset="0"/>
              </a:rPr>
              <a:t>_____________________________</a:t>
            </a:r>
          </a:p>
          <a:p>
            <a:pPr marL="1885950" lvl="3" indent="-514350">
              <a:buFont typeface="+mj-lt"/>
              <a:buAutoNum type="arabicPeriod"/>
            </a:pPr>
            <a:r>
              <a:rPr lang="en-US" altLang="en-US" sz="2800" dirty="0">
                <a:solidFill>
                  <a:srgbClr val="002060"/>
                </a:solidFill>
                <a:latin typeface="Arial" panose="020B0604020202020204" pitchFamily="34" charset="0"/>
                <a:cs typeface="Arial" panose="020B0604020202020204" pitchFamily="34" charset="0"/>
              </a:rPr>
              <a:t>_____________________________</a:t>
            </a:r>
          </a:p>
          <a:p>
            <a:pPr marL="1885950" lvl="3" indent="-514350">
              <a:buFont typeface="+mj-lt"/>
              <a:buAutoNum type="arabicPeriod"/>
            </a:pPr>
            <a:r>
              <a:rPr lang="en-US" altLang="en-US" sz="2800" dirty="0">
                <a:solidFill>
                  <a:srgbClr val="002060"/>
                </a:solidFill>
                <a:latin typeface="Arial" panose="020B0604020202020204" pitchFamily="34" charset="0"/>
                <a:cs typeface="Arial" panose="020B0604020202020204" pitchFamily="34" charset="0"/>
              </a:rPr>
              <a:t>_____________________________</a:t>
            </a:r>
          </a:p>
          <a:p>
            <a:pPr marL="1885950" lvl="3" indent="-514350">
              <a:buFont typeface="+mj-lt"/>
              <a:buAutoNum type="arabicPeriod"/>
            </a:pPr>
            <a:r>
              <a:rPr lang="en-US" altLang="en-US" sz="2800" dirty="0">
                <a:solidFill>
                  <a:srgbClr val="002060"/>
                </a:solidFill>
                <a:latin typeface="Arial" panose="020B0604020202020204" pitchFamily="34" charset="0"/>
                <a:cs typeface="Arial" panose="020B0604020202020204" pitchFamily="34" charset="0"/>
              </a:rPr>
              <a:t>_____________________________</a:t>
            </a:r>
            <a:br>
              <a:rPr lang="en-US" altLang="en-US" sz="2800" dirty="0">
                <a:solidFill>
                  <a:srgbClr val="002060"/>
                </a:solidFill>
                <a:latin typeface="Arial" panose="020B0604020202020204" pitchFamily="34" charset="0"/>
                <a:cs typeface="Arial" panose="020B0604020202020204" pitchFamily="34" charset="0"/>
              </a:rPr>
            </a:br>
            <a:endParaRPr lang="en-US" altLang="en-US" sz="2800" dirty="0">
              <a:solidFill>
                <a:srgbClr val="002060"/>
              </a:solidFill>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00E04E54-B6C9-418A-A82C-43D85DD529F7}"/>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EBE78D51-5DBA-4795-936C-AAA31FD3BB8B}"/>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3174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233852" y="1398452"/>
            <a:ext cx="6735355" cy="584200"/>
          </a:xfrm>
        </p:spPr>
        <p:txBody>
          <a:bodyPr>
            <a:normAutofit fontScale="90000"/>
          </a:bodyPr>
          <a:lstStyle/>
          <a:p>
            <a:pPr algn="r" eaLnBrk="1" hangingPunct="1"/>
            <a:r>
              <a:rPr lang="en-US" altLang="en-US" sz="3600" dirty="0"/>
              <a:t>Unrestricted vs. Restricted Funds</a:t>
            </a:r>
          </a:p>
        </p:txBody>
      </p:sp>
      <p:sp>
        <p:nvSpPr>
          <p:cNvPr id="5" name="Rectangle 3"/>
          <p:cNvSpPr txBox="1">
            <a:spLocks noChangeArrowheads="1"/>
          </p:cNvSpPr>
          <p:nvPr/>
        </p:nvSpPr>
        <p:spPr>
          <a:xfrm>
            <a:off x="584926" y="2047967"/>
            <a:ext cx="8483600" cy="459014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5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Temporarily Restricted</a:t>
            </a:r>
          </a:p>
          <a:p>
            <a:pPr lvl="2">
              <a:buFont typeface="Arial" panose="020B0604020202020204" pitchFamily="34" charset="0"/>
              <a:buChar char="•"/>
            </a:pPr>
            <a:r>
              <a:rPr lang="en-US" altLang="en-US" sz="3200" dirty="0">
                <a:solidFill>
                  <a:srgbClr val="002060"/>
                </a:solidFill>
                <a:latin typeface="Arial" panose="020B0604020202020204" pitchFamily="34" charset="0"/>
                <a:cs typeface="Arial" panose="020B0604020202020204" pitchFamily="34" charset="0"/>
              </a:rPr>
              <a:t>Examples </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Donner directed gift to support a program</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Awarded grant to support summer jobs initiatives </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Five-year pledge to support general operations</a:t>
            </a:r>
          </a:p>
          <a:p>
            <a:pPr lvl="2">
              <a:buFont typeface="Arial" panose="020B0604020202020204" pitchFamily="34" charset="0"/>
              <a:buChar char="•"/>
            </a:pPr>
            <a:r>
              <a:rPr lang="en-US" altLang="en-US" sz="3200" dirty="0">
                <a:solidFill>
                  <a:srgbClr val="002060"/>
                </a:solidFill>
                <a:latin typeface="Arial" panose="020B0604020202020204" pitchFamily="34" charset="0"/>
                <a:cs typeface="Arial" panose="020B0604020202020204" pitchFamily="34" charset="0"/>
              </a:rPr>
              <a:t>Not Examples</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Donner directed gift to support education programs</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Platinum level sponsorships </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Contribution for “Memorial Fund”</a:t>
            </a:r>
            <a:endParaRPr lang="en-US" altLang="en-US" dirty="0">
              <a:solidFill>
                <a:srgbClr val="002060"/>
              </a:solidFill>
              <a:latin typeface="Arial" panose="020B0604020202020204" pitchFamily="34" charset="0"/>
              <a:cs typeface="Arial" panose="020B0604020202020204" pitchFamily="34" charset="0"/>
            </a:endParaRPr>
          </a:p>
          <a:p>
            <a:pPr lvl="4">
              <a:buFont typeface="Arial" panose="020B0604020202020204" pitchFamily="34" charset="0"/>
              <a:buChar char="•"/>
            </a:pPr>
            <a:endParaRPr lang="en-US" altLang="en-US" sz="2800" dirty="0"/>
          </a:p>
        </p:txBody>
      </p:sp>
      <p:sp>
        <p:nvSpPr>
          <p:cNvPr id="6" name="Slide Number Placeholder 4">
            <a:extLst>
              <a:ext uri="{FF2B5EF4-FFF2-40B4-BE49-F238E27FC236}">
                <a16:creationId xmlns:a16="http://schemas.microsoft.com/office/drawing/2014/main" id="{73CDCE8B-CB24-434C-B53B-FDB554F4AAFD}"/>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41DA1C78-C32A-4C2D-A5E7-3C5BFC6F25C9}"/>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91773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998720" y="1398452"/>
            <a:ext cx="6883401" cy="584200"/>
          </a:xfrm>
        </p:spPr>
        <p:txBody>
          <a:bodyPr>
            <a:normAutofit fontScale="90000"/>
          </a:bodyPr>
          <a:lstStyle/>
          <a:p>
            <a:pPr algn="r" eaLnBrk="1" hangingPunct="1"/>
            <a:r>
              <a:rPr lang="en-US" altLang="en-US" sz="3600" dirty="0"/>
              <a:t>Unrestricted vs. Restricted Funds</a:t>
            </a:r>
          </a:p>
        </p:txBody>
      </p:sp>
      <p:sp>
        <p:nvSpPr>
          <p:cNvPr id="5" name="Rectangle 3"/>
          <p:cNvSpPr txBox="1">
            <a:spLocks noChangeArrowheads="1"/>
          </p:cNvSpPr>
          <p:nvPr/>
        </p:nvSpPr>
        <p:spPr>
          <a:xfrm>
            <a:off x="531223" y="1815739"/>
            <a:ext cx="8107680" cy="505967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18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Permanently Restricted</a:t>
            </a:r>
          </a:p>
          <a:p>
            <a:pPr lvl="2">
              <a:buFont typeface="Arial" panose="020B0604020202020204" pitchFamily="34" charset="0"/>
              <a:buChar char="•"/>
            </a:pPr>
            <a:r>
              <a:rPr lang="en-US" altLang="en-US" sz="3200" dirty="0">
                <a:solidFill>
                  <a:srgbClr val="002060"/>
                </a:solidFill>
                <a:latin typeface="Arial" panose="020B0604020202020204" pitchFamily="34" charset="0"/>
                <a:cs typeface="Arial" panose="020B0604020202020204" pitchFamily="34" charset="0"/>
              </a:rPr>
              <a:t>Funds Cannot be Spent</a:t>
            </a:r>
          </a:p>
          <a:p>
            <a:pPr lvl="2">
              <a:buFont typeface="Arial" panose="020B0604020202020204" pitchFamily="34" charset="0"/>
              <a:buChar char="•"/>
            </a:pPr>
            <a:r>
              <a:rPr lang="en-US" altLang="en-US" sz="3200" dirty="0">
                <a:solidFill>
                  <a:srgbClr val="002060"/>
                </a:solidFill>
                <a:latin typeface="Arial" panose="020B0604020202020204" pitchFamily="34" charset="0"/>
                <a:cs typeface="Arial" panose="020B0604020202020204" pitchFamily="34" charset="0"/>
              </a:rPr>
              <a:t>Funds are to be Held in Perpetuity “Corpus” </a:t>
            </a:r>
          </a:p>
          <a:p>
            <a:pPr lvl="2">
              <a:buFont typeface="Arial" panose="020B0604020202020204" pitchFamily="34" charset="0"/>
              <a:buChar char="•"/>
            </a:pPr>
            <a:r>
              <a:rPr lang="en-US" altLang="en-US" sz="3200" b="1" u="sng" dirty="0">
                <a:solidFill>
                  <a:srgbClr val="002060"/>
                </a:solidFill>
                <a:latin typeface="Arial" panose="020B0604020202020204" pitchFamily="34" charset="0"/>
                <a:cs typeface="Arial" panose="020B0604020202020204" pitchFamily="34" charset="0"/>
              </a:rPr>
              <a:t>Proceeds </a:t>
            </a:r>
            <a:r>
              <a:rPr lang="en-US" altLang="en-US" sz="3200" dirty="0">
                <a:solidFill>
                  <a:srgbClr val="002060"/>
                </a:solidFill>
                <a:latin typeface="Arial" panose="020B0604020202020204" pitchFamily="34" charset="0"/>
                <a:cs typeface="Arial" panose="020B0604020202020204" pitchFamily="34" charset="0"/>
              </a:rPr>
              <a:t> From  Funds Held in Perpetuity Usually have:</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Purpose Restrictions</a:t>
            </a:r>
          </a:p>
          <a:p>
            <a:pPr lvl="4"/>
            <a:r>
              <a:rPr lang="en-US" altLang="en-US" sz="2100" dirty="0">
                <a:solidFill>
                  <a:srgbClr val="002060"/>
                </a:solidFill>
                <a:latin typeface="Arial" panose="020B0604020202020204" pitchFamily="34" charset="0"/>
                <a:cs typeface="Arial" panose="020B0604020202020204" pitchFamily="34" charset="0"/>
              </a:rPr>
              <a:t>Single and/or Tight Purpose</a:t>
            </a:r>
          </a:p>
          <a:p>
            <a:pPr lvl="4"/>
            <a:r>
              <a:rPr lang="en-US" altLang="en-US" sz="2100" dirty="0">
                <a:solidFill>
                  <a:srgbClr val="002060"/>
                </a:solidFill>
                <a:latin typeface="Arial" panose="020B0604020202020204" pitchFamily="34" charset="0"/>
                <a:cs typeface="Arial" panose="020B0604020202020204" pitchFamily="34" charset="0"/>
              </a:rPr>
              <a:t>Source of Funds Driven – Donor Directed</a:t>
            </a:r>
          </a:p>
          <a:p>
            <a:pPr lvl="4"/>
            <a:r>
              <a:rPr lang="en-US" altLang="en-US" sz="2100" dirty="0">
                <a:solidFill>
                  <a:srgbClr val="002060"/>
                </a:solidFill>
                <a:latin typeface="Arial" panose="020B0604020202020204" pitchFamily="34" charset="0"/>
                <a:cs typeface="Arial" panose="020B0604020202020204" pitchFamily="34" charset="0"/>
              </a:rPr>
              <a:t>Proceeds from Corpus is Fully Spendable  </a:t>
            </a:r>
          </a:p>
          <a:p>
            <a:pPr lvl="4"/>
            <a:r>
              <a:rPr lang="en-US" altLang="en-US" sz="2100" dirty="0">
                <a:solidFill>
                  <a:srgbClr val="002060"/>
                </a:solidFill>
                <a:latin typeface="Arial" panose="020B0604020202020204" pitchFamily="34" charset="0"/>
                <a:cs typeface="Arial" panose="020B0604020202020204" pitchFamily="34" charset="0"/>
              </a:rPr>
              <a:t>But Can also be for Broad Purpose Such as “General Operations”</a:t>
            </a:r>
            <a:endParaRPr lang="en-US" altLang="en-US" sz="3300" dirty="0">
              <a:solidFill>
                <a:srgbClr val="002060"/>
              </a:solidFill>
              <a:latin typeface="Arial" panose="020B0604020202020204" pitchFamily="34" charset="0"/>
              <a:cs typeface="Arial" panose="020B0604020202020204" pitchFamily="34" charset="0"/>
            </a:endParaRP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But Usually No Time Restrictions </a:t>
            </a:r>
          </a:p>
          <a:p>
            <a:pPr lvl="4"/>
            <a:r>
              <a:rPr lang="en-US" altLang="en-US" sz="2100" dirty="0">
                <a:solidFill>
                  <a:srgbClr val="002060"/>
                </a:solidFill>
                <a:latin typeface="Arial" panose="020B0604020202020204" pitchFamily="34" charset="0"/>
                <a:cs typeface="Arial" panose="020B0604020202020204" pitchFamily="34" charset="0"/>
              </a:rPr>
              <a:t>When to Spend Distribute Funds:</a:t>
            </a:r>
          </a:p>
          <a:p>
            <a:pPr lvl="5"/>
            <a:r>
              <a:rPr lang="en-US" altLang="en-US" sz="2100" dirty="0">
                <a:solidFill>
                  <a:srgbClr val="002060"/>
                </a:solidFill>
                <a:latin typeface="Arial" panose="020B0604020202020204" pitchFamily="34" charset="0"/>
                <a:cs typeface="Arial" panose="020B0604020202020204" pitchFamily="34" charset="0"/>
              </a:rPr>
              <a:t>At Discretion of:</a:t>
            </a:r>
          </a:p>
          <a:p>
            <a:pPr lvl="6"/>
            <a:r>
              <a:rPr lang="en-US" altLang="en-US" sz="2100" dirty="0">
                <a:solidFill>
                  <a:srgbClr val="002060"/>
                </a:solidFill>
                <a:latin typeface="Arial" panose="020B0604020202020204" pitchFamily="34" charset="0"/>
                <a:cs typeface="Arial" panose="020B0604020202020204" pitchFamily="34" charset="0"/>
              </a:rPr>
              <a:t>Management</a:t>
            </a:r>
          </a:p>
          <a:p>
            <a:pPr lvl="6"/>
            <a:r>
              <a:rPr lang="en-US" altLang="en-US" sz="2100" dirty="0">
                <a:solidFill>
                  <a:srgbClr val="002060"/>
                </a:solidFill>
                <a:latin typeface="Arial" panose="020B0604020202020204" pitchFamily="34" charset="0"/>
                <a:cs typeface="Arial" panose="020B0604020202020204" pitchFamily="34" charset="0"/>
              </a:rPr>
              <a:t>Board of Directors</a:t>
            </a:r>
          </a:p>
          <a:p>
            <a:pPr lvl="6"/>
            <a:r>
              <a:rPr lang="en-US" altLang="en-US" sz="2100" dirty="0">
                <a:solidFill>
                  <a:srgbClr val="002060"/>
                </a:solidFill>
                <a:latin typeface="Arial" panose="020B0604020202020204" pitchFamily="34" charset="0"/>
                <a:cs typeface="Arial" panose="020B0604020202020204" pitchFamily="34" charset="0"/>
              </a:rPr>
              <a:t>Scholarship Committee</a:t>
            </a:r>
          </a:p>
          <a:p>
            <a:pPr lvl="6"/>
            <a:r>
              <a:rPr lang="en-US" altLang="en-US" sz="2100" dirty="0">
                <a:solidFill>
                  <a:srgbClr val="002060"/>
                </a:solidFill>
                <a:latin typeface="Arial" panose="020B0604020202020204" pitchFamily="34" charset="0"/>
                <a:cs typeface="Arial" panose="020B0604020202020204" pitchFamily="34" charset="0"/>
              </a:rPr>
              <a:t>Spending Policy and Other Governance Rules </a:t>
            </a:r>
          </a:p>
        </p:txBody>
      </p:sp>
      <p:sp>
        <p:nvSpPr>
          <p:cNvPr id="6" name="Slide Number Placeholder 4">
            <a:extLst>
              <a:ext uri="{FF2B5EF4-FFF2-40B4-BE49-F238E27FC236}">
                <a16:creationId xmlns:a16="http://schemas.microsoft.com/office/drawing/2014/main" id="{9F858290-E443-4E21-8825-E3F752A77C7F}"/>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E86EEE74-A591-4CB3-98B3-4FC51C21EA67}"/>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9755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 calcmode="lin" valueType="num">
                                      <p:cBhvr additive="base">
                                        <p:cTn id="51"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anim calcmode="lin" valueType="num">
                                      <p:cBhvr additive="base">
                                        <p:cTn id="55" dur="50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13" end="13"/>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
                                            <p:txEl>
                                              <p:pRg st="14" end="14"/>
                                            </p:txEl>
                                          </p:spTgt>
                                        </p:tgtEl>
                                        <p:attrNameLst>
                                          <p:attrName>style.visibility</p:attrName>
                                        </p:attrNameLst>
                                      </p:cBhvr>
                                      <p:to>
                                        <p:strVal val="visible"/>
                                      </p:to>
                                    </p:set>
                                    <p:anim calcmode="lin" valueType="num">
                                      <p:cBhvr additive="base">
                                        <p:cTn id="59" dur="50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
                                            <p:txEl>
                                              <p:pRg st="14" end="14"/>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
                                            <p:txEl>
                                              <p:pRg st="15" end="15"/>
                                            </p:txEl>
                                          </p:spTgt>
                                        </p:tgtEl>
                                        <p:attrNameLst>
                                          <p:attrName>style.visibility</p:attrName>
                                        </p:attrNameLst>
                                      </p:cBhvr>
                                      <p:to>
                                        <p:strVal val="visible"/>
                                      </p:to>
                                    </p:set>
                                    <p:anim calcmode="lin" valueType="num">
                                      <p:cBhvr additive="base">
                                        <p:cTn id="63" dur="500" fill="hold"/>
                                        <p:tgtEl>
                                          <p:spTgt spid="5">
                                            <p:txEl>
                                              <p:pRg st="15" end="15"/>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
                                            <p:txEl>
                                              <p:pRg st="15" end="15"/>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anim calcmode="lin" valueType="num">
                                      <p:cBhvr additive="base">
                                        <p:cTn id="67" dur="500" fill="hold"/>
                                        <p:tgtEl>
                                          <p:spTgt spid="5">
                                            <p:txEl>
                                              <p:pRg st="16" end="1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077098" y="1415869"/>
            <a:ext cx="6770190" cy="584200"/>
          </a:xfrm>
        </p:spPr>
        <p:txBody>
          <a:bodyPr>
            <a:normAutofit fontScale="90000"/>
          </a:bodyPr>
          <a:lstStyle/>
          <a:p>
            <a:pPr algn="r" eaLnBrk="1" hangingPunct="1"/>
            <a:r>
              <a:rPr lang="en-US" altLang="en-US" sz="3600" dirty="0"/>
              <a:t>Unrestricted vs. Restricted Funds</a:t>
            </a:r>
          </a:p>
        </p:txBody>
      </p:sp>
      <p:sp>
        <p:nvSpPr>
          <p:cNvPr id="5" name="Rectangle 3"/>
          <p:cNvSpPr txBox="1">
            <a:spLocks noChangeArrowheads="1"/>
          </p:cNvSpPr>
          <p:nvPr/>
        </p:nvSpPr>
        <p:spPr>
          <a:xfrm>
            <a:off x="1023258" y="2039258"/>
            <a:ext cx="8107680" cy="42824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18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Permanently Restricted</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Examples </a:t>
            </a:r>
          </a:p>
          <a:p>
            <a:pPr marL="1885950" lvl="3" indent="-514350">
              <a:buFont typeface="+mj-lt"/>
              <a:buAutoNum type="arabicPeriod"/>
            </a:pPr>
            <a:r>
              <a:rPr lang="en-US" altLang="en-US" sz="2800" dirty="0">
                <a:solidFill>
                  <a:srgbClr val="002060"/>
                </a:solidFill>
                <a:latin typeface="Arial" panose="020B0604020202020204" pitchFamily="34" charset="0"/>
                <a:cs typeface="Arial" panose="020B0604020202020204" pitchFamily="34" charset="0"/>
              </a:rPr>
              <a:t>_____________________________</a:t>
            </a:r>
          </a:p>
          <a:p>
            <a:pPr marL="1885950" lvl="3" indent="-514350">
              <a:buFont typeface="+mj-lt"/>
              <a:buAutoNum type="arabicPeriod"/>
            </a:pPr>
            <a:r>
              <a:rPr lang="en-US" altLang="en-US" sz="2800" dirty="0">
                <a:solidFill>
                  <a:srgbClr val="002060"/>
                </a:solidFill>
                <a:latin typeface="Arial" panose="020B0604020202020204" pitchFamily="34" charset="0"/>
                <a:cs typeface="Arial" panose="020B0604020202020204" pitchFamily="34" charset="0"/>
              </a:rPr>
              <a:t>_____________________________</a:t>
            </a:r>
          </a:p>
          <a:p>
            <a:pPr marL="1885950" lvl="3" indent="-514350">
              <a:buFont typeface="+mj-lt"/>
              <a:buAutoNum type="arabicPeriod"/>
            </a:pPr>
            <a:r>
              <a:rPr lang="en-US" altLang="en-US" sz="2800" dirty="0">
                <a:solidFill>
                  <a:srgbClr val="002060"/>
                </a:solidFill>
                <a:latin typeface="Arial" panose="020B0604020202020204" pitchFamily="34" charset="0"/>
                <a:cs typeface="Arial" panose="020B0604020202020204" pitchFamily="34" charset="0"/>
              </a:rPr>
              <a:t>_____________________________</a:t>
            </a:r>
          </a:p>
          <a:p>
            <a:pPr marL="1885950" lvl="3" indent="-514350">
              <a:buFont typeface="+mj-lt"/>
              <a:buAutoNum type="arabicPeriod"/>
            </a:pPr>
            <a:r>
              <a:rPr lang="en-US" altLang="en-US" sz="2800" dirty="0">
                <a:solidFill>
                  <a:srgbClr val="002060"/>
                </a:solidFill>
                <a:latin typeface="Arial" panose="020B0604020202020204" pitchFamily="34" charset="0"/>
                <a:cs typeface="Arial" panose="020B0604020202020204" pitchFamily="34" charset="0"/>
              </a:rPr>
              <a:t>_____________________________</a:t>
            </a:r>
            <a:br>
              <a:rPr lang="en-US" altLang="en-US" sz="2800" dirty="0">
                <a:solidFill>
                  <a:srgbClr val="002060"/>
                </a:solidFill>
                <a:latin typeface="Arial" panose="020B0604020202020204" pitchFamily="34" charset="0"/>
                <a:cs typeface="Arial" panose="020B0604020202020204" pitchFamily="34" charset="0"/>
              </a:rPr>
            </a:br>
            <a:endParaRPr lang="en-US" altLang="en-US" sz="2800" dirty="0">
              <a:solidFill>
                <a:srgbClr val="002060"/>
              </a:solidFill>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7B5EAA17-D0A8-45CA-A73E-44719C8C53BB}"/>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E42587B4-40A0-4E51-9BC0-ED05B5C0C8F6}"/>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48835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772298" y="1389743"/>
            <a:ext cx="7196910" cy="584200"/>
          </a:xfrm>
        </p:spPr>
        <p:txBody>
          <a:bodyPr>
            <a:normAutofit fontScale="90000"/>
          </a:bodyPr>
          <a:lstStyle/>
          <a:p>
            <a:pPr algn="r" eaLnBrk="1" hangingPunct="1"/>
            <a:r>
              <a:rPr lang="en-US" altLang="en-US" sz="3600" dirty="0"/>
              <a:t>Unrestricted vs. Restricted Funds</a:t>
            </a:r>
          </a:p>
        </p:txBody>
      </p:sp>
      <p:sp>
        <p:nvSpPr>
          <p:cNvPr id="5" name="Rectangle 3"/>
          <p:cNvSpPr txBox="1">
            <a:spLocks noChangeArrowheads="1"/>
          </p:cNvSpPr>
          <p:nvPr/>
        </p:nvSpPr>
        <p:spPr>
          <a:xfrm>
            <a:off x="398418" y="1889759"/>
            <a:ext cx="8747760" cy="467650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5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Permanently Restricted</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Examples </a:t>
            </a:r>
          </a:p>
          <a:p>
            <a:pPr lvl="4">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Early Childhood Learning Scholarship Fund</a:t>
            </a:r>
          </a:p>
          <a:p>
            <a:pPr lvl="4">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Building Renovation (Capital Campaign)</a:t>
            </a:r>
          </a:p>
          <a:p>
            <a:pPr lvl="4">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National Honor Society Graduate Achievement Awards </a:t>
            </a:r>
          </a:p>
          <a:p>
            <a:pPr lvl="4">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Herb Garden at the U.S. National Arboretum</a:t>
            </a:r>
          </a:p>
          <a:p>
            <a:pPr lvl="4">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High School Summer Jobs Program</a:t>
            </a:r>
          </a:p>
          <a:p>
            <a:pPr lvl="3">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Not Examples</a:t>
            </a:r>
          </a:p>
          <a:p>
            <a:pPr lvl="4">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Support Targeted for Education Programs</a:t>
            </a:r>
          </a:p>
          <a:p>
            <a:pPr lvl="4">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Support for Museum Exhibits</a:t>
            </a:r>
          </a:p>
          <a:p>
            <a:pPr lvl="4">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Past President Fund, Memorial Fund, Charting the Course Fund, Centennial Fund </a:t>
            </a:r>
          </a:p>
          <a:p>
            <a:pPr lvl="4">
              <a:buFont typeface="Arial" panose="020B0604020202020204" pitchFamily="34" charset="0"/>
              <a:buChar char="•"/>
            </a:pPr>
            <a:endParaRPr lang="en-US" altLang="en-US" sz="2800" dirty="0"/>
          </a:p>
        </p:txBody>
      </p:sp>
      <p:sp>
        <p:nvSpPr>
          <p:cNvPr id="6" name="Slide Number Placeholder 4">
            <a:extLst>
              <a:ext uri="{FF2B5EF4-FFF2-40B4-BE49-F238E27FC236}">
                <a16:creationId xmlns:a16="http://schemas.microsoft.com/office/drawing/2014/main" id="{EC4A72DC-00F4-4731-852F-29380185A6E0}"/>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B280E600-F291-4D9C-8CCE-27783B9298C0}"/>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1342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572259" y="1267823"/>
            <a:ext cx="8895082" cy="1071880"/>
          </a:xfrm>
        </p:spPr>
        <p:txBody>
          <a:bodyPr>
            <a:normAutofit fontScale="90000"/>
          </a:bodyPr>
          <a:lstStyle/>
          <a:p>
            <a:pPr algn="ctr" eaLnBrk="1" hangingPunct="1"/>
            <a:r>
              <a:rPr lang="en-US" altLang="en-US" sz="3100" dirty="0"/>
              <a:t>Unrestricted vs. Restricted Funds</a:t>
            </a:r>
            <a:br>
              <a:rPr lang="en-US" altLang="en-US" sz="3100" dirty="0"/>
            </a:br>
            <a:r>
              <a:rPr lang="en-US" altLang="en-US" sz="2700" u="sng" dirty="0"/>
              <a:t>Accounting Issues and Financial Statement Presentation</a:t>
            </a:r>
            <a:endParaRPr lang="en-US" altLang="en-US" sz="3600" u="sng" dirty="0"/>
          </a:p>
        </p:txBody>
      </p:sp>
      <p:sp>
        <p:nvSpPr>
          <p:cNvPr id="5" name="Rectangle 3"/>
          <p:cNvSpPr txBox="1">
            <a:spLocks noChangeArrowheads="1"/>
          </p:cNvSpPr>
          <p:nvPr/>
        </p:nvSpPr>
        <p:spPr>
          <a:xfrm>
            <a:off x="1719581" y="2438400"/>
            <a:ext cx="8747760" cy="420841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5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Documentation is the Key for: </a:t>
            </a:r>
          </a:p>
          <a:p>
            <a:pPr lvl="2"/>
            <a:r>
              <a:rPr lang="en-US" altLang="en-US" sz="3200" dirty="0">
                <a:solidFill>
                  <a:srgbClr val="002060"/>
                </a:solidFill>
                <a:latin typeface="Arial" panose="020B0604020202020204" pitchFamily="34" charset="0"/>
                <a:cs typeface="Arial" panose="020B0604020202020204" pitchFamily="34" charset="0"/>
              </a:rPr>
              <a:t>Receiving Funds</a:t>
            </a:r>
          </a:p>
          <a:p>
            <a:pPr lvl="3"/>
            <a:r>
              <a:rPr lang="en-US" altLang="en-US" sz="2800" dirty="0">
                <a:solidFill>
                  <a:srgbClr val="002060"/>
                </a:solidFill>
                <a:latin typeface="Arial" panose="020B0604020202020204" pitchFamily="34" charset="0"/>
                <a:cs typeface="Arial" panose="020B0604020202020204" pitchFamily="34" charset="0"/>
              </a:rPr>
              <a:t>Donor Requests </a:t>
            </a:r>
          </a:p>
          <a:p>
            <a:pPr lvl="3"/>
            <a:r>
              <a:rPr lang="en-US" altLang="en-US" sz="2800" dirty="0">
                <a:solidFill>
                  <a:srgbClr val="002060"/>
                </a:solidFill>
                <a:latin typeface="Arial" panose="020B0604020202020204" pitchFamily="34" charset="0"/>
                <a:cs typeface="Arial" panose="020B0604020202020204" pitchFamily="34" charset="0"/>
              </a:rPr>
              <a:t>Appeals and Asks </a:t>
            </a:r>
          </a:p>
          <a:p>
            <a:pPr lvl="3"/>
            <a:r>
              <a:rPr lang="en-US" altLang="en-US" sz="2800" dirty="0">
                <a:solidFill>
                  <a:srgbClr val="002060"/>
                </a:solidFill>
                <a:latin typeface="Arial" panose="020B0604020202020204" pitchFamily="34" charset="0"/>
                <a:cs typeface="Arial" panose="020B0604020202020204" pitchFamily="34" charset="0"/>
              </a:rPr>
              <a:t>Pledges</a:t>
            </a:r>
            <a:endParaRPr lang="en-US" altLang="en-US" dirty="0">
              <a:solidFill>
                <a:srgbClr val="002060"/>
              </a:solidFill>
              <a:latin typeface="Arial" panose="020B0604020202020204" pitchFamily="34" charset="0"/>
              <a:cs typeface="Arial" panose="020B0604020202020204" pitchFamily="34" charset="0"/>
            </a:endParaRPr>
          </a:p>
          <a:p>
            <a:pPr lvl="3"/>
            <a:r>
              <a:rPr lang="en-US" altLang="en-US" sz="2800" dirty="0">
                <a:solidFill>
                  <a:srgbClr val="002060"/>
                </a:solidFill>
                <a:latin typeface="Arial" panose="020B0604020202020204" pitchFamily="34" charset="0"/>
                <a:cs typeface="Arial" panose="020B0604020202020204" pitchFamily="34" charset="0"/>
              </a:rPr>
              <a:t>Grants – Federal, State, Municipal, Local</a:t>
            </a:r>
          </a:p>
          <a:p>
            <a:pPr lvl="3"/>
            <a:r>
              <a:rPr lang="en-US" altLang="en-US" sz="2800" dirty="0">
                <a:solidFill>
                  <a:srgbClr val="002060"/>
                </a:solidFill>
                <a:latin typeface="Arial" panose="020B0604020202020204" pitchFamily="34" charset="0"/>
                <a:cs typeface="Arial" panose="020B0604020202020204" pitchFamily="34" charset="0"/>
              </a:rPr>
              <a:t>Grants – Foundation</a:t>
            </a:r>
            <a:endParaRPr lang="en-US" altLang="en-US" sz="32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Good Accounting Systems </a:t>
            </a:r>
          </a:p>
          <a:p>
            <a:pPr lvl="2"/>
            <a:r>
              <a:rPr lang="en-US" altLang="en-US" sz="3200" dirty="0">
                <a:solidFill>
                  <a:srgbClr val="002060"/>
                </a:solidFill>
                <a:latin typeface="Arial" panose="020B0604020202020204" pitchFamily="34" charset="0"/>
                <a:cs typeface="Arial" panose="020B0604020202020204" pitchFamily="34" charset="0"/>
              </a:rPr>
              <a:t>Recording Transactions</a:t>
            </a:r>
          </a:p>
          <a:p>
            <a:pPr lvl="2"/>
            <a:r>
              <a:rPr lang="en-US" altLang="en-US" sz="3200" dirty="0">
                <a:solidFill>
                  <a:srgbClr val="002060"/>
                </a:solidFill>
                <a:latin typeface="Arial" panose="020B0604020202020204" pitchFamily="34" charset="0"/>
                <a:cs typeface="Arial" panose="020B0604020202020204" pitchFamily="34" charset="0"/>
              </a:rPr>
              <a:t>Fundraising Data Base, Donor Files, Grant Files </a:t>
            </a:r>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Good Accounting Policies and Procedures</a:t>
            </a:r>
          </a:p>
          <a:p>
            <a:pPr lvl="2"/>
            <a:r>
              <a:rPr lang="en-US" altLang="en-US" sz="3200" dirty="0">
                <a:solidFill>
                  <a:srgbClr val="002060"/>
                </a:solidFill>
                <a:latin typeface="Arial" panose="020B0604020202020204" pitchFamily="34" charset="0"/>
                <a:cs typeface="Arial" panose="020B0604020202020204" pitchFamily="34" charset="0"/>
              </a:rPr>
              <a:t>Gift Acceptance Policy</a:t>
            </a:r>
          </a:p>
        </p:txBody>
      </p:sp>
      <p:sp>
        <p:nvSpPr>
          <p:cNvPr id="6" name="Slide Number Placeholder 4">
            <a:extLst>
              <a:ext uri="{FF2B5EF4-FFF2-40B4-BE49-F238E27FC236}">
                <a16:creationId xmlns:a16="http://schemas.microsoft.com/office/drawing/2014/main" id="{BA854455-A726-4DA8-81CB-5D6C74F77431}"/>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BEA6E3D3-95AC-4DA1-98C8-ACDE3BB074AF}"/>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6853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 calcmode="lin" valueType="num">
                                      <p:cBhvr additive="base">
                                        <p:cTn id="51"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24659" y="2339703"/>
            <a:ext cx="8747760" cy="440944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5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Financial Statement Presentation </a:t>
            </a:r>
          </a:p>
          <a:p>
            <a:pPr lvl="2"/>
            <a:r>
              <a:rPr lang="en-US" altLang="en-US" sz="3200" dirty="0">
                <a:solidFill>
                  <a:srgbClr val="002060"/>
                </a:solidFill>
                <a:latin typeface="Arial" panose="020B0604020202020204" pitchFamily="34" charset="0"/>
                <a:cs typeface="Arial" panose="020B0604020202020204" pitchFamily="34" charset="0"/>
              </a:rPr>
              <a:t>Net Assets – Without Donor Restrictions </a:t>
            </a:r>
          </a:p>
          <a:p>
            <a:pPr lvl="3"/>
            <a:r>
              <a:rPr lang="en-US" altLang="en-US" sz="2800" dirty="0">
                <a:solidFill>
                  <a:srgbClr val="002060"/>
                </a:solidFill>
                <a:latin typeface="Arial" panose="020B0604020202020204" pitchFamily="34" charset="0"/>
                <a:cs typeface="Arial" panose="020B0604020202020204" pitchFamily="34" charset="0"/>
              </a:rPr>
              <a:t>Unrestricted</a:t>
            </a:r>
          </a:p>
          <a:p>
            <a:pPr lvl="3"/>
            <a:r>
              <a:rPr lang="en-US" altLang="en-US" sz="2800" dirty="0">
                <a:solidFill>
                  <a:srgbClr val="002060"/>
                </a:solidFill>
                <a:latin typeface="Arial" panose="020B0604020202020204" pitchFamily="34" charset="0"/>
                <a:cs typeface="Arial" panose="020B0604020202020204" pitchFamily="34" charset="0"/>
              </a:rPr>
              <a:t>Unrestricted – </a:t>
            </a:r>
            <a:r>
              <a:rPr lang="en-US" altLang="en-US" sz="2800" b="1" u="sng" dirty="0">
                <a:solidFill>
                  <a:srgbClr val="002060"/>
                </a:solidFill>
                <a:latin typeface="Arial" panose="020B0604020202020204" pitchFamily="34" charset="0"/>
                <a:cs typeface="Arial" panose="020B0604020202020204" pitchFamily="34" charset="0"/>
              </a:rPr>
              <a:t>Board Designated Reserves </a:t>
            </a:r>
          </a:p>
          <a:p>
            <a:pPr lvl="4"/>
            <a:r>
              <a:rPr lang="en-US" altLang="en-US" sz="2800" dirty="0">
                <a:solidFill>
                  <a:srgbClr val="002060"/>
                </a:solidFill>
                <a:latin typeface="Arial" panose="020B0604020202020204" pitchFamily="34" charset="0"/>
                <a:cs typeface="Arial" panose="020B0604020202020204" pitchFamily="34" charset="0"/>
              </a:rPr>
              <a:t>Operating Reserves </a:t>
            </a:r>
            <a:r>
              <a:rPr lang="en-US" altLang="en-US" sz="1600" dirty="0">
                <a:solidFill>
                  <a:srgbClr val="002060"/>
                </a:solidFill>
                <a:highlight>
                  <a:srgbClr val="FFFF00"/>
                </a:highlight>
                <a:latin typeface="Arial" panose="020B0604020202020204" pitchFamily="34" charset="0"/>
                <a:cs typeface="Arial" panose="020B0604020202020204" pitchFamily="34" charset="0"/>
              </a:rPr>
              <a:t> </a:t>
            </a:r>
            <a:endParaRPr lang="en-US" altLang="en-US" sz="3800" dirty="0">
              <a:solidFill>
                <a:srgbClr val="002060"/>
              </a:solidFill>
              <a:highlight>
                <a:srgbClr val="FFFF00"/>
              </a:highlight>
              <a:latin typeface="Arial" panose="020B0604020202020204" pitchFamily="34" charset="0"/>
              <a:cs typeface="Arial" panose="020B0604020202020204" pitchFamily="34" charset="0"/>
            </a:endParaRPr>
          </a:p>
          <a:p>
            <a:pPr lvl="4"/>
            <a:r>
              <a:rPr lang="en-US" altLang="en-US" sz="2800" dirty="0">
                <a:solidFill>
                  <a:srgbClr val="002060"/>
                </a:solidFill>
                <a:latin typeface="Arial" panose="020B0604020202020204" pitchFamily="34" charset="0"/>
                <a:cs typeface="Arial" panose="020B0604020202020204" pitchFamily="34" charset="0"/>
              </a:rPr>
              <a:t>Special Purpose Reserves </a:t>
            </a:r>
          </a:p>
          <a:p>
            <a:pPr lvl="2"/>
            <a:r>
              <a:rPr lang="en-US" altLang="en-US" sz="3200" dirty="0">
                <a:solidFill>
                  <a:srgbClr val="002060"/>
                </a:solidFill>
                <a:latin typeface="Arial" panose="020B0604020202020204" pitchFamily="34" charset="0"/>
                <a:cs typeface="Arial" panose="020B0604020202020204" pitchFamily="34" charset="0"/>
              </a:rPr>
              <a:t>Net Assets – With Donor Restrictions </a:t>
            </a:r>
          </a:p>
          <a:p>
            <a:pPr lvl="3"/>
            <a:r>
              <a:rPr lang="en-US" altLang="en-US" sz="2800" dirty="0">
                <a:solidFill>
                  <a:srgbClr val="002060"/>
                </a:solidFill>
                <a:latin typeface="Arial" panose="020B0604020202020204" pitchFamily="34" charset="0"/>
                <a:cs typeface="Arial" panose="020B0604020202020204" pitchFamily="34" charset="0"/>
              </a:rPr>
              <a:t>Temporarily Restricted</a:t>
            </a:r>
          </a:p>
          <a:p>
            <a:pPr lvl="3"/>
            <a:r>
              <a:rPr lang="en-US" altLang="en-US" sz="2800" dirty="0">
                <a:solidFill>
                  <a:srgbClr val="002060"/>
                </a:solidFill>
                <a:latin typeface="Arial" panose="020B0604020202020204" pitchFamily="34" charset="0"/>
                <a:cs typeface="Arial" panose="020B0604020202020204" pitchFamily="34" charset="0"/>
              </a:rPr>
              <a:t>Permanently Restricted </a:t>
            </a:r>
            <a:r>
              <a:rPr lang="en-US" altLang="en-US" sz="3600" dirty="0">
                <a:solidFill>
                  <a:srgbClr val="002060"/>
                </a:solidFill>
                <a:latin typeface="Arial" panose="020B0604020202020204" pitchFamily="34" charset="0"/>
                <a:cs typeface="Arial" panose="020B0604020202020204" pitchFamily="34" charset="0"/>
              </a:rPr>
              <a:t> </a:t>
            </a:r>
          </a:p>
          <a:p>
            <a:pPr lvl="2"/>
            <a:r>
              <a:rPr lang="en-US" altLang="en-US" sz="3200" dirty="0">
                <a:solidFill>
                  <a:srgbClr val="002060"/>
                </a:solidFill>
                <a:latin typeface="Arial" panose="020B0604020202020204" pitchFamily="34" charset="0"/>
                <a:cs typeface="Arial" panose="020B0604020202020204" pitchFamily="34" charset="0"/>
              </a:rPr>
              <a:t>Balance Sheet</a:t>
            </a:r>
          </a:p>
          <a:p>
            <a:pPr lvl="3"/>
            <a:r>
              <a:rPr lang="en-US" altLang="en-US" sz="2800" dirty="0">
                <a:solidFill>
                  <a:srgbClr val="002060"/>
                </a:solidFill>
                <a:latin typeface="Arial" panose="020B0604020202020204" pitchFamily="34" charset="0"/>
                <a:cs typeface="Arial" panose="020B0604020202020204" pitchFamily="34" charset="0"/>
              </a:rPr>
              <a:t>Staying “Above Water” vs. “Under Water”</a:t>
            </a:r>
          </a:p>
          <a:p>
            <a:pPr lvl="3"/>
            <a:r>
              <a:rPr lang="en-US" altLang="en-US" sz="2800" dirty="0">
                <a:solidFill>
                  <a:srgbClr val="002060"/>
                </a:solidFill>
                <a:latin typeface="Arial" panose="020B0604020202020204" pitchFamily="34" charset="0"/>
                <a:cs typeface="Arial" panose="020B0604020202020204" pitchFamily="34" charset="0"/>
              </a:rPr>
              <a:t>Maintaining a “Healthy” Balance Sheet </a:t>
            </a:r>
          </a:p>
          <a:p>
            <a:pPr lvl="4"/>
            <a:r>
              <a:rPr lang="en-US" altLang="en-US" sz="2800" dirty="0">
                <a:solidFill>
                  <a:srgbClr val="002060"/>
                </a:solidFill>
                <a:latin typeface="Arial" panose="020B0604020202020204" pitchFamily="34" charset="0"/>
                <a:cs typeface="Arial" panose="020B0604020202020204" pitchFamily="34" charset="0"/>
              </a:rPr>
              <a:t> Operating Reserves </a:t>
            </a:r>
          </a:p>
        </p:txBody>
      </p:sp>
      <p:sp>
        <p:nvSpPr>
          <p:cNvPr id="7" name="Rectangle 2">
            <a:extLst>
              <a:ext uri="{FF2B5EF4-FFF2-40B4-BE49-F238E27FC236}">
                <a16:creationId xmlns:a16="http://schemas.microsoft.com/office/drawing/2014/main" id="{07EFDA1C-395B-45DC-A948-E0D7C5AC933B}"/>
              </a:ext>
            </a:extLst>
          </p:cNvPr>
          <p:cNvSpPr>
            <a:spLocks noGrp="1" noChangeArrowheads="1"/>
          </p:cNvSpPr>
          <p:nvPr>
            <p:ph type="title"/>
          </p:nvPr>
        </p:nvSpPr>
        <p:spPr>
          <a:xfrm>
            <a:off x="1572259" y="1267823"/>
            <a:ext cx="8895082" cy="1071880"/>
          </a:xfrm>
        </p:spPr>
        <p:txBody>
          <a:bodyPr>
            <a:normAutofit fontScale="90000"/>
          </a:bodyPr>
          <a:lstStyle/>
          <a:p>
            <a:pPr algn="ctr" eaLnBrk="1" hangingPunct="1"/>
            <a:r>
              <a:rPr lang="en-US" altLang="en-US" sz="3100" dirty="0"/>
              <a:t>Unrestricted vs. Restricted Funds</a:t>
            </a:r>
            <a:br>
              <a:rPr lang="en-US" altLang="en-US" sz="3100" dirty="0"/>
            </a:br>
            <a:r>
              <a:rPr lang="en-US" altLang="en-US" sz="2700" u="sng" dirty="0"/>
              <a:t>Accounting Issues and Financial Statement Presentation</a:t>
            </a:r>
            <a:endParaRPr lang="en-US" altLang="en-US" sz="3600" u="sng" dirty="0"/>
          </a:p>
        </p:txBody>
      </p:sp>
      <p:sp>
        <p:nvSpPr>
          <p:cNvPr id="6" name="Slide Number Placeholder 4">
            <a:extLst>
              <a:ext uri="{FF2B5EF4-FFF2-40B4-BE49-F238E27FC236}">
                <a16:creationId xmlns:a16="http://schemas.microsoft.com/office/drawing/2014/main" id="{6897D30C-09F9-4C4F-AD76-817CFFC1E65B}"/>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8" name="Slide Number Placeholder 4">
            <a:extLst>
              <a:ext uri="{FF2B5EF4-FFF2-40B4-BE49-F238E27FC236}">
                <a16:creationId xmlns:a16="http://schemas.microsoft.com/office/drawing/2014/main" id="{34E1BD31-D6CD-43D7-B723-BFCCC1F95590}"/>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08481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 calcmode="lin" valueType="num">
                                      <p:cBhvr additive="base">
                                        <p:cTn id="51"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anim calcmode="lin" valueType="num">
                                      <p:cBhvr additive="base">
                                        <p:cTn id="55" dur="50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645920" y="3182620"/>
            <a:ext cx="9361714" cy="24688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500" dirty="0"/>
          </a:p>
          <a:p>
            <a:pPr lvl="1">
              <a:buFont typeface="Wingdings" panose="05000000000000000000" pitchFamily="2" charset="2"/>
              <a:buChar char="q"/>
            </a:pPr>
            <a:r>
              <a:rPr lang="en-US" altLang="en-US" sz="3600" dirty="0">
                <a:solidFill>
                  <a:srgbClr val="002060"/>
                </a:solidFill>
                <a:latin typeface="Arial" panose="020B0604020202020204" pitchFamily="34" charset="0"/>
                <a:cs typeface="Arial" panose="020B0604020202020204" pitchFamily="34" charset="0"/>
              </a:rPr>
              <a:t>  Financial Statement Presentation</a:t>
            </a:r>
          </a:p>
          <a:p>
            <a:pPr marL="457200" lvl="1" indent="0">
              <a:buNone/>
            </a:pPr>
            <a:r>
              <a:rPr lang="en-US" altLang="en-US" sz="3600" dirty="0">
                <a:solidFill>
                  <a:srgbClr val="002060"/>
                </a:solidFill>
                <a:latin typeface="Arial" panose="020B0604020202020204" pitchFamily="34" charset="0"/>
                <a:cs typeface="Arial" panose="020B0604020202020204" pitchFamily="34" charset="0"/>
              </a:rPr>
              <a:t> </a:t>
            </a:r>
          </a:p>
          <a:p>
            <a:pPr lvl="2"/>
            <a:r>
              <a:rPr lang="en-US" altLang="en-US" sz="3200" dirty="0">
                <a:solidFill>
                  <a:srgbClr val="002060"/>
                </a:solidFill>
                <a:latin typeface="Arial" panose="020B0604020202020204" pitchFamily="34" charset="0"/>
                <a:cs typeface="Arial" panose="020B0604020202020204" pitchFamily="34" charset="0"/>
              </a:rPr>
              <a:t>Sample Financial Statement Presentation</a:t>
            </a:r>
          </a:p>
        </p:txBody>
      </p:sp>
      <p:sp>
        <p:nvSpPr>
          <p:cNvPr id="7" name="Rectangle 2">
            <a:extLst>
              <a:ext uri="{FF2B5EF4-FFF2-40B4-BE49-F238E27FC236}">
                <a16:creationId xmlns:a16="http://schemas.microsoft.com/office/drawing/2014/main" id="{716E0A08-C72F-4F49-ADE4-2B95D020AE71}"/>
              </a:ext>
            </a:extLst>
          </p:cNvPr>
          <p:cNvSpPr>
            <a:spLocks noGrp="1" noChangeArrowheads="1"/>
          </p:cNvSpPr>
          <p:nvPr>
            <p:ph type="title"/>
          </p:nvPr>
        </p:nvSpPr>
        <p:spPr>
          <a:xfrm>
            <a:off x="1572259" y="1267823"/>
            <a:ext cx="8895082" cy="1071880"/>
          </a:xfrm>
        </p:spPr>
        <p:txBody>
          <a:bodyPr>
            <a:normAutofit fontScale="90000"/>
          </a:bodyPr>
          <a:lstStyle/>
          <a:p>
            <a:pPr algn="ctr" eaLnBrk="1" hangingPunct="1"/>
            <a:r>
              <a:rPr lang="en-US" altLang="en-US" sz="3100" dirty="0"/>
              <a:t>Unrestricted vs. Restricted Funds</a:t>
            </a:r>
            <a:br>
              <a:rPr lang="en-US" altLang="en-US" sz="3100" dirty="0"/>
            </a:br>
            <a:r>
              <a:rPr lang="en-US" altLang="en-US" sz="2700" u="sng" dirty="0"/>
              <a:t>Accounting Issues and Financial Statement Presentation</a:t>
            </a:r>
            <a:endParaRPr lang="en-US" altLang="en-US" sz="3600" u="sng" dirty="0"/>
          </a:p>
        </p:txBody>
      </p:sp>
      <p:sp>
        <p:nvSpPr>
          <p:cNvPr id="6" name="Slide Number Placeholder 4">
            <a:extLst>
              <a:ext uri="{FF2B5EF4-FFF2-40B4-BE49-F238E27FC236}">
                <a16:creationId xmlns:a16="http://schemas.microsoft.com/office/drawing/2014/main" id="{9E829BBC-D9D8-41EE-B67C-887B9E6C6E0C}"/>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8" name="Slide Number Placeholder 4">
            <a:extLst>
              <a:ext uri="{FF2B5EF4-FFF2-40B4-BE49-F238E27FC236}">
                <a16:creationId xmlns:a16="http://schemas.microsoft.com/office/drawing/2014/main" id="{36192002-E5B5-4AB9-9133-BA6DE6A5CF92}"/>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1458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FF28DB-52B2-1045-A72B-46A62B69D592}"/>
              </a:ext>
            </a:extLst>
          </p:cNvPr>
          <p:cNvSpPr>
            <a:spLocks noGrp="1"/>
          </p:cNvSpPr>
          <p:nvPr>
            <p:ph type="sldNum" sz="quarter" idx="12"/>
          </p:nvPr>
        </p:nvSpPr>
        <p:spPr/>
        <p:txBody>
          <a:bodyPr/>
          <a:lstStyle/>
          <a:p>
            <a:fld id="{1932FE04-4A97-FB47-9B94-FEFBFDEB5E3A}" type="slidenum">
              <a:rPr lang="en-US" smtClean="0"/>
              <a:pPr/>
              <a:t>48</a:t>
            </a:fld>
            <a:endParaRPr lang="en-US" dirty="0"/>
          </a:p>
        </p:txBody>
      </p:sp>
      <p:sp>
        <p:nvSpPr>
          <p:cNvPr id="6" name="Slide Number Placeholder 4"/>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
        <p:nvSpPr>
          <p:cNvPr id="7" name="Slide Number Placeholder 4"/>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graphicFrame>
        <p:nvGraphicFramePr>
          <p:cNvPr id="9" name="Table 8">
            <a:extLst>
              <a:ext uri="{FF2B5EF4-FFF2-40B4-BE49-F238E27FC236}">
                <a16:creationId xmlns:a16="http://schemas.microsoft.com/office/drawing/2014/main" id="{5640DCDB-C3D7-44CE-92D6-2146F4FA17B8}"/>
              </a:ext>
            </a:extLst>
          </p:cNvPr>
          <p:cNvGraphicFramePr>
            <a:graphicFrameLocks noGrp="1"/>
          </p:cNvGraphicFramePr>
          <p:nvPr>
            <p:extLst>
              <p:ext uri="{D42A27DB-BD31-4B8C-83A1-F6EECF244321}">
                <p14:modId xmlns:p14="http://schemas.microsoft.com/office/powerpoint/2010/main" val="1091447832"/>
              </p:ext>
            </p:extLst>
          </p:nvPr>
        </p:nvGraphicFramePr>
        <p:xfrm>
          <a:off x="4419236" y="1241271"/>
          <a:ext cx="4318000" cy="5527280"/>
        </p:xfrm>
        <a:graphic>
          <a:graphicData uri="http://schemas.openxmlformats.org/drawingml/2006/table">
            <a:tbl>
              <a:tblPr/>
              <a:tblGrid>
                <a:gridCol w="2983346">
                  <a:extLst>
                    <a:ext uri="{9D8B030D-6E8A-4147-A177-3AD203B41FA5}">
                      <a16:colId xmlns:a16="http://schemas.microsoft.com/office/drawing/2014/main" val="2760598374"/>
                    </a:ext>
                  </a:extLst>
                </a:gridCol>
                <a:gridCol w="1334654">
                  <a:extLst>
                    <a:ext uri="{9D8B030D-6E8A-4147-A177-3AD203B41FA5}">
                      <a16:colId xmlns:a16="http://schemas.microsoft.com/office/drawing/2014/main" val="2575481581"/>
                    </a:ext>
                  </a:extLst>
                </a:gridCol>
              </a:tblGrid>
              <a:tr h="165321">
                <a:tc rowSpan="2">
                  <a:txBody>
                    <a:bodyPr/>
                    <a:lstStyle/>
                    <a:p>
                      <a:pPr algn="ctr" fontAlgn="ctr"/>
                      <a:r>
                        <a:rPr lang="en-US" sz="900" b="1" i="0" u="none" strike="noStrike" dirty="0">
                          <a:solidFill>
                            <a:srgbClr val="FFFFFF"/>
                          </a:solidFill>
                          <a:effectLst/>
                          <a:latin typeface="Calibri" panose="020F0502020204030204" pitchFamily="34" charset="0"/>
                        </a:rPr>
                        <a:t>BALANCE SHEET</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ACB9CA"/>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ACB9CA"/>
                      </a:solidFill>
                      <a:prstDash val="solid"/>
                      <a:round/>
                      <a:headEnd type="none" w="med" len="med"/>
                      <a:tailEnd type="none" w="med" len="med"/>
                    </a:lnB>
                    <a:solidFill>
                      <a:srgbClr val="333F4F"/>
                    </a:solidFill>
                  </a:tcPr>
                </a:tc>
                <a:tc>
                  <a:txBody>
                    <a:bodyPr/>
                    <a:lstStyle/>
                    <a:p>
                      <a:pPr algn="l" fontAlgn="ctr"/>
                      <a:r>
                        <a:rPr lang="en-US" sz="600" b="1" i="0" u="none" strike="noStrike" dirty="0">
                          <a:solidFill>
                            <a:srgbClr val="FFFFFF"/>
                          </a:solidFill>
                          <a:effectLst/>
                          <a:latin typeface="Calibri" panose="020F0502020204030204" pitchFamily="34" charset="0"/>
                        </a:rPr>
                        <a:t> </a:t>
                      </a:r>
                    </a:p>
                  </a:txBody>
                  <a:tcPr marL="4083" marR="4083" marT="4083" marB="0" anchor="ctr">
                    <a:lnL w="6350" cap="flat" cmpd="sng" algn="ctr">
                      <a:solidFill>
                        <a:srgbClr val="ACB9CA"/>
                      </a:solidFill>
                      <a:prstDash val="solid"/>
                      <a:round/>
                      <a:headEnd type="none" w="med" len="med"/>
                      <a:tailEnd type="none" w="med" len="med"/>
                    </a:lnL>
                    <a:lnR>
                      <a:noFill/>
                    </a:lnR>
                    <a:lnT w="6350" cap="flat" cmpd="sng" algn="ctr">
                      <a:solidFill>
                        <a:srgbClr val="333F4F"/>
                      </a:solidFill>
                      <a:prstDash val="solid"/>
                      <a:round/>
                      <a:headEnd type="none" w="med" len="med"/>
                      <a:tailEnd type="none" w="med" len="med"/>
                    </a:lnT>
                    <a:lnB w="6350" cap="flat" cmpd="sng" algn="ctr">
                      <a:solidFill>
                        <a:srgbClr val="D6DCE4"/>
                      </a:solidFill>
                      <a:prstDash val="solid"/>
                      <a:round/>
                      <a:headEnd type="none" w="med" len="med"/>
                      <a:tailEnd type="none" w="med" len="med"/>
                    </a:lnB>
                    <a:solidFill>
                      <a:srgbClr val="333F4F"/>
                    </a:solidFill>
                  </a:tcPr>
                </a:tc>
                <a:extLst>
                  <a:ext uri="{0D108BD9-81ED-4DB2-BD59-A6C34878D82A}">
                    <a16:rowId xmlns:a16="http://schemas.microsoft.com/office/drawing/2014/main" val="385240443"/>
                  </a:ext>
                </a:extLst>
              </a:tr>
              <a:tr h="165321">
                <a:tc vMerge="1">
                  <a:txBody>
                    <a:bodyPr/>
                    <a:lstStyle/>
                    <a:p>
                      <a:endParaRPr lang="en-US"/>
                    </a:p>
                  </a:txBody>
                  <a:tcPr/>
                </a:tc>
                <a:tc>
                  <a:txBody>
                    <a:bodyPr/>
                    <a:lstStyle/>
                    <a:p>
                      <a:pPr algn="ctr" fontAlgn="ctr"/>
                      <a:r>
                        <a:rPr lang="en-US" sz="700" b="1" i="0" u="none" strike="noStrike" dirty="0">
                          <a:solidFill>
                            <a:srgbClr val="FFFFFF"/>
                          </a:solidFill>
                          <a:effectLst/>
                          <a:latin typeface="Calibri" panose="020F0502020204030204" pitchFamily="34" charset="0"/>
                        </a:rPr>
                        <a:t>June 30, 2021</a:t>
                      </a:r>
                    </a:p>
                  </a:txBody>
                  <a:tcPr marL="4083" marR="4083" marT="4083" marB="0" anchor="ctr">
                    <a:lnL w="6350" cap="flat" cmpd="sng" algn="ctr">
                      <a:solidFill>
                        <a:srgbClr val="D6DCE4"/>
                      </a:solidFill>
                      <a:prstDash val="solid"/>
                      <a:round/>
                      <a:headEnd type="none" w="med" len="med"/>
                      <a:tailEnd type="none" w="med" len="med"/>
                    </a:lnL>
                    <a:lnR w="6350" cap="flat" cmpd="sng" algn="ctr">
                      <a:solidFill>
                        <a:srgbClr val="D6DCE4"/>
                      </a:solidFill>
                      <a:prstDash val="solid"/>
                      <a:round/>
                      <a:headEnd type="none" w="med" len="med"/>
                      <a:tailEnd type="none" w="med" len="med"/>
                    </a:lnR>
                    <a:lnT w="6350" cap="flat" cmpd="sng" algn="ctr">
                      <a:solidFill>
                        <a:srgbClr val="D6DCE4"/>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8497B0"/>
                    </a:solidFill>
                  </a:tcPr>
                </a:tc>
                <a:extLst>
                  <a:ext uri="{0D108BD9-81ED-4DB2-BD59-A6C34878D82A}">
                    <a16:rowId xmlns:a16="http://schemas.microsoft.com/office/drawing/2014/main" val="2539232734"/>
                  </a:ext>
                </a:extLst>
              </a:tr>
              <a:tr h="179013">
                <a:tc>
                  <a:txBody>
                    <a:bodyPr/>
                    <a:lstStyle/>
                    <a:p>
                      <a:pPr algn="ctr" fontAlgn="ctr"/>
                      <a:r>
                        <a:rPr lang="en-US" sz="800" b="1" i="0" u="sng" strike="noStrike" dirty="0">
                          <a:solidFill>
                            <a:srgbClr val="FFFFFF"/>
                          </a:solidFill>
                          <a:effectLst/>
                          <a:latin typeface="Calibri" panose="020F0502020204030204" pitchFamily="34" charset="0"/>
                        </a:rPr>
                        <a:t>ASSETS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CB9CA"/>
                      </a:solidFill>
                      <a:prstDash val="solid"/>
                      <a:round/>
                      <a:headEnd type="none" w="med" len="med"/>
                      <a:tailEnd type="none" w="med" len="med"/>
                    </a:lnT>
                    <a:lnB>
                      <a:noFill/>
                    </a:lnB>
                    <a:solidFill>
                      <a:srgbClr val="333F4F"/>
                    </a:solidFill>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F4F"/>
                      </a:solidFill>
                      <a:prstDash val="solid"/>
                      <a:round/>
                      <a:headEnd type="none" w="med" len="med"/>
                      <a:tailEnd type="none" w="med" len="med"/>
                    </a:lnT>
                    <a:lnB>
                      <a:noFill/>
                    </a:lnB>
                  </a:tcPr>
                </a:tc>
                <a:extLst>
                  <a:ext uri="{0D108BD9-81ED-4DB2-BD59-A6C34878D82A}">
                    <a16:rowId xmlns:a16="http://schemas.microsoft.com/office/drawing/2014/main" val="4091774696"/>
                  </a:ext>
                </a:extLst>
              </a:tr>
              <a:tr h="200705">
                <a:tc>
                  <a:txBody>
                    <a:bodyPr/>
                    <a:lstStyle/>
                    <a:p>
                      <a:pPr algn="l" fontAlgn="ctr"/>
                      <a:r>
                        <a:rPr lang="en-US" sz="800" b="1" i="0" u="none" strike="noStrike" dirty="0">
                          <a:solidFill>
                            <a:srgbClr val="FFFFFF"/>
                          </a:solidFill>
                          <a:effectLst/>
                          <a:latin typeface="Calibri" panose="020F0502020204030204" pitchFamily="34" charset="0"/>
                        </a:rPr>
                        <a:t>Operating Cash</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105,550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6129418"/>
                  </a:ext>
                </a:extLst>
              </a:tr>
              <a:tr h="200705">
                <a:tc>
                  <a:txBody>
                    <a:bodyPr/>
                    <a:lstStyle/>
                    <a:p>
                      <a:pPr algn="l" fontAlgn="ctr"/>
                      <a:r>
                        <a:rPr lang="en-US" sz="800" b="1" i="0" u="none" strike="noStrike" dirty="0">
                          <a:solidFill>
                            <a:srgbClr val="FFFFFF"/>
                          </a:solidFill>
                          <a:effectLst/>
                          <a:latin typeface="Calibri" panose="020F0502020204030204" pitchFamily="34" charset="0"/>
                        </a:rPr>
                        <a:t>Cash Savings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234,987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84176657"/>
                  </a:ext>
                </a:extLst>
              </a:tr>
              <a:tr h="200705">
                <a:tc>
                  <a:txBody>
                    <a:bodyPr/>
                    <a:lstStyle/>
                    <a:p>
                      <a:pPr algn="l" fontAlgn="ctr"/>
                      <a:r>
                        <a:rPr lang="en-US" sz="800" b="1" i="0" u="none" strike="noStrike" dirty="0">
                          <a:solidFill>
                            <a:srgbClr val="FFFFFF"/>
                          </a:solidFill>
                          <a:effectLst/>
                          <a:latin typeface="Calibri" panose="020F0502020204030204" pitchFamily="34" charset="0"/>
                        </a:rPr>
                        <a:t>Accounts Receivable</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56,725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0662355"/>
                  </a:ext>
                </a:extLst>
              </a:tr>
              <a:tr h="200705">
                <a:tc>
                  <a:txBody>
                    <a:bodyPr/>
                    <a:lstStyle/>
                    <a:p>
                      <a:pPr algn="l" fontAlgn="ctr"/>
                      <a:r>
                        <a:rPr lang="en-US" sz="800" b="1" i="0" u="none" strike="noStrike" dirty="0">
                          <a:solidFill>
                            <a:srgbClr val="FFFFFF"/>
                          </a:solidFill>
                          <a:effectLst/>
                          <a:latin typeface="Calibri" panose="020F0502020204030204" pitchFamily="34" charset="0"/>
                        </a:rPr>
                        <a:t>Pledges Receivable</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236,982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2539458"/>
                  </a:ext>
                </a:extLst>
              </a:tr>
              <a:tr h="200705">
                <a:tc>
                  <a:txBody>
                    <a:bodyPr/>
                    <a:lstStyle/>
                    <a:p>
                      <a:pPr algn="l" fontAlgn="ctr"/>
                      <a:r>
                        <a:rPr lang="en-US" sz="800" b="1" i="0" u="none" strike="noStrike" dirty="0">
                          <a:solidFill>
                            <a:srgbClr val="FFFFFF"/>
                          </a:solidFill>
                          <a:effectLst/>
                          <a:latin typeface="Calibri" panose="020F0502020204030204" pitchFamily="34" charset="0"/>
                        </a:rPr>
                        <a:t>Prepaid Expenses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24,698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6805273"/>
                  </a:ext>
                </a:extLst>
              </a:tr>
              <a:tr h="200705">
                <a:tc>
                  <a:txBody>
                    <a:bodyPr/>
                    <a:lstStyle/>
                    <a:p>
                      <a:pPr algn="l" fontAlgn="ctr"/>
                      <a:r>
                        <a:rPr lang="en-US" sz="800" b="1" i="0" u="none" strike="noStrike" dirty="0">
                          <a:solidFill>
                            <a:srgbClr val="FFFFFF"/>
                          </a:solidFill>
                          <a:effectLst/>
                          <a:latin typeface="Calibri" panose="020F0502020204030204" pitchFamily="34" charset="0"/>
                        </a:rPr>
                        <a:t>Investments </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1,267,345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42785102"/>
                  </a:ext>
                </a:extLst>
              </a:tr>
              <a:tr h="200705">
                <a:tc>
                  <a:txBody>
                    <a:bodyPr/>
                    <a:lstStyle/>
                    <a:p>
                      <a:pPr algn="l" fontAlgn="ctr"/>
                      <a:r>
                        <a:rPr lang="en-US" sz="800" b="1" i="0" u="none" strike="noStrike" dirty="0">
                          <a:solidFill>
                            <a:srgbClr val="FFFFFF"/>
                          </a:solidFill>
                          <a:effectLst/>
                          <a:latin typeface="Calibri" panose="020F0502020204030204" pitchFamily="34" charset="0"/>
                        </a:rPr>
                        <a:t>Fixed Assets - (net)</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335,776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4707904"/>
                  </a:ext>
                </a:extLst>
              </a:tr>
              <a:tr h="200705">
                <a:tc>
                  <a:txBody>
                    <a:bodyPr/>
                    <a:lstStyle/>
                    <a:p>
                      <a:pPr algn="l" fontAlgn="ctr"/>
                      <a:r>
                        <a:rPr lang="en-US" sz="800" b="1" i="0" u="none" strike="noStrike" dirty="0">
                          <a:solidFill>
                            <a:srgbClr val="FFFFFF"/>
                          </a:solidFill>
                          <a:effectLst/>
                          <a:latin typeface="Calibri" panose="020F0502020204030204" pitchFamily="34" charset="0"/>
                        </a:rPr>
                        <a:t>Other Assets</a:t>
                      </a:r>
                    </a:p>
                  </a:txBody>
                  <a:tcPr marL="4083" marR="4083" marT="4083" marB="0" anchor="ctr">
                    <a:lnL w="6350" cap="flat" cmpd="sng" algn="ctr">
                      <a:solidFill>
                        <a:srgbClr val="333F4F"/>
                      </a:solidFill>
                      <a:prstDash val="solid"/>
                      <a:round/>
                      <a:headEnd type="none" w="med" len="med"/>
                      <a:tailEnd type="none" w="med" len="med"/>
                    </a:lnL>
                    <a:lnR>
                      <a:noFill/>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19,000 </a:t>
                      </a:r>
                    </a:p>
                  </a:txBody>
                  <a:tcPr marL="4083" marR="4083" marT="408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439414"/>
                  </a:ext>
                </a:extLst>
              </a:tr>
              <a:tr h="200705">
                <a:tc>
                  <a:txBody>
                    <a:bodyPr/>
                    <a:lstStyle/>
                    <a:p>
                      <a:pPr algn="l" fontAlgn="ctr"/>
                      <a:r>
                        <a:rPr lang="en-US" sz="800" b="1" i="0" u="none" strike="noStrike" dirty="0">
                          <a:solidFill>
                            <a:srgbClr val="FFFFFF"/>
                          </a:solidFill>
                          <a:effectLst/>
                          <a:latin typeface="Calibri" panose="020F0502020204030204" pitchFamily="34" charset="0"/>
                        </a:rPr>
                        <a:t>TOTAL ASSETS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2,281,063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535925325"/>
                  </a:ext>
                </a:extLst>
              </a:tr>
              <a:tr h="200705">
                <a:tc>
                  <a:txBody>
                    <a:bodyPr/>
                    <a:lstStyle/>
                    <a:p>
                      <a:pPr algn="l" fontAlgn="ctr"/>
                      <a:r>
                        <a:rPr lang="en-US" sz="800" b="1" i="0" u="none" strike="noStrike" dirty="0">
                          <a:solidFill>
                            <a:srgbClr val="FFFFFF"/>
                          </a:solidFill>
                          <a:effectLst/>
                          <a:latin typeface="Calibri" panose="020F0502020204030204" pitchFamily="34" charset="0"/>
                        </a:rPr>
                        <a:t> </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solidFill>
                            <a:srgbClr val="000000"/>
                          </a:solidFill>
                          <a:effectLst/>
                          <a:latin typeface="Calibri" panose="020F0502020204030204" pitchFamily="34" charset="0"/>
                        </a:rPr>
                        <a:t>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1821298"/>
                  </a:ext>
                </a:extLst>
              </a:tr>
              <a:tr h="200705">
                <a:tc>
                  <a:txBody>
                    <a:bodyPr/>
                    <a:lstStyle/>
                    <a:p>
                      <a:pPr algn="ctr" fontAlgn="ctr"/>
                      <a:r>
                        <a:rPr lang="en-US" sz="800" b="1" i="0" u="sng" strike="noStrike" dirty="0">
                          <a:solidFill>
                            <a:srgbClr val="FFFFFF"/>
                          </a:solidFill>
                          <a:effectLst/>
                          <a:latin typeface="Calibri" panose="020F0502020204030204" pitchFamily="34" charset="0"/>
                        </a:rPr>
                        <a:t>LIABILITIES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l" fontAlgn="ctr"/>
                      <a:r>
                        <a:rPr lang="en-US" sz="900" b="1" i="0" u="none" strike="noStrike" dirty="0">
                          <a:solidFill>
                            <a:srgbClr val="000000"/>
                          </a:solidFill>
                          <a:effectLst/>
                          <a:latin typeface="Calibri" panose="020F0502020204030204" pitchFamily="34" charset="0"/>
                        </a:rPr>
                        <a:t>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4816909"/>
                  </a:ext>
                </a:extLst>
              </a:tr>
              <a:tr h="200705">
                <a:tc>
                  <a:txBody>
                    <a:bodyPr/>
                    <a:lstStyle/>
                    <a:p>
                      <a:pPr algn="l" fontAlgn="ctr"/>
                      <a:r>
                        <a:rPr lang="en-US" sz="800" b="1" i="0" u="none" strike="noStrike" dirty="0">
                          <a:solidFill>
                            <a:srgbClr val="FFFFFF"/>
                          </a:solidFill>
                          <a:effectLst/>
                          <a:latin typeface="Calibri" panose="020F0502020204030204" pitchFamily="34" charset="0"/>
                        </a:rPr>
                        <a:t>Accounts Payable</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125,821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440873"/>
                  </a:ext>
                </a:extLst>
              </a:tr>
              <a:tr h="200705">
                <a:tc>
                  <a:txBody>
                    <a:bodyPr/>
                    <a:lstStyle/>
                    <a:p>
                      <a:pPr algn="l" fontAlgn="ctr"/>
                      <a:r>
                        <a:rPr lang="en-US" sz="800" b="1" i="0" u="none" strike="noStrike" dirty="0">
                          <a:solidFill>
                            <a:srgbClr val="FFFFFF"/>
                          </a:solidFill>
                          <a:effectLst/>
                          <a:latin typeface="Calibri" panose="020F0502020204030204" pitchFamily="34" charset="0"/>
                        </a:rPr>
                        <a:t>Accrued Expenses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34,211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9749183"/>
                  </a:ext>
                </a:extLst>
              </a:tr>
              <a:tr h="200705">
                <a:tc>
                  <a:txBody>
                    <a:bodyPr/>
                    <a:lstStyle/>
                    <a:p>
                      <a:pPr algn="l" fontAlgn="ctr"/>
                      <a:r>
                        <a:rPr lang="en-US" sz="800" b="1" i="0" u="none" strike="noStrike" dirty="0">
                          <a:solidFill>
                            <a:srgbClr val="FFFFFF"/>
                          </a:solidFill>
                          <a:effectLst/>
                          <a:latin typeface="Calibri" panose="020F0502020204030204" pitchFamily="34" charset="0"/>
                        </a:rPr>
                        <a:t>Deferred Revenue</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345,678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6537114"/>
                  </a:ext>
                </a:extLst>
              </a:tr>
              <a:tr h="200705">
                <a:tc>
                  <a:txBody>
                    <a:bodyPr/>
                    <a:lstStyle/>
                    <a:p>
                      <a:pPr algn="l" fontAlgn="ctr"/>
                      <a:r>
                        <a:rPr lang="en-US" sz="800" b="1" i="0" u="none" strike="noStrike" dirty="0">
                          <a:solidFill>
                            <a:srgbClr val="FFFFFF"/>
                          </a:solidFill>
                          <a:effectLst/>
                          <a:latin typeface="Calibri" panose="020F0502020204030204" pitchFamily="34" charset="0"/>
                        </a:rPr>
                        <a:t>Line-of-Credit</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95,000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2431812"/>
                  </a:ext>
                </a:extLst>
              </a:tr>
              <a:tr h="200705">
                <a:tc>
                  <a:txBody>
                    <a:bodyPr/>
                    <a:lstStyle/>
                    <a:p>
                      <a:pPr algn="l" fontAlgn="ctr"/>
                      <a:r>
                        <a:rPr lang="en-US" sz="800" b="1" i="0" u="none" strike="noStrike" dirty="0">
                          <a:solidFill>
                            <a:srgbClr val="FFFFFF"/>
                          </a:solidFill>
                          <a:effectLst/>
                          <a:latin typeface="Calibri" panose="020F0502020204030204" pitchFamily="34" charset="0"/>
                        </a:rPr>
                        <a:t>Other Liabilities </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22,000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563654"/>
                  </a:ext>
                </a:extLst>
              </a:tr>
              <a:tr h="200705">
                <a:tc>
                  <a:txBody>
                    <a:bodyPr/>
                    <a:lstStyle/>
                    <a:p>
                      <a:pPr algn="l" fontAlgn="ctr"/>
                      <a:r>
                        <a:rPr lang="en-US" sz="800" b="1" i="0" u="none" strike="noStrike" dirty="0">
                          <a:solidFill>
                            <a:srgbClr val="FFFFFF"/>
                          </a:solidFill>
                          <a:effectLst/>
                          <a:latin typeface="Calibri" panose="020F0502020204030204" pitchFamily="34" charset="0"/>
                        </a:rPr>
                        <a:t>TOTAL LIABILITIES </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622,710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039851831"/>
                  </a:ext>
                </a:extLst>
              </a:tr>
              <a:tr h="200705">
                <a:tc>
                  <a:txBody>
                    <a:bodyPr/>
                    <a:lstStyle/>
                    <a:p>
                      <a:pPr algn="l" fontAlgn="ctr"/>
                      <a:r>
                        <a:rPr lang="en-US" sz="800" b="1" i="0" u="none" strike="noStrike" dirty="0">
                          <a:solidFill>
                            <a:srgbClr val="FFFFFF"/>
                          </a:solidFill>
                          <a:effectLst/>
                          <a:latin typeface="Calibri" panose="020F0502020204030204" pitchFamily="34" charset="0"/>
                        </a:rPr>
                        <a:t> </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solidFill>
                            <a:srgbClr val="000000"/>
                          </a:solidFill>
                          <a:effectLst/>
                          <a:latin typeface="Calibri" panose="020F0502020204030204" pitchFamily="34" charset="0"/>
                        </a:rPr>
                        <a:t>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46666769"/>
                  </a:ext>
                </a:extLst>
              </a:tr>
              <a:tr h="200705">
                <a:tc>
                  <a:txBody>
                    <a:bodyPr/>
                    <a:lstStyle/>
                    <a:p>
                      <a:pPr algn="ctr" fontAlgn="ctr"/>
                      <a:r>
                        <a:rPr lang="en-US" sz="800" b="1" i="0" u="sng" strike="noStrike" dirty="0">
                          <a:solidFill>
                            <a:srgbClr val="FFFFFF"/>
                          </a:solidFill>
                          <a:effectLst/>
                          <a:latin typeface="Calibri" panose="020F0502020204030204" pitchFamily="34" charset="0"/>
                        </a:rPr>
                        <a:t>NET ASSETS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l" fontAlgn="ctr"/>
                      <a:r>
                        <a:rPr lang="en-US" sz="900" b="1" i="0" u="none" strike="noStrike" dirty="0">
                          <a:solidFill>
                            <a:srgbClr val="000000"/>
                          </a:solidFill>
                          <a:effectLst/>
                          <a:latin typeface="Calibri" panose="020F0502020204030204" pitchFamily="34" charset="0"/>
                        </a:rPr>
                        <a:t>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5540084"/>
                  </a:ext>
                </a:extLst>
              </a:tr>
              <a:tr h="200705">
                <a:tc>
                  <a:txBody>
                    <a:bodyPr/>
                    <a:lstStyle/>
                    <a:p>
                      <a:pPr algn="l" fontAlgn="ctr"/>
                      <a:r>
                        <a:rPr lang="en-US" sz="800" b="1" i="0" u="none" strike="noStrike" dirty="0">
                          <a:solidFill>
                            <a:srgbClr val="FFFFFF"/>
                          </a:solidFill>
                          <a:effectLst/>
                          <a:latin typeface="Calibri" panose="020F0502020204030204" pitchFamily="34" charset="0"/>
                        </a:rPr>
                        <a:t>Unrestricted Net Assets – Without Donor Restrictions </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117,603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3436363"/>
                  </a:ext>
                </a:extLst>
              </a:tr>
              <a:tr h="200705">
                <a:tc>
                  <a:txBody>
                    <a:bodyPr/>
                    <a:lstStyle/>
                    <a:p>
                      <a:pPr algn="l" fontAlgn="ctr"/>
                      <a:r>
                        <a:rPr lang="en-US" sz="800" b="1" i="0" u="none" strike="noStrike" dirty="0">
                          <a:solidFill>
                            <a:srgbClr val="FFFFFF"/>
                          </a:solidFill>
                          <a:effectLst/>
                          <a:latin typeface="Calibri" panose="020F0502020204030204" pitchFamily="34" charset="0"/>
                        </a:rPr>
                        <a:t>Temporarily Restricted Net Assets – With Donor Restrictions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545,750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6072118"/>
                  </a:ext>
                </a:extLst>
              </a:tr>
              <a:tr h="200705">
                <a:tc>
                  <a:txBody>
                    <a:bodyPr/>
                    <a:lstStyle/>
                    <a:p>
                      <a:pPr algn="l" fontAlgn="ctr"/>
                      <a:r>
                        <a:rPr lang="en-US" sz="800" b="1" i="0" u="none" strike="noStrike" dirty="0">
                          <a:solidFill>
                            <a:srgbClr val="FFFFFF"/>
                          </a:solidFill>
                          <a:effectLst/>
                          <a:latin typeface="Calibri" panose="020F0502020204030204" pitchFamily="34" charset="0"/>
                        </a:rPr>
                        <a:t>Permanently Restricted Net Assets – With Donor Restrictions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995,000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875205"/>
                  </a:ext>
                </a:extLst>
              </a:tr>
              <a:tr h="200705">
                <a:tc>
                  <a:txBody>
                    <a:bodyPr/>
                    <a:lstStyle/>
                    <a:p>
                      <a:pPr algn="l" fontAlgn="ctr"/>
                      <a:r>
                        <a:rPr lang="en-US" sz="800" b="1" i="0" u="none" strike="noStrike" dirty="0">
                          <a:solidFill>
                            <a:srgbClr val="FFFFFF"/>
                          </a:solidFill>
                          <a:effectLst/>
                          <a:latin typeface="Calibri" panose="020F0502020204030204" pitchFamily="34" charset="0"/>
                        </a:rPr>
                        <a:t>TOTAL NET ASSETS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1,658,353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95867403"/>
                  </a:ext>
                </a:extLst>
              </a:tr>
              <a:tr h="200705">
                <a:tc>
                  <a:txBody>
                    <a:bodyPr/>
                    <a:lstStyle/>
                    <a:p>
                      <a:pPr algn="l" fontAlgn="ctr"/>
                      <a:r>
                        <a:rPr lang="en-US" sz="800" b="1" i="0" u="none" strike="noStrike" dirty="0">
                          <a:solidFill>
                            <a:srgbClr val="FFFFFF"/>
                          </a:solidFill>
                          <a:effectLst/>
                          <a:latin typeface="Calibri" panose="020F0502020204030204" pitchFamily="34" charset="0"/>
                        </a:rPr>
                        <a:t> </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solidFill>
                            <a:srgbClr val="000000"/>
                          </a:solidFill>
                          <a:effectLst/>
                          <a:latin typeface="Calibri" panose="020F0502020204030204" pitchFamily="34" charset="0"/>
                        </a:rPr>
                        <a:t>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005367"/>
                  </a:ext>
                </a:extLst>
              </a:tr>
              <a:tr h="200705">
                <a:tc>
                  <a:txBody>
                    <a:bodyPr/>
                    <a:lstStyle/>
                    <a:p>
                      <a:pPr algn="l" fontAlgn="ctr"/>
                      <a:r>
                        <a:rPr lang="en-US" sz="800" b="1" i="0" u="none" strike="noStrike" dirty="0">
                          <a:solidFill>
                            <a:srgbClr val="FFFFFF"/>
                          </a:solidFill>
                          <a:effectLst/>
                          <a:latin typeface="Calibri" panose="020F0502020204030204" pitchFamily="34" charset="0"/>
                        </a:rPr>
                        <a:t>TOTAL LIABILITIES &amp; NET ASSETS</a:t>
                      </a:r>
                    </a:p>
                  </a:txBody>
                  <a:tcPr marL="4083" marR="4083" marT="4083" marB="0" anchor="ctr">
                    <a:lnL w="6350" cap="flat" cmpd="sng" algn="ctr">
                      <a:solidFill>
                        <a:srgbClr val="333F4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F4F"/>
                      </a:solidFill>
                      <a:prstDash val="solid"/>
                      <a:round/>
                      <a:headEnd type="none" w="med" len="med"/>
                      <a:tailEnd type="none" w="med" len="med"/>
                    </a:lnB>
                    <a:solidFill>
                      <a:srgbClr val="333F4F"/>
                    </a:solidFill>
                  </a:tcPr>
                </a:tc>
                <a:tc>
                  <a:txBody>
                    <a:bodyPr/>
                    <a:lstStyle/>
                    <a:p>
                      <a:pPr algn="r" fontAlgn="ctr"/>
                      <a:r>
                        <a:rPr lang="en-US" sz="900" b="1" i="0" u="none" strike="noStrike" dirty="0">
                          <a:solidFill>
                            <a:srgbClr val="000000"/>
                          </a:solidFill>
                          <a:effectLst/>
                          <a:latin typeface="Calibri" panose="020F0502020204030204" pitchFamily="34" charset="0"/>
                        </a:rPr>
                        <a:t>2,281,063 </a:t>
                      </a:r>
                    </a:p>
                  </a:txBody>
                  <a:tcPr marL="4083" marR="4083" marT="4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F4F"/>
                      </a:solidFill>
                      <a:prstDash val="solid"/>
                      <a:round/>
                      <a:headEnd type="none" w="med" len="med"/>
                      <a:tailEnd type="none" w="med" len="med"/>
                    </a:lnB>
                    <a:solidFill>
                      <a:srgbClr val="D6DCE4"/>
                    </a:solidFill>
                  </a:tcPr>
                </a:tc>
                <a:extLst>
                  <a:ext uri="{0D108BD9-81ED-4DB2-BD59-A6C34878D82A}">
                    <a16:rowId xmlns:a16="http://schemas.microsoft.com/office/drawing/2014/main" val="241904421"/>
                  </a:ext>
                </a:extLst>
              </a:tr>
            </a:tbl>
          </a:graphicData>
        </a:graphic>
      </p:graphicFrame>
      <p:sp>
        <p:nvSpPr>
          <p:cNvPr id="10" name="Content Placeholder 3">
            <a:extLst>
              <a:ext uri="{FF2B5EF4-FFF2-40B4-BE49-F238E27FC236}">
                <a16:creationId xmlns:a16="http://schemas.microsoft.com/office/drawing/2014/main" id="{6F95934C-88A8-48AF-AF13-641CCB68E1C1}"/>
              </a:ext>
            </a:extLst>
          </p:cNvPr>
          <p:cNvSpPr txBox="1">
            <a:spLocks/>
          </p:cNvSpPr>
          <p:nvPr/>
        </p:nvSpPr>
        <p:spPr>
          <a:xfrm>
            <a:off x="9636760" y="2707988"/>
            <a:ext cx="1960881" cy="18694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800" b="1" dirty="0"/>
              <a:t>Sample</a:t>
            </a:r>
          </a:p>
          <a:p>
            <a:pPr marL="0" indent="0" algn="ctr">
              <a:buFont typeface="Wingdings 3" charset="2"/>
              <a:buNone/>
            </a:pPr>
            <a:r>
              <a:rPr lang="en-US" sz="2800" b="1" dirty="0"/>
              <a:t>Balance</a:t>
            </a:r>
          </a:p>
          <a:p>
            <a:pPr marL="0" indent="0" algn="ctr">
              <a:buFont typeface="Wingdings 3" charset="2"/>
              <a:buNone/>
            </a:pPr>
            <a:r>
              <a:rPr lang="en-US" sz="2800" b="1" dirty="0"/>
              <a:t>Sheet</a:t>
            </a:r>
          </a:p>
          <a:p>
            <a:pPr marL="0" indent="0" algn="ctr">
              <a:buFont typeface="Wingdings 3" charset="2"/>
              <a:buNone/>
            </a:pPr>
            <a:endParaRPr lang="en-US" sz="2800" b="1" dirty="0"/>
          </a:p>
        </p:txBody>
      </p:sp>
      <p:sp>
        <p:nvSpPr>
          <p:cNvPr id="11" name="Content Placeholder 3">
            <a:extLst>
              <a:ext uri="{FF2B5EF4-FFF2-40B4-BE49-F238E27FC236}">
                <a16:creationId xmlns:a16="http://schemas.microsoft.com/office/drawing/2014/main" id="{3E2595AB-6DDE-47E1-A8A3-D4528E4D6975}"/>
              </a:ext>
            </a:extLst>
          </p:cNvPr>
          <p:cNvSpPr txBox="1">
            <a:spLocks/>
          </p:cNvSpPr>
          <p:nvPr/>
        </p:nvSpPr>
        <p:spPr>
          <a:xfrm>
            <a:off x="1767114" y="1804597"/>
            <a:ext cx="2407921" cy="48313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b="1" dirty="0"/>
              <a:t>Assets </a:t>
            </a:r>
            <a:endParaRPr lang="en-US" sz="1600" b="1" dirty="0"/>
          </a:p>
          <a:p>
            <a:pPr lvl="1"/>
            <a:r>
              <a:rPr lang="en-US" sz="1400" b="1" dirty="0"/>
              <a:t>What We Own</a:t>
            </a:r>
          </a:p>
          <a:p>
            <a:endParaRPr lang="en-US" sz="2000" b="1" dirty="0"/>
          </a:p>
          <a:p>
            <a:endParaRPr lang="en-US" sz="2000" b="1" dirty="0"/>
          </a:p>
          <a:p>
            <a:endParaRPr lang="en-US" sz="2000" b="1" dirty="0"/>
          </a:p>
          <a:p>
            <a:r>
              <a:rPr lang="en-US" sz="2000" b="1" dirty="0"/>
              <a:t>Liabilities</a:t>
            </a:r>
          </a:p>
          <a:p>
            <a:pPr lvl="1"/>
            <a:r>
              <a:rPr lang="en-US" sz="1400" b="1" dirty="0"/>
              <a:t>What We Owe</a:t>
            </a:r>
          </a:p>
          <a:p>
            <a:endParaRPr lang="en-US" sz="1600" b="1" dirty="0"/>
          </a:p>
          <a:p>
            <a:endParaRPr lang="en-US" sz="1600" b="1" dirty="0"/>
          </a:p>
          <a:p>
            <a:r>
              <a:rPr lang="en-US" sz="2000" b="1" dirty="0"/>
              <a:t>Net Assets</a:t>
            </a:r>
          </a:p>
          <a:p>
            <a:pPr lvl="1"/>
            <a:r>
              <a:rPr lang="en-US" sz="1400" b="1" dirty="0"/>
              <a:t>If Liquidate</a:t>
            </a:r>
          </a:p>
          <a:p>
            <a:pPr lvl="2"/>
            <a:r>
              <a:rPr lang="en-US" b="1" dirty="0"/>
              <a:t>What’s Left</a:t>
            </a:r>
          </a:p>
          <a:p>
            <a:pPr marL="0" indent="0" algn="ctr">
              <a:buFont typeface="Wingdings 3" charset="2"/>
              <a:buNone/>
            </a:pPr>
            <a:endParaRPr lang="en-US" sz="2800" b="1" dirty="0"/>
          </a:p>
        </p:txBody>
      </p:sp>
    </p:spTree>
    <p:extLst>
      <p:ext uri="{BB962C8B-B14F-4D97-AF65-F5344CB8AC3E}">
        <p14:creationId xmlns:p14="http://schemas.microsoft.com/office/powerpoint/2010/main" val="1561731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644433" y="1062447"/>
            <a:ext cx="10859589" cy="3235156"/>
          </a:xfrm>
        </p:spPr>
        <p:txBody>
          <a:bodyPr>
            <a:noAutofit/>
          </a:bodyPr>
          <a:lstStyle/>
          <a:p>
            <a:r>
              <a:rPr lang="en-US" altLang="en-US" sz="4000" dirty="0"/>
              <a:t>Understanding and Accounting</a:t>
            </a:r>
            <a:br>
              <a:rPr lang="en-US" altLang="en-US" sz="4000" dirty="0"/>
            </a:br>
            <a:r>
              <a:rPr lang="en-US" altLang="en-US" sz="4000" dirty="0"/>
              <a:t>for</a:t>
            </a:r>
            <a:br>
              <a:rPr lang="en-US" altLang="en-US" sz="4000" dirty="0"/>
            </a:br>
            <a:r>
              <a:rPr lang="en-US" altLang="en-US" sz="4000" dirty="0"/>
              <a:t>Contributions</a:t>
            </a:r>
            <a:br>
              <a:rPr lang="en-US" altLang="en-US" sz="4000" dirty="0"/>
            </a:br>
            <a:r>
              <a:rPr lang="en-US" altLang="en-US" sz="4000" dirty="0"/>
              <a:t>is</a:t>
            </a:r>
            <a:br>
              <a:rPr lang="en-US" altLang="en-US" sz="4000" dirty="0"/>
            </a:br>
            <a:r>
              <a:rPr lang="en-US" altLang="en-US" sz="4000" dirty="0"/>
              <a:t>Essential for Financial Health!!!</a:t>
            </a:r>
            <a:endParaRPr lang="en-US" sz="5400" dirty="0"/>
          </a:p>
        </p:txBody>
      </p:sp>
    </p:spTree>
    <p:extLst>
      <p:ext uri="{BB962C8B-B14F-4D97-AF65-F5344CB8AC3E}">
        <p14:creationId xmlns:p14="http://schemas.microsoft.com/office/powerpoint/2010/main" val="22125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9F148B2-340B-4E84-AE7F-7CE189BF3B72}"/>
              </a:ext>
            </a:extLst>
          </p:cNvPr>
          <p:cNvSpPr txBox="1">
            <a:spLocks noChangeArrowheads="1"/>
          </p:cNvSpPr>
          <p:nvPr/>
        </p:nvSpPr>
        <p:spPr>
          <a:xfrm>
            <a:off x="3653245" y="1375955"/>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pPr algn="r"/>
            <a:r>
              <a:rPr lang="en-US" altLang="en-US" sz="3000" b="0" dirty="0">
                <a:latin typeface="Calibri Light" panose="020F0302020204030204" pitchFamily="34" charset="0"/>
                <a:cs typeface="Calibri Light" panose="020F0302020204030204" pitchFamily="34" charset="0"/>
              </a:rPr>
              <a:t>Foundation Strategic Organizational Advantages</a:t>
            </a:r>
          </a:p>
        </p:txBody>
      </p:sp>
      <p:sp>
        <p:nvSpPr>
          <p:cNvPr id="9" name="Rectangle 3">
            <a:extLst>
              <a:ext uri="{FF2B5EF4-FFF2-40B4-BE49-F238E27FC236}">
                <a16:creationId xmlns:a16="http://schemas.microsoft.com/office/drawing/2014/main" id="{C9913F30-3321-406A-AE8B-F3E1BD302D7F}"/>
              </a:ext>
            </a:extLst>
          </p:cNvPr>
          <p:cNvSpPr txBox="1">
            <a:spLocks noChangeArrowheads="1"/>
          </p:cNvSpPr>
          <p:nvPr/>
        </p:nvSpPr>
        <p:spPr>
          <a:xfrm>
            <a:off x="1938020" y="2499725"/>
            <a:ext cx="8315960" cy="3838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t>ROI/Rewards:  </a:t>
            </a:r>
          </a:p>
          <a:p>
            <a:pPr lvl="2"/>
            <a:r>
              <a:rPr lang="en-US" altLang="en-US" sz="2800" dirty="0"/>
              <a:t>Time Invested </a:t>
            </a:r>
          </a:p>
          <a:p>
            <a:pPr lvl="3"/>
            <a:r>
              <a:rPr lang="en-US" altLang="en-US" sz="2400" dirty="0"/>
              <a:t>By the Board, Senior Management and Staff  </a:t>
            </a:r>
          </a:p>
          <a:p>
            <a:pPr lvl="2"/>
            <a:r>
              <a:rPr lang="en-US" altLang="en-US" sz="2800" dirty="0"/>
              <a:t>Effort Expanded to Grow </a:t>
            </a:r>
          </a:p>
          <a:p>
            <a:pPr lvl="3"/>
            <a:r>
              <a:rPr lang="en-US" altLang="en-US" sz="2400" dirty="0"/>
              <a:t>Mission Delivery, New Programs and Activities </a:t>
            </a:r>
          </a:p>
          <a:p>
            <a:pPr lvl="2"/>
            <a:r>
              <a:rPr lang="en-US" altLang="en-US" sz="2800" dirty="0"/>
              <a:t>Must Return</a:t>
            </a:r>
          </a:p>
          <a:p>
            <a:pPr lvl="3"/>
            <a:r>
              <a:rPr lang="en-US" altLang="en-US" sz="2400" dirty="0"/>
              <a:t>Increase in Funding, Brand Recognition and Public Awareness and Confidence </a:t>
            </a:r>
          </a:p>
        </p:txBody>
      </p:sp>
      <p:sp>
        <p:nvSpPr>
          <p:cNvPr id="10" name="Slide Number Placeholder 4">
            <a:extLst>
              <a:ext uri="{FF2B5EF4-FFF2-40B4-BE49-F238E27FC236}">
                <a16:creationId xmlns:a16="http://schemas.microsoft.com/office/drawing/2014/main" id="{8500A18B-E7DF-424A-B4F9-F14558F271C8}"/>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11" name="Slide Number Placeholder 4">
            <a:extLst>
              <a:ext uri="{FF2B5EF4-FFF2-40B4-BE49-F238E27FC236}">
                <a16:creationId xmlns:a16="http://schemas.microsoft.com/office/drawing/2014/main" id="{F902643F-FBAE-4420-A973-C73E1B75F2FB}"/>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5953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ox(in)">
                                      <p:cBhvr>
                                        <p:cTn id="10" dur="500"/>
                                        <p:tgtEl>
                                          <p:spTgt spid="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ox(in)">
                                      <p:cBhvr>
                                        <p:cTn id="13" dur="500"/>
                                        <p:tgtEl>
                                          <p:spTgt spid="9">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ox(in)">
                                      <p:cBhvr>
                                        <p:cTn id="16" dur="500"/>
                                        <p:tgtEl>
                                          <p:spTgt spid="9">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box(in)">
                                      <p:cBhvr>
                                        <p:cTn id="19" dur="500"/>
                                        <p:tgtEl>
                                          <p:spTgt spid="9">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ox(in)">
                                      <p:cBhvr>
                                        <p:cTn id="22" dur="500"/>
                                        <p:tgtEl>
                                          <p:spTgt spid="9">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box(in)">
                                      <p:cBhvr>
                                        <p:cTn id="2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335827" y="1462677"/>
            <a:ext cx="7564437" cy="1143000"/>
          </a:xfrm>
        </p:spPr>
        <p:txBody>
          <a:bodyPr>
            <a:normAutofit/>
          </a:bodyPr>
          <a:lstStyle/>
          <a:p>
            <a:pPr algn="ctr" eaLnBrk="1" hangingPunct="1"/>
            <a:r>
              <a:rPr lang="en-US" altLang="en-US" sz="3600" dirty="0"/>
              <a:t>Accounting for Contributions</a:t>
            </a:r>
          </a:p>
        </p:txBody>
      </p:sp>
      <p:sp>
        <p:nvSpPr>
          <p:cNvPr id="477187" name="Rectangle 3"/>
          <p:cNvSpPr>
            <a:spLocks noGrp="1" noChangeArrowheads="1"/>
          </p:cNvSpPr>
          <p:nvPr>
            <p:ph type="body" idx="1"/>
          </p:nvPr>
        </p:nvSpPr>
        <p:spPr>
          <a:xfrm>
            <a:off x="844731" y="3137081"/>
            <a:ext cx="7772400" cy="3342640"/>
          </a:xfrm>
        </p:spPr>
        <p:txBody>
          <a:bodyPr/>
          <a:lstStyle/>
          <a:p>
            <a:pPr eaLnBrk="1" hangingPunct="1"/>
            <a:r>
              <a:rPr lang="en-US" altLang="en-US" dirty="0"/>
              <a:t>Essential to Have a Good Understanding about Contributions</a:t>
            </a:r>
          </a:p>
          <a:p>
            <a:pPr lvl="2" eaLnBrk="1" hangingPunct="1"/>
            <a:r>
              <a:rPr lang="en-US" altLang="en-US" dirty="0"/>
              <a:t>Critical for Accounting to Properly Record Contributions</a:t>
            </a:r>
          </a:p>
          <a:p>
            <a:pPr lvl="2" eaLnBrk="1" hangingPunct="1"/>
            <a:r>
              <a:rPr lang="en-US" altLang="en-US" dirty="0"/>
              <a:t>Critical for Donor Files and Database</a:t>
            </a:r>
          </a:p>
          <a:p>
            <a:pPr lvl="2" eaLnBrk="1" hangingPunct="1"/>
            <a:r>
              <a:rPr lang="en-US" altLang="en-US" dirty="0"/>
              <a:t>Critical for Donor Management</a:t>
            </a:r>
          </a:p>
          <a:p>
            <a:pPr lvl="2" eaLnBrk="1" hangingPunct="1"/>
            <a:r>
              <a:rPr lang="en-US" altLang="en-US" dirty="0"/>
              <a:t>Critical for the Health of Your Organization</a:t>
            </a:r>
          </a:p>
        </p:txBody>
      </p:sp>
      <p:sp>
        <p:nvSpPr>
          <p:cNvPr id="5" name="Slide Number Placeholder 4">
            <a:extLst>
              <a:ext uri="{FF2B5EF4-FFF2-40B4-BE49-F238E27FC236}">
                <a16:creationId xmlns:a16="http://schemas.microsoft.com/office/drawing/2014/main" id="{86D49E28-C703-433F-BF25-ABD1455FEFD9}"/>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0395C559-1DEC-4E5B-B273-90627880D9EE}"/>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4291311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 calcmode="lin" valueType="num">
                                      <p:cBhvr additive="base">
                                        <p:cTn id="7" dur="500" fill="hold"/>
                                        <p:tgtEl>
                                          <p:spTgt spid="477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7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7187">
                                            <p:txEl>
                                              <p:pRg st="1" end="1"/>
                                            </p:txEl>
                                          </p:spTgt>
                                        </p:tgtEl>
                                        <p:attrNameLst>
                                          <p:attrName>style.visibility</p:attrName>
                                        </p:attrNameLst>
                                      </p:cBhvr>
                                      <p:to>
                                        <p:strVal val="visible"/>
                                      </p:to>
                                    </p:set>
                                    <p:anim calcmode="lin" valueType="num">
                                      <p:cBhvr additive="base">
                                        <p:cTn id="13" dur="500" fill="hold"/>
                                        <p:tgtEl>
                                          <p:spTgt spid="4771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7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7187">
                                            <p:txEl>
                                              <p:pRg st="2" end="2"/>
                                            </p:txEl>
                                          </p:spTgt>
                                        </p:tgtEl>
                                        <p:attrNameLst>
                                          <p:attrName>style.visibility</p:attrName>
                                        </p:attrNameLst>
                                      </p:cBhvr>
                                      <p:to>
                                        <p:strVal val="visible"/>
                                      </p:to>
                                    </p:set>
                                    <p:anim calcmode="lin" valueType="num">
                                      <p:cBhvr additive="base">
                                        <p:cTn id="19" dur="500" fill="hold"/>
                                        <p:tgtEl>
                                          <p:spTgt spid="4771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7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77187">
                                            <p:txEl>
                                              <p:pRg st="3" end="3"/>
                                            </p:txEl>
                                          </p:spTgt>
                                        </p:tgtEl>
                                        <p:attrNameLst>
                                          <p:attrName>style.visibility</p:attrName>
                                        </p:attrNameLst>
                                      </p:cBhvr>
                                      <p:to>
                                        <p:strVal val="visible"/>
                                      </p:to>
                                    </p:set>
                                    <p:anim calcmode="lin" valueType="num">
                                      <p:cBhvr additive="base">
                                        <p:cTn id="25" dur="500" fill="hold"/>
                                        <p:tgtEl>
                                          <p:spTgt spid="4771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77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77187">
                                            <p:txEl>
                                              <p:pRg st="4" end="4"/>
                                            </p:txEl>
                                          </p:spTgt>
                                        </p:tgtEl>
                                        <p:attrNameLst>
                                          <p:attrName>style.visibility</p:attrName>
                                        </p:attrNameLst>
                                      </p:cBhvr>
                                      <p:to>
                                        <p:strVal val="visible"/>
                                      </p:to>
                                    </p:set>
                                    <p:anim calcmode="lin" valueType="num">
                                      <p:cBhvr additive="base">
                                        <p:cTn id="31" dur="500" fill="hold"/>
                                        <p:tgtEl>
                                          <p:spTgt spid="4771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771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736579" y="1437640"/>
            <a:ext cx="7138442" cy="889000"/>
          </a:xfrm>
        </p:spPr>
        <p:txBody>
          <a:bodyPr>
            <a:normAutofit fontScale="90000"/>
          </a:bodyPr>
          <a:lstStyle/>
          <a:p>
            <a:pPr algn="ctr" eaLnBrk="1" hangingPunct="1"/>
            <a:r>
              <a:rPr lang="en-US" altLang="en-US" sz="4000" dirty="0"/>
              <a:t>Accounting for Contributions</a:t>
            </a:r>
          </a:p>
        </p:txBody>
      </p:sp>
      <p:sp>
        <p:nvSpPr>
          <p:cNvPr id="478211" name="Rectangle 3"/>
          <p:cNvSpPr>
            <a:spLocks noGrp="1" noChangeArrowheads="1"/>
          </p:cNvSpPr>
          <p:nvPr>
            <p:ph type="body" idx="1"/>
          </p:nvPr>
        </p:nvSpPr>
        <p:spPr>
          <a:xfrm>
            <a:off x="1240246" y="2626360"/>
            <a:ext cx="7772400" cy="3774440"/>
          </a:xfrm>
        </p:spPr>
        <p:txBody>
          <a:bodyPr/>
          <a:lstStyle/>
          <a:p>
            <a:pPr eaLnBrk="1" hangingPunct="1"/>
            <a:r>
              <a:rPr lang="en-US" altLang="en-US" dirty="0"/>
              <a:t>When to Record Contributions</a:t>
            </a:r>
          </a:p>
          <a:p>
            <a:pPr lvl="2" eaLnBrk="1" hangingPunct="1"/>
            <a:r>
              <a:rPr lang="en-US" altLang="en-US" dirty="0"/>
              <a:t>Timing</a:t>
            </a:r>
          </a:p>
          <a:p>
            <a:pPr lvl="2" eaLnBrk="1" hangingPunct="1"/>
            <a:r>
              <a:rPr lang="en-US" altLang="en-US" dirty="0"/>
              <a:t>Documentation</a:t>
            </a:r>
          </a:p>
          <a:p>
            <a:pPr eaLnBrk="1" hangingPunct="1"/>
            <a:r>
              <a:rPr lang="en-US" altLang="en-US" dirty="0"/>
              <a:t>Understanding Donor Restrictions</a:t>
            </a:r>
          </a:p>
          <a:p>
            <a:pPr lvl="2" eaLnBrk="1" hangingPunct="1"/>
            <a:r>
              <a:rPr lang="en-US" altLang="en-US" dirty="0"/>
              <a:t>Unrestricted</a:t>
            </a:r>
          </a:p>
          <a:p>
            <a:pPr lvl="2" eaLnBrk="1" hangingPunct="1"/>
            <a:r>
              <a:rPr lang="en-US" altLang="en-US" dirty="0"/>
              <a:t>Temporarily Restricted</a:t>
            </a:r>
          </a:p>
          <a:p>
            <a:pPr lvl="2" eaLnBrk="1" hangingPunct="1"/>
            <a:r>
              <a:rPr lang="en-US" altLang="en-US" dirty="0"/>
              <a:t>Permanently Restricted</a:t>
            </a:r>
          </a:p>
        </p:txBody>
      </p:sp>
      <p:sp>
        <p:nvSpPr>
          <p:cNvPr id="5" name="Slide Number Placeholder 4">
            <a:extLst>
              <a:ext uri="{FF2B5EF4-FFF2-40B4-BE49-F238E27FC236}">
                <a16:creationId xmlns:a16="http://schemas.microsoft.com/office/drawing/2014/main" id="{F2448251-8AB4-4003-BD81-D34AC54CBB20}"/>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BCB12B26-FDFC-4375-9347-575A9119F57C}"/>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921344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box(in)">
                                      <p:cBhvr>
                                        <p:cTn id="7" dur="500"/>
                                        <p:tgtEl>
                                          <p:spTgt spid="47821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8211">
                                            <p:txEl>
                                              <p:pRg st="1" end="1"/>
                                            </p:txEl>
                                          </p:spTgt>
                                        </p:tgtEl>
                                        <p:attrNameLst>
                                          <p:attrName>style.visibility</p:attrName>
                                        </p:attrNameLst>
                                      </p:cBhvr>
                                      <p:to>
                                        <p:strVal val="visible"/>
                                      </p:to>
                                    </p:set>
                                    <p:animEffect transition="in" filter="box(in)">
                                      <p:cBhvr>
                                        <p:cTn id="10" dur="500"/>
                                        <p:tgtEl>
                                          <p:spTgt spid="478211">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78211">
                                            <p:txEl>
                                              <p:pRg st="2" end="2"/>
                                            </p:txEl>
                                          </p:spTgt>
                                        </p:tgtEl>
                                        <p:attrNameLst>
                                          <p:attrName>style.visibility</p:attrName>
                                        </p:attrNameLst>
                                      </p:cBhvr>
                                      <p:to>
                                        <p:strVal val="visible"/>
                                      </p:to>
                                    </p:set>
                                    <p:animEffect transition="in" filter="box(in)">
                                      <p:cBhvr>
                                        <p:cTn id="13" dur="500"/>
                                        <p:tgtEl>
                                          <p:spTgt spid="47821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78211">
                                            <p:txEl>
                                              <p:pRg st="3" end="3"/>
                                            </p:txEl>
                                          </p:spTgt>
                                        </p:tgtEl>
                                        <p:attrNameLst>
                                          <p:attrName>style.visibility</p:attrName>
                                        </p:attrNameLst>
                                      </p:cBhvr>
                                      <p:to>
                                        <p:strVal val="visible"/>
                                      </p:to>
                                    </p:set>
                                    <p:animEffect transition="in" filter="box(in)">
                                      <p:cBhvr>
                                        <p:cTn id="18" dur="500"/>
                                        <p:tgtEl>
                                          <p:spTgt spid="478211">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78211">
                                            <p:txEl>
                                              <p:pRg st="4" end="4"/>
                                            </p:txEl>
                                          </p:spTgt>
                                        </p:tgtEl>
                                        <p:attrNameLst>
                                          <p:attrName>style.visibility</p:attrName>
                                        </p:attrNameLst>
                                      </p:cBhvr>
                                      <p:to>
                                        <p:strVal val="visible"/>
                                      </p:to>
                                    </p:set>
                                    <p:animEffect transition="in" filter="box(in)">
                                      <p:cBhvr>
                                        <p:cTn id="21" dur="500"/>
                                        <p:tgtEl>
                                          <p:spTgt spid="478211">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78211">
                                            <p:txEl>
                                              <p:pRg st="5" end="5"/>
                                            </p:txEl>
                                          </p:spTgt>
                                        </p:tgtEl>
                                        <p:attrNameLst>
                                          <p:attrName>style.visibility</p:attrName>
                                        </p:attrNameLst>
                                      </p:cBhvr>
                                      <p:to>
                                        <p:strVal val="visible"/>
                                      </p:to>
                                    </p:set>
                                    <p:animEffect transition="in" filter="box(in)">
                                      <p:cBhvr>
                                        <p:cTn id="24" dur="500"/>
                                        <p:tgtEl>
                                          <p:spTgt spid="478211">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78211">
                                            <p:txEl>
                                              <p:pRg st="6" end="6"/>
                                            </p:txEl>
                                          </p:spTgt>
                                        </p:tgtEl>
                                        <p:attrNameLst>
                                          <p:attrName>style.visibility</p:attrName>
                                        </p:attrNameLst>
                                      </p:cBhvr>
                                      <p:to>
                                        <p:strVal val="visible"/>
                                      </p:to>
                                    </p:set>
                                    <p:animEffect transition="in" filter="box(in)">
                                      <p:cBhvr>
                                        <p:cTn id="27" dur="500"/>
                                        <p:tgtEl>
                                          <p:spTgt spid="478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993481" y="1492069"/>
            <a:ext cx="6624637" cy="792480"/>
          </a:xfrm>
        </p:spPr>
        <p:txBody>
          <a:bodyPr>
            <a:normAutofit fontScale="90000"/>
          </a:bodyPr>
          <a:lstStyle/>
          <a:p>
            <a:pPr eaLnBrk="1" hangingPunct="1"/>
            <a:r>
              <a:rPr lang="en-US" altLang="en-US" sz="4000" dirty="0"/>
              <a:t>Accounting for Contributions</a:t>
            </a:r>
          </a:p>
        </p:txBody>
      </p:sp>
      <p:sp>
        <p:nvSpPr>
          <p:cNvPr id="479235" name="Rectangle 3"/>
          <p:cNvSpPr>
            <a:spLocks noGrp="1" noChangeArrowheads="1"/>
          </p:cNvSpPr>
          <p:nvPr>
            <p:ph type="body" idx="1"/>
          </p:nvPr>
        </p:nvSpPr>
        <p:spPr>
          <a:xfrm>
            <a:off x="1199605" y="2545080"/>
            <a:ext cx="7772400" cy="3829594"/>
          </a:xfrm>
        </p:spPr>
        <p:txBody>
          <a:bodyPr/>
          <a:lstStyle/>
          <a:p>
            <a:pPr eaLnBrk="1" hangingPunct="1"/>
            <a:r>
              <a:rPr lang="en-US" altLang="en-US" dirty="0"/>
              <a:t>In-Kind Contributions</a:t>
            </a:r>
          </a:p>
          <a:p>
            <a:pPr lvl="2" eaLnBrk="1" hangingPunct="1"/>
            <a:r>
              <a:rPr lang="en-US" altLang="en-US" dirty="0"/>
              <a:t>Services</a:t>
            </a:r>
          </a:p>
          <a:p>
            <a:pPr lvl="2" eaLnBrk="1" hangingPunct="1"/>
            <a:r>
              <a:rPr lang="en-US" altLang="en-US" dirty="0"/>
              <a:t>Goods</a:t>
            </a:r>
          </a:p>
          <a:p>
            <a:pPr eaLnBrk="1" hangingPunct="1"/>
            <a:r>
              <a:rPr lang="en-US" altLang="en-US" dirty="0"/>
              <a:t>Non-Cash Contributions</a:t>
            </a:r>
          </a:p>
          <a:p>
            <a:pPr lvl="2" eaLnBrk="1" hangingPunct="1"/>
            <a:r>
              <a:rPr lang="en-US" altLang="en-US" dirty="0"/>
              <a:t>How are they Different from In-Kind Contributions?</a:t>
            </a:r>
          </a:p>
          <a:p>
            <a:pPr eaLnBrk="1" hangingPunct="1"/>
            <a:r>
              <a:rPr lang="en-US" altLang="en-US" dirty="0"/>
              <a:t>Acknowledgement of Gifts</a:t>
            </a:r>
          </a:p>
          <a:p>
            <a:pPr eaLnBrk="1" hangingPunct="1"/>
            <a:r>
              <a:rPr lang="en-US" altLang="en-US" dirty="0"/>
              <a:t>Pass-Through Contributions</a:t>
            </a:r>
          </a:p>
        </p:txBody>
      </p:sp>
      <p:sp>
        <p:nvSpPr>
          <p:cNvPr id="5" name="Slide Number Placeholder 4">
            <a:extLst>
              <a:ext uri="{FF2B5EF4-FFF2-40B4-BE49-F238E27FC236}">
                <a16:creationId xmlns:a16="http://schemas.microsoft.com/office/drawing/2014/main" id="{B94735C7-0116-4963-96E1-10763E2B3B57}"/>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176D39A4-C827-4B68-9F22-19767741EE5C}"/>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48395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anim calcmode="lin" valueType="num">
                                      <p:cBhvr additive="base">
                                        <p:cTn id="7" dur="500" fill="hold"/>
                                        <p:tgtEl>
                                          <p:spTgt spid="479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92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9235">
                                            <p:txEl>
                                              <p:pRg st="1" end="1"/>
                                            </p:txEl>
                                          </p:spTgt>
                                        </p:tgtEl>
                                        <p:attrNameLst>
                                          <p:attrName>style.visibility</p:attrName>
                                        </p:attrNameLst>
                                      </p:cBhvr>
                                      <p:to>
                                        <p:strVal val="visible"/>
                                      </p:to>
                                    </p:set>
                                    <p:anim calcmode="lin" valueType="num">
                                      <p:cBhvr additive="base">
                                        <p:cTn id="11" dur="500" fill="hold"/>
                                        <p:tgtEl>
                                          <p:spTgt spid="4792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92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9235">
                                            <p:txEl>
                                              <p:pRg st="2" end="2"/>
                                            </p:txEl>
                                          </p:spTgt>
                                        </p:tgtEl>
                                        <p:attrNameLst>
                                          <p:attrName>style.visibility</p:attrName>
                                        </p:attrNameLst>
                                      </p:cBhvr>
                                      <p:to>
                                        <p:strVal val="visible"/>
                                      </p:to>
                                    </p:set>
                                    <p:anim calcmode="lin" valueType="num">
                                      <p:cBhvr additive="base">
                                        <p:cTn id="15" dur="500" fill="hold"/>
                                        <p:tgtEl>
                                          <p:spTgt spid="4792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79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79235">
                                            <p:txEl>
                                              <p:pRg st="3" end="3"/>
                                            </p:txEl>
                                          </p:spTgt>
                                        </p:tgtEl>
                                        <p:attrNameLst>
                                          <p:attrName>style.visibility</p:attrName>
                                        </p:attrNameLst>
                                      </p:cBhvr>
                                      <p:to>
                                        <p:strVal val="visible"/>
                                      </p:to>
                                    </p:set>
                                    <p:anim calcmode="lin" valueType="num">
                                      <p:cBhvr additive="base">
                                        <p:cTn id="21" dur="500" fill="hold"/>
                                        <p:tgtEl>
                                          <p:spTgt spid="4792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792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79235">
                                            <p:txEl>
                                              <p:pRg st="4" end="4"/>
                                            </p:txEl>
                                          </p:spTgt>
                                        </p:tgtEl>
                                        <p:attrNameLst>
                                          <p:attrName>style.visibility</p:attrName>
                                        </p:attrNameLst>
                                      </p:cBhvr>
                                      <p:to>
                                        <p:strVal val="visible"/>
                                      </p:to>
                                    </p:set>
                                    <p:anim calcmode="lin" valueType="num">
                                      <p:cBhvr additive="base">
                                        <p:cTn id="25" dur="500" fill="hold"/>
                                        <p:tgtEl>
                                          <p:spTgt spid="4792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92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9235">
                                            <p:txEl>
                                              <p:pRg st="5" end="5"/>
                                            </p:txEl>
                                          </p:spTgt>
                                        </p:tgtEl>
                                        <p:attrNameLst>
                                          <p:attrName>style.visibility</p:attrName>
                                        </p:attrNameLst>
                                      </p:cBhvr>
                                      <p:to>
                                        <p:strVal val="visible"/>
                                      </p:to>
                                    </p:set>
                                    <p:anim calcmode="lin" valueType="num">
                                      <p:cBhvr additive="base">
                                        <p:cTn id="31" dur="500" fill="hold"/>
                                        <p:tgtEl>
                                          <p:spTgt spid="4792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92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9235">
                                            <p:txEl>
                                              <p:pRg st="6" end="6"/>
                                            </p:txEl>
                                          </p:spTgt>
                                        </p:tgtEl>
                                        <p:attrNameLst>
                                          <p:attrName>style.visibility</p:attrName>
                                        </p:attrNameLst>
                                      </p:cBhvr>
                                      <p:to>
                                        <p:strVal val="visible"/>
                                      </p:to>
                                    </p:set>
                                    <p:anim calcmode="lin" valueType="num">
                                      <p:cBhvr additive="base">
                                        <p:cTn id="37" dur="500" fill="hold"/>
                                        <p:tgtEl>
                                          <p:spTgt spid="4792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92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ctr" eaLnBrk="1" hangingPunct="1"/>
            <a:r>
              <a:rPr lang="en-US" altLang="en-US" dirty="0"/>
              <a:t>ACCOUNTING FOR CONTRIBUTIONS</a:t>
            </a:r>
          </a:p>
        </p:txBody>
      </p:sp>
      <p:sp>
        <p:nvSpPr>
          <p:cNvPr id="57348" name="Rectangle 3"/>
          <p:cNvSpPr>
            <a:spLocks noGrp="1" noChangeArrowheads="1"/>
          </p:cNvSpPr>
          <p:nvPr>
            <p:ph type="body" idx="1"/>
          </p:nvPr>
        </p:nvSpPr>
        <p:spPr>
          <a:xfrm>
            <a:off x="2133600" y="2133600"/>
            <a:ext cx="7772400" cy="4114800"/>
          </a:xfrm>
        </p:spPr>
        <p:txBody>
          <a:bodyPr/>
          <a:lstStyle/>
          <a:p>
            <a:pPr eaLnBrk="1" hangingPunct="1">
              <a:buFont typeface="Wingdings" panose="05000000000000000000" pitchFamily="2" charset="2"/>
              <a:buNone/>
            </a:pPr>
            <a:endParaRPr lang="en-US" altLang="en-US" sz="3600" b="1" i="1" dirty="0"/>
          </a:p>
          <a:p>
            <a:pPr algn="ctr" eaLnBrk="1" hangingPunct="1">
              <a:buFont typeface="Wingdings" panose="05000000000000000000" pitchFamily="2" charset="2"/>
              <a:buNone/>
            </a:pPr>
            <a:r>
              <a:rPr lang="en-US" altLang="en-US" sz="3600" b="1" i="1" dirty="0"/>
              <a:t>CASE STUDY - #1</a:t>
            </a:r>
          </a:p>
          <a:p>
            <a:pPr algn="ctr" eaLnBrk="1" hangingPunct="1">
              <a:buFont typeface="Wingdings" panose="05000000000000000000" pitchFamily="2" charset="2"/>
              <a:buNone/>
            </a:pPr>
            <a:endParaRPr lang="en-US" altLang="en-US" sz="3600" b="1" i="1" dirty="0"/>
          </a:p>
          <a:p>
            <a:pPr algn="ctr" eaLnBrk="1" hangingPunct="1">
              <a:buFont typeface="Wingdings" panose="05000000000000000000" pitchFamily="2" charset="2"/>
              <a:buNone/>
            </a:pPr>
            <a:r>
              <a:rPr lang="en-US" altLang="en-US" sz="3600" b="1" i="1" dirty="0"/>
              <a:t>“Fundraising Quandaries”</a:t>
            </a:r>
          </a:p>
          <a:p>
            <a:pPr algn="ctr" eaLnBrk="1" hangingPunct="1">
              <a:buFont typeface="Wingdings" panose="05000000000000000000" pitchFamily="2" charset="2"/>
              <a:buNone/>
            </a:pPr>
            <a:r>
              <a:rPr lang="en-US" altLang="en-US" sz="2000" b="1" i="1" dirty="0"/>
              <a:t>Timing, Effect on Income and Meeting Donor Expectations</a:t>
            </a:r>
          </a:p>
          <a:p>
            <a:pPr algn="ctr" eaLnBrk="1" hangingPunct="1">
              <a:buFont typeface="Wingdings" panose="05000000000000000000" pitchFamily="2" charset="2"/>
              <a:buNone/>
            </a:pPr>
            <a:endParaRPr lang="en-US" altLang="en-US" sz="2000" b="1" i="1" dirty="0"/>
          </a:p>
          <a:p>
            <a:pPr algn="ctr" eaLnBrk="1" hangingPunct="1">
              <a:buFont typeface="Wingdings" panose="05000000000000000000" pitchFamily="2" charset="2"/>
              <a:buNone/>
            </a:pPr>
            <a:r>
              <a:rPr lang="en-US" altLang="en-US" sz="2000" b="1" i="1" dirty="0"/>
              <a:t>Two Person Team Problem Solving</a:t>
            </a:r>
          </a:p>
        </p:txBody>
      </p:sp>
      <p:sp>
        <p:nvSpPr>
          <p:cNvPr id="5" name="Slide Number Placeholder 4">
            <a:extLst>
              <a:ext uri="{FF2B5EF4-FFF2-40B4-BE49-F238E27FC236}">
                <a16:creationId xmlns:a16="http://schemas.microsoft.com/office/drawing/2014/main" id="{9A4AA8B6-3A0F-483D-AB04-0402A445318D}"/>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430FB07B-8E7A-4440-A1B1-DC5ED363DFCC}"/>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4120725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3222149" y="676751"/>
            <a:ext cx="5747702" cy="1143000"/>
          </a:xfrm>
        </p:spPr>
        <p:txBody>
          <a:bodyPr/>
          <a:lstStyle/>
          <a:p>
            <a:pPr algn="ctr" eaLnBrk="1" hangingPunct="1"/>
            <a:r>
              <a:rPr lang="en-US" altLang="en-US" sz="3200" dirty="0"/>
              <a:t>Accounting for Contributions</a:t>
            </a:r>
            <a:br>
              <a:rPr lang="en-US" altLang="en-US" sz="3200" dirty="0"/>
            </a:br>
            <a:r>
              <a:rPr lang="en-US" altLang="en-US" sz="3200" dirty="0"/>
              <a:t>Situation #1</a:t>
            </a:r>
          </a:p>
        </p:txBody>
      </p:sp>
      <p:graphicFrame>
        <p:nvGraphicFramePr>
          <p:cNvPr id="509975" name="Group 23"/>
          <p:cNvGraphicFramePr>
            <a:graphicFrameLocks noGrp="1"/>
          </p:cNvGraphicFramePr>
          <p:nvPr>
            <p:ph idx="1"/>
            <p:extLst>
              <p:ext uri="{D42A27DB-BD31-4B8C-83A1-F6EECF244321}">
                <p14:modId xmlns:p14="http://schemas.microsoft.com/office/powerpoint/2010/main" val="2872405618"/>
              </p:ext>
            </p:extLst>
          </p:nvPr>
        </p:nvGraphicFramePr>
        <p:xfrm>
          <a:off x="2819400" y="2463778"/>
          <a:ext cx="6553200" cy="2362200"/>
        </p:xfrm>
        <a:graphic>
          <a:graphicData uri="http://schemas.openxmlformats.org/drawingml/2006/table">
            <a:tbl>
              <a:tblPr/>
              <a:tblGrid>
                <a:gridCol w="6553200">
                  <a:extLst>
                    <a:ext uri="{9D8B030D-6E8A-4147-A177-3AD203B41FA5}">
                      <a16:colId xmlns:a16="http://schemas.microsoft.com/office/drawing/2014/main" val="20000"/>
                    </a:ext>
                  </a:extLst>
                </a:gridCol>
              </a:tblGrid>
              <a:tr h="2362200">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Unsolicited cash contribution from Mary Jane Smith, in the form of a check, is received in the mail with no additional documentation.</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AEB75079-E502-420B-AFD7-BF0403899E83}"/>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AEB10DEF-1FB9-4CD8-B5D2-BB859D7BBBAD}"/>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55588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3280569" y="475298"/>
            <a:ext cx="5630862" cy="1143000"/>
          </a:xfrm>
        </p:spPr>
        <p:txBody>
          <a:bodyPr/>
          <a:lstStyle/>
          <a:p>
            <a:pPr algn="ctr" eaLnBrk="1" hangingPunct="1"/>
            <a:r>
              <a:rPr lang="en-US" altLang="en-US" sz="3200" dirty="0"/>
              <a:t>Accounting for Contributions</a:t>
            </a:r>
            <a:br>
              <a:rPr lang="en-US" altLang="en-US" sz="3200" dirty="0"/>
            </a:br>
            <a:r>
              <a:rPr lang="en-US" altLang="en-US" sz="3200" dirty="0"/>
              <a:t>Situation #2</a:t>
            </a:r>
          </a:p>
        </p:txBody>
      </p:sp>
      <p:graphicFrame>
        <p:nvGraphicFramePr>
          <p:cNvPr id="514077" name="Group 29"/>
          <p:cNvGraphicFramePr>
            <a:graphicFrameLocks noGrp="1"/>
          </p:cNvGraphicFramePr>
          <p:nvPr>
            <p:ph idx="1"/>
            <p:extLst>
              <p:ext uri="{D42A27DB-BD31-4B8C-83A1-F6EECF244321}">
                <p14:modId xmlns:p14="http://schemas.microsoft.com/office/powerpoint/2010/main" val="3220750792"/>
              </p:ext>
            </p:extLst>
          </p:nvPr>
        </p:nvGraphicFramePr>
        <p:xfrm>
          <a:off x="2781300" y="2224314"/>
          <a:ext cx="6629400" cy="3352800"/>
        </p:xfrm>
        <a:graphic>
          <a:graphicData uri="http://schemas.openxmlformats.org/drawingml/2006/table">
            <a:tbl>
              <a:tblPr/>
              <a:tblGrid>
                <a:gridCol w="6629400">
                  <a:extLst>
                    <a:ext uri="{9D8B030D-6E8A-4147-A177-3AD203B41FA5}">
                      <a16:colId xmlns:a16="http://schemas.microsoft.com/office/drawing/2014/main" val="20000"/>
                    </a:ext>
                  </a:extLst>
                </a:gridCol>
              </a:tblGrid>
              <a:tr h="33528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A small local Maritime Museum is open to the general public daily between the hours of 10:00 AM and 4:00 PM.  There is no charge for admission.  The museum has a glass enclosed collection box for voluntary cash contributions.  The sign attached to the collection box reads; "Please Contribute $5.00 to Help Us Maintain our Museum in Beautiful Condition and Display New Artifacts".</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B71E5799-B0F6-4C8A-B0BA-4FA0E3830919}"/>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0555E249-C517-4DAA-B040-5E75B38E252D}"/>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58992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3415189" y="489767"/>
            <a:ext cx="5361622" cy="1143000"/>
          </a:xfrm>
        </p:spPr>
        <p:txBody>
          <a:bodyPr/>
          <a:lstStyle/>
          <a:p>
            <a:pPr algn="ctr" eaLnBrk="1" hangingPunct="1"/>
            <a:r>
              <a:rPr lang="en-US" altLang="en-US" sz="3200" dirty="0"/>
              <a:t>Accounting for Contributions</a:t>
            </a:r>
            <a:br>
              <a:rPr lang="en-US" altLang="en-US" sz="3200" dirty="0"/>
            </a:br>
            <a:r>
              <a:rPr lang="en-US" altLang="en-US" sz="3200" dirty="0"/>
              <a:t>Situation #3</a:t>
            </a:r>
          </a:p>
        </p:txBody>
      </p:sp>
      <p:graphicFrame>
        <p:nvGraphicFramePr>
          <p:cNvPr id="515099" name="Group 27"/>
          <p:cNvGraphicFramePr>
            <a:graphicFrameLocks noGrp="1"/>
          </p:cNvGraphicFramePr>
          <p:nvPr>
            <p:ph idx="1"/>
            <p:extLst>
              <p:ext uri="{D42A27DB-BD31-4B8C-83A1-F6EECF244321}">
                <p14:modId xmlns:p14="http://schemas.microsoft.com/office/powerpoint/2010/main" val="1433965385"/>
              </p:ext>
            </p:extLst>
          </p:nvPr>
        </p:nvGraphicFramePr>
        <p:xfrm>
          <a:off x="2324100" y="2327366"/>
          <a:ext cx="7543800" cy="3200400"/>
        </p:xfrm>
        <a:graphic>
          <a:graphicData uri="http://schemas.openxmlformats.org/drawingml/2006/table">
            <a:tbl>
              <a:tblPr/>
              <a:tblGrid>
                <a:gridCol w="7543800">
                  <a:extLst>
                    <a:ext uri="{9D8B030D-6E8A-4147-A177-3AD203B41FA5}">
                      <a16:colId xmlns:a16="http://schemas.microsoft.com/office/drawing/2014/main" val="20000"/>
                    </a:ext>
                  </a:extLst>
                </a:gridCol>
              </a:tblGrid>
              <a:tr h="32004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A national youth summer jobs initiative organization sends out their year-end appeal letter on November 17th asking for contributions of $5,000 to support vital programs like the "Summer Right to Work" program and "Intern Scholarships".  A $5,000 check is received from a donor in response to the year-end appeal letter.  The check is dated December 29th and is received on January 3rd.</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4C021A63-563F-4EEC-BBFC-F2BC1B4891D8}"/>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8187AB14-0E80-4EB3-81EA-85FCF6474346}"/>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630251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3323749" y="475298"/>
            <a:ext cx="5544502" cy="1143000"/>
          </a:xfrm>
        </p:spPr>
        <p:txBody>
          <a:bodyPr/>
          <a:lstStyle/>
          <a:p>
            <a:pPr algn="ctr" eaLnBrk="1" hangingPunct="1"/>
            <a:r>
              <a:rPr lang="en-US" altLang="en-US" sz="3200" dirty="0"/>
              <a:t>Accounting for Contributions</a:t>
            </a:r>
            <a:br>
              <a:rPr lang="en-US" altLang="en-US" sz="3200" dirty="0"/>
            </a:br>
            <a:r>
              <a:rPr lang="en-US" altLang="en-US" sz="3200" dirty="0"/>
              <a:t>Situation #4</a:t>
            </a:r>
          </a:p>
        </p:txBody>
      </p:sp>
      <p:graphicFrame>
        <p:nvGraphicFramePr>
          <p:cNvPr id="516123" name="Group 27"/>
          <p:cNvGraphicFramePr>
            <a:graphicFrameLocks noGrp="1"/>
          </p:cNvGraphicFramePr>
          <p:nvPr>
            <p:ph idx="1"/>
            <p:extLst>
              <p:ext uri="{D42A27DB-BD31-4B8C-83A1-F6EECF244321}">
                <p14:modId xmlns:p14="http://schemas.microsoft.com/office/powerpoint/2010/main" val="1532015491"/>
              </p:ext>
            </p:extLst>
          </p:nvPr>
        </p:nvGraphicFramePr>
        <p:xfrm>
          <a:off x="2743200" y="2107474"/>
          <a:ext cx="6705600" cy="3429000"/>
        </p:xfrm>
        <a:graphic>
          <a:graphicData uri="http://schemas.openxmlformats.org/drawingml/2006/table">
            <a:tbl>
              <a:tblPr/>
              <a:tblGrid>
                <a:gridCol w="6705600">
                  <a:extLst>
                    <a:ext uri="{9D8B030D-6E8A-4147-A177-3AD203B41FA5}">
                      <a16:colId xmlns:a16="http://schemas.microsoft.com/office/drawing/2014/main" val="20000"/>
                    </a:ext>
                  </a:extLst>
                </a:gridCol>
              </a:tblGrid>
              <a:tr h="34290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One year later the same organization (National Youth Summer Jobs Initiative) is directed by the Board to send out a year-end appeals letter that solicits contributions for its new "Summer Jobs Database Bank" where potential employers from all over the country can post summer job opportunities.  Again the letter is mailed on November 17th and a $100 contribution is received on December 11th.</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BC72CCD1-E9B4-4CD9-A1AB-0E9877B734EE}"/>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56CD33E8-2185-4E63-8B6F-4FA70725A630}"/>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799028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3405029" y="533355"/>
            <a:ext cx="5381942" cy="1143000"/>
          </a:xfrm>
        </p:spPr>
        <p:txBody>
          <a:bodyPr/>
          <a:lstStyle/>
          <a:p>
            <a:pPr algn="ctr" eaLnBrk="1" hangingPunct="1"/>
            <a:r>
              <a:rPr lang="en-US" altLang="en-US" sz="3200" dirty="0"/>
              <a:t>Accounting for Contributions</a:t>
            </a:r>
            <a:br>
              <a:rPr lang="en-US" altLang="en-US" sz="3200" dirty="0"/>
            </a:br>
            <a:r>
              <a:rPr lang="en-US" altLang="en-US" sz="3200" dirty="0"/>
              <a:t>Situation #5</a:t>
            </a:r>
          </a:p>
        </p:txBody>
      </p:sp>
      <p:graphicFrame>
        <p:nvGraphicFramePr>
          <p:cNvPr id="517147" name="Group 27"/>
          <p:cNvGraphicFramePr>
            <a:graphicFrameLocks noGrp="1"/>
          </p:cNvGraphicFramePr>
          <p:nvPr>
            <p:ph idx="1"/>
            <p:extLst>
              <p:ext uri="{D42A27DB-BD31-4B8C-83A1-F6EECF244321}">
                <p14:modId xmlns:p14="http://schemas.microsoft.com/office/powerpoint/2010/main" val="4158655416"/>
              </p:ext>
            </p:extLst>
          </p:nvPr>
        </p:nvGraphicFramePr>
        <p:xfrm>
          <a:off x="2438400" y="2161903"/>
          <a:ext cx="7315200" cy="3124200"/>
        </p:xfrm>
        <a:graphic>
          <a:graphicData uri="http://schemas.openxmlformats.org/drawingml/2006/table">
            <a:tbl>
              <a:tblPr/>
              <a:tblGrid>
                <a:gridCol w="7315200">
                  <a:extLst>
                    <a:ext uri="{9D8B030D-6E8A-4147-A177-3AD203B41FA5}">
                      <a16:colId xmlns:a16="http://schemas.microsoft.com/office/drawing/2014/main" val="20000"/>
                    </a:ext>
                  </a:extLst>
                </a:gridCol>
              </a:tblGrid>
              <a:tr h="31242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The National Association of Highly Respected Teachers (NAHRT) sends out membership dues renewal notices on April 1st for the next membership dues year which begins on July 1st.  The membership dues notice has an additional optional donation line for the teachers’ defense fund for $25.  About half of the members pay the additional $25.  How do you account for the $25 donation?</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4FABC4F9-AE55-4942-8CB1-23512F368233}"/>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E2F8D459-A444-4A50-80B9-C7DEED799907}"/>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313661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3450749" y="573995"/>
            <a:ext cx="5290502" cy="1143000"/>
          </a:xfrm>
        </p:spPr>
        <p:txBody>
          <a:bodyPr/>
          <a:lstStyle/>
          <a:p>
            <a:pPr algn="ctr" eaLnBrk="1" hangingPunct="1"/>
            <a:r>
              <a:rPr lang="en-US" altLang="en-US" sz="3200" dirty="0"/>
              <a:t>Accounting for Contributions</a:t>
            </a:r>
            <a:br>
              <a:rPr lang="en-US" altLang="en-US" sz="3200" dirty="0"/>
            </a:br>
            <a:r>
              <a:rPr lang="en-US" altLang="en-US" sz="3200" dirty="0"/>
              <a:t>Situation #6</a:t>
            </a:r>
          </a:p>
        </p:txBody>
      </p:sp>
      <p:graphicFrame>
        <p:nvGraphicFramePr>
          <p:cNvPr id="518164" name="Group 20"/>
          <p:cNvGraphicFramePr>
            <a:graphicFrameLocks noGrp="1"/>
          </p:cNvGraphicFramePr>
          <p:nvPr>
            <p:ph idx="1"/>
            <p:extLst>
              <p:ext uri="{D42A27DB-BD31-4B8C-83A1-F6EECF244321}">
                <p14:modId xmlns:p14="http://schemas.microsoft.com/office/powerpoint/2010/main" val="2820221066"/>
              </p:ext>
            </p:extLst>
          </p:nvPr>
        </p:nvGraphicFramePr>
        <p:xfrm>
          <a:off x="2609056" y="2274162"/>
          <a:ext cx="6973888" cy="3313113"/>
        </p:xfrm>
        <a:graphic>
          <a:graphicData uri="http://schemas.openxmlformats.org/drawingml/2006/table">
            <a:tbl>
              <a:tblPr/>
              <a:tblGrid>
                <a:gridCol w="6973888">
                  <a:extLst>
                    <a:ext uri="{9D8B030D-6E8A-4147-A177-3AD203B41FA5}">
                      <a16:colId xmlns:a16="http://schemas.microsoft.com/office/drawing/2014/main" val="20000"/>
                    </a:ext>
                  </a:extLst>
                </a:gridCol>
              </a:tblGrid>
              <a:tr h="33131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John Smith pledges $10,000 by way of a pledge letter.  The pledge letter is written directly by the donor and sent to the organization through the mail.  The letter states that the funds are for use in supporting the scholarship program.</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77D55DDA-1248-4EBD-949D-C7DC3457111D}"/>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92C70681-FE0B-429F-9771-8D9676602D8A}"/>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46387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9F148B2-340B-4E84-AE7F-7CE189BF3B72}"/>
              </a:ext>
            </a:extLst>
          </p:cNvPr>
          <p:cNvSpPr txBox="1">
            <a:spLocks noChangeArrowheads="1"/>
          </p:cNvSpPr>
          <p:nvPr/>
        </p:nvSpPr>
        <p:spPr>
          <a:xfrm>
            <a:off x="3653245" y="1375955"/>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pPr algn="r"/>
            <a:r>
              <a:rPr lang="en-US" altLang="en-US" sz="3000" b="0" dirty="0">
                <a:latin typeface="Calibri Light" panose="020F0302020204030204" pitchFamily="34" charset="0"/>
                <a:cs typeface="Calibri Light" panose="020F0302020204030204" pitchFamily="34" charset="0"/>
              </a:rPr>
              <a:t>Foundation Strategic Organizational Advantages</a:t>
            </a:r>
          </a:p>
        </p:txBody>
      </p:sp>
      <p:sp>
        <p:nvSpPr>
          <p:cNvPr id="4" name="Rectangle 3">
            <a:extLst>
              <a:ext uri="{FF2B5EF4-FFF2-40B4-BE49-F238E27FC236}">
                <a16:creationId xmlns:a16="http://schemas.microsoft.com/office/drawing/2014/main" id="{723A3DD2-3CB5-42FA-AB0C-1B3FA004001C}"/>
              </a:ext>
            </a:extLst>
          </p:cNvPr>
          <p:cNvSpPr txBox="1">
            <a:spLocks noChangeArrowheads="1"/>
          </p:cNvSpPr>
          <p:nvPr/>
        </p:nvSpPr>
        <p:spPr>
          <a:xfrm>
            <a:off x="1188539" y="2473235"/>
            <a:ext cx="9814922" cy="38383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t>Accommodations and Hurdles:  </a:t>
            </a:r>
          </a:p>
          <a:p>
            <a:pPr lvl="2"/>
            <a:r>
              <a:rPr lang="en-US" altLang="en-US" sz="2800" dirty="0"/>
              <a:t>Extra Costs </a:t>
            </a:r>
          </a:p>
          <a:p>
            <a:pPr lvl="3"/>
            <a:r>
              <a:rPr lang="en-US" altLang="en-US" sz="2400" dirty="0"/>
              <a:t>Start-up, Multiple Entities (licenses, permits, annual state solicitation filings and additional federal 990 filing), Cost Allocations, Increased Accounting System Costs</a:t>
            </a:r>
          </a:p>
          <a:p>
            <a:pPr lvl="2"/>
            <a:r>
              <a:rPr lang="en-US" altLang="en-US" sz="2800" dirty="0"/>
              <a:t>Aggravation </a:t>
            </a:r>
          </a:p>
          <a:p>
            <a:pPr lvl="3"/>
            <a:r>
              <a:rPr lang="en-US" altLang="en-US" sz="2400" dirty="0"/>
              <a:t>Restricted Funds, Donor Funds Management, Watchdog Agency Oversight, Cost Allocations, Increased Complexity and Financial Reporting  </a:t>
            </a:r>
          </a:p>
          <a:p>
            <a:pPr lvl="2"/>
            <a:r>
              <a:rPr lang="en-US" altLang="en-US" sz="2800" dirty="0"/>
              <a:t>Additional Compliance Responsibilities </a:t>
            </a:r>
            <a:r>
              <a:rPr lang="en-US" altLang="en-US" sz="2100" dirty="0"/>
              <a:t>(related to) </a:t>
            </a:r>
          </a:p>
          <a:p>
            <a:pPr lvl="3"/>
            <a:r>
              <a:rPr lang="en-US" altLang="en-US" sz="2400" dirty="0"/>
              <a:t>Grants, Net Asset Releases and Audits of Financial Statements, Disqualified Persons, Additional State and Federal Donor Related Filing Requirements </a:t>
            </a:r>
          </a:p>
        </p:txBody>
      </p:sp>
      <p:sp>
        <p:nvSpPr>
          <p:cNvPr id="5" name="Slide Number Placeholder 4">
            <a:extLst>
              <a:ext uri="{FF2B5EF4-FFF2-40B4-BE49-F238E27FC236}">
                <a16:creationId xmlns:a16="http://schemas.microsoft.com/office/drawing/2014/main" id="{4CB067CC-5E75-4DF3-9991-CBBF99A061D2}"/>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BD5BDEAF-4952-45E6-B16D-CF71B764CC83}"/>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0644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500"/>
                                        <p:tgtEl>
                                          <p:spTgt spid="4">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ox(in)">
                                      <p:cBhvr>
                                        <p:cTn id="19" dur="500"/>
                                        <p:tgtEl>
                                          <p:spTgt spid="4">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ox(in)">
                                      <p:cBhvr>
                                        <p:cTn id="22" dur="500"/>
                                        <p:tgtEl>
                                          <p:spTgt spid="4">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ox(in)">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3328829" y="449127"/>
            <a:ext cx="5534342" cy="1143000"/>
          </a:xfrm>
        </p:spPr>
        <p:txBody>
          <a:bodyPr/>
          <a:lstStyle/>
          <a:p>
            <a:pPr algn="ctr" eaLnBrk="1" hangingPunct="1"/>
            <a:r>
              <a:rPr lang="en-US" altLang="en-US" sz="3200" dirty="0"/>
              <a:t>Accounting for Contributions</a:t>
            </a:r>
            <a:br>
              <a:rPr lang="en-US" altLang="en-US" sz="3200" dirty="0"/>
            </a:br>
            <a:r>
              <a:rPr lang="en-US" altLang="en-US" sz="3200" dirty="0"/>
              <a:t>Situation #7</a:t>
            </a:r>
          </a:p>
        </p:txBody>
      </p:sp>
      <p:graphicFrame>
        <p:nvGraphicFramePr>
          <p:cNvPr id="519188" name="Group 20"/>
          <p:cNvGraphicFramePr>
            <a:graphicFrameLocks noGrp="1"/>
          </p:cNvGraphicFramePr>
          <p:nvPr>
            <p:ph idx="1"/>
            <p:extLst>
              <p:ext uri="{D42A27DB-BD31-4B8C-83A1-F6EECF244321}">
                <p14:modId xmlns:p14="http://schemas.microsoft.com/office/powerpoint/2010/main" val="3808952212"/>
              </p:ext>
            </p:extLst>
          </p:nvPr>
        </p:nvGraphicFramePr>
        <p:xfrm>
          <a:off x="2514600" y="2183674"/>
          <a:ext cx="7162800" cy="3352800"/>
        </p:xfrm>
        <a:graphic>
          <a:graphicData uri="http://schemas.openxmlformats.org/drawingml/2006/table">
            <a:tbl>
              <a:tblPr/>
              <a:tblGrid>
                <a:gridCol w="7162800">
                  <a:extLst>
                    <a:ext uri="{9D8B030D-6E8A-4147-A177-3AD203B41FA5}">
                      <a16:colId xmlns:a16="http://schemas.microsoft.com/office/drawing/2014/main" val="20000"/>
                    </a:ext>
                  </a:extLst>
                </a:gridCol>
              </a:tblGrid>
              <a:tr h="33528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Jane Johnson pledges $50,000 by way of a pledge letter ($10,000 a year for five years).  The pledge letter is written directly by the donor and sent to the organization through the mail along with a check for $10,000.  The letter states that the funds are to be used only to purchase New books for the Library and that no more then $10,000 of new book purchases can occur in any one fiscal year.</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C3B66336-CE11-4626-B91D-314AA2062351}"/>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018A8EB6-3121-4C1E-B5D5-4D07F07C758B}"/>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420929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3399949" y="685800"/>
            <a:ext cx="5392102" cy="1143000"/>
          </a:xfrm>
        </p:spPr>
        <p:txBody>
          <a:bodyPr/>
          <a:lstStyle/>
          <a:p>
            <a:pPr algn="ctr" eaLnBrk="1" hangingPunct="1"/>
            <a:r>
              <a:rPr lang="en-US" altLang="en-US" sz="3200" dirty="0"/>
              <a:t>Accounting for Contributions</a:t>
            </a:r>
            <a:br>
              <a:rPr lang="en-US" altLang="en-US" sz="3200" dirty="0"/>
            </a:br>
            <a:r>
              <a:rPr lang="en-US" altLang="en-US" sz="3200" dirty="0"/>
              <a:t>Situation #8</a:t>
            </a:r>
          </a:p>
        </p:txBody>
      </p:sp>
      <p:graphicFrame>
        <p:nvGraphicFramePr>
          <p:cNvPr id="520212" name="Group 20"/>
          <p:cNvGraphicFramePr>
            <a:graphicFrameLocks noGrp="1"/>
          </p:cNvGraphicFramePr>
          <p:nvPr>
            <p:ph idx="1"/>
            <p:extLst>
              <p:ext uri="{D42A27DB-BD31-4B8C-83A1-F6EECF244321}">
                <p14:modId xmlns:p14="http://schemas.microsoft.com/office/powerpoint/2010/main" val="3280884062"/>
              </p:ext>
            </p:extLst>
          </p:nvPr>
        </p:nvGraphicFramePr>
        <p:xfrm>
          <a:off x="2400300" y="2303417"/>
          <a:ext cx="7391400" cy="3276600"/>
        </p:xfrm>
        <a:graphic>
          <a:graphicData uri="http://schemas.openxmlformats.org/drawingml/2006/table">
            <a:tbl>
              <a:tblPr/>
              <a:tblGrid>
                <a:gridCol w="7391400">
                  <a:extLst>
                    <a:ext uri="{9D8B030D-6E8A-4147-A177-3AD203B41FA5}">
                      <a16:colId xmlns:a16="http://schemas.microsoft.com/office/drawing/2014/main" val="20000"/>
                    </a:ext>
                  </a:extLst>
                </a:gridCol>
              </a:tblGrid>
              <a:tr h="32766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Jeffrey Brian pledges $100,000 by way of a pledge letter.  The pledge letter is written directly by the donor and sent to the organization through the mail.  The letter states that the funds are to be used only to build a new headquarters building.  The board currently has no plans to build a new building and the board has recently approved a five-year lease extension for its current office space.</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51486F4F-1EB5-4367-8273-3F971FFC9BC6}"/>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F9BED096-8CD1-4B0D-8FF7-FD8211A0E6B3}"/>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33419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3344069" y="433251"/>
            <a:ext cx="5503862" cy="1143000"/>
          </a:xfrm>
        </p:spPr>
        <p:txBody>
          <a:bodyPr/>
          <a:lstStyle/>
          <a:p>
            <a:pPr algn="ctr" eaLnBrk="1" hangingPunct="1"/>
            <a:r>
              <a:rPr lang="en-US" altLang="en-US" sz="3200" dirty="0"/>
              <a:t>Accounting for Contributions</a:t>
            </a:r>
            <a:br>
              <a:rPr lang="en-US" altLang="en-US" sz="3200" dirty="0"/>
            </a:br>
            <a:r>
              <a:rPr lang="en-US" altLang="en-US" sz="3200" dirty="0"/>
              <a:t>Situation #9</a:t>
            </a:r>
          </a:p>
        </p:txBody>
      </p:sp>
      <p:graphicFrame>
        <p:nvGraphicFramePr>
          <p:cNvPr id="521236" name="Group 20"/>
          <p:cNvGraphicFramePr>
            <a:graphicFrameLocks noGrp="1"/>
          </p:cNvGraphicFramePr>
          <p:nvPr>
            <p:ph idx="1"/>
            <p:extLst>
              <p:ext uri="{D42A27DB-BD31-4B8C-83A1-F6EECF244321}">
                <p14:modId xmlns:p14="http://schemas.microsoft.com/office/powerpoint/2010/main" val="3402802371"/>
              </p:ext>
            </p:extLst>
          </p:nvPr>
        </p:nvGraphicFramePr>
        <p:xfrm>
          <a:off x="2590800" y="2109651"/>
          <a:ext cx="7010400" cy="3505200"/>
        </p:xfrm>
        <a:graphic>
          <a:graphicData uri="http://schemas.openxmlformats.org/drawingml/2006/table">
            <a:tbl>
              <a:tblPr/>
              <a:tblGrid>
                <a:gridCol w="7010400">
                  <a:extLst>
                    <a:ext uri="{9D8B030D-6E8A-4147-A177-3AD203B41FA5}">
                      <a16:colId xmlns:a16="http://schemas.microsoft.com/office/drawing/2014/main" val="20000"/>
                    </a:ext>
                  </a:extLst>
                </a:gridCol>
              </a:tblGrid>
              <a:tr h="35052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The law firm of Washington and Jefferson provides pro bono office space to the public interest group Defenders of Freedom (DOF).  The law firm has annually renewed this commitment to DOF.  The use of the office space includes telephones, use of copy machines and use of conference rooms when available.</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2562519E-C1F1-4FAC-8412-DB7B6B183D6F}"/>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716005AA-D685-47FC-BBF8-5F5D76F83126}"/>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986113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3280569" y="457836"/>
            <a:ext cx="5630862" cy="1143000"/>
          </a:xfrm>
        </p:spPr>
        <p:txBody>
          <a:bodyPr/>
          <a:lstStyle/>
          <a:p>
            <a:pPr algn="ctr" eaLnBrk="1" hangingPunct="1"/>
            <a:r>
              <a:rPr lang="en-US" altLang="en-US" sz="3200" dirty="0"/>
              <a:t>Accounting for Contributions</a:t>
            </a:r>
            <a:br>
              <a:rPr lang="en-US" altLang="en-US" sz="3200" dirty="0"/>
            </a:br>
            <a:r>
              <a:rPr lang="en-US" altLang="en-US" sz="3200" dirty="0"/>
              <a:t>Situation #10</a:t>
            </a:r>
          </a:p>
        </p:txBody>
      </p:sp>
      <p:graphicFrame>
        <p:nvGraphicFramePr>
          <p:cNvPr id="522260" name="Group 20"/>
          <p:cNvGraphicFramePr>
            <a:graphicFrameLocks noGrp="1"/>
          </p:cNvGraphicFramePr>
          <p:nvPr>
            <p:ph idx="1"/>
            <p:extLst>
              <p:ext uri="{D42A27DB-BD31-4B8C-83A1-F6EECF244321}">
                <p14:modId xmlns:p14="http://schemas.microsoft.com/office/powerpoint/2010/main" val="1228535347"/>
              </p:ext>
            </p:extLst>
          </p:nvPr>
        </p:nvGraphicFramePr>
        <p:xfrm>
          <a:off x="2400300" y="2249488"/>
          <a:ext cx="7391400" cy="3313113"/>
        </p:xfrm>
        <a:graphic>
          <a:graphicData uri="http://schemas.openxmlformats.org/drawingml/2006/table">
            <a:tbl>
              <a:tblPr/>
              <a:tblGrid>
                <a:gridCol w="7391400">
                  <a:extLst>
                    <a:ext uri="{9D8B030D-6E8A-4147-A177-3AD203B41FA5}">
                      <a16:colId xmlns:a16="http://schemas.microsoft.com/office/drawing/2014/main" val="20000"/>
                    </a:ext>
                  </a:extLst>
                </a:gridCol>
              </a:tblGrid>
              <a:tr h="33131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The public interest group Defenders of Freedom (DOF) regularly receives help from volunteers.  Betty McSmith an attorney who is a partner in the law firm of Washington and Jefferson is also a board member of DOF.  In addition to her duties as a member of the board of DOF, Betty also provides over 100 hours of legal services and twice a month volunteers to help DOF staff with general office duties for 6 hours at a time.</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0DEA6C2C-E148-4C1C-BE5B-2FB763E20F1E}"/>
              </a:ext>
            </a:extLst>
          </p:cNvPr>
          <p:cNvSpPr txBox="1">
            <a:spLocks/>
          </p:cNvSpPr>
          <p:nvPr/>
        </p:nvSpPr>
        <p:spPr>
          <a:xfrm>
            <a:off x="203200" y="6484211"/>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3B74FB7E-2B4C-40D7-B072-43DFC85D434C}"/>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242445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3471069" y="488361"/>
            <a:ext cx="5249862" cy="1143000"/>
          </a:xfrm>
        </p:spPr>
        <p:txBody>
          <a:bodyPr/>
          <a:lstStyle/>
          <a:p>
            <a:pPr algn="ctr" eaLnBrk="1" hangingPunct="1"/>
            <a:r>
              <a:rPr lang="en-US" altLang="en-US" sz="3200" dirty="0"/>
              <a:t>Accounting for Contributions</a:t>
            </a:r>
            <a:br>
              <a:rPr lang="en-US" altLang="en-US" sz="3200" dirty="0"/>
            </a:br>
            <a:r>
              <a:rPr lang="en-US" altLang="en-US" sz="3200" dirty="0"/>
              <a:t>Situation #11</a:t>
            </a:r>
          </a:p>
        </p:txBody>
      </p:sp>
      <p:graphicFrame>
        <p:nvGraphicFramePr>
          <p:cNvPr id="523284" name="Group 20"/>
          <p:cNvGraphicFramePr>
            <a:graphicFrameLocks noGrp="1"/>
          </p:cNvGraphicFramePr>
          <p:nvPr>
            <p:ph idx="1"/>
            <p:extLst>
              <p:ext uri="{D42A27DB-BD31-4B8C-83A1-F6EECF244321}">
                <p14:modId xmlns:p14="http://schemas.microsoft.com/office/powerpoint/2010/main" val="3875443893"/>
              </p:ext>
            </p:extLst>
          </p:nvPr>
        </p:nvGraphicFramePr>
        <p:xfrm>
          <a:off x="2685256" y="2192883"/>
          <a:ext cx="6821488" cy="3465513"/>
        </p:xfrm>
        <a:graphic>
          <a:graphicData uri="http://schemas.openxmlformats.org/drawingml/2006/table">
            <a:tbl>
              <a:tblPr/>
              <a:tblGrid>
                <a:gridCol w="6821488">
                  <a:extLst>
                    <a:ext uri="{9D8B030D-6E8A-4147-A177-3AD203B41FA5}">
                      <a16:colId xmlns:a16="http://schemas.microsoft.com/office/drawing/2014/main" val="20000"/>
                    </a:ext>
                  </a:extLst>
                </a:gridCol>
              </a:tblGrid>
              <a:tr h="34655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Bob Jones gifted to Defenders of Freedom (DOF) 5,000 shares of class A Gen-Ford Motors stock.  The stock was pledged on October 5th, delivered to DOF on October 7th and sold by DOF for cash on October 12th.  The value of the shares was $10.00 on October 5th, $11.00 on October 7th and $9.00 on October 12th.  How do you treat this contribution and transaction?</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3F46A1C5-DF91-411C-8E24-73DB4503E6C5}"/>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ABF04D86-71CC-4D35-83E5-ECF5F8D1FFD4}"/>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189995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3389789" y="439738"/>
            <a:ext cx="5412422" cy="1143000"/>
          </a:xfrm>
        </p:spPr>
        <p:txBody>
          <a:bodyPr/>
          <a:lstStyle/>
          <a:p>
            <a:pPr algn="ctr" eaLnBrk="1" hangingPunct="1"/>
            <a:r>
              <a:rPr lang="en-US" altLang="en-US" sz="3200" dirty="0"/>
              <a:t>Accounting for Contributions</a:t>
            </a:r>
            <a:br>
              <a:rPr lang="en-US" altLang="en-US" sz="3200" dirty="0"/>
            </a:br>
            <a:r>
              <a:rPr lang="en-US" altLang="en-US" sz="3200" dirty="0"/>
              <a:t>Situation #12</a:t>
            </a:r>
          </a:p>
        </p:txBody>
      </p:sp>
      <p:graphicFrame>
        <p:nvGraphicFramePr>
          <p:cNvPr id="524308" name="Group 20"/>
          <p:cNvGraphicFramePr>
            <a:graphicFrameLocks noGrp="1"/>
          </p:cNvGraphicFramePr>
          <p:nvPr>
            <p:ph idx="1"/>
            <p:extLst>
              <p:ext uri="{D42A27DB-BD31-4B8C-83A1-F6EECF244321}">
                <p14:modId xmlns:p14="http://schemas.microsoft.com/office/powerpoint/2010/main" val="1053352081"/>
              </p:ext>
            </p:extLst>
          </p:nvPr>
        </p:nvGraphicFramePr>
        <p:xfrm>
          <a:off x="2610644" y="2085702"/>
          <a:ext cx="6970712" cy="3276600"/>
        </p:xfrm>
        <a:graphic>
          <a:graphicData uri="http://schemas.openxmlformats.org/drawingml/2006/table">
            <a:tbl>
              <a:tblPr/>
              <a:tblGrid>
                <a:gridCol w="6970712">
                  <a:extLst>
                    <a:ext uri="{9D8B030D-6E8A-4147-A177-3AD203B41FA5}">
                      <a16:colId xmlns:a16="http://schemas.microsoft.com/office/drawing/2014/main" val="20000"/>
                    </a:ext>
                  </a:extLst>
                </a:gridCol>
              </a:tblGrid>
              <a:tr h="32766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cs typeface="Arial" pitchFamily="34" charset="0"/>
                        </a:rPr>
                        <a:t>The law firm of Washington and Jefferson gifted to Defenders of Freedom (DOF) one used server, ten used computers and four new printers. </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B1BB0D8C-CA94-4BA1-A064-B3B483C17032}"/>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FB3FEFA1-CEBD-4BC1-80B2-2ACCCAA50399}"/>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7916311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3280569" y="553675"/>
            <a:ext cx="5630862" cy="1143000"/>
          </a:xfrm>
        </p:spPr>
        <p:txBody>
          <a:bodyPr/>
          <a:lstStyle/>
          <a:p>
            <a:pPr algn="ctr" eaLnBrk="1" hangingPunct="1"/>
            <a:r>
              <a:rPr lang="en-US" altLang="en-US" sz="3200" dirty="0"/>
              <a:t>Accounting for Contributions</a:t>
            </a:r>
            <a:br>
              <a:rPr lang="en-US" altLang="en-US" sz="3200" dirty="0"/>
            </a:br>
            <a:r>
              <a:rPr lang="en-US" altLang="en-US" sz="3200" dirty="0"/>
              <a:t>Situation #13</a:t>
            </a:r>
          </a:p>
        </p:txBody>
      </p:sp>
      <p:graphicFrame>
        <p:nvGraphicFramePr>
          <p:cNvPr id="525332" name="Group 20"/>
          <p:cNvGraphicFramePr>
            <a:graphicFrameLocks noGrp="1"/>
          </p:cNvGraphicFramePr>
          <p:nvPr>
            <p:ph idx="1"/>
            <p:extLst>
              <p:ext uri="{D42A27DB-BD31-4B8C-83A1-F6EECF244321}">
                <p14:modId xmlns:p14="http://schemas.microsoft.com/office/powerpoint/2010/main" val="1453417966"/>
              </p:ext>
            </p:extLst>
          </p:nvPr>
        </p:nvGraphicFramePr>
        <p:xfrm>
          <a:off x="2877343" y="2223363"/>
          <a:ext cx="6437313" cy="3313113"/>
        </p:xfrm>
        <a:graphic>
          <a:graphicData uri="http://schemas.openxmlformats.org/drawingml/2006/table">
            <a:tbl>
              <a:tblPr/>
              <a:tblGrid>
                <a:gridCol w="6437313">
                  <a:extLst>
                    <a:ext uri="{9D8B030D-6E8A-4147-A177-3AD203B41FA5}">
                      <a16:colId xmlns:a16="http://schemas.microsoft.com/office/drawing/2014/main" val="20000"/>
                    </a:ext>
                  </a:extLst>
                </a:gridCol>
              </a:tblGrid>
              <a:tr h="33131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cs typeface="Arial" pitchFamily="34" charset="0"/>
                        </a:rPr>
                        <a:t>Linda and Robert Gray (both age 95) gifted 10 acres of adjacent land to the Horse Shoe Summer Camp for Troubled Children.  The land has been owned by the Gray family for a very long time.</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C5486F1F-75B9-490B-B45D-3CA369E60DF1}"/>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A20607B5-2171-4A6C-A38D-E1B260B32984}"/>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430955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3280569" y="536417"/>
            <a:ext cx="5630862" cy="1143000"/>
          </a:xfrm>
        </p:spPr>
        <p:txBody>
          <a:bodyPr/>
          <a:lstStyle/>
          <a:p>
            <a:pPr algn="ctr" eaLnBrk="1" hangingPunct="1"/>
            <a:r>
              <a:rPr lang="en-US" altLang="en-US" sz="3200" dirty="0"/>
              <a:t>Accounting for Contributions</a:t>
            </a:r>
            <a:br>
              <a:rPr lang="en-US" altLang="en-US" sz="3200" dirty="0"/>
            </a:br>
            <a:r>
              <a:rPr lang="en-US" altLang="en-US" sz="3200" dirty="0"/>
              <a:t>Situation #14</a:t>
            </a:r>
          </a:p>
        </p:txBody>
      </p:sp>
      <p:graphicFrame>
        <p:nvGraphicFramePr>
          <p:cNvPr id="526356" name="Group 20"/>
          <p:cNvGraphicFramePr>
            <a:graphicFrameLocks noGrp="1"/>
          </p:cNvGraphicFramePr>
          <p:nvPr>
            <p:ph idx="1"/>
            <p:extLst>
              <p:ext uri="{D42A27DB-BD31-4B8C-83A1-F6EECF244321}">
                <p14:modId xmlns:p14="http://schemas.microsoft.com/office/powerpoint/2010/main" val="3061200320"/>
              </p:ext>
            </p:extLst>
          </p:nvPr>
        </p:nvGraphicFramePr>
        <p:xfrm>
          <a:off x="2648743" y="2188029"/>
          <a:ext cx="6894513" cy="3084513"/>
        </p:xfrm>
        <a:graphic>
          <a:graphicData uri="http://schemas.openxmlformats.org/drawingml/2006/table">
            <a:tbl>
              <a:tblPr/>
              <a:tblGrid>
                <a:gridCol w="6894513">
                  <a:extLst>
                    <a:ext uri="{9D8B030D-6E8A-4147-A177-3AD203B41FA5}">
                      <a16:colId xmlns:a16="http://schemas.microsoft.com/office/drawing/2014/main" val="20000"/>
                    </a:ext>
                  </a:extLst>
                </a:gridCol>
              </a:tblGrid>
              <a:tr h="30845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cs typeface="Arial" pitchFamily="34" charset="0"/>
                        </a:rPr>
                        <a:t>A past president of Defenders of Freedom pledged $25 for each new paying member added to the organization in the next fiscal year.  The pledge was made prior to the end of the current fiscal year. </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708BD0A1-578C-4B7A-AB9B-61C6B367A302}"/>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DC76A616-0771-40C8-ABC6-639424373AF3}"/>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284161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3476149" y="501197"/>
            <a:ext cx="5239702" cy="1143000"/>
          </a:xfrm>
        </p:spPr>
        <p:txBody>
          <a:bodyPr/>
          <a:lstStyle/>
          <a:p>
            <a:pPr algn="ctr" eaLnBrk="1" hangingPunct="1"/>
            <a:r>
              <a:rPr lang="en-US" altLang="en-US" sz="3200" dirty="0"/>
              <a:t>Accounting for Contributions</a:t>
            </a:r>
            <a:br>
              <a:rPr lang="en-US" altLang="en-US" sz="3200" dirty="0"/>
            </a:br>
            <a:r>
              <a:rPr lang="en-US" altLang="en-US" sz="3200" dirty="0"/>
              <a:t>Situation #15</a:t>
            </a:r>
          </a:p>
        </p:txBody>
      </p:sp>
      <p:graphicFrame>
        <p:nvGraphicFramePr>
          <p:cNvPr id="527383" name="Group 23"/>
          <p:cNvGraphicFramePr>
            <a:graphicFrameLocks noGrp="1"/>
          </p:cNvGraphicFramePr>
          <p:nvPr>
            <p:ph idx="1"/>
            <p:extLst>
              <p:ext uri="{D42A27DB-BD31-4B8C-83A1-F6EECF244321}">
                <p14:modId xmlns:p14="http://schemas.microsoft.com/office/powerpoint/2010/main" val="3245108542"/>
              </p:ext>
            </p:extLst>
          </p:nvPr>
        </p:nvGraphicFramePr>
        <p:xfrm>
          <a:off x="3067843" y="2116682"/>
          <a:ext cx="6056313" cy="3541713"/>
        </p:xfrm>
        <a:graphic>
          <a:graphicData uri="http://schemas.openxmlformats.org/drawingml/2006/table">
            <a:tbl>
              <a:tblPr/>
              <a:tblGrid>
                <a:gridCol w="6056313">
                  <a:extLst>
                    <a:ext uri="{9D8B030D-6E8A-4147-A177-3AD203B41FA5}">
                      <a16:colId xmlns:a16="http://schemas.microsoft.com/office/drawing/2014/main" val="20000"/>
                    </a:ext>
                  </a:extLst>
                </a:gridCol>
              </a:tblGrid>
              <a:tr h="35417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cs typeface="Arial" pitchFamily="34" charset="0"/>
                        </a:rPr>
                        <a:t>A current president of Defenders of Freedom (DOF) named DOF as one of the beneficiaries in his will.  The will calls for DOF to receive proceeds from the sale of all his antique cars and 25% of the reminder of his assets after liquidation.  The President's house will pass directly to his only child or the child's family.</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2E553097-F5EC-4197-AD4C-27ED6D5A7FC6}"/>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26600BD0-B66F-43F7-95D9-1F7CF9778399}"/>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4171622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3511709" y="514487"/>
            <a:ext cx="5168582" cy="1143000"/>
          </a:xfrm>
        </p:spPr>
        <p:txBody>
          <a:bodyPr/>
          <a:lstStyle/>
          <a:p>
            <a:pPr algn="ctr" eaLnBrk="1" hangingPunct="1"/>
            <a:r>
              <a:rPr lang="en-US" altLang="en-US" sz="3200" dirty="0"/>
              <a:t>Accounting for Contributions</a:t>
            </a:r>
            <a:br>
              <a:rPr lang="en-US" altLang="en-US" sz="3200" dirty="0"/>
            </a:br>
            <a:r>
              <a:rPr lang="en-US" altLang="en-US" sz="3200" dirty="0"/>
              <a:t>Situation #16</a:t>
            </a:r>
          </a:p>
        </p:txBody>
      </p:sp>
      <p:graphicFrame>
        <p:nvGraphicFramePr>
          <p:cNvPr id="528404" name="Group 20"/>
          <p:cNvGraphicFramePr>
            <a:graphicFrameLocks noGrp="1"/>
          </p:cNvGraphicFramePr>
          <p:nvPr>
            <p:ph idx="1"/>
            <p:extLst>
              <p:ext uri="{D42A27DB-BD31-4B8C-83A1-F6EECF244321}">
                <p14:modId xmlns:p14="http://schemas.microsoft.com/office/powerpoint/2010/main" val="1790507887"/>
              </p:ext>
            </p:extLst>
          </p:nvPr>
        </p:nvGraphicFramePr>
        <p:xfrm>
          <a:off x="2724943" y="2092734"/>
          <a:ext cx="6742113" cy="3313113"/>
        </p:xfrm>
        <a:graphic>
          <a:graphicData uri="http://schemas.openxmlformats.org/drawingml/2006/table">
            <a:tbl>
              <a:tblPr/>
              <a:tblGrid>
                <a:gridCol w="6742113">
                  <a:extLst>
                    <a:ext uri="{9D8B030D-6E8A-4147-A177-3AD203B41FA5}">
                      <a16:colId xmlns:a16="http://schemas.microsoft.com/office/drawing/2014/main" val="20000"/>
                    </a:ext>
                  </a:extLst>
                </a:gridCol>
              </a:tblGrid>
              <a:tr h="33131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cs typeface="Arial" pitchFamily="34" charset="0"/>
                        </a:rPr>
                        <a:t>The current president of Defenders of Freedom (DOF) wanted to make a big statement now even though he had already announced that DOF is a beneficiary listed in his will.  The President presented on November 1st of the current year one of his prized pieces of artwork valued in excess of $5,000,000.</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7D358CD7-794A-42AB-99FB-D3DAB46E3199}"/>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54BBDEF7-1E97-4CE8-A98F-2F99F31DCCFE}"/>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30665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9F148B2-340B-4E84-AE7F-7CE189BF3B72}"/>
              </a:ext>
            </a:extLst>
          </p:cNvPr>
          <p:cNvSpPr txBox="1">
            <a:spLocks noChangeArrowheads="1"/>
          </p:cNvSpPr>
          <p:nvPr/>
        </p:nvSpPr>
        <p:spPr>
          <a:xfrm>
            <a:off x="3653245" y="1158241"/>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pPr algn="r"/>
            <a:r>
              <a:rPr lang="en-US" altLang="en-US" sz="3000" b="0" dirty="0">
                <a:latin typeface="Calibri Light" panose="020F0302020204030204" pitchFamily="34" charset="0"/>
                <a:cs typeface="Calibri Light" panose="020F0302020204030204" pitchFamily="34" charset="0"/>
              </a:rPr>
              <a:t>Foundation Strategic Organizational Advantages</a:t>
            </a:r>
          </a:p>
        </p:txBody>
      </p:sp>
      <p:sp>
        <p:nvSpPr>
          <p:cNvPr id="9" name="Rectangle 2">
            <a:extLst>
              <a:ext uri="{FF2B5EF4-FFF2-40B4-BE49-F238E27FC236}">
                <a16:creationId xmlns:a16="http://schemas.microsoft.com/office/drawing/2014/main" id="{228CDB5F-B753-4231-AF8E-A3103848D5E4}"/>
              </a:ext>
            </a:extLst>
          </p:cNvPr>
          <p:cNvSpPr>
            <a:spLocks noGrp="1" noChangeArrowheads="1"/>
          </p:cNvSpPr>
          <p:nvPr>
            <p:ph type="title"/>
          </p:nvPr>
        </p:nvSpPr>
        <p:spPr>
          <a:xfrm>
            <a:off x="1001485" y="1700349"/>
            <a:ext cx="10189029" cy="1028337"/>
          </a:xfrm>
        </p:spPr>
        <p:txBody>
          <a:bodyPr>
            <a:normAutofit/>
          </a:bodyPr>
          <a:lstStyle/>
          <a:p>
            <a:pPr algn="ctr"/>
            <a:r>
              <a:rPr lang="en-US" altLang="en-US" sz="3200" b="1" i="1" dirty="0"/>
              <a:t>“</a:t>
            </a:r>
            <a:r>
              <a:rPr lang="en-US" altLang="en-US" sz="2800" b="1" i="1" dirty="0"/>
              <a:t>ROI/Rewards Must be Greater Than the Hurdles”</a:t>
            </a:r>
          </a:p>
        </p:txBody>
      </p:sp>
      <p:sp>
        <p:nvSpPr>
          <p:cNvPr id="10" name="Rectangle 3">
            <a:extLst>
              <a:ext uri="{FF2B5EF4-FFF2-40B4-BE49-F238E27FC236}">
                <a16:creationId xmlns:a16="http://schemas.microsoft.com/office/drawing/2014/main" id="{ECB91989-84C7-4C87-A1B3-50C16A9B0147}"/>
              </a:ext>
            </a:extLst>
          </p:cNvPr>
          <p:cNvSpPr txBox="1">
            <a:spLocks noChangeArrowheads="1"/>
          </p:cNvSpPr>
          <p:nvPr/>
        </p:nvSpPr>
        <p:spPr>
          <a:xfrm>
            <a:off x="1197429" y="2725058"/>
            <a:ext cx="4038600" cy="3838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400" u="sng" dirty="0"/>
              <a:t>ROI/Rewards </a:t>
            </a:r>
          </a:p>
          <a:p>
            <a:r>
              <a:rPr lang="en-US" altLang="en-US" sz="2400" dirty="0"/>
              <a:t>Time Invested </a:t>
            </a:r>
          </a:p>
          <a:p>
            <a:pPr lvl="1"/>
            <a:r>
              <a:rPr lang="en-US" altLang="en-US" sz="2000" dirty="0"/>
              <a:t>By Staff and Resources </a:t>
            </a:r>
          </a:p>
          <a:p>
            <a:r>
              <a:rPr lang="en-US" altLang="en-US" sz="2400" dirty="0"/>
              <a:t>Effort Expanded to Grow</a:t>
            </a:r>
          </a:p>
          <a:p>
            <a:pPr lvl="1"/>
            <a:r>
              <a:rPr lang="en-US" altLang="en-US" sz="2000" dirty="0"/>
              <a:t>Mission Delivery and Programs</a:t>
            </a:r>
          </a:p>
          <a:p>
            <a:r>
              <a:rPr lang="en-US" altLang="en-US" sz="2400" dirty="0"/>
              <a:t>Must Return</a:t>
            </a:r>
          </a:p>
          <a:p>
            <a:pPr lvl="1"/>
            <a:r>
              <a:rPr lang="en-US" altLang="en-US" sz="2000" dirty="0"/>
              <a:t>Increase in Funding, Brand Recognition, Public Awareness and Confidence </a:t>
            </a:r>
          </a:p>
        </p:txBody>
      </p:sp>
      <p:sp>
        <p:nvSpPr>
          <p:cNvPr id="11" name="Rectangle 4">
            <a:extLst>
              <a:ext uri="{FF2B5EF4-FFF2-40B4-BE49-F238E27FC236}">
                <a16:creationId xmlns:a16="http://schemas.microsoft.com/office/drawing/2014/main" id="{10C35BB5-6DB0-4239-AA33-BD328AC007DF}"/>
              </a:ext>
            </a:extLst>
          </p:cNvPr>
          <p:cNvSpPr txBox="1">
            <a:spLocks noChangeArrowheads="1"/>
          </p:cNvSpPr>
          <p:nvPr/>
        </p:nvSpPr>
        <p:spPr>
          <a:xfrm>
            <a:off x="6955971" y="2700746"/>
            <a:ext cx="4038600" cy="375702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600" u="sng" dirty="0">
                <a:solidFill>
                  <a:srgbClr val="002060"/>
                </a:solidFill>
                <a:latin typeface="Arial" panose="020B0604020202020204" pitchFamily="34" charset="0"/>
                <a:cs typeface="Arial" panose="020B0604020202020204" pitchFamily="34" charset="0"/>
              </a:rPr>
              <a:t>Hurdles</a:t>
            </a:r>
          </a:p>
          <a:p>
            <a:r>
              <a:rPr lang="en-US" altLang="en-US" sz="2600" dirty="0">
                <a:solidFill>
                  <a:srgbClr val="002060"/>
                </a:solidFill>
                <a:latin typeface="Arial" panose="020B0604020202020204" pitchFamily="34" charset="0"/>
                <a:cs typeface="Arial" panose="020B0604020202020204" pitchFamily="34" charset="0"/>
              </a:rPr>
              <a:t>Cost</a:t>
            </a:r>
          </a:p>
          <a:p>
            <a:pPr lvl="1"/>
            <a:r>
              <a:rPr lang="en-US" altLang="en-US" sz="2200" dirty="0">
                <a:solidFill>
                  <a:srgbClr val="002060"/>
                </a:solidFill>
                <a:latin typeface="Arial" panose="020B0604020202020204" pitchFamily="34" charset="0"/>
                <a:cs typeface="Arial" panose="020B0604020202020204" pitchFamily="34" charset="0"/>
              </a:rPr>
              <a:t>Start-up and Second Entity </a:t>
            </a:r>
          </a:p>
          <a:p>
            <a:r>
              <a:rPr lang="en-US" altLang="en-US" sz="2600" dirty="0">
                <a:solidFill>
                  <a:srgbClr val="002060"/>
                </a:solidFill>
                <a:latin typeface="Arial" panose="020B0604020202020204" pitchFamily="34" charset="0"/>
                <a:cs typeface="Arial" panose="020B0604020202020204" pitchFamily="34" charset="0"/>
              </a:rPr>
              <a:t>Aggravation</a:t>
            </a:r>
          </a:p>
          <a:p>
            <a:pPr lvl="1"/>
            <a:r>
              <a:rPr lang="en-US" altLang="en-US" sz="2200" dirty="0">
                <a:solidFill>
                  <a:srgbClr val="002060"/>
                </a:solidFill>
                <a:latin typeface="Arial" panose="020B0604020202020204" pitchFamily="34" charset="0"/>
                <a:cs typeface="Arial" panose="020B0604020202020204" pitchFamily="34" charset="0"/>
              </a:rPr>
              <a:t>Two Systems, Two Sets of Different Rules, Donor Management </a:t>
            </a:r>
          </a:p>
          <a:p>
            <a:r>
              <a:rPr lang="en-US" altLang="en-US" sz="2600" dirty="0">
                <a:solidFill>
                  <a:srgbClr val="002060"/>
                </a:solidFill>
                <a:latin typeface="Arial" panose="020B0604020202020204" pitchFamily="34" charset="0"/>
                <a:cs typeface="Arial" panose="020B0604020202020204" pitchFamily="34" charset="0"/>
              </a:rPr>
              <a:t>Compliance Responsibilities </a:t>
            </a:r>
          </a:p>
          <a:p>
            <a:pPr lvl="1"/>
            <a:r>
              <a:rPr lang="en-US" altLang="en-US" sz="2200" dirty="0">
                <a:solidFill>
                  <a:srgbClr val="002060"/>
                </a:solidFill>
                <a:latin typeface="Arial" panose="020B0604020202020204" pitchFamily="34" charset="0"/>
                <a:cs typeface="Arial" panose="020B0604020202020204" pitchFamily="34" charset="0"/>
              </a:rPr>
              <a:t>Maintain (C)(3) Tax Exempt Status</a:t>
            </a:r>
          </a:p>
          <a:p>
            <a:pPr lvl="1"/>
            <a:r>
              <a:rPr lang="en-US" altLang="en-US" sz="2200" dirty="0">
                <a:solidFill>
                  <a:srgbClr val="002060"/>
                </a:solidFill>
                <a:latin typeface="Arial" panose="020B0604020202020204" pitchFamily="34" charset="0"/>
                <a:cs typeface="Arial" panose="020B0604020202020204" pitchFamily="34" charset="0"/>
              </a:rPr>
              <a:t>Manage Restricted Funding </a:t>
            </a:r>
          </a:p>
        </p:txBody>
      </p:sp>
      <p:sp>
        <p:nvSpPr>
          <p:cNvPr id="12" name="Slide Number Placeholder 4">
            <a:extLst>
              <a:ext uri="{FF2B5EF4-FFF2-40B4-BE49-F238E27FC236}">
                <a16:creationId xmlns:a16="http://schemas.microsoft.com/office/drawing/2014/main" id="{9454BCFF-28C3-4BBD-B9C0-67FA8D7999BB}"/>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13" name="Slide Number Placeholder 4">
            <a:extLst>
              <a:ext uri="{FF2B5EF4-FFF2-40B4-BE49-F238E27FC236}">
                <a16:creationId xmlns:a16="http://schemas.microsoft.com/office/drawing/2014/main" id="{A855A35E-4F54-4D41-B021-880D69EEF218}"/>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817242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3415189" y="449853"/>
            <a:ext cx="5361622" cy="1143000"/>
          </a:xfrm>
        </p:spPr>
        <p:txBody>
          <a:bodyPr/>
          <a:lstStyle/>
          <a:p>
            <a:pPr algn="ctr" eaLnBrk="1" hangingPunct="1"/>
            <a:r>
              <a:rPr lang="en-US" altLang="en-US" sz="3200" dirty="0"/>
              <a:t>Accounting for Contributions</a:t>
            </a:r>
            <a:br>
              <a:rPr lang="en-US" altLang="en-US" sz="3200" dirty="0"/>
            </a:br>
            <a:r>
              <a:rPr lang="en-US" altLang="en-US" sz="3200" dirty="0"/>
              <a:t>Situation #17</a:t>
            </a:r>
          </a:p>
        </p:txBody>
      </p:sp>
      <p:graphicFrame>
        <p:nvGraphicFramePr>
          <p:cNvPr id="529428" name="Group 20"/>
          <p:cNvGraphicFramePr>
            <a:graphicFrameLocks noGrp="1"/>
          </p:cNvGraphicFramePr>
          <p:nvPr>
            <p:ph idx="1"/>
            <p:extLst>
              <p:ext uri="{D42A27DB-BD31-4B8C-83A1-F6EECF244321}">
                <p14:modId xmlns:p14="http://schemas.microsoft.com/office/powerpoint/2010/main" val="2038574851"/>
              </p:ext>
            </p:extLst>
          </p:nvPr>
        </p:nvGraphicFramePr>
        <p:xfrm>
          <a:off x="2801143" y="1906951"/>
          <a:ext cx="6589713" cy="3465513"/>
        </p:xfrm>
        <a:graphic>
          <a:graphicData uri="http://schemas.openxmlformats.org/drawingml/2006/table">
            <a:tbl>
              <a:tblPr/>
              <a:tblGrid>
                <a:gridCol w="6589713">
                  <a:extLst>
                    <a:ext uri="{9D8B030D-6E8A-4147-A177-3AD203B41FA5}">
                      <a16:colId xmlns:a16="http://schemas.microsoft.com/office/drawing/2014/main" val="20000"/>
                    </a:ext>
                  </a:extLst>
                </a:gridCol>
              </a:tblGrid>
              <a:tr h="34655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cs typeface="Arial" pitchFamily="34" charset="0"/>
                        </a:rPr>
                        <a:t>An employee of the law firm of Washington and Jefferson took advantage of $25 weekly payroll deduction for a donation to his favorite charity.  The law firm matches the donation dollar for dollar.  How does the charity account for this contribution.</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86663F54-E5DE-4807-8A05-95E0CE03D946}"/>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CBC6FE41-EB83-4333-8ED4-C6738ABB3B40}"/>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775826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3374549" y="397920"/>
            <a:ext cx="5442902" cy="1143000"/>
          </a:xfrm>
        </p:spPr>
        <p:txBody>
          <a:bodyPr/>
          <a:lstStyle/>
          <a:p>
            <a:pPr algn="ctr" eaLnBrk="1" hangingPunct="1"/>
            <a:r>
              <a:rPr lang="en-US" altLang="en-US" sz="3200" dirty="0"/>
              <a:t>Accounting for Contributions</a:t>
            </a:r>
            <a:br>
              <a:rPr lang="en-US" altLang="en-US" sz="3200" dirty="0"/>
            </a:br>
            <a:r>
              <a:rPr lang="en-US" altLang="en-US" sz="3200" dirty="0"/>
              <a:t>Situation #18</a:t>
            </a:r>
          </a:p>
        </p:txBody>
      </p:sp>
      <p:graphicFrame>
        <p:nvGraphicFramePr>
          <p:cNvPr id="530452" name="Group 20"/>
          <p:cNvGraphicFramePr>
            <a:graphicFrameLocks noGrp="1"/>
          </p:cNvGraphicFramePr>
          <p:nvPr>
            <p:ph idx="1"/>
            <p:extLst>
              <p:ext uri="{D42A27DB-BD31-4B8C-83A1-F6EECF244321}">
                <p14:modId xmlns:p14="http://schemas.microsoft.com/office/powerpoint/2010/main" val="4035115101"/>
              </p:ext>
            </p:extLst>
          </p:nvPr>
        </p:nvGraphicFramePr>
        <p:xfrm>
          <a:off x="2933700" y="2040710"/>
          <a:ext cx="6324600" cy="3389313"/>
        </p:xfrm>
        <a:graphic>
          <a:graphicData uri="http://schemas.openxmlformats.org/drawingml/2006/table">
            <a:tbl>
              <a:tblPr/>
              <a:tblGrid>
                <a:gridCol w="6324600">
                  <a:extLst>
                    <a:ext uri="{9D8B030D-6E8A-4147-A177-3AD203B41FA5}">
                      <a16:colId xmlns:a16="http://schemas.microsoft.com/office/drawing/2014/main" val="20000"/>
                    </a:ext>
                  </a:extLst>
                </a:gridCol>
              </a:tblGrid>
              <a:tr h="33893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cs typeface="Arial" pitchFamily="34" charset="0"/>
                        </a:rPr>
                        <a:t>The Defenders of Freedom received a $200,000 gift on June 22nd.  The donor wanted the gift to go into a separately named endowment fund with the proceeds to be used only for the intern program.</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6E7AD645-274C-4411-B0E6-96BA580FCCC0}"/>
              </a:ext>
            </a:extLst>
          </p:cNvPr>
          <p:cNvSpPr txBox="1">
            <a:spLocks/>
          </p:cNvSpPr>
          <p:nvPr/>
        </p:nvSpPr>
        <p:spPr>
          <a:xfrm>
            <a:off x="203200" y="6484211"/>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F77B56D5-D796-45E2-AF14-B70C82C9C90D}"/>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671311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3577749" y="443093"/>
            <a:ext cx="5036502" cy="1143000"/>
          </a:xfrm>
        </p:spPr>
        <p:txBody>
          <a:bodyPr/>
          <a:lstStyle/>
          <a:p>
            <a:pPr algn="ctr" eaLnBrk="1" hangingPunct="1"/>
            <a:r>
              <a:rPr lang="en-US" altLang="en-US" sz="3200" dirty="0"/>
              <a:t>Accounting for Contributions</a:t>
            </a:r>
            <a:br>
              <a:rPr lang="en-US" altLang="en-US" sz="3200" dirty="0"/>
            </a:br>
            <a:r>
              <a:rPr lang="en-US" altLang="en-US" sz="3200" dirty="0"/>
              <a:t>Situation #19</a:t>
            </a:r>
          </a:p>
        </p:txBody>
      </p:sp>
      <p:graphicFrame>
        <p:nvGraphicFramePr>
          <p:cNvPr id="531476" name="Group 20"/>
          <p:cNvGraphicFramePr>
            <a:graphicFrameLocks noGrp="1"/>
          </p:cNvGraphicFramePr>
          <p:nvPr>
            <p:ph idx="1"/>
            <p:extLst>
              <p:ext uri="{D42A27DB-BD31-4B8C-83A1-F6EECF244321}">
                <p14:modId xmlns:p14="http://schemas.microsoft.com/office/powerpoint/2010/main" val="3399400510"/>
              </p:ext>
            </p:extLst>
          </p:nvPr>
        </p:nvGraphicFramePr>
        <p:xfrm>
          <a:off x="2991643" y="1997121"/>
          <a:ext cx="6208713" cy="3440113"/>
        </p:xfrm>
        <a:graphic>
          <a:graphicData uri="http://schemas.openxmlformats.org/drawingml/2006/table">
            <a:tbl>
              <a:tblPr/>
              <a:tblGrid>
                <a:gridCol w="6208713">
                  <a:extLst>
                    <a:ext uri="{9D8B030D-6E8A-4147-A177-3AD203B41FA5}">
                      <a16:colId xmlns:a16="http://schemas.microsoft.com/office/drawing/2014/main" val="20000"/>
                    </a:ext>
                  </a:extLst>
                </a:gridCol>
              </a:tblGrid>
              <a:tr h="34401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cs typeface="Arial" pitchFamily="34" charset="0"/>
                        </a:rPr>
                        <a:t>A donor stood-up at the annual meeting of the Defenders of Freedom (DOF) and pledged at the top of his lungs - "I PLEDGE TO GIVE DOF $50,000 BECAUSE I LOVE THIS ORGANIZATION"  The announcement was made at the annual meeting gala party before midnight on December 31st.  Alcohol was present.</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4D3DF215-D603-46E3-B2C0-F1E3A1A4BE2D}"/>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6" name="Slide Number Placeholder 4">
            <a:extLst>
              <a:ext uri="{FF2B5EF4-FFF2-40B4-BE49-F238E27FC236}">
                <a16:creationId xmlns:a16="http://schemas.microsoft.com/office/drawing/2014/main" id="{D9128BA0-2F1C-4615-8EE0-0681582BBD6B}"/>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870218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3280569" y="460829"/>
            <a:ext cx="5630862" cy="1143000"/>
          </a:xfrm>
        </p:spPr>
        <p:txBody>
          <a:bodyPr/>
          <a:lstStyle/>
          <a:p>
            <a:pPr algn="ctr" eaLnBrk="1" hangingPunct="1"/>
            <a:r>
              <a:rPr lang="en-US" altLang="en-US" sz="3200" dirty="0"/>
              <a:t>Accounting for Contributions</a:t>
            </a:r>
            <a:br>
              <a:rPr lang="en-US" altLang="en-US" sz="3200" dirty="0"/>
            </a:br>
            <a:r>
              <a:rPr lang="en-US" altLang="en-US" sz="3200" dirty="0"/>
              <a:t>Situation #20</a:t>
            </a:r>
          </a:p>
        </p:txBody>
      </p:sp>
      <p:graphicFrame>
        <p:nvGraphicFramePr>
          <p:cNvPr id="532500" name="Group 20"/>
          <p:cNvGraphicFramePr>
            <a:graphicFrameLocks noGrp="1"/>
          </p:cNvGraphicFramePr>
          <p:nvPr>
            <p:ph idx="1"/>
            <p:extLst>
              <p:ext uri="{D42A27DB-BD31-4B8C-83A1-F6EECF244321}">
                <p14:modId xmlns:p14="http://schemas.microsoft.com/office/powerpoint/2010/main" val="957671465"/>
              </p:ext>
            </p:extLst>
          </p:nvPr>
        </p:nvGraphicFramePr>
        <p:xfrm>
          <a:off x="2476500" y="2145937"/>
          <a:ext cx="7239000" cy="3276600"/>
        </p:xfrm>
        <a:graphic>
          <a:graphicData uri="http://schemas.openxmlformats.org/drawingml/2006/table">
            <a:tbl>
              <a:tblPr/>
              <a:tblGrid>
                <a:gridCol w="7239000">
                  <a:extLst>
                    <a:ext uri="{9D8B030D-6E8A-4147-A177-3AD203B41FA5}">
                      <a16:colId xmlns:a16="http://schemas.microsoft.com/office/drawing/2014/main" val="20000"/>
                    </a:ext>
                  </a:extLst>
                </a:gridCol>
              </a:tblGrid>
              <a:tr h="32766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Board members of the Defenders of Freedom (DOF) were worried about how much reserves they had built up over the years.  They decided to put $2,000,000 of the reserves into a special named endowment fund to support scholarships.  They hoped this would lower reserves.</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5" name="Slide Number Placeholder 4">
            <a:extLst>
              <a:ext uri="{FF2B5EF4-FFF2-40B4-BE49-F238E27FC236}">
                <a16:creationId xmlns:a16="http://schemas.microsoft.com/office/drawing/2014/main" id="{160AA86F-7DAE-4E6F-96A3-78E4AB7584AC}"/>
              </a:ext>
            </a:extLst>
          </p:cNvPr>
          <p:cNvSpPr txBox="1">
            <a:spLocks/>
          </p:cNvSpPr>
          <p:nvPr/>
        </p:nvSpPr>
        <p:spPr>
          <a:xfrm>
            <a:off x="9629503" y="5858692"/>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9144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C1714F22-8FC2-45D4-9FB4-3C46F90CD9D1}" type="slidenum">
              <a:rPr lang="en-US" altLang="en-US" sz="1400" smtClean="0"/>
              <a:pPr>
                <a:spcBef>
                  <a:spcPct val="0"/>
                </a:spcBef>
                <a:buClrTx/>
                <a:buSzTx/>
                <a:buFontTx/>
                <a:buNone/>
              </a:pPr>
              <a:t>73</a:t>
            </a:fld>
            <a:endParaRPr lang="en-US" altLang="en-US" sz="1400" dirty="0"/>
          </a:p>
        </p:txBody>
      </p:sp>
      <p:sp>
        <p:nvSpPr>
          <p:cNvPr id="6" name="Slide Number Placeholder 4">
            <a:extLst>
              <a:ext uri="{FF2B5EF4-FFF2-40B4-BE49-F238E27FC236}">
                <a16:creationId xmlns:a16="http://schemas.microsoft.com/office/drawing/2014/main" id="{243C2A1C-3B4E-4110-9D81-3A8A54328F8E}"/>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C36415B3-77D8-4DC3-AB0B-D251D83E5445}"/>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311066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4674" y="2181497"/>
            <a:ext cx="9602651" cy="1143000"/>
          </a:xfrm>
        </p:spPr>
        <p:txBody>
          <a:bodyPr>
            <a:noAutofit/>
          </a:bodyPr>
          <a:lstStyle/>
          <a:p>
            <a:pPr algn="ctr" eaLnBrk="1" hangingPunct="1"/>
            <a:r>
              <a:rPr lang="en-US" altLang="en-US" sz="3200" dirty="0"/>
              <a:t>Expanded Opportunities for Additional Funding</a:t>
            </a:r>
            <a:br>
              <a:rPr lang="en-US" altLang="en-US" sz="3200" dirty="0"/>
            </a:br>
            <a:r>
              <a:rPr lang="en-US" altLang="en-US" sz="3200" dirty="0"/>
              <a:t>Not Available to 501(C)(6) Organizations</a:t>
            </a:r>
          </a:p>
        </p:txBody>
      </p:sp>
      <p:sp>
        <p:nvSpPr>
          <p:cNvPr id="78851" name="Rectangle 3"/>
          <p:cNvSpPr>
            <a:spLocks noGrp="1" noChangeArrowheads="1"/>
          </p:cNvSpPr>
          <p:nvPr>
            <p:ph type="body" idx="1"/>
          </p:nvPr>
        </p:nvSpPr>
        <p:spPr>
          <a:xfrm>
            <a:off x="2097473" y="3533503"/>
            <a:ext cx="8229600" cy="3032760"/>
          </a:xfrm>
        </p:spPr>
        <p:txBody>
          <a:bodyPr>
            <a:normAutofit/>
          </a:bodyPr>
          <a:lstStyle/>
          <a:p>
            <a:r>
              <a:rPr lang="en-US" altLang="en-US" dirty="0"/>
              <a:t>Support</a:t>
            </a:r>
          </a:p>
          <a:p>
            <a:pPr lvl="1"/>
            <a:r>
              <a:rPr lang="en-US" altLang="en-US" dirty="0"/>
              <a:t>Big Advantage</a:t>
            </a:r>
          </a:p>
          <a:p>
            <a:pPr lvl="2"/>
            <a:r>
              <a:rPr lang="en-US" altLang="en-US" dirty="0"/>
              <a:t>Not Available to 501 (C)(6) Organizations </a:t>
            </a:r>
          </a:p>
          <a:p>
            <a:r>
              <a:rPr lang="en-US" altLang="en-US" dirty="0"/>
              <a:t>Revenue</a:t>
            </a:r>
          </a:p>
          <a:p>
            <a:pPr lvl="1"/>
            <a:r>
              <a:rPr lang="en-US" altLang="en-US" dirty="0"/>
              <a:t>Some Advantage </a:t>
            </a:r>
          </a:p>
          <a:p>
            <a:pPr lvl="2"/>
            <a:r>
              <a:rPr lang="en-US" altLang="en-US" dirty="0"/>
              <a:t>Confidence and Trust</a:t>
            </a:r>
          </a:p>
          <a:p>
            <a:endParaRPr lang="en-US" altLang="en-US" dirty="0"/>
          </a:p>
        </p:txBody>
      </p:sp>
      <p:sp>
        <p:nvSpPr>
          <p:cNvPr id="6" name="Rectangle 2">
            <a:extLst>
              <a:ext uri="{FF2B5EF4-FFF2-40B4-BE49-F238E27FC236}">
                <a16:creationId xmlns:a16="http://schemas.microsoft.com/office/drawing/2014/main" id="{B9F148B2-340B-4E84-AE7F-7CE189BF3B72}"/>
              </a:ext>
            </a:extLst>
          </p:cNvPr>
          <p:cNvSpPr txBox="1">
            <a:spLocks noChangeArrowheads="1"/>
          </p:cNvSpPr>
          <p:nvPr/>
        </p:nvSpPr>
        <p:spPr>
          <a:xfrm>
            <a:off x="3653245" y="1375955"/>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pPr algn="r"/>
            <a:r>
              <a:rPr lang="en-US" altLang="en-US" sz="3000" b="0" dirty="0">
                <a:latin typeface="Calibri Light" panose="020F0302020204030204" pitchFamily="34" charset="0"/>
                <a:cs typeface="Calibri Light" panose="020F0302020204030204" pitchFamily="34" charset="0"/>
              </a:rPr>
              <a:t>Foundation Strategic Organizational Advantages</a:t>
            </a:r>
          </a:p>
        </p:txBody>
      </p:sp>
      <p:sp>
        <p:nvSpPr>
          <p:cNvPr id="5" name="Slide Number Placeholder 4">
            <a:extLst>
              <a:ext uri="{FF2B5EF4-FFF2-40B4-BE49-F238E27FC236}">
                <a16:creationId xmlns:a16="http://schemas.microsoft.com/office/drawing/2014/main" id="{137743A6-F0F3-4656-AF3B-69F8F0FB0BD1}"/>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7" name="Slide Number Placeholder 4">
            <a:extLst>
              <a:ext uri="{FF2B5EF4-FFF2-40B4-BE49-F238E27FC236}">
                <a16:creationId xmlns:a16="http://schemas.microsoft.com/office/drawing/2014/main" id="{2327B076-64F4-45AD-A766-7571DE8AAA1A}"/>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5370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ox(in)">
                                      <p:cBhvr>
                                        <p:cTn id="7" dur="500"/>
                                        <p:tgtEl>
                                          <p:spTgt spid="7885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box(in)">
                                      <p:cBhvr>
                                        <p:cTn id="10" dur="500"/>
                                        <p:tgtEl>
                                          <p:spTgt spid="78851">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box(in)">
                                      <p:cBhvr>
                                        <p:cTn id="13" dur="500"/>
                                        <p:tgtEl>
                                          <p:spTgt spid="788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8851">
                                            <p:txEl>
                                              <p:pRg st="3" end="3"/>
                                            </p:txEl>
                                          </p:spTgt>
                                        </p:tgtEl>
                                        <p:attrNameLst>
                                          <p:attrName>style.visibility</p:attrName>
                                        </p:attrNameLst>
                                      </p:cBhvr>
                                      <p:to>
                                        <p:strVal val="visible"/>
                                      </p:to>
                                    </p:set>
                                    <p:animEffect transition="in" filter="box(in)">
                                      <p:cBhvr>
                                        <p:cTn id="18" dur="500"/>
                                        <p:tgtEl>
                                          <p:spTgt spid="78851">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8851">
                                            <p:txEl>
                                              <p:pRg st="4" end="4"/>
                                            </p:txEl>
                                          </p:spTgt>
                                        </p:tgtEl>
                                        <p:attrNameLst>
                                          <p:attrName>style.visibility</p:attrName>
                                        </p:attrNameLst>
                                      </p:cBhvr>
                                      <p:to>
                                        <p:strVal val="visible"/>
                                      </p:to>
                                    </p:set>
                                    <p:animEffect transition="in" filter="box(in)">
                                      <p:cBhvr>
                                        <p:cTn id="21" dur="500"/>
                                        <p:tgtEl>
                                          <p:spTgt spid="78851">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8851">
                                            <p:txEl>
                                              <p:pRg st="5" end="5"/>
                                            </p:txEl>
                                          </p:spTgt>
                                        </p:tgtEl>
                                        <p:attrNameLst>
                                          <p:attrName>style.visibility</p:attrName>
                                        </p:attrNameLst>
                                      </p:cBhvr>
                                      <p:to>
                                        <p:strVal val="visible"/>
                                      </p:to>
                                    </p:set>
                                    <p:animEffect transition="in" filter="box(in)">
                                      <p:cBhvr>
                                        <p:cTn id="24"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9F148B2-340B-4E84-AE7F-7CE189BF3B72}"/>
              </a:ext>
            </a:extLst>
          </p:cNvPr>
          <p:cNvSpPr txBox="1">
            <a:spLocks noChangeArrowheads="1"/>
          </p:cNvSpPr>
          <p:nvPr/>
        </p:nvSpPr>
        <p:spPr>
          <a:xfrm>
            <a:off x="3653245" y="1158241"/>
            <a:ext cx="82296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pPr algn="r"/>
            <a:r>
              <a:rPr lang="en-US" altLang="en-US" sz="3000" b="0" dirty="0">
                <a:latin typeface="Calibri Light" panose="020F0302020204030204" pitchFamily="34" charset="0"/>
                <a:cs typeface="Calibri Light" panose="020F0302020204030204" pitchFamily="34" charset="0"/>
              </a:rPr>
              <a:t>Foundation Strategic Organizational Advantages</a:t>
            </a:r>
          </a:p>
        </p:txBody>
      </p:sp>
      <p:sp>
        <p:nvSpPr>
          <p:cNvPr id="8" name="Rectangle 2">
            <a:extLst>
              <a:ext uri="{FF2B5EF4-FFF2-40B4-BE49-F238E27FC236}">
                <a16:creationId xmlns:a16="http://schemas.microsoft.com/office/drawing/2014/main" id="{DE882660-DEEC-4251-99A1-85E095EE4D32}"/>
              </a:ext>
            </a:extLst>
          </p:cNvPr>
          <p:cNvSpPr>
            <a:spLocks noGrp="1" noChangeArrowheads="1"/>
          </p:cNvSpPr>
          <p:nvPr>
            <p:ph type="title"/>
          </p:nvPr>
        </p:nvSpPr>
        <p:spPr>
          <a:xfrm>
            <a:off x="1232263" y="1883592"/>
            <a:ext cx="9727474" cy="566783"/>
          </a:xfrm>
        </p:spPr>
        <p:txBody>
          <a:bodyPr>
            <a:noAutofit/>
          </a:bodyPr>
          <a:lstStyle/>
          <a:p>
            <a:r>
              <a:rPr lang="en-US" altLang="en-US" sz="3200" dirty="0"/>
              <a:t>Expanded Opportunities for Additional Funding</a:t>
            </a:r>
            <a:endParaRPr lang="en-US" altLang="en-US" sz="3200" b="1" i="1" dirty="0"/>
          </a:p>
        </p:txBody>
      </p:sp>
      <p:sp>
        <p:nvSpPr>
          <p:cNvPr id="12" name="Rectangle 3">
            <a:extLst>
              <a:ext uri="{FF2B5EF4-FFF2-40B4-BE49-F238E27FC236}">
                <a16:creationId xmlns:a16="http://schemas.microsoft.com/office/drawing/2014/main" id="{808DE22F-5FE9-4B57-BEB2-33D5AA1E4685}"/>
              </a:ext>
            </a:extLst>
          </p:cNvPr>
          <p:cNvSpPr txBox="1">
            <a:spLocks noChangeArrowheads="1"/>
          </p:cNvSpPr>
          <p:nvPr/>
        </p:nvSpPr>
        <p:spPr>
          <a:xfrm>
            <a:off x="1329509" y="2659019"/>
            <a:ext cx="4211320" cy="38383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600" u="sng" dirty="0"/>
              <a:t>Support</a:t>
            </a:r>
          </a:p>
          <a:p>
            <a:r>
              <a:rPr lang="en-US" altLang="en-US" sz="2400" dirty="0"/>
              <a:t>Grants</a:t>
            </a:r>
          </a:p>
          <a:p>
            <a:pPr lvl="1"/>
            <a:r>
              <a:rPr lang="en-US" altLang="en-US" sz="2000" dirty="0"/>
              <a:t>Federal, State, Municipal, Local</a:t>
            </a:r>
          </a:p>
          <a:p>
            <a:r>
              <a:rPr lang="en-US" altLang="en-US" sz="2400" dirty="0"/>
              <a:t>Foundation Funding</a:t>
            </a:r>
          </a:p>
          <a:p>
            <a:pPr lvl="1"/>
            <a:r>
              <a:rPr lang="en-US" altLang="en-US" sz="2000" dirty="0"/>
              <a:t>Grants and Contributions</a:t>
            </a:r>
          </a:p>
          <a:p>
            <a:r>
              <a:rPr lang="en-US" altLang="en-US" sz="2400" dirty="0"/>
              <a:t>Contributions </a:t>
            </a:r>
          </a:p>
          <a:p>
            <a:pPr lvl="1"/>
            <a:r>
              <a:rPr lang="en-US" altLang="en-US" sz="2000" dirty="0"/>
              <a:t>Individual Donations</a:t>
            </a:r>
          </a:p>
          <a:p>
            <a:pPr lvl="2"/>
            <a:r>
              <a:rPr lang="en-US" altLang="en-US" sz="1600" dirty="0"/>
              <a:t>Annual Giving and Appeals</a:t>
            </a:r>
          </a:p>
          <a:p>
            <a:pPr lvl="2"/>
            <a:r>
              <a:rPr lang="en-US" altLang="en-US" sz="1600" dirty="0"/>
              <a:t>Major Gifts</a:t>
            </a:r>
          </a:p>
          <a:p>
            <a:pPr lvl="2"/>
            <a:r>
              <a:rPr lang="en-US" altLang="en-US" sz="1600" dirty="0"/>
              <a:t>Planned Giving </a:t>
            </a:r>
          </a:p>
        </p:txBody>
      </p:sp>
      <p:sp>
        <p:nvSpPr>
          <p:cNvPr id="13" name="Rectangle 4">
            <a:extLst>
              <a:ext uri="{FF2B5EF4-FFF2-40B4-BE49-F238E27FC236}">
                <a16:creationId xmlns:a16="http://schemas.microsoft.com/office/drawing/2014/main" id="{3ED55FD5-9204-4908-B019-FCAE9A3F0278}"/>
              </a:ext>
            </a:extLst>
          </p:cNvPr>
          <p:cNvSpPr txBox="1">
            <a:spLocks noChangeArrowheads="1"/>
          </p:cNvSpPr>
          <p:nvPr/>
        </p:nvSpPr>
        <p:spPr>
          <a:xfrm>
            <a:off x="6681651" y="2659019"/>
            <a:ext cx="4180840" cy="37570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600" u="sng" dirty="0">
                <a:solidFill>
                  <a:srgbClr val="002060"/>
                </a:solidFill>
                <a:latin typeface="Arial" panose="020B0604020202020204" pitchFamily="34" charset="0"/>
                <a:cs typeface="Arial" panose="020B0604020202020204" pitchFamily="34" charset="0"/>
              </a:rPr>
              <a:t>Revenue</a:t>
            </a:r>
          </a:p>
          <a:p>
            <a:r>
              <a:rPr lang="en-US" altLang="en-US" sz="2400" dirty="0">
                <a:solidFill>
                  <a:srgbClr val="002060"/>
                </a:solidFill>
                <a:latin typeface="Arial" panose="020B0604020202020204" pitchFamily="34" charset="0"/>
                <a:cs typeface="Arial" panose="020B0604020202020204" pitchFamily="34" charset="0"/>
              </a:rPr>
              <a:t>Confidence and Trust </a:t>
            </a:r>
          </a:p>
          <a:p>
            <a:pPr lvl="1"/>
            <a:r>
              <a:rPr lang="en-US" altLang="en-US" sz="2000" dirty="0">
                <a:solidFill>
                  <a:srgbClr val="002060"/>
                </a:solidFill>
                <a:latin typeface="Arial" panose="020B0604020202020204" pitchFamily="34" charset="0"/>
                <a:cs typeface="Arial" panose="020B0604020202020204" pitchFamily="34" charset="0"/>
              </a:rPr>
              <a:t>Revenue Sources that are Perceived to “Work Better”</a:t>
            </a:r>
          </a:p>
          <a:p>
            <a:pPr lvl="2"/>
            <a:r>
              <a:rPr lang="en-US" altLang="en-US" dirty="0">
                <a:solidFill>
                  <a:srgbClr val="002060"/>
                </a:solidFill>
                <a:latin typeface="Arial" panose="020B0604020202020204" pitchFamily="34" charset="0"/>
                <a:cs typeface="Arial" panose="020B0604020202020204" pitchFamily="34" charset="0"/>
              </a:rPr>
              <a:t>Registrations for Educational Programs</a:t>
            </a:r>
          </a:p>
          <a:p>
            <a:pPr lvl="2"/>
            <a:r>
              <a:rPr lang="en-US" altLang="en-US" dirty="0">
                <a:solidFill>
                  <a:srgbClr val="002060"/>
                </a:solidFill>
                <a:latin typeface="Arial" panose="020B0604020202020204" pitchFamily="34" charset="0"/>
                <a:cs typeface="Arial" panose="020B0604020202020204" pitchFamily="34" charset="0"/>
              </a:rPr>
              <a:t>Corporate Sponsorships </a:t>
            </a:r>
          </a:p>
          <a:p>
            <a:pPr lvl="2"/>
            <a:r>
              <a:rPr lang="en-US" altLang="en-US" dirty="0">
                <a:solidFill>
                  <a:srgbClr val="002060"/>
                </a:solidFill>
                <a:latin typeface="Arial" panose="020B0604020202020204" pitchFamily="34" charset="0"/>
                <a:cs typeface="Arial" panose="020B0604020202020204" pitchFamily="34" charset="0"/>
              </a:rPr>
              <a:t>Fees for Service to Community/Constituents</a:t>
            </a:r>
          </a:p>
          <a:p>
            <a:pPr lvl="2"/>
            <a:r>
              <a:rPr lang="en-US" altLang="en-US" dirty="0">
                <a:solidFill>
                  <a:srgbClr val="002060"/>
                </a:solidFill>
                <a:latin typeface="Arial" panose="020B0604020202020204" pitchFamily="34" charset="0"/>
                <a:cs typeface="Arial" panose="020B0604020202020204" pitchFamily="34" charset="0"/>
              </a:rPr>
              <a:t>Even “Some” Memberships</a:t>
            </a:r>
          </a:p>
        </p:txBody>
      </p:sp>
      <p:sp>
        <p:nvSpPr>
          <p:cNvPr id="14" name="Slide Number Placeholder 4">
            <a:extLst>
              <a:ext uri="{FF2B5EF4-FFF2-40B4-BE49-F238E27FC236}">
                <a16:creationId xmlns:a16="http://schemas.microsoft.com/office/drawing/2014/main" id="{7E212613-9FF0-4E14-8536-5CBB9F5E599E}"/>
              </a:ext>
            </a:extLst>
          </p:cNvPr>
          <p:cNvSpPr txBox="1">
            <a:spLocks/>
          </p:cNvSpPr>
          <p:nvPr/>
        </p:nvSpPr>
        <p:spPr>
          <a:xfrm>
            <a:off x="203200" y="6475502"/>
            <a:ext cx="3127828" cy="320857"/>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SE4N – Sustainability Education 4 Nonprofits</a:t>
            </a:r>
          </a:p>
        </p:txBody>
      </p:sp>
      <p:sp>
        <p:nvSpPr>
          <p:cNvPr id="15" name="Slide Number Placeholder 4">
            <a:extLst>
              <a:ext uri="{FF2B5EF4-FFF2-40B4-BE49-F238E27FC236}">
                <a16:creationId xmlns:a16="http://schemas.microsoft.com/office/drawing/2014/main" id="{5E9A145C-A146-40B9-8370-29F036E2E9F1}"/>
              </a:ext>
            </a:extLst>
          </p:cNvPr>
          <p:cNvSpPr txBox="1">
            <a:spLocks/>
          </p:cNvSpPr>
          <p:nvPr/>
        </p:nvSpPr>
        <p:spPr>
          <a:xfrm>
            <a:off x="9245600" y="6475501"/>
            <a:ext cx="2743200" cy="320858"/>
          </a:xfrm>
          <a:prstGeom prst="rect">
            <a:avLst/>
          </a:prstGeom>
          <a:noFill/>
        </p:spPr>
        <p:txBody>
          <a:bodyPr vert="horz" lIns="91440" tIns="45720" rIns="91440" bIns="45720" rtlCol="0" anchor="ct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lgn="ctr">
              <a:spcBef>
                <a:spcPct val="0"/>
              </a:spcBef>
              <a:buClrTx/>
              <a:buSzTx/>
              <a:buFontTx/>
              <a:buNone/>
            </a:pPr>
            <a:r>
              <a:rPr lang="en-US" altLang="en-US" sz="1000" dirty="0">
                <a:solidFill>
                  <a:schemeClr val="accent1"/>
                </a:solidFill>
              </a:rPr>
              <a:t>FS4N – Fiscal Strategies 4 Nonprofits, LLC</a:t>
            </a:r>
          </a:p>
        </p:txBody>
      </p:sp>
    </p:spTree>
    <p:extLst>
      <p:ext uri="{BB962C8B-B14F-4D97-AF65-F5344CB8AC3E}">
        <p14:creationId xmlns:p14="http://schemas.microsoft.com/office/powerpoint/2010/main" val="1814830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043C1C95BA4F4686EEABDD0D1E9525" ma:contentTypeVersion="12" ma:contentTypeDescription="Create a new document." ma:contentTypeScope="" ma:versionID="ea42d3ea3253732df47bb26668d94e53">
  <xsd:schema xmlns:xsd="http://www.w3.org/2001/XMLSchema" xmlns:xs="http://www.w3.org/2001/XMLSchema" xmlns:p="http://schemas.microsoft.com/office/2006/metadata/properties" xmlns:ns3="6e33e75c-50be-4abb-9672-56d9f35a3f63" xmlns:ns4="31e6c30e-abd6-48e8-917e-3920e88d4412" targetNamespace="http://schemas.microsoft.com/office/2006/metadata/properties" ma:root="true" ma:fieldsID="fac5e747b7596e08e62beb7a49fe6a1e" ns3:_="" ns4:_="">
    <xsd:import namespace="6e33e75c-50be-4abb-9672-56d9f35a3f63"/>
    <xsd:import namespace="31e6c30e-abd6-48e8-917e-3920e88d44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3e75c-50be-4abb-9672-56d9f35a3f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6c30e-abd6-48e8-917e-3920e88d44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CD9579-591F-4DE4-ACB2-42633D03EC6C}">
  <ds:schemaRef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terms/"/>
    <ds:schemaRef ds:uri="31e6c30e-abd6-48e8-917e-3920e88d4412"/>
    <ds:schemaRef ds:uri="6e33e75c-50be-4abb-9672-56d9f35a3f63"/>
    <ds:schemaRef ds:uri="http://purl.org/dc/dcmitype/"/>
  </ds:schemaRefs>
</ds:datastoreItem>
</file>

<file path=customXml/itemProps2.xml><?xml version="1.0" encoding="utf-8"?>
<ds:datastoreItem xmlns:ds="http://schemas.openxmlformats.org/officeDocument/2006/customXml" ds:itemID="{93547F71-2E5C-4A84-9082-CC33C26DC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3e75c-50be-4abb-9672-56d9f35a3f63"/>
    <ds:schemaRef ds:uri="31e6c30e-abd6-48e8-917e-3920e88d44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1B3B76-432B-4955-9088-5190EFE63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506</TotalTime>
  <Words>4845</Words>
  <Application>Microsoft Office PowerPoint</Application>
  <PresentationFormat>Widescreen</PresentationFormat>
  <Paragraphs>782</Paragraphs>
  <Slides>73</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Calibri Light</vt:lpstr>
      <vt:lpstr>Tahoma</vt:lpstr>
      <vt:lpstr>Times New Roman</vt:lpstr>
      <vt:lpstr>Wingdings</vt:lpstr>
      <vt:lpstr>Wingdings 3</vt:lpstr>
      <vt:lpstr>Office Theme</vt:lpstr>
      <vt:lpstr>“501(C)(3) FOUNDATIONS”</vt:lpstr>
      <vt:lpstr>LEARNING OBJECTIVES You Will Learn About:</vt:lpstr>
      <vt:lpstr>Getting the “Most” from Your Foundation  Aligning and Leveraging the  “Strategic Relationship” with Your Association/Chamber </vt:lpstr>
      <vt:lpstr>Foundation Strategic Organizational Advantages</vt:lpstr>
      <vt:lpstr>PowerPoint Presentation</vt:lpstr>
      <vt:lpstr>PowerPoint Presentation</vt:lpstr>
      <vt:lpstr>“ROI/Rewards Must be Greater Than the Hurdles”</vt:lpstr>
      <vt:lpstr>Expanded Opportunities for Additional Funding Not Available to 501(C)(6) Organizations</vt:lpstr>
      <vt:lpstr>Expanded Opportunities for Additional Funding</vt:lpstr>
      <vt:lpstr>How to Maximize the Association/Chamber and Foundation Relationship</vt:lpstr>
      <vt:lpstr>C-6 and C-3 Alignment Opportunities</vt:lpstr>
      <vt:lpstr>Getting the “Most” from Your Foundation  Programmatic Alignment to Enhance  “Strategic Relationship” with Your Association/Chamber </vt:lpstr>
      <vt:lpstr>New World of Opportunities</vt:lpstr>
      <vt:lpstr>New World of Opportunities</vt:lpstr>
      <vt:lpstr>New World of Opportunities</vt:lpstr>
      <vt:lpstr>New World of Opportunities</vt:lpstr>
      <vt:lpstr>New World of Opportunities</vt:lpstr>
      <vt:lpstr>New World of Opportunities</vt:lpstr>
      <vt:lpstr>New World of Opportunities</vt:lpstr>
      <vt:lpstr>New World of Opportunities</vt:lpstr>
      <vt:lpstr>New World of Opportunities</vt:lpstr>
      <vt:lpstr>New World Program of Opportunities</vt:lpstr>
      <vt:lpstr>Getting the “Most” from Your Foundation  Understanding the Important Compliance and Fundraising Details</vt:lpstr>
      <vt:lpstr>Other Considerations to Maximize the Association/Chamber and Foundation Relationship</vt:lpstr>
      <vt:lpstr>Other Considerations</vt:lpstr>
      <vt:lpstr>Protecting Your 501(C)(3) Tax Exempt Status</vt:lpstr>
      <vt:lpstr>Protecting Your 501(C)(3) Tax Exempt Status</vt:lpstr>
      <vt:lpstr>In-Depth Discussion of Restricted Funds and Grants</vt:lpstr>
      <vt:lpstr>Unrestricted vs. Restricted Funds (Without Donor Restrictions vs. With Donor Restrictions)</vt:lpstr>
      <vt:lpstr>Unrestricted vs. Restricted Funds (Without Donor Restrictions vs. With Donor Restrictions)</vt:lpstr>
      <vt:lpstr>Unrestricted vs. Restricted Funds (Without Donor Restrictions vs. With Donor Restrictions)</vt:lpstr>
      <vt:lpstr>Unrestricted vs. Restricted Funds (Without Donor Restrictions vs. With Donor Restrictions)</vt:lpstr>
      <vt:lpstr>Unrestricted vs. Restricted Funds</vt:lpstr>
      <vt:lpstr>Unrestricted vs. Restricted Funds</vt:lpstr>
      <vt:lpstr>Unrestricted vs. Restricted Funds (Without Donor Restrictions vs. With Donor Restrictions)</vt:lpstr>
      <vt:lpstr>Unrestricted vs. Restricted Funds</vt:lpstr>
      <vt:lpstr>Unrestricted vs. Restricted Funds</vt:lpstr>
      <vt:lpstr>Unrestricted vs. Restricted Funds (Without Donor Restrictions vs. With Donor Restrictions)</vt:lpstr>
      <vt:lpstr>Unrestricted vs. Restricted Funds</vt:lpstr>
      <vt:lpstr>Unrestricted vs. Restricted Funds</vt:lpstr>
      <vt:lpstr>Unrestricted vs. Restricted Funds</vt:lpstr>
      <vt:lpstr>Unrestricted vs. Restricted Funds</vt:lpstr>
      <vt:lpstr>Unrestricted vs. Restricted Funds</vt:lpstr>
      <vt:lpstr>Unrestricted vs. Restricted Funds</vt:lpstr>
      <vt:lpstr>Unrestricted vs. Restricted Funds Accounting Issues and Financial Statement Presentation</vt:lpstr>
      <vt:lpstr>Unrestricted vs. Restricted Funds Accounting Issues and Financial Statement Presentation</vt:lpstr>
      <vt:lpstr>Unrestricted vs. Restricted Funds Accounting Issues and Financial Statement Presentation</vt:lpstr>
      <vt:lpstr>PowerPoint Presentation</vt:lpstr>
      <vt:lpstr>Understanding and Accounting for Contributions is Essential for Financial Health!!!</vt:lpstr>
      <vt:lpstr>Accounting for Contributions</vt:lpstr>
      <vt:lpstr>Accounting for Contributions</vt:lpstr>
      <vt:lpstr>Accounting for Contributions</vt:lpstr>
      <vt:lpstr>ACCOUNTING FOR CONTRIBUTIONS</vt:lpstr>
      <vt:lpstr>Accounting for Contributions Situation #1</vt:lpstr>
      <vt:lpstr>Accounting for Contributions Situation #2</vt:lpstr>
      <vt:lpstr>Accounting for Contributions Situation #3</vt:lpstr>
      <vt:lpstr>Accounting for Contributions Situation #4</vt:lpstr>
      <vt:lpstr>Accounting for Contributions Situation #5</vt:lpstr>
      <vt:lpstr>Accounting for Contributions Situation #6</vt:lpstr>
      <vt:lpstr>Accounting for Contributions Situation #7</vt:lpstr>
      <vt:lpstr>Accounting for Contributions Situation #8</vt:lpstr>
      <vt:lpstr>Accounting for Contributions Situation #9</vt:lpstr>
      <vt:lpstr>Accounting for Contributions Situation #10</vt:lpstr>
      <vt:lpstr>Accounting for Contributions Situation #11</vt:lpstr>
      <vt:lpstr>Accounting for Contributions Situation #12</vt:lpstr>
      <vt:lpstr>Accounting for Contributions Situation #13</vt:lpstr>
      <vt:lpstr>Accounting for Contributions Situation #14</vt:lpstr>
      <vt:lpstr>Accounting for Contributions Situation #15</vt:lpstr>
      <vt:lpstr>Accounting for Contributions Situation #16</vt:lpstr>
      <vt:lpstr>Accounting for Contributions Situation #17</vt:lpstr>
      <vt:lpstr>Accounting for Contributions Situation #18</vt:lpstr>
      <vt:lpstr>Accounting for Contributions Situation #19</vt:lpstr>
      <vt:lpstr>Accounting for Contributions Situation #20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Yoon, Miyoung</dc:creator>
  <cp:lastModifiedBy>MacRae, Karyn</cp:lastModifiedBy>
  <cp:revision>61</cp:revision>
  <dcterms:created xsi:type="dcterms:W3CDTF">2020-11-30T20:44:51Z</dcterms:created>
  <dcterms:modified xsi:type="dcterms:W3CDTF">2021-12-29T18:05:17Z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0x01010082043C1C95BA4F4686EEABDD0D1E9525</vt:lpwstr>
  </property>
</Properties>
</file>