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2"/>
    <a:srgbClr val="FFC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18836-AA17-D0F7-11DE-0CEBA61B9F2A}" v="4" dt="2021-12-23T04:14:06.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0"/>
    <p:restoredTop sz="94694"/>
  </p:normalViewPr>
  <p:slideViewPr>
    <p:cSldViewPr snapToGrid="0" snapToObjects="1">
      <p:cViewPr varScale="1">
        <p:scale>
          <a:sx n="72" d="100"/>
          <a:sy n="72" d="100"/>
        </p:scale>
        <p:origin x="76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BA0FE-605B-0446-B46D-661E1952879C}" type="datetimeFigureOut">
              <a:rPr lang="en-US" smtClean="0"/>
              <a:t>12/22/2021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FB9AA-BE12-BC4D-BD8D-8C954E80A0F5}" type="slidenum">
              <a:rPr lang="en-US" smtClean="0"/>
              <a:t>‹#›</a:t>
            </a:fld>
            <a:endParaRPr lang="en-US"/>
          </a:p>
        </p:txBody>
      </p:sp>
    </p:spTree>
    <p:extLst>
      <p:ext uri="{BB962C8B-B14F-4D97-AF65-F5344CB8AC3E}">
        <p14:creationId xmlns:p14="http://schemas.microsoft.com/office/powerpoint/2010/main" val="1819592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BA6C99-EBF9-4204-BBE3-036EA320BB9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p:spTree>
      <p:nvGrpSpPr>
        <p:cNvPr id="1" name=""/>
        <p:cNvGrpSpPr/>
        <p:nvPr/>
      </p:nvGrpSpPr>
      <p:grpSpPr>
        <a:xfrm>
          <a:off x="0" y="0"/>
          <a:ext cx="0" cy="0"/>
          <a:chOff x="0" y="0"/>
          <a:chExt cx="0" cy="0"/>
        </a:xfrm>
      </p:grpSpPr>
      <p:pic>
        <p:nvPicPr>
          <p:cNvPr id="7" name="Picture 6" descr="A picture containing person, playing, person, player&#10;&#10;Description automatically generated">
            <a:extLst>
              <a:ext uri="{FF2B5EF4-FFF2-40B4-BE49-F238E27FC236}">
                <a16:creationId xmlns:a16="http://schemas.microsoft.com/office/drawing/2014/main" id="{9853828A-137E-7640-BB10-3187A3E2C7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670560" y="1122363"/>
            <a:ext cx="10891520" cy="2027508"/>
          </a:xfr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670560" y="3261360"/>
            <a:ext cx="10891520" cy="1554480"/>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12/22/2021</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pic>
        <p:nvPicPr>
          <p:cNvPr id="10" name="Picture 9" descr="Graphical user interface, application&#10;&#10;Description automatically generated">
            <a:extLst>
              <a:ext uri="{FF2B5EF4-FFF2-40B4-BE49-F238E27FC236}">
                <a16:creationId xmlns:a16="http://schemas.microsoft.com/office/drawing/2014/main" id="{2E81901B-5348-894A-A18C-31E8F53C8134}"/>
              </a:ext>
            </a:extLst>
          </p:cNvPr>
          <p:cNvPicPr>
            <a:picLocks noChangeAspect="1"/>
          </p:cNvPicPr>
          <p:nvPr userDrawn="1"/>
        </p:nvPicPr>
        <p:blipFill>
          <a:blip r:embed="rId3"/>
          <a:stretch>
            <a:fillRect/>
          </a:stretch>
        </p:blipFill>
        <p:spPr>
          <a:xfrm>
            <a:off x="2524760" y="5349875"/>
            <a:ext cx="7183120" cy="1055958"/>
          </a:xfrm>
          <a:prstGeom prst="rect">
            <a:avLst/>
          </a:prstGeom>
        </p:spPr>
      </p:pic>
    </p:spTree>
    <p:extLst>
      <p:ext uri="{BB962C8B-B14F-4D97-AF65-F5344CB8AC3E}">
        <p14:creationId xmlns:p14="http://schemas.microsoft.com/office/powerpoint/2010/main" val="167648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E799DC6-E9DB-E449-90AD-964BFFB1E8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670560" y="1782763"/>
            <a:ext cx="10891520" cy="2027508"/>
          </a:xfr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670560" y="3921760"/>
            <a:ext cx="10891520" cy="1554480"/>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12/22/2021</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spTree>
    <p:extLst>
      <p:ext uri="{BB962C8B-B14F-4D97-AF65-F5344CB8AC3E}">
        <p14:creationId xmlns:p14="http://schemas.microsoft.com/office/powerpoint/2010/main" val="75142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B">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E799DC6-E9DB-E449-90AD-964BFFB1E8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49F94912-B605-274E-9A9C-73854C8C4C39}"/>
              </a:ext>
            </a:extLst>
          </p:cNvPr>
          <p:cNvSpPr/>
          <p:nvPr userDrawn="1"/>
        </p:nvSpPr>
        <p:spPr>
          <a:xfrm>
            <a:off x="756920" y="6101079"/>
            <a:ext cx="10726420" cy="111492"/>
          </a:xfrm>
          <a:prstGeom prst="rect">
            <a:avLst/>
          </a:prstGeom>
          <a:solidFill>
            <a:srgbClr val="FFC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82ABDD-33CF-B240-B6E9-A6681E0522D2}"/>
              </a:ext>
            </a:extLst>
          </p:cNvPr>
          <p:cNvSpPr/>
          <p:nvPr userDrawn="1"/>
        </p:nvSpPr>
        <p:spPr>
          <a:xfrm>
            <a:off x="769620" y="756920"/>
            <a:ext cx="10713720" cy="534416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756920" y="1854421"/>
            <a:ext cx="10695940" cy="1703341"/>
          </a:xfrm>
        </p:spPr>
        <p:txBody>
          <a:bodyPr anchor="b"/>
          <a:lstStyle>
            <a:lvl1pPr algn="ctr">
              <a:defRPr sz="58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756920" y="3669252"/>
            <a:ext cx="10695940" cy="968152"/>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12/22/2021</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sp>
        <p:nvSpPr>
          <p:cNvPr id="15" name="Rectangle 14">
            <a:extLst>
              <a:ext uri="{FF2B5EF4-FFF2-40B4-BE49-F238E27FC236}">
                <a16:creationId xmlns:a16="http://schemas.microsoft.com/office/drawing/2014/main" id="{DD4C48BD-B08A-9649-B24A-D43D082A6B9E}"/>
              </a:ext>
            </a:extLst>
          </p:cNvPr>
          <p:cNvSpPr/>
          <p:nvPr userDrawn="1"/>
        </p:nvSpPr>
        <p:spPr>
          <a:xfrm>
            <a:off x="756920" y="665479"/>
            <a:ext cx="10726420" cy="111492"/>
          </a:xfrm>
          <a:prstGeom prst="rect">
            <a:avLst/>
          </a:prstGeom>
          <a:solidFill>
            <a:srgbClr val="ED7D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10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45E7-58D5-274B-8D6B-C10EB878E8FD}"/>
              </a:ext>
            </a:extLst>
          </p:cNvPr>
          <p:cNvSpPr>
            <a:spLocks noGrp="1"/>
          </p:cNvSpPr>
          <p:nvPr>
            <p:ph type="title"/>
          </p:nvPr>
        </p:nvSpPr>
        <p:spPr>
          <a:xfrm>
            <a:off x="838200" y="1584325"/>
            <a:ext cx="10515600"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D8A1A2A-F521-E14D-951B-5020573C22EF}"/>
              </a:ext>
            </a:extLst>
          </p:cNvPr>
          <p:cNvSpPr>
            <a:spLocks noGrp="1"/>
          </p:cNvSpPr>
          <p:nvPr>
            <p:ph idx="1"/>
          </p:nvPr>
        </p:nvSpPr>
        <p:spPr>
          <a:xfrm>
            <a:off x="838200" y="3044825"/>
            <a:ext cx="10515600" cy="3556000"/>
          </a:xfrm>
        </p:spPr>
        <p:txBody>
          <a:bodyPr/>
          <a:lstStyle>
            <a:lvl1pPr>
              <a:defRPr>
                <a:solidFill>
                  <a:srgbClr val="002060"/>
                </a:solidFill>
                <a:latin typeface="Arial" panose="020B0604020202020204" pitchFamily="34" charset="0"/>
                <a:cs typeface="Arial" panose="020B0604020202020204" pitchFamily="34" charset="0"/>
              </a:defRPr>
            </a:lvl1pPr>
            <a:lvl2pPr>
              <a:defRPr>
                <a:solidFill>
                  <a:srgbClr val="002060"/>
                </a:solidFill>
                <a:latin typeface="Arial" panose="020B0604020202020204" pitchFamily="34" charset="0"/>
                <a:cs typeface="Arial" panose="020B0604020202020204" pitchFamily="34" charset="0"/>
              </a:defRPr>
            </a:lvl2pPr>
            <a:lvl3pPr>
              <a:defRPr>
                <a:solidFill>
                  <a:srgbClr val="002060"/>
                </a:solidFill>
                <a:latin typeface="Arial" panose="020B0604020202020204" pitchFamily="34" charset="0"/>
                <a:cs typeface="Arial" panose="020B0604020202020204" pitchFamily="34" charset="0"/>
              </a:defRPr>
            </a:lvl3pPr>
            <a:lvl4pPr>
              <a:defRPr>
                <a:solidFill>
                  <a:srgbClr val="002060"/>
                </a:solidFill>
                <a:latin typeface="Arial" panose="020B0604020202020204" pitchFamily="34" charset="0"/>
                <a:cs typeface="Arial" panose="020B0604020202020204" pitchFamily="34" charset="0"/>
              </a:defRPr>
            </a:lvl4pPr>
            <a:lvl5pPr>
              <a:defRPr>
                <a:solidFill>
                  <a:srgbClr val="00206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ECDAFE-16B9-8E4A-BC3D-E50A59D542ED}"/>
              </a:ext>
            </a:extLst>
          </p:cNvPr>
          <p:cNvSpPr>
            <a:spLocks noGrp="1"/>
          </p:cNvSpPr>
          <p:nvPr>
            <p:ph type="dt" sz="half" idx="10"/>
          </p:nvPr>
        </p:nvSpPr>
        <p:spPr>
          <a:xfrm>
            <a:off x="838200" y="7819390"/>
            <a:ext cx="2743200" cy="365125"/>
          </a:xfrm>
        </p:spPr>
        <p:txBody>
          <a:bodyPr/>
          <a:lstStyle/>
          <a:p>
            <a:fld id="{B7D2056D-E659-1246-A021-BB9B9801BBAF}" type="datetimeFigureOut">
              <a:rPr lang="en-US" smtClean="0"/>
              <a:t>12/22/2021</a:t>
            </a:fld>
            <a:endParaRPr lang="en-US"/>
          </a:p>
        </p:txBody>
      </p:sp>
      <p:sp>
        <p:nvSpPr>
          <p:cNvPr id="5" name="Footer Placeholder 4">
            <a:extLst>
              <a:ext uri="{FF2B5EF4-FFF2-40B4-BE49-F238E27FC236}">
                <a16:creationId xmlns:a16="http://schemas.microsoft.com/office/drawing/2014/main" id="{2E2DB931-CC87-964A-B43E-B5F13395FF77}"/>
              </a:ext>
            </a:extLst>
          </p:cNvPr>
          <p:cNvSpPr>
            <a:spLocks noGrp="1"/>
          </p:cNvSpPr>
          <p:nvPr>
            <p:ph type="ftr" sz="quarter" idx="11"/>
          </p:nvPr>
        </p:nvSpPr>
        <p:spPr>
          <a:xfrm>
            <a:off x="4038600" y="7819390"/>
            <a:ext cx="4114800" cy="365125"/>
          </a:xfrm>
        </p:spPr>
        <p:txBody>
          <a:bodyPr/>
          <a:lstStyle/>
          <a:p>
            <a:endParaRPr lang="en-US"/>
          </a:p>
        </p:txBody>
      </p:sp>
      <p:sp>
        <p:nvSpPr>
          <p:cNvPr id="6" name="Slide Number Placeholder 5">
            <a:extLst>
              <a:ext uri="{FF2B5EF4-FFF2-40B4-BE49-F238E27FC236}">
                <a16:creationId xmlns:a16="http://schemas.microsoft.com/office/drawing/2014/main" id="{AC7B0193-4789-C249-A855-6DA2FB4C72FB}"/>
              </a:ext>
            </a:extLst>
          </p:cNvPr>
          <p:cNvSpPr>
            <a:spLocks noGrp="1"/>
          </p:cNvSpPr>
          <p:nvPr>
            <p:ph type="sldNum" sz="quarter" idx="12"/>
          </p:nvPr>
        </p:nvSpPr>
        <p:spPr>
          <a:xfrm>
            <a:off x="8610600" y="7819390"/>
            <a:ext cx="2743200" cy="365125"/>
          </a:xfrm>
        </p:spPr>
        <p:txBody>
          <a:bodyPr/>
          <a:lstStyle/>
          <a:p>
            <a:fld id="{B4C9C0D5-DD38-8E49-8CBC-9FEBD21D8142}"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FDC4DA3B-48B2-4840-916F-161AD744FC6A}"/>
              </a:ext>
            </a:extLst>
          </p:cNvPr>
          <p:cNvPicPr>
            <a:picLocks noChangeAspect="1"/>
          </p:cNvPicPr>
          <p:nvPr userDrawn="1"/>
        </p:nvPicPr>
        <p:blipFill rotWithShape="1">
          <a:blip r:embed="rId2"/>
          <a:srcRect b="82667"/>
          <a:stretch/>
        </p:blipFill>
        <p:spPr>
          <a:xfrm>
            <a:off x="0" y="1"/>
            <a:ext cx="12192000" cy="1188720"/>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B50F788A-EA16-C64B-9AB5-C53E7A9558D3}"/>
              </a:ext>
            </a:extLst>
          </p:cNvPr>
          <p:cNvPicPr>
            <a:picLocks noChangeAspect="1"/>
          </p:cNvPicPr>
          <p:nvPr userDrawn="1"/>
        </p:nvPicPr>
        <p:blipFill rotWithShape="1">
          <a:blip r:embed="rId3"/>
          <a:srcRect r="52467"/>
          <a:stretch/>
        </p:blipFill>
        <p:spPr>
          <a:xfrm>
            <a:off x="838199" y="183038"/>
            <a:ext cx="2394227" cy="74047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DA6AA882-F5C7-B445-BA46-472AD58329A8}"/>
              </a:ext>
            </a:extLst>
          </p:cNvPr>
          <p:cNvPicPr>
            <a:picLocks noChangeAspect="1"/>
          </p:cNvPicPr>
          <p:nvPr userDrawn="1"/>
        </p:nvPicPr>
        <p:blipFill rotWithShape="1">
          <a:blip r:embed="rId3"/>
          <a:srcRect l="57742"/>
          <a:stretch/>
        </p:blipFill>
        <p:spPr>
          <a:xfrm>
            <a:off x="9293860" y="257175"/>
            <a:ext cx="2128520" cy="740470"/>
          </a:xfrm>
          <a:prstGeom prst="rect">
            <a:avLst/>
          </a:prstGeom>
        </p:spPr>
      </p:pic>
    </p:spTree>
    <p:extLst>
      <p:ext uri="{BB962C8B-B14F-4D97-AF65-F5344CB8AC3E}">
        <p14:creationId xmlns:p14="http://schemas.microsoft.com/office/powerpoint/2010/main" val="256584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D2D77-FE01-4D44-A1A2-ED718542DCCC}"/>
              </a:ext>
            </a:extLst>
          </p:cNvPr>
          <p:cNvSpPr>
            <a:spLocks noGrp="1"/>
          </p:cNvSpPr>
          <p:nvPr>
            <p:ph type="dt" sz="half" idx="10"/>
          </p:nvPr>
        </p:nvSpPr>
        <p:spPr/>
        <p:txBody>
          <a:bodyPr/>
          <a:lstStyle/>
          <a:p>
            <a:fld id="{B7D2056D-E659-1246-A021-BB9B9801BBAF}" type="datetimeFigureOut">
              <a:rPr lang="en-US" smtClean="0"/>
              <a:t>12/22/2021</a:t>
            </a:fld>
            <a:endParaRPr lang="en-US"/>
          </a:p>
        </p:txBody>
      </p:sp>
      <p:sp>
        <p:nvSpPr>
          <p:cNvPr id="3" name="Footer Placeholder 2">
            <a:extLst>
              <a:ext uri="{FF2B5EF4-FFF2-40B4-BE49-F238E27FC236}">
                <a16:creationId xmlns:a16="http://schemas.microsoft.com/office/drawing/2014/main" id="{46D355B5-C3A0-E649-B66A-F62A4970B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90DEA7-CD8A-B84D-803A-457017763362}"/>
              </a:ext>
            </a:extLst>
          </p:cNvPr>
          <p:cNvSpPr>
            <a:spLocks noGrp="1"/>
          </p:cNvSpPr>
          <p:nvPr>
            <p:ph type="sldNum" sz="quarter" idx="12"/>
          </p:nvPr>
        </p:nvSpPr>
        <p:spPr/>
        <p:txBody>
          <a:bodyPr/>
          <a:lstStyle/>
          <a:p>
            <a:fld id="{B4C9C0D5-DD38-8E49-8CBC-9FEBD21D8142}" type="slidenum">
              <a:rPr lang="en-US" smtClean="0"/>
              <a:t>‹#›</a:t>
            </a:fld>
            <a:endParaRPr lang="en-US"/>
          </a:p>
        </p:txBody>
      </p:sp>
      <p:pic>
        <p:nvPicPr>
          <p:cNvPr id="5" name="Picture 4" descr="Background pattern&#10;&#10;Description automatically generated">
            <a:extLst>
              <a:ext uri="{FF2B5EF4-FFF2-40B4-BE49-F238E27FC236}">
                <a16:creationId xmlns:a16="http://schemas.microsoft.com/office/drawing/2014/main" id="{EE064721-3971-5440-8AB8-55045816325B}"/>
              </a:ext>
            </a:extLst>
          </p:cNvPr>
          <p:cNvPicPr>
            <a:picLocks noChangeAspect="1"/>
          </p:cNvPicPr>
          <p:nvPr userDrawn="1"/>
        </p:nvPicPr>
        <p:blipFill rotWithShape="1">
          <a:blip r:embed="rId2"/>
          <a:srcRect b="82667"/>
          <a:stretch/>
        </p:blipFill>
        <p:spPr>
          <a:xfrm>
            <a:off x="0" y="1"/>
            <a:ext cx="12192000" cy="1188720"/>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D4A8C1D-4AC3-DD49-BA10-8117AC3FE5CB}"/>
              </a:ext>
            </a:extLst>
          </p:cNvPr>
          <p:cNvPicPr>
            <a:picLocks noChangeAspect="1"/>
          </p:cNvPicPr>
          <p:nvPr userDrawn="1"/>
        </p:nvPicPr>
        <p:blipFill rotWithShape="1">
          <a:blip r:embed="rId3"/>
          <a:srcRect r="52467"/>
          <a:stretch/>
        </p:blipFill>
        <p:spPr>
          <a:xfrm>
            <a:off x="838199" y="183038"/>
            <a:ext cx="2394227" cy="74047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D9B41A00-27D6-E344-8AD6-DA8120951071}"/>
              </a:ext>
            </a:extLst>
          </p:cNvPr>
          <p:cNvPicPr>
            <a:picLocks noChangeAspect="1"/>
          </p:cNvPicPr>
          <p:nvPr userDrawn="1"/>
        </p:nvPicPr>
        <p:blipFill rotWithShape="1">
          <a:blip r:embed="rId3"/>
          <a:srcRect l="57742"/>
          <a:stretch/>
        </p:blipFill>
        <p:spPr>
          <a:xfrm>
            <a:off x="9293860" y="257175"/>
            <a:ext cx="2128520" cy="740470"/>
          </a:xfrm>
          <a:prstGeom prst="rect">
            <a:avLst/>
          </a:prstGeom>
        </p:spPr>
      </p:pic>
    </p:spTree>
    <p:extLst>
      <p:ext uri="{BB962C8B-B14F-4D97-AF65-F5344CB8AC3E}">
        <p14:creationId xmlns:p14="http://schemas.microsoft.com/office/powerpoint/2010/main" val="3474162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7B5AA-09F5-F240-9DB3-72EA59278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BD81-5C9C-0A4D-B5D0-BC37F1615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7762B-DBF7-104A-A811-5DCC5339E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2056D-E659-1246-A021-BB9B9801BBAF}" type="datetimeFigureOut">
              <a:rPr lang="en-US" smtClean="0"/>
              <a:t>12/22/2021</a:t>
            </a:fld>
            <a:endParaRPr lang="en-US"/>
          </a:p>
        </p:txBody>
      </p:sp>
      <p:sp>
        <p:nvSpPr>
          <p:cNvPr id="5" name="Footer Placeholder 4">
            <a:extLst>
              <a:ext uri="{FF2B5EF4-FFF2-40B4-BE49-F238E27FC236}">
                <a16:creationId xmlns:a16="http://schemas.microsoft.com/office/drawing/2014/main" id="{4D21E5EE-F229-D348-82BF-151D29223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5E9857-2E37-DD45-BC6D-9D254394B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9C0D5-DD38-8E49-8CBC-9FEBD21D8142}" type="slidenum">
              <a:rPr lang="en-US" smtClean="0"/>
              <a:t>‹#›</a:t>
            </a:fld>
            <a:endParaRPr lang="en-US"/>
          </a:p>
        </p:txBody>
      </p:sp>
    </p:spTree>
    <p:extLst>
      <p:ext uri="{BB962C8B-B14F-4D97-AF65-F5344CB8AC3E}">
        <p14:creationId xmlns:p14="http://schemas.microsoft.com/office/powerpoint/2010/main" val="41230661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vidkaake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0" y="1598276"/>
            <a:ext cx="12192000" cy="2169825"/>
          </a:xfrm>
          <a:prstGeom prst="rect">
            <a:avLst/>
          </a:prstGeom>
          <a:noFill/>
          <a:ln w="9525">
            <a:noFill/>
            <a:miter lim="800000"/>
            <a:headEnd/>
            <a:tailEnd/>
          </a:ln>
        </p:spPr>
        <p:txBody>
          <a:bodyPr>
            <a:prstTxWarp prst="textNoShape">
              <a:avLst/>
            </a:prstTxWarp>
            <a:spAutoFit/>
          </a:bodyPr>
          <a:lstStyle/>
          <a:p>
            <a:pPr algn="ctr">
              <a:lnSpc>
                <a:spcPct val="125000"/>
              </a:lnSpc>
            </a:pPr>
            <a:r>
              <a:rPr lang="en-US" altLang="ko-KR" sz="4400" dirty="0">
                <a:solidFill>
                  <a:schemeClr val="bg1"/>
                </a:solidFill>
                <a:latin typeface="Garamond" charset="0"/>
              </a:rPr>
              <a:t>E230 Managing Upward</a:t>
            </a:r>
            <a:endParaRPr lang="en-US" altLang="ko-KR" sz="3200" b="1" dirty="0">
              <a:solidFill>
                <a:schemeClr val="bg1"/>
              </a:solidFill>
              <a:latin typeface="Garamond" charset="0"/>
              <a:ea typeface="굴림" charset="-127"/>
            </a:endParaRPr>
          </a:p>
          <a:p>
            <a:pPr algn="ctr">
              <a:lnSpc>
                <a:spcPct val="125000"/>
              </a:lnSpc>
            </a:pPr>
            <a:r>
              <a:rPr lang="en-US" altLang="ko-KR" sz="3200" b="1" dirty="0">
                <a:solidFill>
                  <a:schemeClr val="bg1"/>
                </a:solidFill>
                <a:latin typeface="Garamond" charset="0"/>
                <a:ea typeface="굴림" charset="-127"/>
              </a:rPr>
              <a:t>David K. Aaker IOM Instructor</a:t>
            </a:r>
          </a:p>
          <a:p>
            <a:pPr algn="ctr">
              <a:lnSpc>
                <a:spcPct val="125000"/>
              </a:lnSpc>
            </a:pPr>
            <a:r>
              <a:rPr lang="en-US" altLang="ko-KR" sz="3200" b="1" dirty="0">
                <a:solidFill>
                  <a:schemeClr val="bg1"/>
                </a:solidFill>
                <a:latin typeface="Garamond" charset="0"/>
                <a:ea typeface="굴림" charset="-127"/>
                <a:hlinkClick r:id="rId3"/>
              </a:rPr>
              <a:t>www.davidkaaker.com</a:t>
            </a:r>
            <a:r>
              <a:rPr lang="en-US" altLang="ko-KR" sz="3200" b="1" dirty="0">
                <a:solidFill>
                  <a:schemeClr val="bg1"/>
                </a:solidFill>
                <a:latin typeface="Garamond" charset="0"/>
                <a:ea typeface="굴림" charset="-127"/>
              </a:rPr>
              <a:t>   760-323-4600</a:t>
            </a:r>
            <a:endParaRPr lang="en-US" altLang="ko-KR" sz="4400" dirty="0">
              <a:solidFill>
                <a:schemeClr val="bg1"/>
              </a:solidFill>
              <a:latin typeface="Garamond" charset="0"/>
            </a:endParaRPr>
          </a:p>
        </p:txBody>
      </p:sp>
    </p:spTree>
    <p:extLst>
      <p:ext uri="{BB962C8B-B14F-4D97-AF65-F5344CB8AC3E}">
        <p14:creationId xmlns:p14="http://schemas.microsoft.com/office/powerpoint/2010/main" val="257705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What Basic Communication Tips do you use with your Boss?</a:t>
            </a:r>
          </a:p>
          <a:p>
            <a:r>
              <a:rPr lang="en-US" dirty="0"/>
              <a:t>1.</a:t>
            </a:r>
          </a:p>
          <a:p>
            <a:r>
              <a:rPr lang="en-US" dirty="0"/>
              <a:t>2.</a:t>
            </a:r>
          </a:p>
          <a:p>
            <a:r>
              <a:rPr lang="en-US" dirty="0"/>
              <a:t>3.</a:t>
            </a:r>
          </a:p>
          <a:p>
            <a:r>
              <a:rPr lang="en-US" dirty="0"/>
              <a:t>4.</a:t>
            </a:r>
          </a:p>
          <a:p>
            <a:r>
              <a:rPr lang="en-US" dirty="0"/>
              <a:t>5.</a:t>
            </a:r>
          </a:p>
          <a:p>
            <a:r>
              <a:rPr lang="en-US" dirty="0"/>
              <a:t>My strongest is________________________</a:t>
            </a:r>
          </a:p>
          <a:p>
            <a:r>
              <a:rPr lang="en-US" dirty="0"/>
              <a:t>I need to improve the tip of______________</a:t>
            </a:r>
          </a:p>
        </p:txBody>
      </p:sp>
    </p:spTree>
    <p:extLst>
      <p:ext uri="{BB962C8B-B14F-4D97-AF65-F5344CB8AC3E}">
        <p14:creationId xmlns:p14="http://schemas.microsoft.com/office/powerpoint/2010/main" val="300582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What do you and your boss have in common?</a:t>
            </a:r>
          </a:p>
          <a:p>
            <a:r>
              <a:rPr lang="en-US" dirty="0"/>
              <a:t>1.</a:t>
            </a:r>
          </a:p>
          <a:p>
            <a:r>
              <a:rPr lang="en-US" dirty="0"/>
              <a:t>2.</a:t>
            </a:r>
          </a:p>
          <a:p>
            <a:r>
              <a:rPr lang="en-US" dirty="0"/>
              <a:t>3.</a:t>
            </a:r>
          </a:p>
          <a:p>
            <a:r>
              <a:rPr lang="en-US" dirty="0"/>
              <a:t>4.</a:t>
            </a:r>
          </a:p>
          <a:p>
            <a:pPr>
              <a:buNone/>
            </a:pPr>
            <a:r>
              <a:rPr lang="en-US" dirty="0"/>
              <a:t>What would you like to have in common with your boss?</a:t>
            </a:r>
          </a:p>
          <a:p>
            <a:pPr>
              <a:buNone/>
            </a:pPr>
            <a:r>
              <a:rPr lang="en-US" dirty="0"/>
              <a:t>1.</a:t>
            </a:r>
          </a:p>
          <a:p>
            <a:pPr>
              <a:buNone/>
            </a:pPr>
            <a:r>
              <a:rPr lang="en-US" dirty="0"/>
              <a:t>2.</a:t>
            </a:r>
          </a:p>
          <a:p>
            <a:pPr>
              <a:buNone/>
            </a:pPr>
            <a:endParaRPr lang="en-US" dirty="0"/>
          </a:p>
        </p:txBody>
      </p:sp>
    </p:spTree>
    <p:extLst>
      <p:ext uri="{BB962C8B-B14F-4D97-AF65-F5344CB8AC3E}">
        <p14:creationId xmlns:p14="http://schemas.microsoft.com/office/powerpoint/2010/main" val="946016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 2</a:t>
            </a:r>
            <a:br>
              <a:rPr lang="en-US" dirty="0"/>
            </a:br>
            <a:r>
              <a:rPr lang="en-US" dirty="0"/>
              <a:t>Developing your Value to the Organization</a:t>
            </a:r>
          </a:p>
        </p:txBody>
      </p:sp>
      <p:sp>
        <p:nvSpPr>
          <p:cNvPr id="3" name="Content Placeholder 2"/>
          <p:cNvSpPr>
            <a:spLocks noGrp="1"/>
          </p:cNvSpPr>
          <p:nvPr>
            <p:ph idx="1"/>
          </p:nvPr>
        </p:nvSpPr>
        <p:spPr/>
        <p:txBody>
          <a:bodyPr/>
          <a:lstStyle/>
          <a:p>
            <a:r>
              <a:rPr lang="en-US" dirty="0"/>
              <a:t>What I bring to the organization is..</a:t>
            </a:r>
          </a:p>
          <a:p>
            <a:r>
              <a:rPr lang="en-US" dirty="0"/>
              <a:t>1.</a:t>
            </a:r>
          </a:p>
          <a:p>
            <a:r>
              <a:rPr lang="en-US" dirty="0"/>
              <a:t>2.</a:t>
            </a:r>
          </a:p>
          <a:p>
            <a:r>
              <a:rPr lang="en-US" dirty="0"/>
              <a:t>3.</a:t>
            </a:r>
          </a:p>
          <a:p>
            <a:r>
              <a:rPr lang="en-US" dirty="0"/>
              <a:t>4.</a:t>
            </a:r>
          </a:p>
          <a:p>
            <a:r>
              <a:rPr lang="en-US" dirty="0"/>
              <a:t>5.</a:t>
            </a:r>
          </a:p>
        </p:txBody>
      </p:sp>
    </p:spTree>
    <p:extLst>
      <p:ext uri="{BB962C8B-B14F-4D97-AF65-F5344CB8AC3E}">
        <p14:creationId xmlns:p14="http://schemas.microsoft.com/office/powerpoint/2010/main" val="3956851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Examples from class.</a:t>
            </a:r>
          </a:p>
          <a:p>
            <a:r>
              <a:rPr lang="en-US" dirty="0"/>
              <a:t>As a result of my managing upward skills, my value to the organization was realized most recently when I…………………..</a:t>
            </a:r>
          </a:p>
        </p:txBody>
      </p:sp>
    </p:spTree>
    <p:extLst>
      <p:ext uri="{BB962C8B-B14F-4D97-AF65-F5344CB8AC3E}">
        <p14:creationId xmlns:p14="http://schemas.microsoft.com/office/powerpoint/2010/main" val="107785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a:t>
            </a:r>
          </a:p>
        </p:txBody>
      </p:sp>
      <p:sp>
        <p:nvSpPr>
          <p:cNvPr id="3" name="Content Placeholder 2"/>
          <p:cNvSpPr>
            <a:spLocks noGrp="1"/>
          </p:cNvSpPr>
          <p:nvPr>
            <p:ph idx="1"/>
          </p:nvPr>
        </p:nvSpPr>
        <p:spPr/>
        <p:txBody>
          <a:bodyPr>
            <a:normAutofit/>
          </a:bodyPr>
          <a:lstStyle/>
          <a:p>
            <a:r>
              <a:rPr lang="en-US" dirty="0"/>
              <a:t>Building Trust with your manager.</a:t>
            </a:r>
          </a:p>
          <a:p>
            <a:r>
              <a:rPr lang="en-US" dirty="0"/>
              <a:t>Examples you have used in trust building with your..</a:t>
            </a:r>
          </a:p>
          <a:p>
            <a:r>
              <a:rPr lang="en-US" dirty="0"/>
              <a:t>Managers</a:t>
            </a:r>
          </a:p>
          <a:p>
            <a:r>
              <a:rPr lang="en-US" dirty="0"/>
              <a:t>Staff</a:t>
            </a:r>
          </a:p>
          <a:p>
            <a:r>
              <a:rPr lang="en-US" dirty="0"/>
              <a:t>Board Members</a:t>
            </a:r>
          </a:p>
          <a:p>
            <a:r>
              <a:rPr lang="en-US" dirty="0"/>
              <a:t>Committee’s</a:t>
            </a:r>
          </a:p>
          <a:p>
            <a:r>
              <a:rPr lang="en-US" dirty="0"/>
              <a:t>Volunteers</a:t>
            </a:r>
          </a:p>
        </p:txBody>
      </p:sp>
    </p:spTree>
    <p:extLst>
      <p:ext uri="{BB962C8B-B14F-4D97-AF65-F5344CB8AC3E}">
        <p14:creationId xmlns:p14="http://schemas.microsoft.com/office/powerpoint/2010/main" val="3780779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Managing Upward Focus Group Exercise.</a:t>
            </a:r>
          </a:p>
          <a:p>
            <a:r>
              <a:rPr lang="en-US" dirty="0"/>
              <a:t>Each group is to define the top 5 tools of Managing upward for a presentation that will be of benefit to.</a:t>
            </a:r>
          </a:p>
          <a:p>
            <a:r>
              <a:rPr lang="en-US" dirty="0"/>
              <a:t>1. Board Members</a:t>
            </a:r>
          </a:p>
          <a:p>
            <a:r>
              <a:rPr lang="en-US" dirty="0"/>
              <a:t>2. Staff</a:t>
            </a:r>
          </a:p>
          <a:p>
            <a:r>
              <a:rPr lang="en-US" dirty="0"/>
              <a:t>3. Committee Chairs</a:t>
            </a:r>
          </a:p>
          <a:p>
            <a:r>
              <a:rPr lang="en-US" dirty="0"/>
              <a:t>4. Members</a:t>
            </a:r>
          </a:p>
        </p:txBody>
      </p:sp>
    </p:spTree>
    <p:extLst>
      <p:ext uri="{BB962C8B-B14F-4D97-AF65-F5344CB8AC3E}">
        <p14:creationId xmlns:p14="http://schemas.microsoft.com/office/powerpoint/2010/main" val="97601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a:t>
            </a:r>
          </a:p>
        </p:txBody>
      </p:sp>
      <p:sp>
        <p:nvSpPr>
          <p:cNvPr id="3" name="Content Placeholder 2"/>
          <p:cNvSpPr>
            <a:spLocks noGrp="1"/>
          </p:cNvSpPr>
          <p:nvPr>
            <p:ph idx="1"/>
          </p:nvPr>
        </p:nvSpPr>
        <p:spPr/>
        <p:txBody>
          <a:bodyPr>
            <a:normAutofit lnSpcReduction="10000"/>
          </a:bodyPr>
          <a:lstStyle/>
          <a:p>
            <a:r>
              <a:rPr lang="en-US" dirty="0"/>
              <a:t>Better understanding in building a relationship with your boss can be interesting, rewarding and will contribute to the growth and success of your organization or association.</a:t>
            </a:r>
          </a:p>
          <a:p>
            <a:r>
              <a:rPr lang="en-US" dirty="0"/>
              <a:t>As you develop your value to the organization, remember that you build your character, and your reputation is the reflection others see.</a:t>
            </a:r>
          </a:p>
          <a:p>
            <a:r>
              <a:rPr lang="en-US" dirty="0"/>
              <a:t>Build trust with your manager, as you also build trust with your team. Balance the attention to both, and everyone enjoys the success.</a:t>
            </a:r>
          </a:p>
        </p:txBody>
      </p:sp>
    </p:spTree>
    <p:extLst>
      <p:ext uri="{BB962C8B-B14F-4D97-AF65-F5344CB8AC3E}">
        <p14:creationId xmlns:p14="http://schemas.microsoft.com/office/powerpoint/2010/main" val="1847499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Any additional questions, or comments on Managing upward? Did we miss a point you brought with you today?</a:t>
            </a:r>
          </a:p>
          <a:p>
            <a:r>
              <a:rPr lang="en-US" dirty="0"/>
              <a:t>Commitment Card</a:t>
            </a:r>
          </a:p>
          <a:p>
            <a:r>
              <a:rPr lang="en-US" dirty="0"/>
              <a:t>What’s one thing….</a:t>
            </a:r>
          </a:p>
          <a:p>
            <a:r>
              <a:rPr lang="en-US" dirty="0"/>
              <a:t>Evaluation sheets</a:t>
            </a:r>
          </a:p>
          <a:p>
            <a:r>
              <a:rPr lang="en-US" dirty="0"/>
              <a:t>Adjourn</a:t>
            </a:r>
          </a:p>
        </p:txBody>
      </p:sp>
    </p:spTree>
    <p:extLst>
      <p:ext uri="{BB962C8B-B14F-4D97-AF65-F5344CB8AC3E}">
        <p14:creationId xmlns:p14="http://schemas.microsoft.com/office/powerpoint/2010/main" val="399346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939800" y="1828801"/>
            <a:ext cx="9220200" cy="67786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eaLnBrk="1" hangingPunct="1"/>
            <a:r>
              <a:rPr lang="en-US" sz="4400" b="1" dirty="0">
                <a:solidFill>
                  <a:srgbClr val="024684"/>
                </a:solidFill>
                <a:latin typeface="Garamond"/>
                <a:cs typeface="Garamond"/>
              </a:rPr>
              <a:t>E230 Managing Upward </a:t>
            </a:r>
          </a:p>
        </p:txBody>
      </p:sp>
      <p:sp>
        <p:nvSpPr>
          <p:cNvPr id="9" name="Rectangle 3"/>
          <p:cNvSpPr>
            <a:spLocks noGrp="1" noChangeArrowheads="1"/>
          </p:cNvSpPr>
          <p:nvPr>
            <p:ph idx="1"/>
          </p:nvPr>
        </p:nvSpPr>
        <p:spPr bwMode="auto">
          <a:xfrm>
            <a:off x="1219200" y="2895601"/>
            <a:ext cx="10363200" cy="3230563"/>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buNone/>
            </a:pPr>
            <a:r>
              <a:rPr lang="en-US" dirty="0">
                <a:latin typeface="Garamond"/>
                <a:cs typeface="Garamond"/>
              </a:rPr>
              <a:t> Section 1</a:t>
            </a:r>
          </a:p>
          <a:p>
            <a:pPr eaLnBrk="1" hangingPunct="1">
              <a:buNone/>
            </a:pPr>
            <a:r>
              <a:rPr lang="en-US" dirty="0">
                <a:latin typeface="Garamond"/>
                <a:cs typeface="Garamond"/>
              </a:rPr>
              <a:t>Understanding your manager and building the relationship.</a:t>
            </a:r>
          </a:p>
          <a:p>
            <a:pPr eaLnBrk="1" hangingPunct="1">
              <a:buNone/>
            </a:pPr>
            <a:r>
              <a:rPr lang="en-US" sz="3200" dirty="0">
                <a:latin typeface="Garamond"/>
                <a:cs typeface="Garamond"/>
              </a:rPr>
              <a:t>Section 2</a:t>
            </a:r>
          </a:p>
          <a:p>
            <a:pPr eaLnBrk="1" hangingPunct="1">
              <a:buNone/>
            </a:pPr>
            <a:r>
              <a:rPr lang="en-US" dirty="0">
                <a:latin typeface="Garamond"/>
                <a:cs typeface="Garamond"/>
              </a:rPr>
              <a:t>Developing your value to your organization.</a:t>
            </a:r>
          </a:p>
          <a:p>
            <a:pPr eaLnBrk="1" hangingPunct="1">
              <a:buNone/>
            </a:pPr>
            <a:r>
              <a:rPr lang="en-US" sz="3200" dirty="0">
                <a:latin typeface="Garamond"/>
                <a:cs typeface="Garamond"/>
              </a:rPr>
              <a:t>Section 3</a:t>
            </a:r>
          </a:p>
          <a:p>
            <a:pPr eaLnBrk="1" hangingPunct="1">
              <a:buNone/>
            </a:pPr>
            <a:r>
              <a:rPr lang="en-US" dirty="0">
                <a:latin typeface="Garamond"/>
                <a:cs typeface="Garamond"/>
              </a:rPr>
              <a:t>Building trust with your manager.</a:t>
            </a:r>
            <a:endParaRPr lang="en-US" sz="3200" dirty="0">
              <a:latin typeface="Garamond"/>
              <a:cs typeface="Garamond"/>
            </a:endParaRPr>
          </a:p>
        </p:txBody>
      </p:sp>
    </p:spTree>
    <p:extLst>
      <p:ext uri="{BB962C8B-B14F-4D97-AF65-F5344CB8AC3E}">
        <p14:creationId xmlns:p14="http://schemas.microsoft.com/office/powerpoint/2010/main" val="236097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Section 1</a:t>
            </a:r>
          </a:p>
          <a:p>
            <a:r>
              <a:rPr lang="en-US" dirty="0"/>
              <a:t>Understanding your manager and building the relationship is easier said than done.</a:t>
            </a:r>
          </a:p>
          <a:p>
            <a:r>
              <a:rPr lang="en-US" dirty="0"/>
              <a:t>With thanks to Lonnie Pacelli for the following thoughts and tips for effective upward management.</a:t>
            </a:r>
          </a:p>
        </p:txBody>
      </p:sp>
    </p:spTree>
    <p:extLst>
      <p:ext uri="{BB962C8B-B14F-4D97-AF65-F5344CB8AC3E}">
        <p14:creationId xmlns:p14="http://schemas.microsoft.com/office/powerpoint/2010/main" val="41098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Upward management is one of those skills that some do very well, many never seem to master, and virtually all learn only through on-the-job lessons-learned. When done well, both the manager and employee work as a team to ensure each other is informed, address problems before they spin out of control, and be more effective at managing. When done poorly, both manager and employee are not only ineffective at getting the job done but are chronically frustrated do to mis-steps and surprises.</a:t>
            </a:r>
          </a:p>
        </p:txBody>
      </p:sp>
    </p:spTree>
    <p:extLst>
      <p:ext uri="{BB962C8B-B14F-4D97-AF65-F5344CB8AC3E}">
        <p14:creationId xmlns:p14="http://schemas.microsoft.com/office/powerpoint/2010/main" val="241072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Tips for being a better upward manager.</a:t>
            </a:r>
          </a:p>
          <a:p>
            <a:r>
              <a:rPr lang="en-US" dirty="0"/>
              <a:t>1. Understand your boss. Does he/she prefer emails, or a personal conversation. Adapt your style to your boss’s style.</a:t>
            </a:r>
          </a:p>
          <a:p>
            <a:r>
              <a:rPr lang="en-US" dirty="0"/>
              <a:t>2. Stick to objective facts. Leave emotion at the door, and focus on the right decision for the organization.</a:t>
            </a:r>
          </a:p>
          <a:p>
            <a:r>
              <a:rPr lang="en-US" dirty="0"/>
              <a:t>3. Don’t dump your problems on the boss’s doorstep that you should be solving yourself.</a:t>
            </a:r>
          </a:p>
          <a:p>
            <a:pPr>
              <a:buNone/>
            </a:pPr>
            <a:r>
              <a:rPr lang="en-US" dirty="0"/>
              <a:t>    Handle the problems that you’re paid to handle and enlist your boss for the issues that requires his/hers influence in the organization.</a:t>
            </a:r>
          </a:p>
        </p:txBody>
      </p:sp>
    </p:spTree>
    <p:extLst>
      <p:ext uri="{BB962C8B-B14F-4D97-AF65-F5344CB8AC3E}">
        <p14:creationId xmlns:p14="http://schemas.microsoft.com/office/powerpoint/2010/main" val="408423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r>
              <a:rPr lang="en-US" dirty="0"/>
              <a:t>4. Be specific about what you need. Share why you need it, and what will happen if you don’t get what you need, and how that will impact the organization or association.</a:t>
            </a:r>
          </a:p>
          <a:p>
            <a:pPr>
              <a:buNone/>
            </a:pPr>
            <a:r>
              <a:rPr lang="en-US" dirty="0"/>
              <a:t>5. Don’t ever give reason for your boss to question your credibility. Stay pure with your boss and protect your integrity by never allowing your credibility to be put in question.</a:t>
            </a:r>
          </a:p>
          <a:p>
            <a:pPr>
              <a:buNone/>
            </a:pPr>
            <a:r>
              <a:rPr lang="en-US" dirty="0"/>
              <a:t>6.Don’t manage upward at the expense of managing downward. Be aware of the balancing act of pleasing your boss, but not disappointing your team in the process.</a:t>
            </a:r>
          </a:p>
        </p:txBody>
      </p:sp>
    </p:spTree>
    <p:extLst>
      <p:ext uri="{BB962C8B-B14F-4D97-AF65-F5344CB8AC3E}">
        <p14:creationId xmlns:p14="http://schemas.microsoft.com/office/powerpoint/2010/main" val="19410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dirty="0"/>
              <a:t>7. Respect your boss’s time. Be on time, bring all paperwork, reports that will assist the conversation. After a few times, your boss will look forward to your meetings, as on time, brisk and conclusive.</a:t>
            </a:r>
          </a:p>
          <a:p>
            <a:r>
              <a:rPr lang="en-US" dirty="0"/>
              <a:t>8. Diligently follow through on commitments. If you give your word, keep your word. Not following through shows a lack of respect for your boss and breeds distrust.</a:t>
            </a:r>
          </a:p>
          <a:p>
            <a:r>
              <a:rPr lang="en-US" dirty="0"/>
              <a:t>9. Present options. When you bring a problem or challenge, bring more than one solution. Discuss your solutions with your boss, and a good discussion will occur with you both focused on the solution.</a:t>
            </a:r>
          </a:p>
        </p:txBody>
      </p:sp>
    </p:spTree>
    <p:extLst>
      <p:ext uri="{BB962C8B-B14F-4D97-AF65-F5344CB8AC3E}">
        <p14:creationId xmlns:p14="http://schemas.microsoft.com/office/powerpoint/2010/main" val="348623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10. Make your boss look good. Make certain the information you send upward, is correct, current and has merit. Do not put your boss in a situation where he looks bad in front of his/her management. This could hurt your credibility, but also hurt his/her credibility.</a:t>
            </a:r>
          </a:p>
          <a:p>
            <a:r>
              <a:rPr lang="en-US" dirty="0"/>
              <a:t>11. Always telling your boss what they want to hear. A boss can view that as a lack of leadership an d incompetence in your leadership.</a:t>
            </a:r>
          </a:p>
          <a:p>
            <a:endParaRPr lang="en-US" dirty="0"/>
          </a:p>
        </p:txBody>
      </p:sp>
    </p:spTree>
    <p:extLst>
      <p:ext uri="{BB962C8B-B14F-4D97-AF65-F5344CB8AC3E}">
        <p14:creationId xmlns:p14="http://schemas.microsoft.com/office/powerpoint/2010/main" val="33949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12. No Surprises. Bosses don’t like surprises where they are forced to accept a problem without having the option to try to fix it. Before it got out of control.</a:t>
            </a:r>
          </a:p>
          <a:p>
            <a:r>
              <a:rPr lang="en-US" dirty="0"/>
              <a:t>13. Admit mistakes, and quickly!</a:t>
            </a:r>
          </a:p>
          <a:p>
            <a:pPr>
              <a:buNone/>
            </a:pPr>
            <a:r>
              <a:rPr lang="en-US" dirty="0"/>
              <a:t>Own up to your mistakes quickly and outline what you are going to do to rectify the mistake. Your best lessons in management will be your mistakes.</a:t>
            </a:r>
          </a:p>
        </p:txBody>
      </p:sp>
    </p:spTree>
    <p:extLst>
      <p:ext uri="{BB962C8B-B14F-4D97-AF65-F5344CB8AC3E}">
        <p14:creationId xmlns:p14="http://schemas.microsoft.com/office/powerpoint/2010/main" val="1444097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043C1C95BA4F4686EEABDD0D1E9525" ma:contentTypeVersion="12" ma:contentTypeDescription="Create a new document." ma:contentTypeScope="" ma:versionID="ea42d3ea3253732df47bb26668d94e53">
  <xsd:schema xmlns:xsd="http://www.w3.org/2001/XMLSchema" xmlns:xs="http://www.w3.org/2001/XMLSchema" xmlns:p="http://schemas.microsoft.com/office/2006/metadata/properties" xmlns:ns3="6e33e75c-50be-4abb-9672-56d9f35a3f63" xmlns:ns4="31e6c30e-abd6-48e8-917e-3920e88d4412" targetNamespace="http://schemas.microsoft.com/office/2006/metadata/properties" ma:root="true" ma:fieldsID="fac5e747b7596e08e62beb7a49fe6a1e" ns3:_="" ns4:_="">
    <xsd:import namespace="6e33e75c-50be-4abb-9672-56d9f35a3f63"/>
    <xsd:import namespace="31e6c30e-abd6-48e8-917e-3920e88d44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3e75c-50be-4abb-9672-56d9f35a3f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e6c30e-abd6-48e8-917e-3920e88d44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547F71-2E5C-4A84-9082-CC33C26DC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3e75c-50be-4abb-9672-56d9f35a3f63"/>
    <ds:schemaRef ds:uri="31e6c30e-abd6-48e8-917e-3920e88d44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D9579-591F-4DE4-ACB2-42633D03EC6C}">
  <ds:schemaRef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terms/"/>
    <ds:schemaRef ds:uri="31e6c30e-abd6-48e8-917e-3920e88d4412"/>
    <ds:schemaRef ds:uri="6e33e75c-50be-4abb-9672-56d9f35a3f63"/>
    <ds:schemaRef ds:uri="http://purl.org/dc/dcmitype/"/>
  </ds:schemaRefs>
</ds:datastoreItem>
</file>

<file path=customXml/itemProps3.xml><?xml version="1.0" encoding="utf-8"?>
<ds:datastoreItem xmlns:ds="http://schemas.openxmlformats.org/officeDocument/2006/customXml" ds:itemID="{E81B3B76-432B-4955-9088-5190EFE63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960</Words>
  <Application>Microsoft Office PowerPoint</Application>
  <PresentationFormat>Widescreen</PresentationFormat>
  <Paragraphs>95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Garamond</vt:lpstr>
      <vt:lpstr>Office Theme</vt:lpstr>
      <vt:lpstr>PowerPoint Presentation</vt:lpstr>
      <vt:lpstr>E230 Managing Upward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Developing your Value to the Organization</vt:lpstr>
      <vt:lpstr>PowerPoint Presentation</vt:lpstr>
      <vt:lpstr>Section 3</vt:lpstr>
      <vt:lpstr>PowerPoint Presentation</vt:lpstr>
      <vt:lpstr>Let’s Review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Yoon, Miyoung</dc:creator>
  <cp:lastModifiedBy>MacRae, Karyn</cp:lastModifiedBy>
  <cp:revision>12</cp:revision>
  <dcterms:created xsi:type="dcterms:W3CDTF">2020-11-30T20:44:51Z</dcterms:created>
  <dcterms:modified xsi:type="dcterms:W3CDTF">2021-12-23T04:14:58Z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0x01010082043C1C95BA4F4686EEABDD0D1E9525</vt:lpwstr>
  </property>
</Properties>
</file>