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4"/>
  </p:notesMasterIdLst>
  <p:sldIdLst>
    <p:sldId id="256" r:id="rId5"/>
    <p:sldId id="257" r:id="rId6"/>
    <p:sldId id="298" r:id="rId7"/>
    <p:sldId id="295" r:id="rId8"/>
    <p:sldId id="302" r:id="rId9"/>
    <p:sldId id="290" r:id="rId10"/>
    <p:sldId id="303" r:id="rId11"/>
    <p:sldId id="312" r:id="rId12"/>
    <p:sldId id="313" r:id="rId13"/>
    <p:sldId id="310" r:id="rId14"/>
    <p:sldId id="309" r:id="rId15"/>
    <p:sldId id="311" r:id="rId16"/>
    <p:sldId id="259" r:id="rId17"/>
    <p:sldId id="305" r:id="rId18"/>
    <p:sldId id="306" r:id="rId19"/>
    <p:sldId id="307" r:id="rId20"/>
    <p:sldId id="308" r:id="rId21"/>
    <p:sldId id="314" r:id="rId22"/>
    <p:sldId id="304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6238"/>
    <p:restoredTop sz="96327"/>
  </p:normalViewPr>
  <p:slideViewPr>
    <p:cSldViewPr snapToGrid="0" snapToObjects="1">
      <p:cViewPr varScale="1">
        <p:scale>
          <a:sx n="72" d="100"/>
          <a:sy n="72" d="100"/>
        </p:scale>
        <p:origin x="19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E3D25D-34F0-374F-AFE5-9BA9E6D83437}" type="datetimeFigureOut">
              <a:rPr lang="en-US" smtClean="0"/>
              <a:t>12/22/2021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EBC73C-9F7F-E343-8DDD-5DF8B0D924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4327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EBC73C-9F7F-E343-8DDD-5DF8B0D9247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7035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08F975-39A4-FE48-8709-68B19E46B5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94A83C5-FB4B-B448-AB1A-33EB72473F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6A7438-E274-C24F-975C-9C72E4773F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18AAA-33DF-1345-A4C9-9B3B0D7A4682}" type="datetimeFigureOut">
              <a:rPr lang="en-US" smtClean="0"/>
              <a:t>12/22/2021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B8A689-8307-7F4C-B38E-4A50073172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E4105D-CFFA-9743-994B-AB70192348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08A14-19B4-3A41-BBAB-B8D078AD2E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9591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3C1213-5FC6-4842-9FD1-756877A4D8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8B67DD5-B836-1B4D-8744-979CE81E2B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F86156-6D82-FB45-B727-78BB3D0658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18AAA-33DF-1345-A4C9-9B3B0D7A4682}" type="datetimeFigureOut">
              <a:rPr lang="en-US" smtClean="0"/>
              <a:t>12/22/2021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2662F3-AA50-D44E-8A3A-C1C85D6D7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6E47D4-961B-0049-9CD3-2D65D348B4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08A14-19B4-3A41-BBAB-B8D078AD2E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0386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D548D21-F81C-824F-B6C8-A2E6FDF601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D0485C6-0FB9-7A4F-9393-2BE51F2E4B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965CC0-EDFE-D346-9F0F-E89D9536F1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18AAA-33DF-1345-A4C9-9B3B0D7A4682}" type="datetimeFigureOut">
              <a:rPr lang="en-US" smtClean="0"/>
              <a:t>12/22/2021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D83979-357F-4246-A8F5-6B60B5FF38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6D0664-4DD4-F547-9EF4-C7CBF28418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08A14-19B4-3A41-BBAB-B8D078AD2E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7386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EAC21E-7F28-BE42-9F2E-D493780DE2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F2D5AC-DF94-254F-85D8-0A26ED588B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A155FE-A1DA-F94D-9D27-F8ACEB3EE4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18AAA-33DF-1345-A4C9-9B3B0D7A4682}" type="datetimeFigureOut">
              <a:rPr lang="en-US" smtClean="0"/>
              <a:t>12/22/2021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803C04-F9B8-604A-912E-02F4080B1B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6A53AE-EA27-DD4A-B077-EEAC1C7C57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08A14-19B4-3A41-BBAB-B8D078AD2E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4640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5ADA82-FC7E-204C-813E-EC904485FC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EE4C2D-EFD8-B046-ADD6-12DC25541A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C363BB-AFF3-E046-98BC-A3D70C670E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18AAA-33DF-1345-A4C9-9B3B0D7A4682}" type="datetimeFigureOut">
              <a:rPr lang="en-US" smtClean="0"/>
              <a:t>12/22/2021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33AD05-0281-1A4C-80B7-D6F82532FB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B8607-EC54-8842-B7C7-D1A46170C1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08A14-19B4-3A41-BBAB-B8D078AD2E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503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74CAB4-3605-4D48-A796-79EB9E6ADF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1B87A2-A100-B140-B75C-8EAE7DF0CC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0ABDC4-A074-0D4C-B373-F0F7480A76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CB7513-CA94-264A-A439-5CD9B75DD5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18AAA-33DF-1345-A4C9-9B3B0D7A4682}" type="datetimeFigureOut">
              <a:rPr lang="en-US" smtClean="0"/>
              <a:t>12/22/2021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BF24C2-0228-5D4A-9253-F173D9D85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AB7B3B-E6EC-4B48-98B7-3A8A50752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08A14-19B4-3A41-BBAB-B8D078AD2E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2456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FFA833-793F-CE41-A433-DBA3A4A5B5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24A7C7-6AC2-5543-B434-3D76D34B73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3B3B99-EF5E-A448-9D4B-856E449552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B2FC691-FEDC-F747-AD67-FB15272C43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D8A5EFD-B5D7-A84E-AD15-B337D94119E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D2F5968-2609-7841-8ED2-73B51DCD58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18AAA-33DF-1345-A4C9-9B3B0D7A4682}" type="datetimeFigureOut">
              <a:rPr lang="en-US" smtClean="0"/>
              <a:t>12/22/2021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FF1FF19-A994-F847-8CEE-F74E931ADC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3041E2E-791B-0A4C-8176-CA4542631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08A14-19B4-3A41-BBAB-B8D078AD2E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8893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E8D09A-DECB-304B-B3FC-02C0D7F584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CC373B3-B02C-004A-82B7-A50D05A4B7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18AAA-33DF-1345-A4C9-9B3B0D7A4682}" type="datetimeFigureOut">
              <a:rPr lang="en-US" smtClean="0"/>
              <a:t>12/22/2021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912102D-6E92-E74A-BA70-4A440C4F28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EA20A1-D9AC-A04C-A7BA-BC732FCA76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08A14-19B4-3A41-BBAB-B8D078AD2E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071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B4AEB57-3CAB-2D42-8712-1B89F9369F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18AAA-33DF-1345-A4C9-9B3B0D7A4682}" type="datetimeFigureOut">
              <a:rPr lang="en-US" smtClean="0"/>
              <a:t>12/22/2021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52F0A60-0241-F846-8425-3E9B3B1D03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358071-0500-6B4C-B5B8-652514ADA4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08A14-19B4-3A41-BBAB-B8D078AD2E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0926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291F96-E3D6-6944-A72E-26A6D59B5F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463F71-734F-3544-8698-4131C4B019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EDC06B-DCBD-7345-A2D6-7A6B33A85B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4E8533-9017-534E-B344-02B4763AD8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18AAA-33DF-1345-A4C9-9B3B0D7A4682}" type="datetimeFigureOut">
              <a:rPr lang="en-US" smtClean="0"/>
              <a:t>12/22/2021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C291D3-7758-CA40-BAAE-170BB32D4F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95149E-7766-8049-874B-05C8FC7BC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08A14-19B4-3A41-BBAB-B8D078AD2E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6896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D0E55-1FCF-704A-814C-0F78CE1C2A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5E2C965-2D4D-CD45-8580-872DFDBB8D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F22599-8ACB-434E-ABC9-C5904C0C1E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D77926-68D6-714D-B635-FA5CC72097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18AAA-33DF-1345-A4C9-9B3B0D7A4682}" type="datetimeFigureOut">
              <a:rPr lang="en-US" smtClean="0"/>
              <a:t>12/22/2021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E36B83-822B-6F42-89F3-6024151268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3DB5DB-1050-1049-A90A-D3155C55DB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08A14-19B4-3A41-BBAB-B8D078AD2E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7614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90D16D9-5507-E74C-80FE-4B25132075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60B9DB-1B50-0B44-9334-BBB6BAF709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63805C-6800-6F40-88B0-9E65497B25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518AAA-33DF-1345-A4C9-9B3B0D7A4682}" type="datetimeFigureOut">
              <a:rPr lang="en-US" smtClean="0"/>
              <a:t>12/22/2021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79FC6E-001B-2C44-98CF-0E2C3A7B02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ECA730-537E-1B4C-9997-32BFC93D15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708A14-19B4-3A41-BBAB-B8D078AD2E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474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rstudleymi@gmail.com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F5A5072-7B47-4D32-B52A-4EBBF590B8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715DAF0-AE1B-46C9-8A6B-DB2AA05AB9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2" y="-22693"/>
            <a:ext cx="12191999" cy="437412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000000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016219D-510E-4184-9090-6D5578A87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908719" y="-3931841"/>
            <a:ext cx="4374557" cy="12192000"/>
          </a:xfrm>
          <a:prstGeom prst="rect">
            <a:avLst/>
          </a:prstGeom>
          <a:gradFill>
            <a:gsLst>
              <a:gs pos="40000">
                <a:schemeClr val="accent1">
                  <a:alpha val="0"/>
                </a:schemeClr>
              </a:gs>
              <a:gs pos="100000">
                <a:schemeClr val="accent1">
                  <a:lumMod val="75000"/>
                  <a:alpha val="52000"/>
                </a:scheme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F4A713-7B75-4B21-90D7-5AB19547C7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136696" y="-3703868"/>
            <a:ext cx="4374128" cy="11736479"/>
          </a:xfrm>
          <a:prstGeom prst="rect">
            <a:avLst/>
          </a:prstGeom>
          <a:gradFill>
            <a:gsLst>
              <a:gs pos="17000">
                <a:schemeClr val="accent1">
                  <a:alpha val="0"/>
                </a:schemeClr>
              </a:gs>
              <a:gs pos="100000">
                <a:srgbClr val="000000">
                  <a:alpha val="37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C631C0B-6DA6-4E57-8231-CE32B3434A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" y="-22690"/>
            <a:ext cx="8542485" cy="437412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25000"/>
                </a:srgb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C29501E6-A978-4A61-9689-9085AF97A5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2508972">
            <a:off x="5945431" y="-1032053"/>
            <a:ext cx="4990147" cy="4439131"/>
          </a:xfrm>
          <a:custGeom>
            <a:avLst/>
            <a:gdLst>
              <a:gd name="connsiteX0" fmla="*/ 4990147 w 4990147"/>
              <a:gd name="connsiteY0" fmla="*/ 2229378 h 4439131"/>
              <a:gd name="connsiteX1" fmla="*/ 917384 w 4990147"/>
              <a:gd name="connsiteY1" fmla="*/ 4439131 h 4439131"/>
              <a:gd name="connsiteX2" fmla="*/ 910814 w 4990147"/>
              <a:gd name="connsiteY2" fmla="*/ 4434219 h 4439131"/>
              <a:gd name="connsiteX3" fmla="*/ 0 w 4990147"/>
              <a:gd name="connsiteY3" fmla="*/ 2502877 h 4439131"/>
              <a:gd name="connsiteX4" fmla="*/ 2502877 w 4990147"/>
              <a:gd name="connsiteY4" fmla="*/ 0 h 4439131"/>
              <a:gd name="connsiteX5" fmla="*/ 4954904 w 4990147"/>
              <a:gd name="connsiteY5" fmla="*/ 1998460 h 4439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90147" h="4439131">
                <a:moveTo>
                  <a:pt x="4990147" y="2229378"/>
                </a:moveTo>
                <a:lnTo>
                  <a:pt x="917384" y="4439131"/>
                </a:lnTo>
                <a:lnTo>
                  <a:pt x="910814" y="4434219"/>
                </a:lnTo>
                <a:cubicBezTo>
                  <a:pt x="354557" y="3975154"/>
                  <a:pt x="0" y="3280421"/>
                  <a:pt x="0" y="2502877"/>
                </a:cubicBezTo>
                <a:cubicBezTo>
                  <a:pt x="0" y="1120576"/>
                  <a:pt x="1120576" y="0"/>
                  <a:pt x="2502877" y="0"/>
                </a:cubicBezTo>
                <a:cubicBezTo>
                  <a:pt x="3712390" y="0"/>
                  <a:pt x="4721520" y="857941"/>
                  <a:pt x="4954904" y="1998460"/>
                </a:cubicBezTo>
                <a:close/>
              </a:path>
            </a:pathLst>
          </a:custGeom>
          <a:gradFill>
            <a:gsLst>
              <a:gs pos="0">
                <a:schemeClr val="accent1">
                  <a:alpha val="22000"/>
                </a:schemeClr>
              </a:gs>
              <a:gs pos="87000">
                <a:schemeClr val="accent1">
                  <a:lumMod val="60000"/>
                  <a:lumOff val="40000"/>
                  <a:alpha val="2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CE1125E-8AAC-6B4E-B975-A46583794F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14824" y="735106"/>
            <a:ext cx="10053763" cy="2928470"/>
          </a:xfrm>
        </p:spPr>
        <p:txBody>
          <a:bodyPr anchor="b">
            <a:normAutofit/>
          </a:bodyPr>
          <a:lstStyle/>
          <a:p>
            <a:pPr algn="l"/>
            <a:r>
              <a:rPr lang="en-US" sz="8800" dirty="0">
                <a:solidFill>
                  <a:srgbClr val="FFFFFF"/>
                </a:solidFill>
              </a:rPr>
              <a:t>WELCOME</a:t>
            </a:r>
            <a:br>
              <a:rPr lang="en-US" sz="4800" dirty="0">
                <a:solidFill>
                  <a:srgbClr val="FFFFFF"/>
                </a:solidFill>
              </a:rPr>
            </a:br>
            <a:r>
              <a:rPr lang="en-US" sz="4800" dirty="0">
                <a:solidFill>
                  <a:srgbClr val="FFFFFF"/>
                </a:solidFill>
              </a:rPr>
              <a:t>2022 Winter Institute</a:t>
            </a:r>
            <a:br>
              <a:rPr lang="en-US" sz="4800" dirty="0">
                <a:solidFill>
                  <a:srgbClr val="FFFFFF"/>
                </a:solidFill>
              </a:rPr>
            </a:br>
            <a:r>
              <a:rPr lang="en-US" sz="4800" dirty="0">
                <a:solidFill>
                  <a:srgbClr val="FFFFFF"/>
                </a:solidFill>
              </a:rPr>
              <a:t>Building Organizational Excellence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868AA25-8A85-0047-A10C-3CDAFE4E9C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0682" y="4870824"/>
            <a:ext cx="10005951" cy="1458258"/>
          </a:xfrm>
        </p:spPr>
        <p:txBody>
          <a:bodyPr anchor="ctr">
            <a:normAutofit fontScale="92500" lnSpcReduction="10000"/>
          </a:bodyPr>
          <a:lstStyle/>
          <a:p>
            <a:pPr algn="l"/>
            <a:r>
              <a:rPr lang="en-US" sz="4000" dirty="0"/>
              <a:t>Excellent organizations begin with a determination to be the best. When your board asks, “Are we the best?” know how to answer their question.</a:t>
            </a:r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76994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A310D37-FAD7-4E4A-81ED-896A468D69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513" y="586855"/>
            <a:ext cx="3759459" cy="3387497"/>
          </a:xfrm>
        </p:spPr>
        <p:txBody>
          <a:bodyPr anchor="b">
            <a:normAutofit/>
          </a:bodyPr>
          <a:lstStyle/>
          <a:p>
            <a:pPr algn="r"/>
            <a:r>
              <a:rPr lang="en-US" sz="4000" b="1" dirty="0">
                <a:solidFill>
                  <a:srgbClr val="FFFFFF"/>
                </a:solidFill>
              </a:rPr>
              <a:t>MI Chamber</a:t>
            </a:r>
            <a:br>
              <a:rPr lang="en-US" sz="4000" b="1" dirty="0">
                <a:solidFill>
                  <a:srgbClr val="FFFFFF"/>
                </a:solidFill>
              </a:rPr>
            </a:br>
            <a:r>
              <a:rPr lang="en-US" sz="4000" b="1" dirty="0">
                <a:solidFill>
                  <a:srgbClr val="FFFFFF"/>
                </a:solidFill>
              </a:rPr>
              <a:t>All Staff Meeting</a:t>
            </a:r>
          </a:p>
        </p:txBody>
      </p:sp>
      <p:pic>
        <p:nvPicPr>
          <p:cNvPr id="5" name="Content Placeholder 4" descr="Logo, company name&#10;&#10;Description automatically generated">
            <a:extLst>
              <a:ext uri="{FF2B5EF4-FFF2-40B4-BE49-F238E27FC236}">
                <a16:creationId xmlns:a16="http://schemas.microsoft.com/office/drawing/2014/main" id="{3719B7D3-56CB-934B-8AA1-2DDFB88C58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61378" y="1567758"/>
            <a:ext cx="7585580" cy="4249902"/>
          </a:xfrm>
        </p:spPr>
      </p:pic>
    </p:spTree>
    <p:extLst>
      <p:ext uri="{BB962C8B-B14F-4D97-AF65-F5344CB8AC3E}">
        <p14:creationId xmlns:p14="http://schemas.microsoft.com/office/powerpoint/2010/main" val="42373717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5AD9F2-192B-0349-AF0A-2487F81085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260" y="498245"/>
            <a:ext cx="5188460" cy="1899912"/>
          </a:xfrm>
        </p:spPr>
        <p:txBody>
          <a:bodyPr>
            <a:normAutofit/>
          </a:bodyPr>
          <a:lstStyle/>
          <a:p>
            <a:endParaRPr lang="en-US" sz="4000" b="1" dirty="0"/>
          </a:p>
        </p:txBody>
      </p:sp>
      <p:pic>
        <p:nvPicPr>
          <p:cNvPr id="5" name="Content Placeholder 4" descr="Text&#10;&#10;Description automatically generated with medium confidence">
            <a:extLst>
              <a:ext uri="{FF2B5EF4-FFF2-40B4-BE49-F238E27FC236}">
                <a16:creationId xmlns:a16="http://schemas.microsoft.com/office/drawing/2014/main" id="{4D55A9EF-972D-9547-814C-D49FA6CD3F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731" y="369461"/>
            <a:ext cx="11279747" cy="6119077"/>
          </a:xfrm>
        </p:spPr>
      </p:pic>
    </p:spTree>
    <p:extLst>
      <p:ext uri="{BB962C8B-B14F-4D97-AF65-F5344CB8AC3E}">
        <p14:creationId xmlns:p14="http://schemas.microsoft.com/office/powerpoint/2010/main" val="5668697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5AD9F2-192B-0349-AF0A-2487F81085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260" y="498245"/>
            <a:ext cx="5188460" cy="1899912"/>
          </a:xfrm>
        </p:spPr>
        <p:txBody>
          <a:bodyPr>
            <a:normAutofit/>
          </a:bodyPr>
          <a:lstStyle/>
          <a:p>
            <a:endParaRPr lang="en-US" sz="4000" b="1" dirty="0"/>
          </a:p>
        </p:txBody>
      </p:sp>
      <p:pic>
        <p:nvPicPr>
          <p:cNvPr id="7" name="Content Placeholder 6" descr="Diagram&#10;&#10;Description automatically generated with low confidence">
            <a:extLst>
              <a:ext uri="{FF2B5EF4-FFF2-40B4-BE49-F238E27FC236}">
                <a16:creationId xmlns:a16="http://schemas.microsoft.com/office/drawing/2014/main" id="{0D039DA7-347B-7B44-8471-E93072BD9F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1094" y="309329"/>
            <a:ext cx="11545099" cy="6156533"/>
          </a:xfrm>
        </p:spPr>
      </p:pic>
    </p:spTree>
    <p:extLst>
      <p:ext uri="{BB962C8B-B14F-4D97-AF65-F5344CB8AC3E}">
        <p14:creationId xmlns:p14="http://schemas.microsoft.com/office/powerpoint/2010/main" val="37526502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3" name="Rectangle 42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BC30C2-2D7F-9045-BA88-38DFD756FF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105" y="2672210"/>
            <a:ext cx="3368809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Accreditation Self-Analysis Survey </a:t>
            </a:r>
          </a:p>
        </p:txBody>
      </p:sp>
      <p:pic>
        <p:nvPicPr>
          <p:cNvPr id="5" name="Content Placeholder 4" descr="Logo&#10;&#10;Description automatically generated">
            <a:extLst>
              <a:ext uri="{FF2B5EF4-FFF2-40B4-BE49-F238E27FC236}">
                <a16:creationId xmlns:a16="http://schemas.microsoft.com/office/drawing/2014/main" id="{0AB5086F-C9D0-4E49-824B-79416C834A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4325" y="1790237"/>
            <a:ext cx="3408589" cy="587982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32168A5-7698-1641-B49E-9386D09FD88A}"/>
              </a:ext>
            </a:extLst>
          </p:cNvPr>
          <p:cNvSpPr txBox="1"/>
          <p:nvPr/>
        </p:nvSpPr>
        <p:spPr>
          <a:xfrm>
            <a:off x="4387656" y="605620"/>
            <a:ext cx="7321012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Please use the following checklist to determine if you're ready to apply for accreditation.</a:t>
            </a:r>
            <a:endParaRPr lang="en-US" sz="3200" b="1" dirty="0"/>
          </a:p>
          <a:p>
            <a:endParaRPr lang="en-US" sz="1600" b="1" dirty="0"/>
          </a:p>
          <a:p>
            <a:r>
              <a:rPr lang="en-US" sz="3200" b="1" dirty="0"/>
              <a:t>Governance</a:t>
            </a:r>
            <a:endParaRPr lang="en-US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Does the chamber have an article of incorporation or a charter?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Is the chamber's mission statement clear and feasible?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Bylaws: Do they regulate the main areas of chamber management; Are they considered to be adequate for the laws of the state to the protection of both the chamber and its members; and have they been shared with the board?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Organizational Structure: Is it clear and appropriate to the chamber's size and goals? Has the chamber developed an organization chart depicting flow of information and hierarchy?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Are there appropriate term limits and job descriptions in place for the board of directors?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Are board meetings held on a regular basis and are minutes kept on file?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Does a review process exist to evaluate the performance of officers and directors?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Are the proper committees in place for the chamber to meet goals?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88136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3" name="Rectangle 42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BC30C2-2D7F-9045-BA88-38DFD756FF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105" y="2672210"/>
            <a:ext cx="3368809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Accreditation Self-Analysis Survey</a:t>
            </a:r>
          </a:p>
        </p:txBody>
      </p:sp>
      <p:pic>
        <p:nvPicPr>
          <p:cNvPr id="5" name="Content Placeholder 4" descr="Logo&#10;&#10;Description automatically generated">
            <a:extLst>
              <a:ext uri="{FF2B5EF4-FFF2-40B4-BE49-F238E27FC236}">
                <a16:creationId xmlns:a16="http://schemas.microsoft.com/office/drawing/2014/main" id="{0AB5086F-C9D0-4E49-824B-79416C834A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4325" y="1790237"/>
            <a:ext cx="3408589" cy="587982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32168A5-7698-1641-B49E-9386D09FD88A}"/>
              </a:ext>
            </a:extLst>
          </p:cNvPr>
          <p:cNvSpPr txBox="1"/>
          <p:nvPr/>
        </p:nvSpPr>
        <p:spPr>
          <a:xfrm>
            <a:off x="4387656" y="598196"/>
            <a:ext cx="7321012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Finance</a:t>
            </a:r>
            <a:endParaRPr lang="en-US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Does the chamber meet generally accepted accounting practices? (GAAP)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Are the chamber's financial policies and procedures documented in a manual?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Is an annual operational budget in place (including costs for all programs, management and fundraising) and is it approved by the board?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Does the board of directors review and approve all financial statements?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Does the chamber maintain current financial statements?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Does the chamber maintain liability insurance or director and officer insurance?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Does the chamber meet the Accreditation standards for conducting an audit? (Chambers with revenue below $500,000 must conduct an annual review by a certified financial firm and conduct an audit every three years. Chambers with revenue of more than $500,000 must conduct an annual review by a certified financial firm and conduct an audit every other year.)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Does the chamber meet IRS and state filing requirements?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Does the chamber withhold and report taxes from employee paychecks to the IRS and state and local government?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83283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3" name="Rectangle 42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BC30C2-2D7F-9045-BA88-38DFD756FF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105" y="2672210"/>
            <a:ext cx="3368809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Accreditation Self-Analysis Survey</a:t>
            </a:r>
          </a:p>
        </p:txBody>
      </p:sp>
      <p:pic>
        <p:nvPicPr>
          <p:cNvPr id="5" name="Content Placeholder 4" descr="Logo&#10;&#10;Description automatically generated">
            <a:extLst>
              <a:ext uri="{FF2B5EF4-FFF2-40B4-BE49-F238E27FC236}">
                <a16:creationId xmlns:a16="http://schemas.microsoft.com/office/drawing/2014/main" id="{0AB5086F-C9D0-4E49-824B-79416C834A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4325" y="1790237"/>
            <a:ext cx="3408589" cy="587982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32168A5-7698-1641-B49E-9386D09FD88A}"/>
              </a:ext>
            </a:extLst>
          </p:cNvPr>
          <p:cNvSpPr txBox="1"/>
          <p:nvPr/>
        </p:nvSpPr>
        <p:spPr>
          <a:xfrm>
            <a:off x="4454795" y="892110"/>
            <a:ext cx="7321012" cy="5663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Human Resources and Staff</a:t>
            </a: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Are there distinct roles and job descriptions set up for staff?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Does staff understand the chamber's mission and program of action?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Are personnel policies in place and current?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Does the chamber meet federal and state regulations regarding employees?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sz="2800" b="1" dirty="0"/>
              <a:t>Government Affairs</a:t>
            </a: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Does the chamber have a systematic procedure in place to identify government affairs issues critical to the business community?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Does the chamber create a legislative agenda and share it with the membership?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Does the chamber communicate its positions on priority issues with elected officials?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Does the chamber actively share state/U.S. Chamber information with its members?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Has the chamber established a grassroots network?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72624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3" name="Rectangle 42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BC30C2-2D7F-9045-BA88-38DFD756FF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105" y="2672210"/>
            <a:ext cx="3368809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Accreditation Self-Analysis Survey </a:t>
            </a:r>
          </a:p>
        </p:txBody>
      </p:sp>
      <p:pic>
        <p:nvPicPr>
          <p:cNvPr id="5" name="Content Placeholder 4" descr="Logo&#10;&#10;Description automatically generated">
            <a:extLst>
              <a:ext uri="{FF2B5EF4-FFF2-40B4-BE49-F238E27FC236}">
                <a16:creationId xmlns:a16="http://schemas.microsoft.com/office/drawing/2014/main" id="{0AB5086F-C9D0-4E49-824B-79416C834A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4325" y="1790237"/>
            <a:ext cx="3408589" cy="587982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32168A5-7698-1641-B49E-9386D09FD88A}"/>
              </a:ext>
            </a:extLst>
          </p:cNvPr>
          <p:cNvSpPr txBox="1"/>
          <p:nvPr/>
        </p:nvSpPr>
        <p:spPr>
          <a:xfrm>
            <a:off x="4286718" y="347823"/>
            <a:ext cx="7590957" cy="6924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Program Development</a:t>
            </a: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Does the chamber understand issues and needs important to all segments of the membership?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Does the chamber collect member feedback at least annually?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Does the chamber provide an annual report to its members?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Has the chamber developed a strategic plan or business plan for the current year?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Does the chamber understand the impending factors that will affect the chamber?</a:t>
            </a:r>
          </a:p>
          <a:p>
            <a:endParaRPr lang="en-US" dirty="0"/>
          </a:p>
          <a:p>
            <a:r>
              <a:rPr lang="en-US" sz="2800" b="1" dirty="0"/>
              <a:t>Technology</a:t>
            </a: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Does the chamber have functioning telephone, computer, and mailing systems?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Does the chamber keep its computer systems current and secure?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Does the chamber use anti-virus software?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Does the chamber have a membership database that can track membership information, dues, participation?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Does the chamber back up data regularly?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Has the chamber developed a data protection and privacy policy?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Does the chamber have a Web site that is updated regularly?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Is the chamber's Web site registered on Web site search engines?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57744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3" name="Rectangle 42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BC30C2-2D7F-9045-BA88-38DFD756FF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105" y="2672210"/>
            <a:ext cx="3368809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Accreditation Self-Analysis Survey</a:t>
            </a:r>
          </a:p>
        </p:txBody>
      </p:sp>
      <p:pic>
        <p:nvPicPr>
          <p:cNvPr id="5" name="Content Placeholder 4" descr="Logo&#10;&#10;Description automatically generated">
            <a:extLst>
              <a:ext uri="{FF2B5EF4-FFF2-40B4-BE49-F238E27FC236}">
                <a16:creationId xmlns:a16="http://schemas.microsoft.com/office/drawing/2014/main" id="{0AB5086F-C9D0-4E49-824B-79416C834A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4325" y="1790237"/>
            <a:ext cx="3408589" cy="587982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32168A5-7698-1641-B49E-9386D09FD88A}"/>
              </a:ext>
            </a:extLst>
          </p:cNvPr>
          <p:cNvSpPr txBox="1"/>
          <p:nvPr/>
        </p:nvSpPr>
        <p:spPr>
          <a:xfrm>
            <a:off x="4236719" y="304280"/>
            <a:ext cx="7829082" cy="6771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Communications</a:t>
            </a: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Has the chamber developed a written communications and marketing plan with clear annual goals?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Does the chamber use diverse forms of media to promote the chamber?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Does the chamber contact members at least monthly?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Does the chamber's Web site communicate general information about the chamber?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Can the chamber communicate with members using mass-distribution e-mails?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Does the chamber comply with federal CAN-SPAM requirements?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Does the chamber issue press releases to local and regional media outlets?</a:t>
            </a:r>
          </a:p>
          <a:p>
            <a:endParaRPr lang="en-US" dirty="0"/>
          </a:p>
          <a:p>
            <a:r>
              <a:rPr lang="en-US" sz="2800" b="1" dirty="0"/>
              <a:t>Facilities</a:t>
            </a: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Does the chamber's facility project an appropriate business image, and is the facility accessible by the public?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Does the chambers facility support the chamber’s communications and technology capabilities?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Is the workplace kept neat, clean and free of potential safety hazards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Is the workplace inspected annually by a safety professional?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Does the chamber facility meet accepted OSHA regulations?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Is a crisis plan in place?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Are employees trained or educated about the crisis plan?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68539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3" name="Rectangle 42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BC30C2-2D7F-9045-BA88-38DFD756FF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105" y="2672210"/>
            <a:ext cx="3368809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Do You </a:t>
            </a:r>
            <a:br>
              <a:rPr lang="en-US" sz="3600" b="1" dirty="0">
                <a:solidFill>
                  <a:schemeClr val="bg1"/>
                </a:solidFill>
              </a:rPr>
            </a:br>
            <a:r>
              <a:rPr lang="en-US" sz="3600" b="1" dirty="0">
                <a:solidFill>
                  <a:schemeClr val="bg1"/>
                </a:solidFill>
              </a:rPr>
              <a:t>Have a CEO Employment Agreement?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32168A5-7698-1641-B49E-9386D09FD88A}"/>
              </a:ext>
            </a:extLst>
          </p:cNvPr>
          <p:cNvSpPr txBox="1"/>
          <p:nvPr/>
        </p:nvSpPr>
        <p:spPr>
          <a:xfrm>
            <a:off x="4392709" y="780128"/>
            <a:ext cx="782908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If yes, why?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If no, why not?!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Key provisions of a good                           Employment Agreement – 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C47EF70-B354-CE41-900C-55E13B88F7B5}"/>
              </a:ext>
            </a:extLst>
          </p:cNvPr>
          <p:cNvSpPr txBox="1"/>
          <p:nvPr/>
        </p:nvSpPr>
        <p:spPr>
          <a:xfrm>
            <a:off x="4528459" y="2672210"/>
            <a:ext cx="7173685" cy="4801314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000" dirty="0"/>
              <a:t>Recitals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000" dirty="0"/>
              <a:t>Employment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000" dirty="0"/>
              <a:t>Term, Automatic Extension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000" dirty="0"/>
              <a:t>Termination, Own Dismissal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000" dirty="0"/>
              <a:t>Compensation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000" dirty="0"/>
              <a:t>Additional Benefits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000" dirty="0"/>
              <a:t>Automobile, Dues and Other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000" dirty="0"/>
              <a:t>Expense Reimbursement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2000" dirty="0"/>
          </a:p>
          <a:p>
            <a:pPr lvl="1"/>
            <a:endParaRPr lang="en-US" sz="20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000" dirty="0"/>
              <a:t>Vacation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000" dirty="0"/>
              <a:t>Working Facilities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000" dirty="0"/>
              <a:t>Restrictive Covenant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000" dirty="0"/>
              <a:t>Confidentiality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000" dirty="0"/>
              <a:t>Arbitration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000" dirty="0"/>
              <a:t>Successors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000" dirty="0"/>
              <a:t>Entire agreement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000" dirty="0"/>
              <a:t>Notices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000" dirty="0"/>
              <a:t>Governing Law</a:t>
            </a:r>
          </a:p>
        </p:txBody>
      </p:sp>
    </p:spTree>
    <p:extLst>
      <p:ext uri="{BB962C8B-B14F-4D97-AF65-F5344CB8AC3E}">
        <p14:creationId xmlns:p14="http://schemas.microsoft.com/office/powerpoint/2010/main" val="31559277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rock, outdoor, mountain, stone&#10;&#10;Description automatically generated">
            <a:extLst>
              <a:ext uri="{FF2B5EF4-FFF2-40B4-BE49-F238E27FC236}">
                <a16:creationId xmlns:a16="http://schemas.microsoft.com/office/drawing/2014/main" id="{C9343D31-2B16-E247-B24D-AEFB999AE9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5130" y="0"/>
            <a:ext cx="11054444" cy="7369629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F1E6262-AB02-AA45-A43D-6CB322461F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794" y="-317091"/>
            <a:ext cx="3822189" cy="1899912"/>
          </a:xfrm>
        </p:spPr>
        <p:txBody>
          <a:bodyPr>
            <a:normAutofit/>
          </a:bodyPr>
          <a:lstStyle/>
          <a:p>
            <a:r>
              <a:rPr lang="en-US" sz="4000" b="1" dirty="0"/>
              <a:t>The Builder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26FB71-26BF-C04A-B108-9D2CFA7524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7794" y="970594"/>
            <a:ext cx="6972468" cy="600526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dirty="0"/>
              <a:t>I saw them tearing a building down</a:t>
            </a:r>
          </a:p>
          <a:p>
            <a:pPr marL="0" indent="0">
              <a:buNone/>
            </a:pPr>
            <a:r>
              <a:rPr lang="en-US" sz="1600" dirty="0"/>
              <a:t>A team of men in my hometown.</a:t>
            </a:r>
          </a:p>
          <a:p>
            <a:pPr marL="0" indent="0">
              <a:buNone/>
            </a:pPr>
            <a:r>
              <a:rPr lang="en-US" sz="1600" dirty="0"/>
              <a:t>With a heave and a ho and a yes yes yell,</a:t>
            </a:r>
          </a:p>
          <a:p>
            <a:pPr marL="0" indent="0">
              <a:buNone/>
            </a:pPr>
            <a:r>
              <a:rPr lang="en-US" sz="1600" dirty="0"/>
              <a:t>They swung a beam and a sidewall fell.</a:t>
            </a:r>
          </a:p>
          <a:p>
            <a:pPr marL="0" indent="0">
              <a:buNone/>
            </a:pPr>
            <a:br>
              <a:rPr lang="en-US" sz="1600" dirty="0"/>
            </a:br>
            <a:r>
              <a:rPr lang="en-US" sz="1600" dirty="0"/>
              <a:t>And I said to the foreman, “Are these men skilled?”</a:t>
            </a:r>
          </a:p>
          <a:p>
            <a:pPr marL="0" indent="0">
              <a:buNone/>
            </a:pPr>
            <a:r>
              <a:rPr lang="en-US" sz="1600" dirty="0"/>
              <a:t>”Like the ones you’d use if you had to build?”</a:t>
            </a:r>
          </a:p>
          <a:p>
            <a:pPr marL="0" indent="0">
              <a:buNone/>
            </a:pPr>
            <a:r>
              <a:rPr lang="en-US" sz="1600" dirty="0"/>
              <a:t>And he laughed and said, “Oh no, indeed…</a:t>
            </a:r>
          </a:p>
          <a:p>
            <a:pPr marL="0" indent="0">
              <a:buNone/>
            </a:pPr>
            <a:r>
              <a:rPr lang="en-US" sz="1600" dirty="0"/>
              <a:t>the most common labor is all I need…</a:t>
            </a:r>
          </a:p>
          <a:p>
            <a:pPr marL="0" indent="0">
              <a:buNone/>
            </a:pPr>
            <a:r>
              <a:rPr lang="en-US" sz="1600" dirty="0"/>
              <a:t>for I can destroy in a day or two</a:t>
            </a:r>
          </a:p>
          <a:p>
            <a:pPr marL="0" indent="0">
              <a:buNone/>
            </a:pPr>
            <a:r>
              <a:rPr lang="en-US" sz="1600" dirty="0"/>
              <a:t>what takes a builder ten years to do.”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sz="1600" dirty="0"/>
              <a:t>So I thought to myself as I went on my way…</a:t>
            </a:r>
          </a:p>
          <a:p>
            <a:pPr marL="0" indent="0">
              <a:buNone/>
            </a:pPr>
            <a:r>
              <a:rPr lang="en-US" sz="1600" dirty="0"/>
              <a:t>Which one of these roles am I willing to play?</a:t>
            </a:r>
          </a:p>
          <a:p>
            <a:pPr marL="0" indent="0">
              <a:buNone/>
            </a:pPr>
            <a:r>
              <a:rPr lang="en-US" sz="1600" dirty="0"/>
              <a:t>Am I one who is tearing down as I carelessly make my way around?</a:t>
            </a:r>
          </a:p>
          <a:p>
            <a:pPr marL="0" indent="0">
              <a:buNone/>
            </a:pPr>
            <a:r>
              <a:rPr lang="en-US" sz="1600" dirty="0"/>
              <a:t>Or am I one who builds with care, in order to make the world a litter better…because I was there?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2309123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Picture 16" descr="A picture containing outdoor, tree, grass, person&#10;&#10;Description automatically generated">
            <a:extLst>
              <a:ext uri="{FF2B5EF4-FFF2-40B4-BE49-F238E27FC236}">
                <a16:creationId xmlns:a16="http://schemas.microsoft.com/office/drawing/2014/main" id="{1206F740-5A85-B646-939C-25E9FABCB8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882" b="-1"/>
          <a:stretch/>
        </p:blipFill>
        <p:spPr>
          <a:xfrm>
            <a:off x="3023878" y="10"/>
            <a:ext cx="9669642" cy="6857990"/>
          </a:xfrm>
          <a:prstGeom prst="rect">
            <a:avLst/>
          </a:prstGeom>
        </p:spPr>
      </p:pic>
      <p:sp>
        <p:nvSpPr>
          <p:cNvPr id="75" name="Rectangle 74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AEE3A55-00C9-C442-8380-1FC6EC76B5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302" y="506627"/>
            <a:ext cx="4104502" cy="2236574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+mn-lt"/>
              </a:rPr>
              <a:t>Rich Studley</a:t>
            </a:r>
            <a:br>
              <a:rPr lang="en-US" sz="4000" dirty="0">
                <a:latin typeface="+mn-lt"/>
              </a:rPr>
            </a:br>
            <a:r>
              <a:rPr lang="en-US" sz="1800" dirty="0">
                <a:solidFill>
                  <a:srgbClr val="0563C1"/>
                </a:solidFill>
                <a:latin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rstudley</a:t>
            </a:r>
            <a:r>
              <a:rPr lang="en-US" sz="1800" dirty="0">
                <a:latin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mi@gmail.com</a:t>
            </a:r>
            <a:br>
              <a:rPr lang="en-US" sz="1800" dirty="0">
                <a:latin typeface="+mn-lt"/>
              </a:rPr>
            </a:br>
            <a:r>
              <a:rPr lang="en-US" sz="1800" dirty="0">
                <a:latin typeface="+mn-lt"/>
              </a:rPr>
              <a:t>(517)927-5138 CELL</a:t>
            </a:r>
            <a:br>
              <a:rPr lang="en-US" sz="4000" dirty="0"/>
            </a:b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FE8976-91D1-7E45-88EE-51A8D3EEBB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9032" y="2117299"/>
            <a:ext cx="5500816" cy="5494453"/>
          </a:xfrm>
        </p:spPr>
        <p:txBody>
          <a:bodyPr>
            <a:normAutofit/>
          </a:bodyPr>
          <a:lstStyle/>
          <a:p>
            <a:r>
              <a:rPr lang="en-US" sz="1800" b="1" dirty="0"/>
              <a:t>Organizational Management</a:t>
            </a:r>
          </a:p>
          <a:p>
            <a:pPr lvl="1"/>
            <a:r>
              <a:rPr lang="en-US" sz="1800" dirty="0"/>
              <a:t>Michigan Chamber accredited with distinction by the U.S. Chamber June, 2012</a:t>
            </a:r>
          </a:p>
          <a:p>
            <a:pPr lvl="1"/>
            <a:r>
              <a:rPr lang="en-US" sz="1800" dirty="0"/>
              <a:t>Michigan Chamber accredited with distinction by the U.S. Chamber, March, 2019</a:t>
            </a:r>
          </a:p>
          <a:p>
            <a:pPr lvl="1"/>
            <a:r>
              <a:rPr lang="en-US" sz="1800" dirty="0"/>
              <a:t>MIRS News Lansing Insider Survey Voted, Most Effective Membership Lobbying Organization for the eight time, June 2021</a:t>
            </a:r>
          </a:p>
          <a:p>
            <a:r>
              <a:rPr lang="en-US" sz="1800" b="1" dirty="0"/>
              <a:t>Employment</a:t>
            </a:r>
          </a:p>
          <a:p>
            <a:pPr lvl="1"/>
            <a:r>
              <a:rPr lang="en-US" sz="1800" dirty="0"/>
              <a:t>City Manager, Clare Michigan</a:t>
            </a:r>
          </a:p>
          <a:p>
            <a:pPr lvl="1"/>
            <a:r>
              <a:rPr lang="en-US" sz="1800" dirty="0"/>
              <a:t>Policy Director, Michigan Senate              Republican Caucus</a:t>
            </a:r>
          </a:p>
          <a:p>
            <a:pPr lvl="1"/>
            <a:r>
              <a:rPr lang="en-US" sz="1800" dirty="0"/>
              <a:t>Retired December 31, 2021 from the Michigan Chamber, after 4 decades in various positions &amp; last 13 years as President and CEO</a:t>
            </a:r>
          </a:p>
          <a:p>
            <a:pPr lvl="1"/>
            <a:endParaRPr lang="en-US" sz="800" dirty="0"/>
          </a:p>
        </p:txBody>
      </p:sp>
      <p:sp>
        <p:nvSpPr>
          <p:cNvPr id="41" name="Title 1">
            <a:extLst>
              <a:ext uri="{FF2B5EF4-FFF2-40B4-BE49-F238E27FC236}">
                <a16:creationId xmlns:a16="http://schemas.microsoft.com/office/drawing/2014/main" id="{0454B065-359A-7048-8159-F13AE0FE8E7C}"/>
              </a:ext>
            </a:extLst>
          </p:cNvPr>
          <p:cNvSpPr txBox="1">
            <a:spLocks/>
          </p:cNvSpPr>
          <p:nvPr/>
        </p:nvSpPr>
        <p:spPr>
          <a:xfrm>
            <a:off x="7390262" y="5207449"/>
            <a:ext cx="3822189" cy="18999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59527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Picture 16" descr="A picture containing outdoor, tree, grass, person&#10;&#10;Description automatically generated">
            <a:extLst>
              <a:ext uri="{FF2B5EF4-FFF2-40B4-BE49-F238E27FC236}">
                <a16:creationId xmlns:a16="http://schemas.microsoft.com/office/drawing/2014/main" id="{1206F740-5A85-B646-939C-25E9FABCB8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882" b="-1"/>
          <a:stretch/>
        </p:blipFill>
        <p:spPr>
          <a:xfrm>
            <a:off x="3023878" y="10"/>
            <a:ext cx="9669642" cy="6857990"/>
          </a:xfrm>
          <a:prstGeom prst="rect">
            <a:avLst/>
          </a:prstGeom>
        </p:spPr>
      </p:pic>
      <p:sp>
        <p:nvSpPr>
          <p:cNvPr id="75" name="Rectangle 74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AEE3A55-00C9-C442-8380-1FC6EC76B5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569" y="197708"/>
            <a:ext cx="4104502" cy="2236574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+mn-lt"/>
              </a:rPr>
              <a:t>Rich Studley</a:t>
            </a:r>
            <a:br>
              <a:rPr lang="en-US" sz="4000" dirty="0"/>
            </a:b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FE8976-91D1-7E45-88EE-51A8D3EEBB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568" y="1363537"/>
            <a:ext cx="5906144" cy="5494453"/>
          </a:xfrm>
        </p:spPr>
        <p:txBody>
          <a:bodyPr>
            <a:normAutofit/>
          </a:bodyPr>
          <a:lstStyle/>
          <a:p>
            <a:r>
              <a:rPr lang="en-US" sz="1700" b="1" dirty="0"/>
              <a:t>Education</a:t>
            </a:r>
          </a:p>
          <a:p>
            <a:pPr lvl="1"/>
            <a:r>
              <a:rPr lang="en-US" sz="1700" dirty="0"/>
              <a:t>Bachelor of Arts, Political Science, Alma College, 1974</a:t>
            </a:r>
          </a:p>
          <a:p>
            <a:pPr lvl="1"/>
            <a:r>
              <a:rPr lang="en-US" sz="1700" dirty="0"/>
              <a:t>Completed U.S. Chamber Institute for Organizational Management, University of Notre Dame, 1987</a:t>
            </a:r>
          </a:p>
          <a:p>
            <a:pPr lvl="1"/>
            <a:r>
              <a:rPr lang="en-US" sz="1700" dirty="0"/>
              <a:t>Masters of Science in Administration, Central Michigan University, 1993</a:t>
            </a:r>
            <a:endParaRPr lang="en-US" sz="1700" b="1" dirty="0"/>
          </a:p>
          <a:p>
            <a:r>
              <a:rPr lang="en-US" sz="1700" b="1" dirty="0"/>
              <a:t>Professional Development</a:t>
            </a:r>
          </a:p>
          <a:p>
            <a:pPr lvl="1"/>
            <a:r>
              <a:rPr lang="en-US" sz="1700" dirty="0"/>
              <a:t>U.S. Chamber Bord of Directors, 2013-2019</a:t>
            </a:r>
          </a:p>
          <a:p>
            <a:pPr lvl="1"/>
            <a:r>
              <a:rPr lang="en-US" sz="1700" dirty="0"/>
              <a:t>Chair, US. Chamber Committee of 100, 2013-2019</a:t>
            </a:r>
          </a:p>
          <a:p>
            <a:pPr lvl="1"/>
            <a:r>
              <a:rPr lang="en-US" sz="1700" dirty="0"/>
              <a:t>Chair, U.S. Chamber Accreditation Committee, 2013 – 2019</a:t>
            </a:r>
          </a:p>
          <a:p>
            <a:pPr lvl="1"/>
            <a:r>
              <a:rPr lang="en-US" sz="1700" dirty="0"/>
              <a:t>Member Council of State Chambers Board of Directors, 2013 - 2019</a:t>
            </a:r>
          </a:p>
          <a:p>
            <a:r>
              <a:rPr lang="en-US" sz="1700" b="1" dirty="0"/>
              <a:t>Personal</a:t>
            </a:r>
          </a:p>
          <a:p>
            <a:pPr lvl="1"/>
            <a:r>
              <a:rPr lang="en-US" sz="1700" dirty="0"/>
              <a:t>Michigander</a:t>
            </a:r>
          </a:p>
          <a:p>
            <a:pPr lvl="1"/>
            <a:r>
              <a:rPr lang="en-US" sz="1700" dirty="0"/>
              <a:t>Husband, Father, Grandfather </a:t>
            </a:r>
          </a:p>
          <a:p>
            <a:pPr lvl="1"/>
            <a:r>
              <a:rPr lang="en-US" sz="1700" dirty="0"/>
              <a:t>CMU Board of Trustees</a:t>
            </a:r>
          </a:p>
          <a:p>
            <a:pPr lvl="1"/>
            <a:r>
              <a:rPr lang="en-US" sz="1700" dirty="0"/>
              <a:t>Motorcycle Rider</a:t>
            </a:r>
          </a:p>
          <a:p>
            <a:pPr lvl="1"/>
            <a:endParaRPr lang="en-US" sz="800" dirty="0"/>
          </a:p>
        </p:txBody>
      </p:sp>
      <p:sp>
        <p:nvSpPr>
          <p:cNvPr id="41" name="Title 1">
            <a:extLst>
              <a:ext uri="{FF2B5EF4-FFF2-40B4-BE49-F238E27FC236}">
                <a16:creationId xmlns:a16="http://schemas.microsoft.com/office/drawing/2014/main" id="{0454B065-359A-7048-8159-F13AE0FE8E7C}"/>
              </a:ext>
            </a:extLst>
          </p:cNvPr>
          <p:cNvSpPr txBox="1">
            <a:spLocks/>
          </p:cNvSpPr>
          <p:nvPr/>
        </p:nvSpPr>
        <p:spPr>
          <a:xfrm>
            <a:off x="7390262" y="5207449"/>
            <a:ext cx="3822189" cy="18999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8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21178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large white building with a flag on top&#10;&#10;Description automatically generated with medium confidence">
            <a:extLst>
              <a:ext uri="{FF2B5EF4-FFF2-40B4-BE49-F238E27FC236}">
                <a16:creationId xmlns:a16="http://schemas.microsoft.com/office/drawing/2014/main" id="{8E3DC4D4-4713-8749-951A-6E1995D3642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882" r="1000" b="-1"/>
          <a:stretch/>
        </p:blipFill>
        <p:spPr>
          <a:xfrm>
            <a:off x="3527742" y="0"/>
            <a:ext cx="9669642" cy="685799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5AD9F2-192B-0349-AF0A-2487F81085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701" y="-254275"/>
            <a:ext cx="4759411" cy="1899912"/>
          </a:xfrm>
        </p:spPr>
        <p:txBody>
          <a:bodyPr>
            <a:normAutofit/>
          </a:bodyPr>
          <a:lstStyle/>
          <a:p>
            <a:r>
              <a:rPr lang="en-US" sz="4000" dirty="0"/>
              <a:t>Course Objectives –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CB9BC1-8B4F-E64A-BE4D-EE71C4AFC7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701" y="1086559"/>
            <a:ext cx="6325049" cy="3742762"/>
          </a:xfrm>
        </p:spPr>
        <p:txBody>
          <a:bodyPr>
            <a:noAutofit/>
          </a:bodyPr>
          <a:lstStyle/>
          <a:p>
            <a:r>
              <a:rPr lang="en-US" sz="2000" b="1" dirty="0"/>
              <a:t>Identifying the principles and best practices of successful organizations.</a:t>
            </a:r>
          </a:p>
          <a:p>
            <a:pPr lvl="1"/>
            <a:r>
              <a:rPr lang="en-US" sz="1800" dirty="0"/>
              <a:t>Characteristics of successful organizations</a:t>
            </a:r>
          </a:p>
          <a:p>
            <a:pPr lvl="1"/>
            <a:r>
              <a:rPr lang="en-US" sz="1800" dirty="0"/>
              <a:t>How are best practices determined? How do they evolve? Why are they important?</a:t>
            </a:r>
          </a:p>
          <a:p>
            <a:r>
              <a:rPr lang="en-US" sz="2000" b="1" dirty="0"/>
              <a:t>Benchmarking your organization’s performance against the standards of other top organizations. </a:t>
            </a:r>
          </a:p>
          <a:p>
            <a:pPr lvl="1"/>
            <a:r>
              <a:rPr lang="en-US" sz="1800" dirty="0"/>
              <a:t>Suggested Metrics</a:t>
            </a:r>
          </a:p>
          <a:p>
            <a:pPr lvl="1"/>
            <a:r>
              <a:rPr lang="en-US" sz="1800" dirty="0"/>
              <a:t>Conducting an organizational assessment</a:t>
            </a:r>
          </a:p>
          <a:p>
            <a:pPr lvl="2"/>
            <a:r>
              <a:rPr lang="en-US" sz="1800" dirty="0"/>
              <a:t>What is an assessment?</a:t>
            </a:r>
          </a:p>
          <a:p>
            <a:pPr lvl="2"/>
            <a:r>
              <a:rPr lang="en-US" sz="1800" dirty="0"/>
              <a:t>Why perform an assessment?</a:t>
            </a:r>
          </a:p>
          <a:p>
            <a:pPr lvl="1"/>
            <a:r>
              <a:rPr lang="en-US" sz="1800" dirty="0"/>
              <a:t>Internal Involvement: staff, board, volunteers</a:t>
            </a:r>
          </a:p>
          <a:p>
            <a:pPr lvl="1"/>
            <a:r>
              <a:rPr lang="en-US" sz="1800" dirty="0"/>
              <a:t>External involvement: members, community, prospects</a:t>
            </a:r>
          </a:p>
          <a:p>
            <a:pPr lvl="1"/>
            <a:r>
              <a:rPr lang="en-US" sz="1800" dirty="0"/>
              <a:t>Outlining desired results</a:t>
            </a:r>
          </a:p>
          <a:p>
            <a:pPr lvl="1"/>
            <a:r>
              <a:rPr lang="en-US" sz="1800" dirty="0"/>
              <a:t>Performing a SWOT analysis</a:t>
            </a:r>
          </a:p>
          <a:p>
            <a:pPr lvl="1"/>
            <a:r>
              <a:rPr lang="en-US" sz="1800" dirty="0"/>
              <a:t>Organizational climate assessments/evaluations/measurements</a:t>
            </a:r>
          </a:p>
          <a:p>
            <a:pPr lvl="2"/>
            <a:r>
              <a:rPr lang="en-US" sz="1800" dirty="0"/>
              <a:t>Surveys, questionnaires, open forums, focus groups</a:t>
            </a:r>
          </a:p>
        </p:txBody>
      </p:sp>
    </p:spTree>
    <p:extLst>
      <p:ext uri="{BB962C8B-B14F-4D97-AF65-F5344CB8AC3E}">
        <p14:creationId xmlns:p14="http://schemas.microsoft.com/office/powerpoint/2010/main" val="36199051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large white building with a flag on top&#10;&#10;Description automatically generated with medium confidence">
            <a:extLst>
              <a:ext uri="{FF2B5EF4-FFF2-40B4-BE49-F238E27FC236}">
                <a16:creationId xmlns:a16="http://schemas.microsoft.com/office/drawing/2014/main" id="{8E3DC4D4-4713-8749-951A-6E1995D3642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882" r="1000" b="-1"/>
          <a:stretch/>
        </p:blipFill>
        <p:spPr>
          <a:xfrm>
            <a:off x="3527742" y="0"/>
            <a:ext cx="9669642" cy="685799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5AD9F2-192B-0349-AF0A-2487F81085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701" y="-254275"/>
            <a:ext cx="4759411" cy="1899912"/>
          </a:xfrm>
        </p:spPr>
        <p:txBody>
          <a:bodyPr>
            <a:normAutofit/>
          </a:bodyPr>
          <a:lstStyle/>
          <a:p>
            <a:r>
              <a:rPr lang="en-US" sz="4000" dirty="0"/>
              <a:t>Course Objectives –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CB9BC1-8B4F-E64A-BE4D-EE71C4AFC7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701" y="1086559"/>
            <a:ext cx="4951063" cy="3742762"/>
          </a:xfrm>
        </p:spPr>
        <p:txBody>
          <a:bodyPr>
            <a:noAutofit/>
          </a:bodyPr>
          <a:lstStyle/>
          <a:p>
            <a:r>
              <a:rPr lang="en-US" sz="2000" b="1" dirty="0"/>
              <a:t>Implementing best practices.</a:t>
            </a:r>
          </a:p>
          <a:p>
            <a:pPr lvl="1"/>
            <a:r>
              <a:rPr lang="en-US" sz="1800" dirty="0"/>
              <a:t>Provide examples or case studies</a:t>
            </a:r>
          </a:p>
          <a:p>
            <a:pPr lvl="1"/>
            <a:r>
              <a:rPr lang="en-US" sz="1800" dirty="0"/>
              <a:t>Prioritize and focus</a:t>
            </a:r>
          </a:p>
          <a:p>
            <a:pPr lvl="1"/>
            <a:r>
              <a:rPr lang="en-US" sz="1800" dirty="0"/>
              <a:t>Communicate practices to internal and external stakeholders</a:t>
            </a:r>
          </a:p>
          <a:p>
            <a:pPr lvl="1"/>
            <a:r>
              <a:rPr lang="en-US" sz="1800" dirty="0"/>
              <a:t>Celebrate and acknowledge milestones and accomplishments achieved</a:t>
            </a:r>
          </a:p>
          <a:p>
            <a:pPr lvl="1"/>
            <a:r>
              <a:rPr lang="en-US" sz="1800" dirty="0"/>
              <a:t>Highlight accreditation, certifications, recognitions, and/or awards opportunities</a:t>
            </a:r>
          </a:p>
          <a:p>
            <a:r>
              <a:rPr lang="en-US" sz="2000" b="1" dirty="0"/>
              <a:t>Class Exercise:</a:t>
            </a:r>
          </a:p>
          <a:p>
            <a:pPr lvl="1"/>
            <a:r>
              <a:rPr lang="en-US" sz="1800" dirty="0"/>
              <a:t>Please bring a copy of your organization’s Bylaws; Organizational Chart, Strategic Plan, and your employment agreement..</a:t>
            </a:r>
          </a:p>
          <a:p>
            <a:pPr lvl="1"/>
            <a:r>
              <a:rPr lang="en-US" sz="1800" dirty="0"/>
              <a:t>Benchmarking activity</a:t>
            </a:r>
          </a:p>
          <a:p>
            <a:pPr lvl="1"/>
            <a:r>
              <a:rPr lang="en-US" sz="1800" dirty="0"/>
              <a:t>Recommended reading – “Good to Great” By Jim Collins, 2001</a:t>
            </a:r>
          </a:p>
          <a:p>
            <a:pPr lvl="1"/>
            <a:r>
              <a:rPr lang="en-US" sz="1800" dirty="0"/>
              <a:t>Recommended reading – “What the Heck is EOS” By Gino Wickman &amp; Tom Bouwer, 2017</a:t>
            </a:r>
          </a:p>
        </p:txBody>
      </p:sp>
    </p:spTree>
    <p:extLst>
      <p:ext uri="{BB962C8B-B14F-4D97-AF65-F5344CB8AC3E}">
        <p14:creationId xmlns:p14="http://schemas.microsoft.com/office/powerpoint/2010/main" val="12931889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A310D37-FAD7-4E4A-81ED-896A468D69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en-US" sz="4000" dirty="0">
                <a:solidFill>
                  <a:srgbClr val="FFFFFF"/>
                </a:solidFill>
              </a:rPr>
              <a:t>Quotes on Organizational Excellence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3B17FB-CF39-C84A-A7C7-2E61804AB4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04548" y="213389"/>
            <a:ext cx="7318971" cy="6410942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dirty="0"/>
              <a:t>“Perfection is not attainable, but if we chase perfection we can catch excellence.”</a:t>
            </a:r>
          </a:p>
          <a:p>
            <a:pPr>
              <a:buFontTx/>
              <a:buChar char="-"/>
            </a:pPr>
            <a:r>
              <a:rPr lang="en-US" sz="1600" dirty="0"/>
              <a:t>Vince Lombardi, American Football Coach and NFL Executive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dirty="0"/>
              <a:t>“Success is to be measured not so much by the position that one has reached in life as by the obstacles which he has overcome while truing to succeed.”</a:t>
            </a:r>
          </a:p>
          <a:p>
            <a:pPr>
              <a:buFontTx/>
              <a:buChar char="-"/>
            </a:pPr>
            <a:r>
              <a:rPr lang="en-US" sz="1600" dirty="0"/>
              <a:t>Booker T. Washington, American Educator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dirty="0"/>
              <a:t>“Excellence is not a destination; it’s a continuous journey that never ends.”</a:t>
            </a:r>
          </a:p>
          <a:p>
            <a:pPr marL="0" indent="0">
              <a:buNone/>
            </a:pPr>
            <a:r>
              <a:rPr lang="en-US" sz="1600" dirty="0"/>
              <a:t> - anonymous</a:t>
            </a:r>
          </a:p>
        </p:txBody>
      </p:sp>
    </p:spTree>
    <p:extLst>
      <p:ext uri="{BB962C8B-B14F-4D97-AF65-F5344CB8AC3E}">
        <p14:creationId xmlns:p14="http://schemas.microsoft.com/office/powerpoint/2010/main" val="28904967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5AD9F2-192B-0349-AF0A-2487F81085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260" y="498245"/>
            <a:ext cx="5188460" cy="1899912"/>
          </a:xfrm>
        </p:spPr>
        <p:txBody>
          <a:bodyPr>
            <a:normAutofit/>
          </a:bodyPr>
          <a:lstStyle/>
          <a:p>
            <a:r>
              <a:rPr lang="en-US" sz="4000" b="1" dirty="0"/>
              <a:t>7 Habits Of Highly Effective People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CB9BC1-8B4F-E64A-BE4D-EE71C4AFC7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4310" y="2191328"/>
            <a:ext cx="6279841" cy="3742762"/>
          </a:xfrm>
        </p:spPr>
        <p:txBody>
          <a:bodyPr>
            <a:noAutofit/>
          </a:bodyPr>
          <a:lstStyle/>
          <a:p>
            <a:r>
              <a:rPr lang="en-US" dirty="0"/>
              <a:t>Be Proactive</a:t>
            </a:r>
          </a:p>
          <a:p>
            <a:r>
              <a:rPr lang="en-US" dirty="0"/>
              <a:t>Begin with the End in Mind</a:t>
            </a:r>
          </a:p>
          <a:p>
            <a:r>
              <a:rPr lang="en-US" dirty="0"/>
              <a:t>Put First Things First</a:t>
            </a:r>
          </a:p>
          <a:p>
            <a:r>
              <a:rPr lang="en-US" dirty="0"/>
              <a:t>Think Win-Win</a:t>
            </a:r>
          </a:p>
          <a:p>
            <a:r>
              <a:rPr lang="en-US" dirty="0"/>
              <a:t>Seek First to Understand, then to Be Understood</a:t>
            </a:r>
          </a:p>
          <a:p>
            <a:r>
              <a:rPr lang="en-US" dirty="0"/>
              <a:t>Synergize</a:t>
            </a:r>
          </a:p>
          <a:p>
            <a:r>
              <a:rPr lang="en-US" dirty="0"/>
              <a:t>Sharpen the Saw</a:t>
            </a:r>
          </a:p>
        </p:txBody>
      </p:sp>
      <p:pic>
        <p:nvPicPr>
          <p:cNvPr id="7" name="Picture 6" descr="Text, whiteboard&#10;&#10;Description automatically generated">
            <a:extLst>
              <a:ext uri="{FF2B5EF4-FFF2-40B4-BE49-F238E27FC236}">
                <a16:creationId xmlns:a16="http://schemas.microsoft.com/office/drawing/2014/main" id="{BB044025-6581-8C4A-9B33-D4F43846E4A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639" r="1" b="4671"/>
          <a:stretch/>
        </p:blipFill>
        <p:spPr>
          <a:xfrm>
            <a:off x="7196391" y="0"/>
            <a:ext cx="4992560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3457551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5AD9F2-192B-0349-AF0A-2487F81085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39612" y="498245"/>
            <a:ext cx="2340107" cy="1899912"/>
          </a:xfrm>
        </p:spPr>
        <p:txBody>
          <a:bodyPr>
            <a:normAutofit/>
          </a:bodyPr>
          <a:lstStyle/>
          <a:p>
            <a:endParaRPr lang="en-US" sz="4000" b="1" dirty="0"/>
          </a:p>
        </p:txBody>
      </p:sp>
      <p:pic>
        <p:nvPicPr>
          <p:cNvPr id="6" name="Content Placeholder 5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C71C9A8C-B56E-4D4F-9546-5DCD856494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23684" y="138309"/>
            <a:ext cx="9744631" cy="6719691"/>
          </a:xfrm>
        </p:spPr>
      </p:pic>
    </p:spTree>
    <p:extLst>
      <p:ext uri="{BB962C8B-B14F-4D97-AF65-F5344CB8AC3E}">
        <p14:creationId xmlns:p14="http://schemas.microsoft.com/office/powerpoint/2010/main" val="31452973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5AD9F2-192B-0349-AF0A-2487F81085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39612" y="498245"/>
            <a:ext cx="2340107" cy="1899912"/>
          </a:xfrm>
        </p:spPr>
        <p:txBody>
          <a:bodyPr>
            <a:normAutofit/>
          </a:bodyPr>
          <a:lstStyle/>
          <a:p>
            <a:endParaRPr lang="en-US" sz="4000" b="1" dirty="0"/>
          </a:p>
        </p:txBody>
      </p:sp>
      <p:pic>
        <p:nvPicPr>
          <p:cNvPr id="7" name="Content Placeholder 6" descr="Table&#10;&#10;Description automatically generated">
            <a:extLst>
              <a:ext uri="{FF2B5EF4-FFF2-40B4-BE49-F238E27FC236}">
                <a16:creationId xmlns:a16="http://schemas.microsoft.com/office/drawing/2014/main" id="{F2D16E77-062C-2F41-8A1C-D91D2B0747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023" y="112432"/>
            <a:ext cx="10798454" cy="6878304"/>
          </a:xfrm>
        </p:spPr>
      </p:pic>
    </p:spTree>
    <p:extLst>
      <p:ext uri="{BB962C8B-B14F-4D97-AF65-F5344CB8AC3E}">
        <p14:creationId xmlns:p14="http://schemas.microsoft.com/office/powerpoint/2010/main" val="12429241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ich Teaching Presentation" id="{6E244997-E6E5-F34A-893D-31C8F809466B}" vid="{B65DCF3B-91E1-1F48-A4B9-0B15134862B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5BE565C304B144DB3D619E587B1241A" ma:contentTypeVersion="0" ma:contentTypeDescription="Create a new document." ma:contentTypeScope="" ma:versionID="f965ad50ffacbceae2ee917a9557a6ad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0967b7be50301903c78f9c39c6fd9af8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770FDF7-679E-41AE-96E9-C9D446CA0879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D8515FF6-1874-4728-A743-D0853BD935E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88079A21-2D1A-411E-A413-30CAA08331D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281</TotalTime>
  <Words>1590</Words>
  <Application>Microsoft Office PowerPoint</Application>
  <PresentationFormat>Widescreen</PresentationFormat>
  <Paragraphs>184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Office Theme</vt:lpstr>
      <vt:lpstr>WELCOME 2022 Winter Institute Building Organizational Excellence</vt:lpstr>
      <vt:lpstr>Rich Studley rstudleymi@gmail.com (517)927-5138 CELL </vt:lpstr>
      <vt:lpstr>Rich Studley </vt:lpstr>
      <vt:lpstr>Course Objectives – </vt:lpstr>
      <vt:lpstr>Course Objectives – </vt:lpstr>
      <vt:lpstr>Quotes on Organizational Excellence</vt:lpstr>
      <vt:lpstr>7 Habits Of Highly Effective People</vt:lpstr>
      <vt:lpstr>PowerPoint Presentation</vt:lpstr>
      <vt:lpstr>PowerPoint Presentation</vt:lpstr>
      <vt:lpstr>MI Chamber All Staff Meeting</vt:lpstr>
      <vt:lpstr>PowerPoint Presentation</vt:lpstr>
      <vt:lpstr>PowerPoint Presentation</vt:lpstr>
      <vt:lpstr>Accreditation Self-Analysis Survey </vt:lpstr>
      <vt:lpstr>Accreditation Self-Analysis Survey</vt:lpstr>
      <vt:lpstr>Accreditation Self-Analysis Survey</vt:lpstr>
      <vt:lpstr>Accreditation Self-Analysis Survey </vt:lpstr>
      <vt:lpstr>Accreditation Self-Analysis Survey</vt:lpstr>
      <vt:lpstr>Do You  Have a CEO Employment Agreement?</vt:lpstr>
      <vt:lpstr>The Builder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2022 Winter Institute Building Organizational Excellence</dc:title>
  <dc:creator>Kulju, Taylor</dc:creator>
  <cp:lastModifiedBy>MacRae, Karyn</cp:lastModifiedBy>
  <cp:revision>5</cp:revision>
  <cp:lastPrinted>2021-12-17T16:35:24Z</cp:lastPrinted>
  <dcterms:created xsi:type="dcterms:W3CDTF">2021-12-17T14:40:45Z</dcterms:created>
  <dcterms:modified xsi:type="dcterms:W3CDTF">2021-12-23T04:13:13Z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0x010100A5BE565C304B144DB3D619E587B1241A</vt:lpwstr>
  </property>
</Properties>
</file>