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63"/>
  </p:notesMasterIdLst>
  <p:sldIdLst>
    <p:sldId id="347" r:id="rId3"/>
    <p:sldId id="348" r:id="rId4"/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09" r:id="rId58"/>
    <p:sldId id="310" r:id="rId59"/>
    <p:sldId id="311" r:id="rId60"/>
    <p:sldId id="312" r:id="rId61"/>
    <p:sldId id="313" r:id="rId62"/>
  </p:sldIdLst>
  <p:sldSz cx="13004800" cy="97536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8" d="100"/>
          <a:sy n="48" d="100"/>
        </p:scale>
        <p:origin x="1434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theme" Target="theme/theme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27.12.2021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27.12.2021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https://engage.isaca.org/volunteeropportunities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14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text, candelabrum, light, crosswalk&#10;&#10;Description automatically generated">
            <a:extLst>
              <a:ext uri="{FF2B5EF4-FFF2-40B4-BE49-F238E27FC236}">
                <a16:creationId xmlns:a16="http://schemas.microsoft.com/office/drawing/2014/main" id="{E591774A-3FE0-3D4C-9872-A8AFE7D864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3004800" cy="3251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762C395-127A-2D4E-B2CD-A2A21EFA1E2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07017" y="4031490"/>
            <a:ext cx="12590758" cy="4941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4386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" y="3305230"/>
            <a:ext cx="11376556" cy="1891664"/>
          </a:xfrm>
          <a:prstGeom prst="rect">
            <a:avLst/>
          </a:prstGeom>
        </p:spPr>
        <p:txBody>
          <a:bodyPr lIns="228600" tIns="457200" rIns="0" bIns="0" anchor="t" anchorCtr="0"/>
          <a:lstStyle>
            <a:lvl1pPr algn="l">
              <a:lnSpc>
                <a:spcPts val="7964"/>
              </a:lnSpc>
              <a:defRPr sz="7964" b="0" i="0" spc="-284" baseline="0">
                <a:solidFill>
                  <a:srgbClr val="DBF5FF"/>
                </a:solidFill>
                <a:latin typeface="GT America Lt" pitchFamily="2" charset="77"/>
                <a:ea typeface="GT America Lt" pitchFamily="2" charset="77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-1" y="5586400"/>
            <a:ext cx="11376556" cy="599214"/>
          </a:xfrm>
          <a:prstGeom prst="rect">
            <a:avLst/>
          </a:prstGeom>
        </p:spPr>
        <p:txBody>
          <a:bodyPr lIns="228600" tIns="0" rIns="0" bIns="0"/>
          <a:lstStyle>
            <a:lvl1pPr marL="0" indent="0" algn="l">
              <a:buNone/>
              <a:defRPr sz="3413" b="0" i="0">
                <a:solidFill>
                  <a:srgbClr val="DBF5FF"/>
                </a:solidFill>
                <a:latin typeface="GT America Lt" pitchFamily="2" charset="77"/>
                <a:ea typeface="GT America Lt" pitchFamily="2" charset="77"/>
              </a:defRPr>
            </a:lvl1pPr>
            <a:lvl2pPr marL="487672" indent="0" algn="ctr">
              <a:buNone/>
              <a:defRPr sz="2133"/>
            </a:lvl2pPr>
            <a:lvl3pPr marL="975345" indent="0" algn="ctr">
              <a:buNone/>
              <a:defRPr sz="1920"/>
            </a:lvl3pPr>
            <a:lvl4pPr marL="1463017" indent="0" algn="ctr">
              <a:buNone/>
              <a:defRPr sz="1707"/>
            </a:lvl4pPr>
            <a:lvl5pPr marL="1950690" indent="0" algn="ctr">
              <a:buNone/>
              <a:defRPr sz="1707"/>
            </a:lvl5pPr>
            <a:lvl6pPr marL="2438362" indent="0" algn="ctr">
              <a:buNone/>
              <a:defRPr sz="1707"/>
            </a:lvl6pPr>
            <a:lvl7pPr marL="2926034" indent="0" algn="ctr">
              <a:buNone/>
              <a:defRPr sz="1707"/>
            </a:lvl7pPr>
            <a:lvl8pPr marL="3413707" indent="0" algn="ctr">
              <a:buNone/>
              <a:defRPr sz="1707"/>
            </a:lvl8pPr>
            <a:lvl9pPr marL="3901379" indent="0" algn="ctr">
              <a:buNone/>
              <a:defRPr sz="1707"/>
            </a:lvl9pPr>
          </a:lstStyle>
          <a:p>
            <a:r>
              <a:rPr lang="en-US" dirty="0"/>
              <a:t>Subtitle Here</a:t>
            </a:r>
          </a:p>
        </p:txBody>
      </p:sp>
      <p:pic>
        <p:nvPicPr>
          <p:cNvPr id="11" name="Picture 10" descr="A picture containing text, candelabrum, light, crosswalk&#10;&#10;Description automatically generated">
            <a:extLst>
              <a:ext uri="{FF2B5EF4-FFF2-40B4-BE49-F238E27FC236}">
                <a16:creationId xmlns:a16="http://schemas.microsoft.com/office/drawing/2014/main" id="{E591774A-3FE0-3D4C-9872-A8AFE7D864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3004800" cy="3251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78E9F85-06BE-7A46-920A-04F61F13A50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-116302" y="7269098"/>
            <a:ext cx="6803422" cy="267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0424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-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9753600" cy="1547880"/>
          </a:xfrm>
          <a:prstGeom prst="rect">
            <a:avLst/>
          </a:prstGeom>
        </p:spPr>
        <p:txBody>
          <a:bodyPr lIns="228600" tIns="274320" rIns="0" bIns="0"/>
          <a:lstStyle>
            <a:lvl1pPr>
              <a:lnSpc>
                <a:spcPts val="7964"/>
              </a:lnSpc>
              <a:defRPr sz="7964" b="0" i="0" spc="-284" baseline="0">
                <a:solidFill>
                  <a:srgbClr val="DBF5FF"/>
                </a:solidFill>
                <a:latin typeface="GT America Lt" pitchFamily="2" charset="77"/>
                <a:ea typeface="GT America Lt" pitchFamily="2" charset="77"/>
              </a:defRPr>
            </a:lvl1pPr>
          </a:lstStyle>
          <a:p>
            <a:r>
              <a:rPr lang="en-US" dirty="0"/>
              <a:t>Headline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1557389"/>
            <a:ext cx="9753600" cy="6648331"/>
          </a:xfrm>
          <a:prstGeom prst="rect">
            <a:avLst/>
          </a:prstGeom>
        </p:spPr>
        <p:txBody>
          <a:bodyPr lIns="274320" tIns="45720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27"/>
              </a:spcAft>
              <a:buNone/>
              <a:defRPr sz="1564" b="0" i="0">
                <a:solidFill>
                  <a:srgbClr val="DBF5FF"/>
                </a:solidFill>
                <a:latin typeface="GT America Rg" pitchFamily="2" charset="77"/>
                <a:ea typeface="GT America Rg" pitchFamily="2" charset="77"/>
              </a:defRPr>
            </a:lvl1pPr>
          </a:lstStyle>
          <a:p>
            <a:pPr lvl="0"/>
            <a:r>
              <a:rPr lang="en-US" dirty="0"/>
              <a:t>For subtitle, use 24pt. For body copy, use 11pt. For source info, use 8pt.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9888031-9913-F94E-83A4-2767371E1C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4769" y="8171236"/>
            <a:ext cx="3843492" cy="1508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0376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-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73135" y="1550946"/>
            <a:ext cx="3902318" cy="1320949"/>
          </a:xfrm>
          <a:prstGeom prst="rect">
            <a:avLst/>
          </a:prstGeom>
        </p:spPr>
        <p:txBody>
          <a:bodyPr lIns="0" tIns="457200" rIns="0" bIns="0"/>
          <a:lstStyle>
            <a:lvl1pPr marL="0" indent="0">
              <a:lnSpc>
                <a:spcPts val="3556"/>
              </a:lnSpc>
              <a:spcBef>
                <a:spcPts val="0"/>
              </a:spcBef>
              <a:buNone/>
              <a:defRPr sz="3413" b="0" i="0">
                <a:solidFill>
                  <a:srgbClr val="DBF5FF"/>
                </a:solidFill>
                <a:latin typeface="GT America Lt" pitchFamily="2" charset="77"/>
                <a:ea typeface="GT America Lt" pitchFamily="2" charset="77"/>
              </a:defRPr>
            </a:lvl1pPr>
            <a:lvl2pPr marL="487672" indent="0">
              <a:buNone/>
              <a:defRPr/>
            </a:lvl2pPr>
            <a:lvl3pPr marL="975345" indent="0">
              <a:buNone/>
              <a:defRPr/>
            </a:lvl3pPr>
            <a:lvl4pPr marL="1463017" indent="0">
              <a:buNone/>
              <a:defRPr/>
            </a:lvl4pPr>
            <a:lvl5pPr marL="1950690" indent="0">
              <a:buNone/>
              <a:defRPr/>
            </a:lvl5pPr>
          </a:lstStyle>
          <a:p>
            <a:pPr lvl="0"/>
            <a:r>
              <a:rPr lang="en-US" dirty="0"/>
              <a:t>Subtitle Here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18EEE50-8C20-7D4B-99FA-700A05DCEE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"/>
            <a:ext cx="9753600" cy="1550943"/>
          </a:xfrm>
          <a:prstGeom prst="rect">
            <a:avLst/>
          </a:prstGeom>
        </p:spPr>
        <p:txBody>
          <a:bodyPr lIns="228600" tIns="274320" rIns="0" bIns="0"/>
          <a:lstStyle>
            <a:lvl1pPr>
              <a:lnSpc>
                <a:spcPts val="7964"/>
              </a:lnSpc>
              <a:defRPr sz="7964" b="0" i="0" spc="-284" baseline="0">
                <a:solidFill>
                  <a:srgbClr val="DBF5FF"/>
                </a:solidFill>
                <a:latin typeface="GT America Lt" pitchFamily="2" charset="77"/>
                <a:ea typeface="GT America Lt" pitchFamily="2" charset="77"/>
              </a:defRPr>
            </a:lvl1pPr>
          </a:lstStyle>
          <a:p>
            <a:r>
              <a:rPr lang="en-US" dirty="0"/>
              <a:t>Headline Here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617EC3C-D29A-EF49-911C-138230836465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373135" y="2871895"/>
            <a:ext cx="3902318" cy="2544538"/>
          </a:xfrm>
          <a:prstGeom prst="rect">
            <a:avLst/>
          </a:prstGeom>
        </p:spPr>
        <p:txBody>
          <a:bodyPr lIns="0" tIns="182880" rIns="0" bIns="0"/>
          <a:lstStyle>
            <a:lvl1pPr marL="195069" indent="-195069">
              <a:lnSpc>
                <a:spcPct val="100000"/>
              </a:lnSpc>
              <a:spcBef>
                <a:spcPts val="0"/>
              </a:spcBef>
              <a:spcAft>
                <a:spcPts val="427"/>
              </a:spcAft>
              <a:buFont typeface="Arial" panose="020B0604020202020204" pitchFamily="34" charset="0"/>
              <a:buChar char="•"/>
              <a:defRPr sz="1564" b="0" i="0">
                <a:solidFill>
                  <a:srgbClr val="DBF5FF"/>
                </a:solidFill>
                <a:latin typeface="GT America Rg" pitchFamily="2" charset="77"/>
                <a:ea typeface="GT America Rg" pitchFamily="2" charset="77"/>
              </a:defRPr>
            </a:lvl1pPr>
            <a:lvl2pPr marL="487672" indent="0">
              <a:buNone/>
              <a:defRPr/>
            </a:lvl2pPr>
            <a:lvl3pPr marL="975345" indent="0">
              <a:buNone/>
              <a:defRPr/>
            </a:lvl3pPr>
            <a:lvl4pPr marL="1463017" indent="0">
              <a:buNone/>
              <a:defRPr/>
            </a:lvl4pPr>
            <a:lvl5pPr marL="1950690" indent="0">
              <a:buNone/>
              <a:defRPr/>
            </a:lvl5pPr>
          </a:lstStyle>
          <a:p>
            <a:pPr lvl="0"/>
            <a:r>
              <a:rPr lang="en-US" dirty="0"/>
              <a:t>Bullet point</a:t>
            </a:r>
          </a:p>
          <a:p>
            <a:pPr lvl="0"/>
            <a:r>
              <a:rPr lang="en-US" dirty="0"/>
              <a:t>Bullet point</a:t>
            </a:r>
          </a:p>
          <a:p>
            <a:pPr lvl="0"/>
            <a:r>
              <a:rPr lang="en-US" dirty="0"/>
              <a:t>Bullet point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FDF61168-006F-044C-8BD8-1CAF947FB24A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4495934" y="1550946"/>
            <a:ext cx="3902318" cy="1320949"/>
          </a:xfrm>
          <a:prstGeom prst="rect">
            <a:avLst/>
          </a:prstGeom>
        </p:spPr>
        <p:txBody>
          <a:bodyPr lIns="0" tIns="457200" rIns="0" bIns="0"/>
          <a:lstStyle>
            <a:lvl1pPr marL="0" indent="0">
              <a:lnSpc>
                <a:spcPts val="3556"/>
              </a:lnSpc>
              <a:spcBef>
                <a:spcPts val="0"/>
              </a:spcBef>
              <a:buNone/>
              <a:defRPr sz="3413" b="0" i="0">
                <a:solidFill>
                  <a:srgbClr val="DBF5FF"/>
                </a:solidFill>
                <a:latin typeface="GT America Lt" pitchFamily="2" charset="77"/>
                <a:ea typeface="GT America Lt" pitchFamily="2" charset="77"/>
              </a:defRPr>
            </a:lvl1pPr>
            <a:lvl2pPr marL="487672" indent="0">
              <a:buNone/>
              <a:defRPr/>
            </a:lvl2pPr>
            <a:lvl3pPr marL="975345" indent="0">
              <a:buNone/>
              <a:defRPr/>
            </a:lvl3pPr>
            <a:lvl4pPr marL="1463017" indent="0">
              <a:buNone/>
              <a:defRPr/>
            </a:lvl4pPr>
            <a:lvl5pPr marL="1950690" indent="0">
              <a:buNone/>
              <a:defRPr/>
            </a:lvl5pPr>
          </a:lstStyle>
          <a:p>
            <a:pPr lvl="0"/>
            <a:r>
              <a:rPr lang="en-US" dirty="0"/>
              <a:t>Subtitle Here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87120F69-8274-9547-B64B-153ADAA17AF6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4495934" y="2871895"/>
            <a:ext cx="3902318" cy="2544538"/>
          </a:xfrm>
          <a:prstGeom prst="rect">
            <a:avLst/>
          </a:prstGeom>
        </p:spPr>
        <p:txBody>
          <a:bodyPr lIns="0" tIns="182880" rIns="0" bIns="0"/>
          <a:lstStyle>
            <a:lvl1pPr marL="195069" indent="-195069">
              <a:lnSpc>
                <a:spcPct val="100000"/>
              </a:lnSpc>
              <a:spcBef>
                <a:spcPts val="0"/>
              </a:spcBef>
              <a:spcAft>
                <a:spcPts val="427"/>
              </a:spcAft>
              <a:buFont typeface="Arial" panose="020B0604020202020204" pitchFamily="34" charset="0"/>
              <a:buChar char="•"/>
              <a:defRPr sz="1564" b="0" i="0">
                <a:solidFill>
                  <a:srgbClr val="DBF5FF"/>
                </a:solidFill>
                <a:latin typeface="GT America Rg" pitchFamily="2" charset="77"/>
                <a:ea typeface="GT America Rg" pitchFamily="2" charset="77"/>
              </a:defRPr>
            </a:lvl1pPr>
            <a:lvl2pPr marL="487672" indent="0">
              <a:buNone/>
              <a:defRPr/>
            </a:lvl2pPr>
            <a:lvl3pPr marL="975345" indent="0">
              <a:buNone/>
              <a:defRPr/>
            </a:lvl3pPr>
            <a:lvl4pPr marL="1463017" indent="0">
              <a:buNone/>
              <a:defRPr/>
            </a:lvl4pPr>
            <a:lvl5pPr marL="1950690" indent="0">
              <a:buNone/>
              <a:defRPr/>
            </a:lvl5pPr>
          </a:lstStyle>
          <a:p>
            <a:pPr lvl="0"/>
            <a:r>
              <a:rPr lang="en-US" dirty="0"/>
              <a:t>Bullet point</a:t>
            </a:r>
          </a:p>
          <a:p>
            <a:pPr lvl="0"/>
            <a:r>
              <a:rPr lang="en-US" dirty="0"/>
              <a:t>Bullet point</a:t>
            </a:r>
          </a:p>
          <a:p>
            <a:pPr lvl="0"/>
            <a:r>
              <a:rPr lang="en-US" dirty="0"/>
              <a:t>Bullet point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A3188B4A-2444-7A41-830F-51C7A3BAD40B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8618733" y="1550946"/>
            <a:ext cx="3902318" cy="1320949"/>
          </a:xfrm>
          <a:prstGeom prst="rect">
            <a:avLst/>
          </a:prstGeom>
        </p:spPr>
        <p:txBody>
          <a:bodyPr lIns="0" tIns="457200" rIns="0" bIns="0"/>
          <a:lstStyle>
            <a:lvl1pPr marL="0" indent="0">
              <a:lnSpc>
                <a:spcPts val="3556"/>
              </a:lnSpc>
              <a:spcBef>
                <a:spcPts val="0"/>
              </a:spcBef>
              <a:buNone/>
              <a:defRPr sz="3413" b="0" i="0">
                <a:solidFill>
                  <a:srgbClr val="DBF5FF"/>
                </a:solidFill>
                <a:latin typeface="GT America Lt" pitchFamily="2" charset="77"/>
                <a:ea typeface="GT America Lt" pitchFamily="2" charset="77"/>
              </a:defRPr>
            </a:lvl1pPr>
            <a:lvl2pPr marL="487672" indent="0">
              <a:buNone/>
              <a:defRPr/>
            </a:lvl2pPr>
            <a:lvl3pPr marL="975345" indent="0">
              <a:buNone/>
              <a:defRPr/>
            </a:lvl3pPr>
            <a:lvl4pPr marL="1463017" indent="0">
              <a:buNone/>
              <a:defRPr/>
            </a:lvl4pPr>
            <a:lvl5pPr marL="1950690" indent="0">
              <a:buNone/>
              <a:defRPr/>
            </a:lvl5pPr>
          </a:lstStyle>
          <a:p>
            <a:pPr lvl="0"/>
            <a:r>
              <a:rPr lang="en-US" dirty="0"/>
              <a:t>Subtitle Here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C59DA2A6-E7AE-FB47-B585-E97A5134E990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8618733" y="2871895"/>
            <a:ext cx="3902318" cy="2544538"/>
          </a:xfrm>
          <a:prstGeom prst="rect">
            <a:avLst/>
          </a:prstGeom>
        </p:spPr>
        <p:txBody>
          <a:bodyPr lIns="0" tIns="182880" rIns="0" bIns="0"/>
          <a:lstStyle>
            <a:lvl1pPr marL="195069" indent="-195069">
              <a:lnSpc>
                <a:spcPct val="100000"/>
              </a:lnSpc>
              <a:spcBef>
                <a:spcPts val="0"/>
              </a:spcBef>
              <a:spcAft>
                <a:spcPts val="427"/>
              </a:spcAft>
              <a:buFont typeface="Arial" panose="020B0604020202020204" pitchFamily="34" charset="0"/>
              <a:buChar char="•"/>
              <a:defRPr sz="1564" b="0" i="0">
                <a:solidFill>
                  <a:srgbClr val="DBF5FF"/>
                </a:solidFill>
                <a:latin typeface="GT America Rg" pitchFamily="2" charset="77"/>
                <a:ea typeface="GT America Rg" pitchFamily="2" charset="77"/>
              </a:defRPr>
            </a:lvl1pPr>
            <a:lvl2pPr marL="487672" indent="0">
              <a:buNone/>
              <a:defRPr/>
            </a:lvl2pPr>
            <a:lvl3pPr marL="975345" indent="0">
              <a:buNone/>
              <a:defRPr/>
            </a:lvl3pPr>
            <a:lvl4pPr marL="1463017" indent="0">
              <a:buNone/>
              <a:defRPr/>
            </a:lvl4pPr>
            <a:lvl5pPr marL="1950690" indent="0">
              <a:buNone/>
              <a:defRPr/>
            </a:lvl5pPr>
          </a:lstStyle>
          <a:p>
            <a:pPr lvl="0"/>
            <a:r>
              <a:rPr lang="en-US" dirty="0"/>
              <a:t>Bullet point</a:t>
            </a:r>
          </a:p>
          <a:p>
            <a:pPr lvl="0"/>
            <a:r>
              <a:rPr lang="en-US" dirty="0"/>
              <a:t>Bullet point</a:t>
            </a:r>
          </a:p>
          <a:p>
            <a:pPr lvl="0"/>
            <a:r>
              <a:rPr lang="en-US" dirty="0"/>
              <a:t>Bullet point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2ACAE6B-F01E-CA4A-B8CA-5956198177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4769" y="8171236"/>
            <a:ext cx="3843492" cy="1508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6545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-Dar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7014F65-5296-9244-9E4A-6D6149BEC3BE}"/>
              </a:ext>
            </a:extLst>
          </p:cNvPr>
          <p:cNvSpPr/>
          <p:nvPr userDrawn="1"/>
        </p:nvSpPr>
        <p:spPr>
          <a:xfrm>
            <a:off x="0" y="4453686"/>
            <a:ext cx="4876800" cy="846229"/>
          </a:xfrm>
          <a:prstGeom prst="rect">
            <a:avLst/>
          </a:prstGeom>
          <a:solidFill>
            <a:srgbClr val="001F5C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2249" tIns="72249" rIns="72249" bIns="72249" numCol="1" spcCol="38100" rtlCol="0" anchor="ctr">
            <a:spAutoFit/>
          </a:bodyPr>
          <a:lstStyle/>
          <a:p>
            <a:pPr marL="0" marR="0" indent="0" algn="ctr" defTabSz="117402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551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2045CEBD-1597-BC46-8F79-80B66EE7A47A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876800" y="0"/>
            <a:ext cx="8128000" cy="9753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920" b="0" i="0">
                <a:solidFill>
                  <a:srgbClr val="DBF5FF"/>
                </a:solidFill>
                <a:latin typeface="GT America Lt" pitchFamily="2" charset="77"/>
                <a:ea typeface="GT America Lt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BEE6B09F-68A1-0A43-AFB3-5D29ED08520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-3866"/>
            <a:ext cx="4224802" cy="972851"/>
          </a:xfrm>
          <a:prstGeom prst="rect">
            <a:avLst/>
          </a:prstGeom>
        </p:spPr>
        <p:txBody>
          <a:bodyPr lIns="228600" tIns="274320" rIns="0" bIns="0" anchor="t" anchorCtr="0"/>
          <a:lstStyle>
            <a:lvl1pPr algn="l">
              <a:lnSpc>
                <a:spcPts val="3413"/>
              </a:lnSpc>
              <a:defRPr sz="3413" b="0" i="0" spc="0" baseline="0">
                <a:solidFill>
                  <a:srgbClr val="DBF5FF"/>
                </a:solidFill>
                <a:latin typeface="GT America Lt" pitchFamily="2" charset="77"/>
                <a:ea typeface="GT America Lt" pitchFamily="2" charset="77"/>
              </a:defRPr>
            </a:lvl1pPr>
          </a:lstStyle>
          <a:p>
            <a:r>
              <a:rPr lang="en-US" dirty="0"/>
              <a:t>Headline Here</a:t>
            </a: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9E55CD58-3E32-AF4D-9821-A3197D0C665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968985"/>
            <a:ext cx="4224802" cy="7216712"/>
          </a:xfrm>
          <a:prstGeom prst="rect">
            <a:avLst/>
          </a:prstGeom>
        </p:spPr>
        <p:txBody>
          <a:bodyPr lIns="228600" tIns="45720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64" b="0" i="0">
                <a:solidFill>
                  <a:srgbClr val="DBF5FF"/>
                </a:solidFill>
                <a:latin typeface="GT America Rg" pitchFamily="2" charset="77"/>
                <a:ea typeface="GT America Rg" pitchFamily="2" charset="77"/>
              </a:defRPr>
            </a:lvl1pPr>
            <a:lvl2pPr marL="487672" indent="0" algn="ctr">
              <a:buNone/>
              <a:defRPr sz="2133"/>
            </a:lvl2pPr>
            <a:lvl3pPr marL="975345" indent="0" algn="ctr">
              <a:buNone/>
              <a:defRPr sz="1920"/>
            </a:lvl3pPr>
            <a:lvl4pPr marL="1463017" indent="0" algn="ctr">
              <a:buNone/>
              <a:defRPr sz="1707"/>
            </a:lvl4pPr>
            <a:lvl5pPr marL="1950690" indent="0" algn="ctr">
              <a:buNone/>
              <a:defRPr sz="1707"/>
            </a:lvl5pPr>
            <a:lvl6pPr marL="2438362" indent="0" algn="ctr">
              <a:buNone/>
              <a:defRPr sz="1707"/>
            </a:lvl6pPr>
            <a:lvl7pPr marL="2926034" indent="0" algn="ctr">
              <a:buNone/>
              <a:defRPr sz="1707"/>
            </a:lvl7pPr>
            <a:lvl8pPr marL="3413707" indent="0" algn="ctr">
              <a:buNone/>
              <a:defRPr sz="1707"/>
            </a:lvl8pPr>
            <a:lvl9pPr marL="3901379" indent="0" algn="ctr">
              <a:buNone/>
              <a:defRPr sz="1707"/>
            </a:lvl9pPr>
          </a:lstStyle>
          <a:p>
            <a:r>
              <a:rPr lang="en-US" dirty="0"/>
              <a:t>Body copy here in 11pt.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9E038CA-A9D2-DD4C-B969-94A96ADDEC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4769" y="8171236"/>
            <a:ext cx="3843492" cy="1508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5702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llQuote-Dark">
    <p:bg>
      <p:bgPr>
        <a:solidFill>
          <a:srgbClr val="DB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7014F65-5296-9244-9E4A-6D6149BEC3BE}"/>
              </a:ext>
            </a:extLst>
          </p:cNvPr>
          <p:cNvSpPr/>
          <p:nvPr userDrawn="1"/>
        </p:nvSpPr>
        <p:spPr>
          <a:xfrm>
            <a:off x="8128000" y="4453686"/>
            <a:ext cx="4876800" cy="846229"/>
          </a:xfrm>
          <a:prstGeom prst="rect">
            <a:avLst/>
          </a:prstGeom>
          <a:solidFill>
            <a:srgbClr val="001F5C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2249" tIns="72249" rIns="72249" bIns="72249" numCol="1" spcCol="38100" rtlCol="0" anchor="ctr">
            <a:spAutoFit/>
          </a:bodyPr>
          <a:lstStyle/>
          <a:p>
            <a:pPr marL="0" marR="0" indent="0" algn="ctr" defTabSz="117402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551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E52739A-1709-A048-898F-FFBCB6135F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" y="1"/>
            <a:ext cx="7146202" cy="1547880"/>
          </a:xfrm>
          <a:prstGeom prst="rect">
            <a:avLst/>
          </a:prstGeom>
        </p:spPr>
        <p:txBody>
          <a:bodyPr lIns="228600" tIns="274320" rIns="0" bIns="0"/>
          <a:lstStyle>
            <a:lvl1pPr>
              <a:lnSpc>
                <a:spcPts val="7964"/>
              </a:lnSpc>
              <a:defRPr sz="7964" b="0" i="0" spc="-284" baseline="0">
                <a:solidFill>
                  <a:srgbClr val="001F5C"/>
                </a:solidFill>
                <a:latin typeface="GT America Lt" pitchFamily="2" charset="77"/>
                <a:ea typeface="GT America Lt" pitchFamily="2" charset="77"/>
              </a:defRPr>
            </a:lvl1pPr>
          </a:lstStyle>
          <a:p>
            <a:r>
              <a:rPr lang="en-US" dirty="0"/>
              <a:t>Headline Here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6BB75BA-9A0F-F44E-89EC-30BA1731457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" y="1557389"/>
            <a:ext cx="7146202" cy="6648331"/>
          </a:xfrm>
          <a:prstGeom prst="rect">
            <a:avLst/>
          </a:prstGeom>
        </p:spPr>
        <p:txBody>
          <a:bodyPr lIns="274320" tIns="45720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27"/>
              </a:spcAft>
              <a:buNone/>
              <a:defRPr sz="1564" b="0" i="0">
                <a:solidFill>
                  <a:srgbClr val="001F5C"/>
                </a:solidFill>
                <a:latin typeface="GT America Rg" pitchFamily="2" charset="77"/>
                <a:ea typeface="GT America Rg" pitchFamily="2" charset="77"/>
              </a:defRPr>
            </a:lvl1pPr>
          </a:lstStyle>
          <a:p>
            <a:pPr lvl="0"/>
            <a:r>
              <a:rPr lang="en-US" dirty="0"/>
              <a:t>For subtitle, use 24pt. For body copy, use 11pt. For source info, use 8pt.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CDEE5E-5E69-B644-86B8-4391B337B9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28000" y="0"/>
            <a:ext cx="4226560" cy="9753600"/>
          </a:xfrm>
          <a:prstGeom prst="rect">
            <a:avLst/>
          </a:prstGeom>
        </p:spPr>
        <p:txBody>
          <a:bodyPr lIns="365760" tIns="0" rIns="0" bIns="0" anchor="ctr" anchorCtr="0"/>
          <a:lstStyle>
            <a:lvl1pPr marL="0" indent="0">
              <a:lnSpc>
                <a:spcPts val="5973"/>
              </a:lnSpc>
              <a:spcBef>
                <a:spcPts val="0"/>
              </a:spcBef>
              <a:buNone/>
              <a:defRPr sz="5689" b="0" i="0">
                <a:solidFill>
                  <a:srgbClr val="81EEF3"/>
                </a:solidFill>
                <a:latin typeface="GT America Lt" pitchFamily="2" charset="77"/>
                <a:ea typeface="GT America Lt" pitchFamily="2" charset="77"/>
              </a:defRPr>
            </a:lvl1pPr>
            <a:lvl2pPr marL="487672" indent="0">
              <a:buNone/>
              <a:defRPr b="0" i="0">
                <a:solidFill>
                  <a:srgbClr val="DBF5FF"/>
                </a:solidFill>
                <a:latin typeface="GT America Lt" pitchFamily="2" charset="77"/>
                <a:ea typeface="GT America Lt" pitchFamily="2" charset="77"/>
              </a:defRPr>
            </a:lvl2pPr>
            <a:lvl3pPr marL="975345" indent="0">
              <a:buNone/>
              <a:defRPr b="0" i="0">
                <a:solidFill>
                  <a:srgbClr val="DBF5FF"/>
                </a:solidFill>
                <a:latin typeface="GT America Lt" pitchFamily="2" charset="77"/>
                <a:ea typeface="GT America Lt" pitchFamily="2" charset="77"/>
              </a:defRPr>
            </a:lvl3pPr>
            <a:lvl4pPr marL="1463017" indent="0">
              <a:buNone/>
              <a:defRPr b="0" i="0">
                <a:solidFill>
                  <a:srgbClr val="DBF5FF"/>
                </a:solidFill>
                <a:latin typeface="GT America Lt" pitchFamily="2" charset="77"/>
                <a:ea typeface="GT America Lt" pitchFamily="2" charset="77"/>
              </a:defRPr>
            </a:lvl4pPr>
            <a:lvl5pPr marL="1950690" indent="0">
              <a:buNone/>
              <a:defRPr b="0" i="0">
                <a:solidFill>
                  <a:srgbClr val="DBF5FF"/>
                </a:solidFill>
                <a:latin typeface="GT America Lt" pitchFamily="2" charset="77"/>
                <a:ea typeface="GT America Lt" pitchFamily="2" charset="77"/>
              </a:defRPr>
            </a:lvl5pPr>
          </a:lstStyle>
          <a:p>
            <a:pPr lvl="0"/>
            <a:r>
              <a:rPr lang="en-US" dirty="0"/>
              <a:t>Pullquote text here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F5864C8-C43E-F847-9966-CD070883C7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4770" y="8171236"/>
            <a:ext cx="3843487" cy="1508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6461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-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hape&#10;&#10;Description automatically generated with low confidence">
            <a:extLst>
              <a:ext uri="{FF2B5EF4-FFF2-40B4-BE49-F238E27FC236}">
                <a16:creationId xmlns:a16="http://schemas.microsoft.com/office/drawing/2014/main" id="{6B019877-13B3-F34E-99FF-9586EB0E14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5000"/>
          <a:stretch/>
        </p:blipFill>
        <p:spPr>
          <a:xfrm>
            <a:off x="9753600" y="0"/>
            <a:ext cx="3251200" cy="97536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" y="0"/>
            <a:ext cx="8446682" cy="8549691"/>
          </a:xfrm>
          <a:prstGeom prst="rect">
            <a:avLst/>
          </a:prstGeom>
        </p:spPr>
        <p:txBody>
          <a:bodyPr lIns="228600" tIns="91440" rIns="0" bIns="0" anchor="ctr" anchorCtr="0"/>
          <a:lstStyle>
            <a:lvl1pPr marL="0" indent="0">
              <a:lnSpc>
                <a:spcPts val="5973"/>
              </a:lnSpc>
              <a:spcBef>
                <a:spcPts val="0"/>
              </a:spcBef>
              <a:buNone/>
              <a:defRPr sz="5689" b="0" i="0">
                <a:solidFill>
                  <a:srgbClr val="DBF5FF"/>
                </a:solidFill>
                <a:latin typeface="GT America Lt" pitchFamily="2" charset="77"/>
                <a:ea typeface="GT America Lt" pitchFamily="2" charset="77"/>
              </a:defRPr>
            </a:lvl1pPr>
            <a:lvl2pPr marL="487672" indent="0">
              <a:buNone/>
              <a:defRPr sz="1493"/>
            </a:lvl2pPr>
            <a:lvl3pPr marL="975345" indent="0">
              <a:buNone/>
              <a:defRPr sz="1280"/>
            </a:lvl3pPr>
            <a:lvl4pPr marL="1463017" indent="0">
              <a:buNone/>
              <a:defRPr sz="1067"/>
            </a:lvl4pPr>
            <a:lvl5pPr marL="1950690" indent="0">
              <a:buNone/>
              <a:defRPr sz="1067"/>
            </a:lvl5pPr>
            <a:lvl6pPr marL="2438362" indent="0">
              <a:buNone/>
              <a:defRPr sz="1067"/>
            </a:lvl6pPr>
            <a:lvl7pPr marL="2926034" indent="0">
              <a:buNone/>
              <a:defRPr sz="1067"/>
            </a:lvl7pPr>
            <a:lvl8pPr marL="3413707" indent="0">
              <a:buNone/>
              <a:defRPr sz="1067"/>
            </a:lvl8pPr>
            <a:lvl9pPr marL="3901379" indent="0">
              <a:buNone/>
              <a:defRPr sz="1067"/>
            </a:lvl9pPr>
          </a:lstStyle>
          <a:p>
            <a:pPr lvl="0"/>
            <a:r>
              <a:rPr lang="en-US" dirty="0"/>
              <a:t>Callout text here.</a:t>
            </a:r>
          </a:p>
          <a:p>
            <a:pPr lvl="0"/>
            <a:r>
              <a:rPr lang="en-US" dirty="0"/>
              <a:t>Try to keep it to three lines max.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2DEFC71-4DE3-2745-A8C4-D9D5A4F833D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4769" y="8171236"/>
            <a:ext cx="3843492" cy="1508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881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1F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3608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l" defTabSz="975345" rtl="0" eaLnBrk="1" latinLnBrk="0" hangingPunct="1">
        <a:lnSpc>
          <a:spcPct val="90000"/>
        </a:lnSpc>
        <a:spcBef>
          <a:spcPct val="0"/>
        </a:spcBef>
        <a:buNone/>
        <a:defRPr sz="469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3836" indent="-243836" algn="l" defTabSz="975345" rtl="0" eaLnBrk="1" latinLnBrk="0" hangingPunct="1">
        <a:lnSpc>
          <a:spcPct val="90000"/>
        </a:lnSpc>
        <a:spcBef>
          <a:spcPts val="1067"/>
        </a:spcBef>
        <a:buFont typeface="Arial" panose="020B0604020202020204" pitchFamily="34" charset="0"/>
        <a:buChar char="•"/>
        <a:defRPr sz="2987" kern="1200">
          <a:solidFill>
            <a:schemeClr val="tx1"/>
          </a:solidFill>
          <a:latin typeface="+mn-lt"/>
          <a:ea typeface="+mn-ea"/>
          <a:cs typeface="+mn-cs"/>
        </a:defRPr>
      </a:lvl1pPr>
      <a:lvl2pPr marL="731509" indent="-243836" algn="l" defTabSz="975345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81" indent="-243836" algn="l" defTabSz="975345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1706853" indent="-243836" algn="l" defTabSz="975345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26" indent="-243836" algn="l" defTabSz="975345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682198" indent="-243836" algn="l" defTabSz="975345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3169870" indent="-243836" algn="l" defTabSz="975345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657543" indent="-243836" algn="l" defTabSz="975345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4145215" indent="-243836" algn="l" defTabSz="975345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534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1pPr>
      <a:lvl2pPr marL="487672" algn="l" defTabSz="97534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75345" algn="l" defTabSz="97534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3pPr>
      <a:lvl4pPr marL="1463017" algn="l" defTabSz="97534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1950690" algn="l" defTabSz="97534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438362" algn="l" defTabSz="97534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2926034" algn="l" defTabSz="97534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413707" algn="l" defTabSz="97534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3901379" algn="l" defTabSz="97534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74929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363712"/>
            <a:ext cx="13004800" cy="13898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004800" cy="12801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13004800" cy="128016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ctr"/>
            <a:r>
              <a:rPr lang="en-US" sz="8400" b="1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80000"/>
                    </a:srgbClr>
                  </a:outerShdw>
                </a:effectLst>
                <a:latin typeface="Calibri"/>
              </a:rPr>
              <a:t>Generations: Retirees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8601456"/>
            <a:ext cx="13004800" cy="91440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ctr"/>
            <a:r>
              <a:rPr lang="en-US" sz="6000" b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latin typeface="Calibri"/>
              </a:rPr>
              <a:t>What is walking out the door?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9626600"/>
            <a:ext cx="13004800" cy="12192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l"/>
            <a:r>
              <a:rPr lang="en-US" sz="800" b="1">
                <a:solidFill>
                  <a:srgbClr val="FFFFFF"/>
                </a:solidFill>
                <a:latin typeface="Calibri"/>
              </a:rPr>
              <a:t>cc: Markus Spiske - https://unsplash.com/@markusspiske?utm_source=haikudeck&amp;utm_medium=referral&amp;utm_campaign=api-credit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508000"/>
            <a:ext cx="13004800" cy="114300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ctr"/>
            <a:r>
              <a:rPr lang="en-US" sz="7500" b="1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80000"/>
                    </a:srgbClr>
                  </a:outerShdw>
                </a:effectLst>
                <a:latin typeface="Calibri"/>
              </a:rPr>
              <a:t>Generations: Retirees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4000" y="2159000"/>
            <a:ext cx="12496800" cy="4752950"/>
          </a:xfrm>
          <a:prstGeom prst="rect">
            <a:avLst/>
          </a:prstGeom>
        </p:spPr>
        <p:txBody>
          <a:bodyPr wrap="square">
            <a:normAutofit lnSpcReduction="10000"/>
          </a:bodyPr>
          <a:lstStyle/>
          <a:p>
            <a:pPr marL="762000" indent="-762000" algn="l">
              <a:lnSpc>
                <a:spcPct val="115200"/>
              </a:lnSpc>
              <a:buFont typeface="Calibri"/>
              <a:buChar char="•"/>
            </a:pPr>
            <a:r>
              <a:rPr lang="en-US" sz="7200" b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latin typeface="Calibri"/>
              </a:rPr>
              <a:t>Time</a:t>
            </a:r>
          </a:p>
          <a:p>
            <a:pPr marL="762000" indent="-762000" algn="l">
              <a:lnSpc>
                <a:spcPct val="115200"/>
              </a:lnSpc>
              <a:buFont typeface="Calibri"/>
              <a:buChar char="•"/>
            </a:pPr>
            <a:r>
              <a:rPr lang="en-US" sz="7200" b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latin typeface="Calibri"/>
              </a:rPr>
              <a:t>Treasure</a:t>
            </a:r>
          </a:p>
          <a:p>
            <a:pPr marL="762000" indent="-762000" algn="l">
              <a:lnSpc>
                <a:spcPct val="115200"/>
              </a:lnSpc>
              <a:buFont typeface="Calibri"/>
              <a:buChar char="•"/>
            </a:pPr>
            <a:r>
              <a:rPr lang="en-US" sz="7200" b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latin typeface="Calibri"/>
              </a:rPr>
              <a:t>Talent</a:t>
            </a:r>
          </a:p>
          <a:p>
            <a:pPr marL="762000" indent="-762000" algn="l">
              <a:lnSpc>
                <a:spcPct val="115200"/>
              </a:lnSpc>
              <a:buFont typeface="Calibri"/>
              <a:buChar char="•"/>
            </a:pPr>
            <a:r>
              <a:rPr lang="en-US" sz="7200" b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latin typeface="Calibri"/>
              </a:rPr>
              <a:t>Thoughtful Narratives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9626600"/>
            <a:ext cx="13004800" cy="12192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l"/>
            <a:r>
              <a:rPr lang="en-US" sz="800" b="1">
                <a:solidFill>
                  <a:srgbClr val="FFFFFF"/>
                </a:solidFill>
                <a:latin typeface="Calibri"/>
              </a:rPr>
              <a:t>cc: Markus Spiske - https://unsplash.com/@markusspiske?utm_source=haikudeck&amp;utm_medium=referral&amp;utm_campaign=api-credit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004800" cy="16459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004800" cy="16459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13004800" cy="164592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ctr"/>
            <a:r>
              <a:rPr lang="en-US" sz="10800" b="1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80000"/>
                    </a:srgbClr>
                  </a:outerShdw>
                </a:effectLst>
                <a:latin typeface="Calibri"/>
              </a:rPr>
              <a:t>The Reality of $$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9626600"/>
            <a:ext cx="13004800" cy="12192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l"/>
            <a:r>
              <a:rPr lang="en-US" sz="800" b="1">
                <a:solidFill>
                  <a:srgbClr val="FFFFFF"/>
                </a:solidFill>
                <a:latin typeface="Calibri"/>
              </a:rPr>
              <a:t>cc: Fabian Blank - https://unsplash.com/@blankerwahnsinn?utm_source=haikudeck&amp;utm_medium=referral&amp;utm_campaign=api-credit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508000"/>
            <a:ext cx="13004800" cy="114300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ctr"/>
            <a:r>
              <a:rPr lang="en-US" sz="7500" b="1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80000"/>
                    </a:srgbClr>
                  </a:outerShdw>
                </a:effectLst>
                <a:latin typeface="Calibri"/>
              </a:rPr>
              <a:t>Generations: Retirees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4000" y="2159000"/>
            <a:ext cx="12496800" cy="4752950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 marL="762000" indent="-762000" algn="l">
              <a:lnSpc>
                <a:spcPct val="115200"/>
              </a:lnSpc>
              <a:buFont typeface="Calibri"/>
              <a:buChar char="•"/>
            </a:pPr>
            <a:r>
              <a:rPr lang="en-US" sz="7200" b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latin typeface="Calibri"/>
              </a:rPr>
              <a:t>What are ways to keep them involved in your community that is additive and fun?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9626600"/>
            <a:ext cx="13004800" cy="12192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l"/>
            <a:r>
              <a:rPr lang="en-US" sz="800" b="1">
                <a:solidFill>
                  <a:srgbClr val="FFFFFF"/>
                </a:solidFill>
                <a:latin typeface="Calibri"/>
              </a:rPr>
              <a:t>cc: Markus Spiske - https://unsplash.com/@markusspiske?utm_source=haikudeck&amp;utm_medium=referral&amp;utm_campaign=api-credit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738880"/>
            <a:ext cx="13004800" cy="26822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3860800"/>
            <a:ext cx="13004800" cy="243840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ctr"/>
            <a:r>
              <a:rPr lang="en-US" sz="16000" b="1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80000"/>
                    </a:srgbClr>
                  </a:outerShdw>
                </a:effectLst>
                <a:latin typeface="Calibri"/>
              </a:rPr>
              <a:t>ISACA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9626600"/>
            <a:ext cx="13004800" cy="12192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l"/>
            <a:r>
              <a:rPr lang="en-US" sz="800" b="1">
                <a:solidFill>
                  <a:srgbClr val="FFFFFF"/>
                </a:solidFill>
                <a:latin typeface="Calibri"/>
              </a:rPr>
              <a:t>cc: Ross Findon - https://unsplash.com/@rossf?utm_source=haikudeck&amp;utm_medium=referral&amp;utm_campaign=api-credit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363712"/>
            <a:ext cx="13004800" cy="13898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004800" cy="10972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13004800" cy="109728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ctr"/>
            <a:r>
              <a:rPr lang="en-US" sz="7200" b="1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80000"/>
                    </a:srgbClr>
                  </a:outerShdw>
                </a:effectLst>
                <a:latin typeface="Calibri"/>
              </a:rPr>
              <a:t>The Volunteer Precipice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8601456"/>
            <a:ext cx="13004800" cy="91440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ctr"/>
            <a:r>
              <a:rPr lang="en-US" sz="6000" b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latin typeface="Calibri"/>
              </a:rPr>
              <a:t>End of the Volunteer Path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9626600"/>
            <a:ext cx="13004800" cy="12192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l"/>
            <a:r>
              <a:rPr lang="en-US" sz="800" b="1">
                <a:solidFill>
                  <a:srgbClr val="FFFFFF"/>
                </a:solidFill>
                <a:latin typeface="Calibri"/>
              </a:rPr>
              <a:t>cc: EJ Strat - https://unsplash.com/@xoforoct?utm_source=haikudeck&amp;utm_medium=referral&amp;utm_campaign=api-credit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508000"/>
            <a:ext cx="13004800" cy="175260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ctr"/>
            <a:r>
              <a:rPr lang="en-US" sz="11500" b="1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80000"/>
                    </a:srgbClr>
                  </a:outerShdw>
                </a:effectLst>
                <a:latin typeface="Calibri"/>
              </a:rPr>
              <a:t>What We Lose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4000" y="2768600"/>
            <a:ext cx="12496800" cy="6185916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 marL="762000" indent="-762000" algn="l">
              <a:lnSpc>
                <a:spcPct val="99200"/>
              </a:lnSpc>
              <a:buFont typeface="Calibri"/>
              <a:buChar char="•"/>
            </a:pPr>
            <a:r>
              <a:rPr lang="en-US" sz="6200" b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latin typeface="Calibri"/>
              </a:rPr>
              <a:t>Organizational history</a:t>
            </a:r>
          </a:p>
          <a:p>
            <a:pPr marL="762000" indent="-762000" algn="l">
              <a:lnSpc>
                <a:spcPct val="99200"/>
              </a:lnSpc>
              <a:buFont typeface="Calibri"/>
              <a:buChar char="•"/>
            </a:pPr>
            <a:r>
              <a:rPr lang="en-US" sz="6200" b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latin typeface="Calibri"/>
              </a:rPr>
              <a:t>Strategic fluency</a:t>
            </a:r>
          </a:p>
          <a:p>
            <a:pPr marL="762000" indent="-762000" algn="l">
              <a:lnSpc>
                <a:spcPct val="99200"/>
              </a:lnSpc>
              <a:buFont typeface="Calibri"/>
              <a:buChar char="•"/>
            </a:pPr>
            <a:r>
              <a:rPr lang="en-US" sz="6200" b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latin typeface="Calibri"/>
              </a:rPr>
              <a:t>Key VIP Connections</a:t>
            </a:r>
          </a:p>
          <a:p>
            <a:pPr marL="762000" indent="-762000" algn="l">
              <a:lnSpc>
                <a:spcPct val="99200"/>
              </a:lnSpc>
              <a:buFont typeface="Calibri"/>
              <a:buChar char="•"/>
            </a:pPr>
            <a:r>
              <a:rPr lang="en-US" sz="6200" b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latin typeface="Calibri"/>
              </a:rPr>
              <a:t>Models of passion and loyalty</a:t>
            </a:r>
          </a:p>
          <a:p>
            <a:pPr marL="762000" indent="-762000" algn="l">
              <a:lnSpc>
                <a:spcPct val="99200"/>
              </a:lnSpc>
              <a:buFont typeface="Calibri"/>
              <a:buChar char="•"/>
            </a:pPr>
            <a:r>
              <a:rPr lang="en-US" sz="6200" b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latin typeface="Calibri"/>
              </a:rPr>
              <a:t>Organizational operational mastery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9626600"/>
            <a:ext cx="13004800" cy="12192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l"/>
            <a:r>
              <a:rPr lang="en-US" sz="800" b="1">
                <a:solidFill>
                  <a:srgbClr val="FFFFFF"/>
                </a:solidFill>
                <a:latin typeface="Calibri"/>
              </a:rPr>
              <a:t>cc: EJ Strat - https://unsplash.com/@xoforoct?utm_source=haikudeck&amp;utm_medium=referral&amp;utm_campaign=api-credit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508000"/>
            <a:ext cx="13004800" cy="219456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ctr"/>
            <a:r>
              <a:rPr lang="en-US" sz="14400" b="1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80000"/>
                    </a:srgbClr>
                  </a:outerShdw>
                </a:effectLst>
                <a:latin typeface="Calibri"/>
              </a:rPr>
              <a:t>Risks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4000" y="3210560"/>
            <a:ext cx="12496800" cy="5630774"/>
          </a:xfrm>
          <a:prstGeom prst="rect">
            <a:avLst/>
          </a:prstGeom>
        </p:spPr>
        <p:txBody>
          <a:bodyPr wrap="square">
            <a:normAutofit lnSpcReduction="10000"/>
          </a:bodyPr>
          <a:lstStyle/>
          <a:p>
            <a:pPr marL="762000" indent="-762000" algn="l">
              <a:lnSpc>
                <a:spcPct val="102400"/>
              </a:lnSpc>
              <a:buFont typeface="Calibri"/>
              <a:buChar char="•"/>
            </a:pPr>
            <a:r>
              <a:rPr lang="en-US" sz="6400" b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latin typeface="Calibri"/>
              </a:rPr>
              <a:t>Strategic overstep</a:t>
            </a:r>
          </a:p>
          <a:p>
            <a:pPr marL="762000" indent="-762000" algn="l">
              <a:lnSpc>
                <a:spcPct val="102400"/>
              </a:lnSpc>
              <a:buFont typeface="Calibri"/>
              <a:buChar char="•"/>
            </a:pPr>
            <a:r>
              <a:rPr lang="en-US" sz="6400" b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latin typeface="Calibri"/>
              </a:rPr>
              <a:t>Burnout</a:t>
            </a:r>
          </a:p>
          <a:p>
            <a:pPr marL="762000" indent="-762000" algn="l">
              <a:lnSpc>
                <a:spcPct val="102400"/>
              </a:lnSpc>
              <a:buFont typeface="Calibri"/>
              <a:buChar char="•"/>
            </a:pPr>
            <a:r>
              <a:rPr lang="en-US" sz="6400" b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latin typeface="Calibri"/>
              </a:rPr>
              <a:t>Ego</a:t>
            </a:r>
          </a:p>
          <a:p>
            <a:pPr marL="762000" indent="-762000" algn="l">
              <a:lnSpc>
                <a:spcPct val="102400"/>
              </a:lnSpc>
              <a:buFont typeface="Calibri"/>
              <a:buChar char="•"/>
            </a:pPr>
            <a:r>
              <a:rPr lang="en-US" sz="6400" b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latin typeface="Calibri"/>
              </a:rPr>
              <a:t>Growth</a:t>
            </a:r>
          </a:p>
          <a:p>
            <a:pPr marL="762000" indent="-762000" algn="l">
              <a:lnSpc>
                <a:spcPct val="102400"/>
              </a:lnSpc>
              <a:buFont typeface="Calibri"/>
              <a:buChar char="•"/>
            </a:pPr>
            <a:r>
              <a:rPr lang="en-US" sz="6400" b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latin typeface="Calibri"/>
              </a:rPr>
              <a:t>Creating space for models of respect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9626600"/>
            <a:ext cx="13004800" cy="12192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l"/>
            <a:r>
              <a:rPr lang="en-US" sz="800" b="1">
                <a:solidFill>
                  <a:srgbClr val="FFFFFF"/>
                </a:solidFill>
                <a:latin typeface="Calibri"/>
              </a:rPr>
              <a:t>cc: EJ Strat - https://unsplash.com/@xoforoct?utm_source=haikudeck&amp;utm_medium=referral&amp;utm_campaign=api-credit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508000"/>
            <a:ext cx="13004800" cy="97536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ctr"/>
            <a:r>
              <a:rPr lang="en-US" sz="6400" b="1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80000"/>
                    </a:srgbClr>
                  </a:outerShdw>
                </a:effectLst>
                <a:latin typeface="Calibri"/>
              </a:rPr>
              <a:t>The Volunteer Precipice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4000" y="1991360"/>
            <a:ext cx="12496800" cy="5938012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 marL="762000" indent="-762000" algn="l">
              <a:lnSpc>
                <a:spcPct val="115200"/>
              </a:lnSpc>
              <a:buFont typeface="Calibri"/>
              <a:buChar char="•"/>
            </a:pPr>
            <a:r>
              <a:rPr lang="en-US" sz="7200" b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latin typeface="Calibri"/>
              </a:rPr>
              <a:t>What models can we build to keep our most dedicated volunteers, who have already given so much, involved?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9626600"/>
            <a:ext cx="13004800" cy="12192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l"/>
            <a:r>
              <a:rPr lang="en-US" sz="800" b="1">
                <a:solidFill>
                  <a:srgbClr val="FFFFFF"/>
                </a:solidFill>
                <a:latin typeface="Calibri"/>
              </a:rPr>
              <a:t>cc: EJ Strat - https://unsplash.com/@xoforoct?utm_source=haikudeck&amp;utm_medium=referral&amp;utm_campaign=api-credit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508000"/>
            <a:ext cx="13004800" cy="97536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ctr"/>
            <a:r>
              <a:rPr lang="en-US" sz="6400" b="1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80000"/>
                    </a:srgbClr>
                  </a:outerShdw>
                </a:effectLst>
                <a:latin typeface="Calibri"/>
              </a:rPr>
              <a:t>The Volunteer Precipice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4000" y="1991360"/>
            <a:ext cx="12496800" cy="7067804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 marL="762000" indent="-762000" algn="l">
              <a:lnSpc>
                <a:spcPct val="99200"/>
              </a:lnSpc>
              <a:buFont typeface="Calibri"/>
              <a:buChar char="•"/>
            </a:pPr>
            <a:r>
              <a:rPr lang="en-US" sz="6200" b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latin typeface="Calibri"/>
              </a:rPr>
              <a:t>Presidents Advisory Council</a:t>
            </a:r>
          </a:p>
          <a:p>
            <a:pPr marL="762000" indent="-762000" algn="l">
              <a:lnSpc>
                <a:spcPct val="99200"/>
              </a:lnSpc>
              <a:buFont typeface="Calibri"/>
              <a:buChar char="•"/>
            </a:pPr>
            <a:r>
              <a:rPr lang="en-US" sz="6200" b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latin typeface="Calibri"/>
              </a:rPr>
              <a:t>Foundation Service</a:t>
            </a:r>
          </a:p>
          <a:p>
            <a:pPr marL="762000" indent="-762000" algn="l">
              <a:lnSpc>
                <a:spcPct val="99200"/>
              </a:lnSpc>
              <a:buFont typeface="Calibri"/>
              <a:buChar char="•"/>
            </a:pPr>
            <a:r>
              <a:rPr lang="en-US" sz="6200" b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latin typeface="Calibri"/>
              </a:rPr>
              <a:t>Volunteer First Responders</a:t>
            </a:r>
          </a:p>
          <a:p>
            <a:pPr marL="762000" indent="-762000" algn="l">
              <a:lnSpc>
                <a:spcPct val="99200"/>
              </a:lnSpc>
              <a:buFont typeface="Calibri"/>
              <a:buChar char="•"/>
            </a:pPr>
            <a:r>
              <a:rPr lang="en-US" sz="6200" b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latin typeface="Calibri"/>
              </a:rPr>
              <a:t>Diamond in the Rough Mentors</a:t>
            </a:r>
          </a:p>
          <a:p>
            <a:pPr marL="762000" indent="-762000" algn="l">
              <a:lnSpc>
                <a:spcPct val="99200"/>
              </a:lnSpc>
              <a:buFont typeface="Calibri"/>
              <a:buChar char="•"/>
            </a:pPr>
            <a:r>
              <a:rPr lang="en-US" sz="6200" b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latin typeface="Calibri"/>
              </a:rPr>
              <a:t>New Member Orientation</a:t>
            </a:r>
          </a:p>
          <a:p>
            <a:pPr marL="762000" indent="-762000" algn="l">
              <a:lnSpc>
                <a:spcPct val="99200"/>
              </a:lnSpc>
              <a:buFont typeface="Calibri"/>
              <a:buChar char="•"/>
            </a:pPr>
            <a:r>
              <a:rPr lang="en-US" sz="6200" b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latin typeface="Calibri"/>
              </a:rPr>
              <a:t>Story Tellers/Evangelists</a:t>
            </a:r>
          </a:p>
          <a:p>
            <a:pPr marL="762000" indent="-762000" algn="l">
              <a:lnSpc>
                <a:spcPct val="99200"/>
              </a:lnSpc>
              <a:buFont typeface="Calibri"/>
              <a:buChar char="•"/>
            </a:pPr>
            <a:r>
              <a:rPr lang="en-US" sz="6200" b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latin typeface="Calibri"/>
              </a:rPr>
              <a:t>Thought Leaders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9626600"/>
            <a:ext cx="13004800" cy="12192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l"/>
            <a:r>
              <a:rPr lang="en-US" sz="800" b="1">
                <a:solidFill>
                  <a:srgbClr val="FFFFFF"/>
                </a:solidFill>
                <a:latin typeface="Calibri"/>
              </a:rPr>
              <a:t>cc: EJ Strat - https://unsplash.com/@xoforoct?utm_source=haikudeck&amp;utm_medium=referral&amp;utm_campaign=api-credit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30EB1-6974-47E6-9F8B-373FAF24D2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5401" y="3438528"/>
            <a:ext cx="11376556" cy="1891664"/>
          </a:xfrm>
        </p:spPr>
        <p:txBody>
          <a:bodyPr/>
          <a:lstStyle/>
          <a:p>
            <a:r>
              <a:rPr lang="en-US" dirty="0"/>
              <a:t>Volunteer Development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F95DDA-A49F-4456-B233-C6BE00CF78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" y="6315072"/>
            <a:ext cx="11376556" cy="449411"/>
          </a:xfrm>
        </p:spPr>
        <p:txBody>
          <a:bodyPr/>
          <a:lstStyle/>
          <a:p>
            <a:r>
              <a:rPr lang="en-US" dirty="0"/>
              <a:t>Lowell Aplebaum, FASAE, CAE, CPF</a:t>
            </a:r>
          </a:p>
        </p:txBody>
      </p:sp>
    </p:spTree>
    <p:extLst>
      <p:ext uri="{BB962C8B-B14F-4D97-AF65-F5344CB8AC3E}">
        <p14:creationId xmlns:p14="http://schemas.microsoft.com/office/powerpoint/2010/main" val="6498265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21632"/>
            <a:ext cx="13004800" cy="1072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4470400"/>
            <a:ext cx="13004800" cy="97536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ctr"/>
            <a:r>
              <a:rPr lang="en-US" sz="6400" b="1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80000"/>
                    </a:srgbClr>
                  </a:outerShdw>
                </a:effectLst>
                <a:latin typeface="Calibri"/>
              </a:rPr>
              <a:t>Volunteer Challenges Today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9626600"/>
            <a:ext cx="13004800" cy="12192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l"/>
            <a:r>
              <a:rPr lang="en-US" sz="800" b="1">
                <a:solidFill>
                  <a:srgbClr val="FFFFFF"/>
                </a:solidFill>
                <a:latin typeface="Calibri"/>
              </a:rPr>
              <a:t>cc: roberthuffstutter - https://www.flickr.com/photos/29528454@N04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508000"/>
            <a:ext cx="13004800" cy="86868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ctr"/>
            <a:r>
              <a:rPr lang="en-US" sz="5700" b="1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80000"/>
                    </a:srgbClr>
                  </a:outerShdw>
                </a:effectLst>
                <a:latin typeface="Calibri"/>
              </a:rPr>
              <a:t>Volunteer Challenges Today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4000" y="1884680"/>
            <a:ext cx="12496800" cy="5938012"/>
          </a:xfrm>
          <a:prstGeom prst="rect">
            <a:avLst/>
          </a:prstGeom>
        </p:spPr>
        <p:txBody>
          <a:bodyPr wrap="square">
            <a:normAutofit lnSpcReduction="10000"/>
          </a:bodyPr>
          <a:lstStyle/>
          <a:p>
            <a:pPr marL="762000" indent="-762000" algn="l">
              <a:lnSpc>
                <a:spcPct val="115200"/>
              </a:lnSpc>
              <a:buFont typeface="Calibri"/>
              <a:buChar char="•"/>
            </a:pPr>
            <a:r>
              <a:rPr lang="en-US" sz="7200" b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latin typeface="Calibri"/>
              </a:rPr>
              <a:t>Time</a:t>
            </a:r>
          </a:p>
          <a:p>
            <a:pPr marL="762000" indent="-762000" algn="l">
              <a:lnSpc>
                <a:spcPct val="115200"/>
              </a:lnSpc>
              <a:buFont typeface="Calibri"/>
              <a:buChar char="•"/>
            </a:pPr>
            <a:r>
              <a:rPr lang="en-US" sz="7200" b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latin typeface="Calibri"/>
              </a:rPr>
              <a:t>Exhaustion</a:t>
            </a:r>
          </a:p>
          <a:p>
            <a:pPr marL="762000" indent="-762000" algn="l">
              <a:lnSpc>
                <a:spcPct val="115200"/>
              </a:lnSpc>
              <a:buFont typeface="Calibri"/>
              <a:buChar char="•"/>
            </a:pPr>
            <a:r>
              <a:rPr lang="en-US" sz="7200" b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latin typeface="Calibri"/>
              </a:rPr>
              <a:t>Need for volunteers</a:t>
            </a:r>
          </a:p>
          <a:p>
            <a:pPr marL="762000" indent="-762000" algn="l">
              <a:lnSpc>
                <a:spcPct val="115200"/>
              </a:lnSpc>
              <a:buFont typeface="Calibri"/>
              <a:buChar char="•"/>
            </a:pPr>
            <a:r>
              <a:rPr lang="en-US" sz="7200" b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latin typeface="Calibri"/>
              </a:rPr>
              <a:t>Feelings of meaning</a:t>
            </a:r>
          </a:p>
          <a:p>
            <a:pPr marL="762000" indent="-762000" algn="l">
              <a:lnSpc>
                <a:spcPct val="115200"/>
              </a:lnSpc>
              <a:buFont typeface="Calibri"/>
              <a:buChar char="•"/>
            </a:pPr>
            <a:r>
              <a:rPr lang="en-US" sz="7200" b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latin typeface="Calibri"/>
              </a:rPr>
              <a:t>Shift vs. commitment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9626600"/>
            <a:ext cx="13004800" cy="12192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l"/>
            <a:r>
              <a:rPr lang="en-US" sz="800" b="1">
                <a:solidFill>
                  <a:srgbClr val="FFFFFF"/>
                </a:solidFill>
                <a:latin typeface="Calibri"/>
              </a:rPr>
              <a:t>cc: roberthuffstutter - https://www.flickr.com/photos/29528454@N04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80256"/>
            <a:ext cx="13004800" cy="187756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4165600"/>
            <a:ext cx="13004800" cy="170688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ctr"/>
            <a:r>
              <a:rPr lang="en-US" sz="11200" b="1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80000"/>
                    </a:srgbClr>
                  </a:outerShdw>
                </a:effectLst>
                <a:latin typeface="Calibri"/>
              </a:rPr>
              <a:t>Why Volunteer?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9626600"/>
            <a:ext cx="13004800" cy="12192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l"/>
            <a:r>
              <a:rPr lang="en-US" sz="800" b="1">
                <a:solidFill>
                  <a:srgbClr val="FFFFFF"/>
                </a:solidFill>
                <a:latin typeface="Calibri"/>
              </a:rPr>
              <a:t>cc: 13desetembro - https://www.flickr.com/photos/32615337@N07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508000"/>
            <a:ext cx="13004800" cy="152400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ctr"/>
            <a:r>
              <a:rPr lang="en-US" sz="10000" b="1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80000"/>
                    </a:srgbClr>
                  </a:outerShdw>
                </a:effectLst>
                <a:latin typeface="Calibri"/>
              </a:rPr>
              <a:t>Why Volunteer?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4000" y="2540000"/>
            <a:ext cx="12496800" cy="6313526"/>
          </a:xfrm>
          <a:prstGeom prst="rect">
            <a:avLst/>
          </a:prstGeom>
        </p:spPr>
        <p:txBody>
          <a:bodyPr wrap="square">
            <a:normAutofit lnSpcReduction="10000"/>
          </a:bodyPr>
          <a:lstStyle/>
          <a:p>
            <a:pPr marL="762000" indent="-762000" algn="l">
              <a:lnSpc>
                <a:spcPct val="108800"/>
              </a:lnSpc>
              <a:buFont typeface="Calibri"/>
              <a:buChar char="•"/>
            </a:pPr>
            <a:r>
              <a:rPr lang="en-US" sz="6800" b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latin typeface="Calibri"/>
              </a:rPr>
              <a:t>Values</a:t>
            </a:r>
          </a:p>
          <a:p>
            <a:pPr marL="762000" indent="-762000" algn="l">
              <a:lnSpc>
                <a:spcPct val="108800"/>
              </a:lnSpc>
              <a:buFont typeface="Calibri"/>
              <a:buChar char="•"/>
            </a:pPr>
            <a:r>
              <a:rPr lang="en-US" sz="6800" b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latin typeface="Calibri"/>
              </a:rPr>
              <a:t>Understanding</a:t>
            </a:r>
          </a:p>
          <a:p>
            <a:pPr marL="762000" indent="-762000" algn="l">
              <a:lnSpc>
                <a:spcPct val="108800"/>
              </a:lnSpc>
              <a:buFont typeface="Calibri"/>
              <a:buChar char="•"/>
            </a:pPr>
            <a:r>
              <a:rPr lang="en-US" sz="6800" b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latin typeface="Calibri"/>
              </a:rPr>
              <a:t>Enhancement</a:t>
            </a:r>
          </a:p>
          <a:p>
            <a:pPr marL="762000" indent="-762000" algn="l">
              <a:lnSpc>
                <a:spcPct val="108800"/>
              </a:lnSpc>
              <a:buFont typeface="Calibri"/>
              <a:buChar char="•"/>
            </a:pPr>
            <a:r>
              <a:rPr lang="en-US" sz="6800" b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latin typeface="Calibri"/>
              </a:rPr>
              <a:t>Career</a:t>
            </a:r>
          </a:p>
          <a:p>
            <a:pPr marL="762000" indent="-762000" algn="l">
              <a:lnSpc>
                <a:spcPct val="108800"/>
              </a:lnSpc>
              <a:buFont typeface="Calibri"/>
              <a:buChar char="•"/>
            </a:pPr>
            <a:r>
              <a:rPr lang="en-US" sz="6800" b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latin typeface="Calibri"/>
              </a:rPr>
              <a:t>Social</a:t>
            </a:r>
          </a:p>
          <a:p>
            <a:pPr marL="762000" indent="-762000" algn="l">
              <a:lnSpc>
                <a:spcPct val="108800"/>
              </a:lnSpc>
              <a:buFont typeface="Calibri"/>
              <a:buChar char="•"/>
            </a:pPr>
            <a:r>
              <a:rPr lang="en-US" sz="6800" b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latin typeface="Calibri"/>
              </a:rPr>
              <a:t>Protective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9626600"/>
            <a:ext cx="13004800" cy="12192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l"/>
            <a:r>
              <a:rPr lang="en-US" sz="800" b="1">
                <a:solidFill>
                  <a:srgbClr val="FFFFFF"/>
                </a:solidFill>
                <a:latin typeface="Calibri"/>
              </a:rPr>
              <a:t>cc: 13desetembro - https://www.flickr.com/photos/32615337@N07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22496"/>
            <a:ext cx="13004800" cy="15422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4292600"/>
            <a:ext cx="13004800" cy="140208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ctr"/>
            <a:r>
              <a:rPr lang="en-US" sz="9200" b="1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80000"/>
                    </a:srgbClr>
                  </a:outerShdw>
                </a:effectLst>
                <a:latin typeface="Calibri"/>
              </a:rPr>
              <a:t>Volunteer Lifecycle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9626600"/>
            <a:ext cx="13004800" cy="12192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l"/>
            <a:r>
              <a:rPr lang="en-US" sz="800" b="1">
                <a:solidFill>
                  <a:srgbClr val="FFFFFF"/>
                </a:solidFill>
                <a:latin typeface="Calibri"/>
              </a:rPr>
              <a:t>cc: JordanEightySeven - https://www.flickr.com/photos/137512247@N04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508000"/>
            <a:ext cx="13004800" cy="124968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ctr"/>
            <a:r>
              <a:rPr lang="en-US" sz="8200" b="1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80000"/>
                    </a:srgbClr>
                  </a:outerShdw>
                </a:effectLst>
                <a:latin typeface="Calibri"/>
              </a:rPr>
              <a:t>Volunteer Lifecycle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4000" y="2265680"/>
            <a:ext cx="12496800" cy="5938012"/>
          </a:xfrm>
          <a:prstGeom prst="rect">
            <a:avLst/>
          </a:prstGeom>
        </p:spPr>
        <p:txBody>
          <a:bodyPr wrap="square">
            <a:normAutofit lnSpcReduction="10000"/>
          </a:bodyPr>
          <a:lstStyle/>
          <a:p>
            <a:pPr marL="762000" indent="-762000" algn="l">
              <a:lnSpc>
                <a:spcPct val="115200"/>
              </a:lnSpc>
              <a:buFont typeface="Calibri"/>
              <a:buChar char="•"/>
            </a:pPr>
            <a:r>
              <a:rPr lang="en-US" sz="7200" b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latin typeface="Calibri"/>
              </a:rPr>
              <a:t>Planning</a:t>
            </a:r>
          </a:p>
          <a:p>
            <a:pPr marL="762000" indent="-762000" algn="l">
              <a:lnSpc>
                <a:spcPct val="115200"/>
              </a:lnSpc>
              <a:buFont typeface="Calibri"/>
              <a:buChar char="•"/>
            </a:pPr>
            <a:r>
              <a:rPr lang="en-US" sz="7200" b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latin typeface="Calibri"/>
              </a:rPr>
              <a:t>Recruiting</a:t>
            </a:r>
          </a:p>
          <a:p>
            <a:pPr marL="762000" indent="-762000" algn="l">
              <a:lnSpc>
                <a:spcPct val="115200"/>
              </a:lnSpc>
              <a:buFont typeface="Calibri"/>
              <a:buChar char="•"/>
            </a:pPr>
            <a:r>
              <a:rPr lang="en-US" sz="7200" b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latin typeface="Calibri"/>
              </a:rPr>
              <a:t>Training</a:t>
            </a:r>
          </a:p>
          <a:p>
            <a:pPr marL="762000" indent="-762000" algn="l">
              <a:lnSpc>
                <a:spcPct val="115200"/>
              </a:lnSpc>
              <a:buFont typeface="Calibri"/>
              <a:buChar char="•"/>
            </a:pPr>
            <a:r>
              <a:rPr lang="en-US" sz="7200" b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latin typeface="Calibri"/>
              </a:rPr>
              <a:t>Managing</a:t>
            </a:r>
          </a:p>
          <a:p>
            <a:pPr marL="762000" indent="-762000" algn="l">
              <a:lnSpc>
                <a:spcPct val="115200"/>
              </a:lnSpc>
              <a:buFont typeface="Calibri"/>
              <a:buChar char="•"/>
            </a:pPr>
            <a:r>
              <a:rPr lang="en-US" sz="7200" b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latin typeface="Calibri"/>
              </a:rPr>
              <a:t>Evaluating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9626600"/>
            <a:ext cx="13004800" cy="12192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l"/>
            <a:r>
              <a:rPr lang="en-US" sz="800" b="1">
                <a:solidFill>
                  <a:srgbClr val="FFFFFF"/>
                </a:solidFill>
                <a:latin typeface="Calibri"/>
              </a:rPr>
              <a:t>cc: JordanEightySeven - https://www.flickr.com/photos/137512247@N04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508000"/>
            <a:ext cx="13004800" cy="219456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ctr"/>
            <a:r>
              <a:rPr lang="en-US" sz="14400" b="1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80000"/>
                    </a:srgbClr>
                  </a:outerShdw>
                </a:effectLst>
                <a:latin typeface="Calibri"/>
              </a:rPr>
              <a:t>Planning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4000" y="3210560"/>
            <a:ext cx="12496800" cy="3567887"/>
          </a:xfrm>
          <a:prstGeom prst="rect">
            <a:avLst/>
          </a:prstGeom>
        </p:spPr>
        <p:txBody>
          <a:bodyPr wrap="square">
            <a:normAutofit lnSpcReduction="10000"/>
          </a:bodyPr>
          <a:lstStyle/>
          <a:p>
            <a:pPr marL="762000" indent="-762000" algn="l">
              <a:lnSpc>
                <a:spcPct val="115200"/>
              </a:lnSpc>
              <a:buFont typeface="Calibri"/>
              <a:buChar char="•"/>
            </a:pPr>
            <a:r>
              <a:rPr lang="en-US" sz="7200" b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latin typeface="Calibri"/>
              </a:rPr>
              <a:t>Mapping your system</a:t>
            </a:r>
          </a:p>
          <a:p>
            <a:pPr marL="762000" indent="-762000" algn="l">
              <a:lnSpc>
                <a:spcPct val="115200"/>
              </a:lnSpc>
              <a:buFont typeface="Calibri"/>
              <a:buChar char="•"/>
            </a:pPr>
            <a:r>
              <a:rPr lang="en-US" sz="7200" b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latin typeface="Calibri"/>
              </a:rPr>
              <a:t>Clarity of roles</a:t>
            </a:r>
          </a:p>
          <a:p>
            <a:pPr marL="762000" indent="-762000" algn="l">
              <a:lnSpc>
                <a:spcPct val="115200"/>
              </a:lnSpc>
              <a:buFont typeface="Calibri"/>
              <a:buChar char="•"/>
            </a:pPr>
            <a:r>
              <a:rPr lang="en-US" sz="7200" b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latin typeface="Calibri"/>
              </a:rPr>
              <a:t>Agreements of service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9626600"/>
            <a:ext cx="13004800" cy="12192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l"/>
            <a:r>
              <a:rPr lang="en-US" sz="800" b="1">
                <a:solidFill>
                  <a:srgbClr val="FFFFFF"/>
                </a:solidFill>
                <a:latin typeface="Calibri"/>
              </a:rPr>
              <a:t>cc: Bohman - https://www.flickr.com/photos/79729522@N00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364736"/>
            <a:ext cx="13004800" cy="120700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4419600"/>
            <a:ext cx="13004800" cy="109728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ctr"/>
            <a:r>
              <a:rPr lang="en-US" sz="7200" b="1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80000"/>
                    </a:srgbClr>
                  </a:outerShdw>
                </a:effectLst>
                <a:latin typeface="Calibri"/>
              </a:rPr>
              <a:t>Volunteer Map Examples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9626600"/>
            <a:ext cx="13004800" cy="12192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l"/>
            <a:r>
              <a:rPr lang="en-US" sz="800" b="1">
                <a:solidFill>
                  <a:srgbClr val="FFFFFF"/>
                </a:solidFill>
                <a:latin typeface="Calibri"/>
              </a:rPr>
              <a:t>cc: Aron Visuals - https://unsplash.com/@aronvisuals?utm_source=haikudeck&amp;utm_medium=referral&amp;utm_campaign=api-credit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508000"/>
            <a:ext cx="13004800" cy="97536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ctr"/>
            <a:r>
              <a:rPr lang="en-US" sz="6400" b="1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80000"/>
                    </a:srgbClr>
                  </a:outerShdw>
                </a:effectLst>
                <a:latin typeface="Calibri"/>
              </a:rPr>
              <a:t>Volunteer Map Examples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4000" y="1991360"/>
            <a:ext cx="12496800" cy="1197762"/>
          </a:xfrm>
          <a:prstGeom prst="rect">
            <a:avLst/>
          </a:prstGeom>
        </p:spPr>
        <p:txBody>
          <a:bodyPr wrap="square">
            <a:normAutofit lnSpcReduction="10000"/>
          </a:bodyPr>
          <a:lstStyle/>
          <a:p>
            <a:pPr marL="762000" indent="-762000" algn="l">
              <a:lnSpc>
                <a:spcPct val="115200"/>
              </a:lnSpc>
              <a:buFont typeface="Calibri"/>
              <a:buChar char="•"/>
            </a:pPr>
            <a:r>
              <a:rPr lang="en-US" sz="7200" b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latin typeface="Calibri"/>
              </a:rPr>
              <a:t>Map your structure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9626600"/>
            <a:ext cx="13004800" cy="12192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l"/>
            <a:r>
              <a:rPr lang="en-US" sz="800" b="1">
                <a:solidFill>
                  <a:srgbClr val="FFFFFF"/>
                </a:solidFill>
                <a:latin typeface="Calibri"/>
              </a:rPr>
              <a:t>cc: Aron Visuals - https://unsplash.com/@aronvisuals?utm_source=haikudeck&amp;utm_medium=referral&amp;utm_campaign=api-credit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508000"/>
            <a:ext cx="13004800" cy="97536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ctr"/>
            <a:r>
              <a:rPr lang="en-US" sz="6400" b="1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80000"/>
                    </a:srgbClr>
                  </a:outerShdw>
                </a:effectLst>
                <a:latin typeface="Calibri"/>
              </a:rPr>
              <a:t>Volunteer Map Examples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4000" y="1991360"/>
            <a:ext cx="12496800" cy="5938012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 marL="762000" indent="-762000" algn="l">
              <a:lnSpc>
                <a:spcPct val="115200"/>
              </a:lnSpc>
              <a:buFont typeface="Calibri"/>
              <a:buChar char="•"/>
            </a:pPr>
            <a:r>
              <a:rPr lang="en-US" sz="7200" b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latin typeface="Calibri"/>
              </a:rPr>
              <a:t>Do you have the breadth &amp; depth of engagement opportunities to involve your members?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9626600"/>
            <a:ext cx="13004800" cy="12192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l"/>
            <a:r>
              <a:rPr lang="en-US" sz="800" b="1">
                <a:solidFill>
                  <a:srgbClr val="FFFFFF"/>
                </a:solidFill>
                <a:latin typeface="Calibri"/>
              </a:rPr>
              <a:t>cc: Aron Visuals - https://unsplash.com/@aronvisuals?utm_source=haikudeck&amp;utm_medium=referral&amp;utm_campaign=api-credit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336288"/>
            <a:ext cx="13004800" cy="12740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4394200"/>
            <a:ext cx="13004800" cy="115824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ctr"/>
            <a:r>
              <a:rPr lang="en-US" sz="7600" b="1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80000"/>
                    </a:srgbClr>
                  </a:outerShdw>
                </a:effectLst>
                <a:latin typeface="Calibri"/>
              </a:rPr>
              <a:t>Volunteer Development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9626600"/>
            <a:ext cx="13004800" cy="12192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l"/>
            <a:r>
              <a:rPr lang="en-US" sz="800" b="1">
                <a:solidFill>
                  <a:srgbClr val="FFFFFF"/>
                </a:solidFill>
                <a:latin typeface="Calibri"/>
              </a:rPr>
              <a:t>cc: Tim Marshall - https://unsplash.com/@timmarshall?utm_source=haikudeck&amp;utm_medium=referral&amp;utm_campaign=api-credit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508000"/>
            <a:ext cx="13004800" cy="97536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ctr"/>
            <a:r>
              <a:rPr lang="en-US" sz="6400" b="1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80000"/>
                    </a:srgbClr>
                  </a:outerShdw>
                </a:effectLst>
                <a:latin typeface="Calibri"/>
              </a:rPr>
              <a:t>Volunteer Map Examples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4000" y="1991360"/>
            <a:ext cx="12496800" cy="4752950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 marL="762000" indent="-762000" algn="l">
              <a:lnSpc>
                <a:spcPct val="115200"/>
              </a:lnSpc>
              <a:buFont typeface="Calibri"/>
              <a:buChar char="•"/>
            </a:pPr>
            <a:r>
              <a:rPr lang="en-US" sz="7200" b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latin typeface="Calibri"/>
              </a:rPr>
              <a:t>What would your system look like if you designed it today?</a:t>
            </a:r>
          </a:p>
          <a:p>
            <a:pPr marL="762000" indent="-762000" algn="l">
              <a:lnSpc>
                <a:spcPct val="115200"/>
              </a:lnSpc>
              <a:buFont typeface="Calibri"/>
              <a:buChar char="•"/>
            </a:pPr>
            <a:r>
              <a:rPr lang="en-US" sz="7200" b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latin typeface="Calibri"/>
              </a:rPr>
              <a:t>**Governance reviews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9626600"/>
            <a:ext cx="13004800" cy="12192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l"/>
            <a:r>
              <a:rPr lang="en-US" sz="800" b="1">
                <a:solidFill>
                  <a:srgbClr val="FFFFFF"/>
                </a:solidFill>
                <a:latin typeface="Calibri"/>
              </a:rPr>
              <a:t>cc: Aron Visuals - https://unsplash.com/@aronvisuals?utm_source=haikudeck&amp;utm_medium=referral&amp;utm_campaign=api-credit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363712"/>
            <a:ext cx="13004800" cy="13898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004800" cy="9753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13004800" cy="97536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ctr"/>
            <a:r>
              <a:rPr lang="en-US" sz="6400" b="1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80000"/>
                    </a:srgbClr>
                  </a:outerShdw>
                </a:effectLst>
                <a:latin typeface="Calibri"/>
              </a:rPr>
              <a:t>Volunteer Job Descriptions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8601456"/>
            <a:ext cx="13004800" cy="91440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ctr"/>
            <a:r>
              <a:rPr lang="en-US" sz="6000" b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latin typeface="Calibri"/>
              </a:rPr>
              <a:t>Clarity of Roles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9626600"/>
            <a:ext cx="13004800" cy="12192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l"/>
            <a:r>
              <a:rPr lang="en-US" sz="800" b="1">
                <a:solidFill>
                  <a:srgbClr val="FFFFFF"/>
                </a:solidFill>
                <a:latin typeface="Calibri"/>
              </a:rPr>
              <a:t>cc: James Coleman - https://unsplash.com/@jhc?utm_source=haikudeck&amp;utm_medium=referral&amp;utm_campaign=api-credit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508000"/>
            <a:ext cx="13004800" cy="86868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ctr"/>
            <a:r>
              <a:rPr lang="en-US" sz="5700" b="1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80000"/>
                    </a:srgbClr>
                  </a:outerShdw>
                </a:effectLst>
                <a:latin typeface="Calibri"/>
              </a:rPr>
              <a:t>Volunteer Job Descriptions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4000" y="1884680"/>
            <a:ext cx="12496800" cy="6246876"/>
          </a:xfrm>
          <a:prstGeom prst="rect">
            <a:avLst/>
          </a:prstGeom>
        </p:spPr>
        <p:txBody>
          <a:bodyPr wrap="square">
            <a:normAutofit fontScale="70000" lnSpcReduction="20000"/>
          </a:bodyPr>
          <a:lstStyle/>
          <a:p>
            <a:pPr marL="762000" indent="-762000" algn="l">
              <a:lnSpc>
                <a:spcPct val="83200"/>
              </a:lnSpc>
              <a:buFont typeface="Calibri"/>
              <a:buChar char="•"/>
            </a:pPr>
            <a:r>
              <a:rPr lang="en-US" sz="5200" b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latin typeface="Calibri"/>
              </a:rPr>
              <a:t>Position title</a:t>
            </a:r>
          </a:p>
          <a:p>
            <a:pPr marL="762000" indent="-762000" algn="l">
              <a:lnSpc>
                <a:spcPct val="83200"/>
              </a:lnSpc>
              <a:buFont typeface="Calibri"/>
              <a:buChar char="•"/>
            </a:pPr>
            <a:r>
              <a:rPr lang="en-US" sz="5200" b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latin typeface="Calibri"/>
              </a:rPr>
              <a:t>
Purpose of position</a:t>
            </a:r>
          </a:p>
          <a:p>
            <a:pPr marL="762000" indent="-762000" algn="l">
              <a:lnSpc>
                <a:spcPct val="83200"/>
              </a:lnSpc>
              <a:buFont typeface="Calibri"/>
              <a:buChar char="•"/>
            </a:pPr>
            <a:r>
              <a:rPr lang="en-US" sz="5200" b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latin typeface="Calibri"/>
              </a:rPr>
              <a:t>
Volunteer’s responsibilities/tasks</a:t>
            </a:r>
          </a:p>
          <a:p>
            <a:pPr marL="762000" indent="-762000" algn="l">
              <a:lnSpc>
                <a:spcPct val="83200"/>
              </a:lnSpc>
              <a:buFont typeface="Calibri"/>
              <a:buChar char="•"/>
            </a:pPr>
            <a:r>
              <a:rPr lang="en-US" sz="5200" b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latin typeface="Calibri"/>
              </a:rPr>
              <a:t>
Outcomes/goals (success measures)</a:t>
            </a:r>
          </a:p>
          <a:p>
            <a:pPr marL="762000" indent="-762000" algn="l">
              <a:lnSpc>
                <a:spcPct val="83200"/>
              </a:lnSpc>
              <a:buFont typeface="Calibri"/>
              <a:buChar char="•"/>
            </a:pPr>
            <a:r>
              <a:rPr lang="en-US" sz="5200" b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latin typeface="Calibri"/>
              </a:rPr>
              <a:t>
Training and support plan</a:t>
            </a:r>
          </a:p>
          <a:p>
            <a:pPr marL="762000" indent="-762000" algn="l">
              <a:lnSpc>
                <a:spcPct val="83200"/>
              </a:lnSpc>
              <a:buFont typeface="Calibri"/>
              <a:buChar char="•"/>
            </a:pPr>
            <a:r>
              <a:rPr lang="en-US" sz="5200" b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latin typeface="Calibri"/>
              </a:rPr>
              <a:t>
Reporting</a:t>
            </a:r>
          </a:p>
          <a:p>
            <a:pPr marL="762000" indent="-762000" algn="l">
              <a:lnSpc>
                <a:spcPct val="83200"/>
              </a:lnSpc>
              <a:buFont typeface="Calibri"/>
              <a:buChar char="•"/>
            </a:pPr>
            <a:r>
              <a:rPr lang="en-US" sz="5200" b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latin typeface="Calibri"/>
              </a:rPr>
              <a:t>
Time commitment</a:t>
            </a:r>
          </a:p>
          <a:p>
            <a:pPr marL="762000" indent="-762000" algn="l">
              <a:lnSpc>
                <a:spcPct val="83200"/>
              </a:lnSpc>
              <a:buFont typeface="Calibri"/>
              <a:buChar char="•"/>
            </a:pPr>
            <a:r>
              <a:rPr lang="en-US" sz="5200" b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latin typeface="Calibri"/>
              </a:rPr>
              <a:t>
Qualifications needed</a:t>
            </a:r>
          </a:p>
          <a:p>
            <a:pPr marL="762000" indent="-762000" algn="l">
              <a:lnSpc>
                <a:spcPct val="83200"/>
              </a:lnSpc>
              <a:buFont typeface="Calibri"/>
              <a:buChar char="•"/>
            </a:pPr>
            <a:r>
              <a:rPr lang="en-US" sz="5200" b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latin typeface="Calibri"/>
              </a:rPr>
              <a:t>
Benefit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9626600"/>
            <a:ext cx="13004800" cy="12192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l"/>
            <a:r>
              <a:rPr lang="en-US" sz="800" b="1">
                <a:solidFill>
                  <a:srgbClr val="FFFFFF"/>
                </a:solidFill>
                <a:latin typeface="Calibri"/>
              </a:rPr>
              <a:t>cc: James Coleman - https://unsplash.com/@jhc?utm_source=haikudeck&amp;utm_medium=referral&amp;utm_campaign=api-credit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508000"/>
            <a:ext cx="13004800" cy="219456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ctr"/>
            <a:r>
              <a:rPr lang="en-US" sz="14400" b="1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80000"/>
                    </a:srgbClr>
                  </a:outerShdw>
                </a:effectLst>
                <a:latin typeface="Calibri"/>
              </a:rPr>
              <a:t>Recruiting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4000" y="3210560"/>
            <a:ext cx="12496800" cy="3567887"/>
          </a:xfrm>
          <a:prstGeom prst="rect">
            <a:avLst/>
          </a:prstGeom>
        </p:spPr>
        <p:txBody>
          <a:bodyPr wrap="square">
            <a:normAutofit lnSpcReduction="10000"/>
          </a:bodyPr>
          <a:lstStyle/>
          <a:p>
            <a:pPr marL="762000" indent="-762000" algn="l">
              <a:lnSpc>
                <a:spcPct val="115200"/>
              </a:lnSpc>
              <a:buFont typeface="Calibri"/>
              <a:buChar char="•"/>
            </a:pPr>
            <a:r>
              <a:rPr lang="en-US" sz="7200" b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latin typeface="Calibri"/>
              </a:rPr>
              <a:t>Who asks</a:t>
            </a:r>
          </a:p>
          <a:p>
            <a:pPr marL="762000" indent="-762000" algn="l">
              <a:lnSpc>
                <a:spcPct val="115200"/>
              </a:lnSpc>
              <a:buFont typeface="Calibri"/>
              <a:buChar char="•"/>
            </a:pPr>
            <a:r>
              <a:rPr lang="en-US" sz="7200" b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latin typeface="Calibri"/>
              </a:rPr>
              <a:t>How do you ask?</a:t>
            </a:r>
          </a:p>
          <a:p>
            <a:pPr marL="762000" indent="-762000" algn="l">
              <a:lnSpc>
                <a:spcPct val="115200"/>
              </a:lnSpc>
              <a:buFont typeface="Calibri"/>
              <a:buChar char="•"/>
            </a:pPr>
            <a:r>
              <a:rPr lang="en-US" sz="7200" b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latin typeface="Calibri"/>
              </a:rPr>
              <a:t>Alignment of placement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9626600"/>
            <a:ext cx="13004800" cy="12192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l"/>
            <a:r>
              <a:rPr lang="en-US" sz="800" b="1">
                <a:solidFill>
                  <a:srgbClr val="FFFFFF"/>
                </a:solidFill>
                <a:latin typeface="Calibri"/>
              </a:rPr>
              <a:t>cc: W_Minshull - https://www.flickr.com/photos/23950335@N07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38880"/>
            <a:ext cx="13004800" cy="26822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3860800"/>
            <a:ext cx="13004800" cy="243840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ctr"/>
            <a:r>
              <a:rPr lang="en-US" sz="16000" b="1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80000"/>
                    </a:srgbClr>
                  </a:outerShdw>
                </a:effectLst>
                <a:latin typeface="Calibri"/>
              </a:rPr>
              <a:t>Who asks?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9626600"/>
            <a:ext cx="13004800" cy="12192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l"/>
            <a:r>
              <a:rPr lang="en-US" sz="800" b="1">
                <a:solidFill>
                  <a:srgbClr val="FFFFFF"/>
                </a:solidFill>
                <a:latin typeface="Calibri"/>
              </a:rPr>
              <a:t>cc: Karmishth Tandel - https://unsplash.com/@karmishth?utm_source=haikudeck&amp;utm_medium=referral&amp;utm_campaign=api-credit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37152"/>
            <a:ext cx="13004800" cy="17434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4216400"/>
            <a:ext cx="13004800" cy="158496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ctr"/>
            <a:r>
              <a:rPr lang="en-US" sz="10400" b="1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80000"/>
                    </a:srgbClr>
                  </a:outerShdw>
                </a:effectLst>
                <a:latin typeface="Calibri"/>
              </a:rPr>
              <a:t>How do you ask?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9626600"/>
            <a:ext cx="13004800" cy="12192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l"/>
            <a:r>
              <a:rPr lang="en-US" sz="800" b="1">
                <a:solidFill>
                  <a:srgbClr val="FFFFFF"/>
                </a:solidFill>
                <a:latin typeface="Calibri"/>
              </a:rPr>
              <a:t>cc: Jon Tyson - https://unsplash.com/@jontyson?utm_source=haikudeck&amp;utm_medium=referral&amp;utm_campaign=api-credit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508000"/>
            <a:ext cx="13004800" cy="141732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ctr"/>
            <a:r>
              <a:rPr lang="en-US" sz="9300" b="1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80000"/>
                    </a:srgbClr>
                  </a:outerShdw>
                </a:effectLst>
                <a:latin typeface="Calibri"/>
              </a:rPr>
              <a:t>How do you ask?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4000" y="2433320"/>
            <a:ext cx="12496800" cy="2382825"/>
          </a:xfrm>
          <a:prstGeom prst="rect">
            <a:avLst/>
          </a:prstGeom>
        </p:spPr>
        <p:txBody>
          <a:bodyPr wrap="square">
            <a:normAutofit lnSpcReduction="10000"/>
          </a:bodyPr>
          <a:lstStyle/>
          <a:p>
            <a:pPr marL="762000" indent="-762000" algn="l">
              <a:lnSpc>
                <a:spcPct val="115200"/>
              </a:lnSpc>
              <a:buFont typeface="Calibri"/>
              <a:buChar char="•"/>
            </a:pPr>
            <a:r>
              <a:rPr lang="en-US" sz="7200" b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latin typeface="Calibri"/>
              </a:rPr>
              <a:t>Proactive vs Reactive</a:t>
            </a:r>
          </a:p>
          <a:p>
            <a:pPr marL="762000" indent="-762000" algn="l">
              <a:lnSpc>
                <a:spcPct val="115200"/>
              </a:lnSpc>
              <a:buFont typeface="Calibri"/>
              <a:buChar char="•"/>
            </a:pPr>
            <a:r>
              <a:rPr lang="en-US" sz="7200" b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latin typeface="Calibri"/>
              </a:rPr>
              <a:t>Seizing the moment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9626600"/>
            <a:ext cx="13004800" cy="12192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l"/>
            <a:r>
              <a:rPr lang="en-US" sz="800" b="1">
                <a:solidFill>
                  <a:srgbClr val="FFFFFF"/>
                </a:solidFill>
                <a:latin typeface="Calibri"/>
              </a:rPr>
              <a:t>cc: Jon Tyson - https://unsplash.com/@jontyson?utm_source=haikudeck&amp;utm_medium=referral&amp;utm_campaign=api-credit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508000"/>
            <a:ext cx="13004800" cy="103632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ctr"/>
            <a:r>
              <a:rPr lang="en-US" sz="6800" b="1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80000"/>
                    </a:srgbClr>
                  </a:outerShdw>
                </a:effectLst>
                <a:latin typeface="Calibri"/>
              </a:rPr>
              <a:t>Where are you looking?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4000" y="2052320"/>
            <a:ext cx="12496800" cy="6567119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 marL="762000" indent="-762000" algn="l">
              <a:lnSpc>
                <a:spcPct val="102400"/>
              </a:lnSpc>
              <a:buFont typeface="Calibri"/>
              <a:buChar char="•"/>
            </a:pPr>
            <a:r>
              <a:rPr lang="en-US" sz="6400" b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latin typeface="Calibri"/>
              </a:rPr>
              <a:t>Current volunteer network</a:t>
            </a:r>
          </a:p>
          <a:p>
            <a:pPr marL="762000" indent="-762000" algn="l">
              <a:lnSpc>
                <a:spcPct val="102400"/>
              </a:lnSpc>
              <a:buFont typeface="Calibri"/>
              <a:buChar char="•"/>
            </a:pPr>
            <a:r>
              <a:rPr lang="en-US" sz="6400" b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latin typeface="Calibri"/>
              </a:rPr>
              <a:t>Events/programs</a:t>
            </a:r>
          </a:p>
          <a:p>
            <a:pPr marL="762000" indent="-762000" algn="l">
              <a:lnSpc>
                <a:spcPct val="102400"/>
              </a:lnSpc>
              <a:buFont typeface="Calibri"/>
              <a:buChar char="•"/>
            </a:pPr>
            <a:r>
              <a:rPr lang="en-US" sz="6400" b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latin typeface="Calibri"/>
              </a:rPr>
              <a:t>Ease of sign up</a:t>
            </a:r>
          </a:p>
          <a:p>
            <a:pPr marL="762000" indent="-762000" algn="l">
              <a:lnSpc>
                <a:spcPct val="102400"/>
              </a:lnSpc>
              <a:buFont typeface="Calibri"/>
              <a:buChar char="•"/>
            </a:pPr>
            <a:r>
              <a:rPr lang="en-US" sz="6400" b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latin typeface="Calibri"/>
              </a:rPr>
              <a:t>Social media opportunities</a:t>
            </a:r>
          </a:p>
          <a:p>
            <a:pPr marL="762000" indent="-762000" algn="l">
              <a:lnSpc>
                <a:spcPct val="102400"/>
              </a:lnSpc>
              <a:buFont typeface="Calibri"/>
              <a:buChar char="•"/>
            </a:pPr>
            <a:r>
              <a:rPr lang="en-US" sz="6400" b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latin typeface="Calibri"/>
              </a:rPr>
              <a:t>Referrals</a:t>
            </a:r>
          </a:p>
          <a:p>
            <a:pPr marL="762000" indent="-762000" algn="l">
              <a:lnSpc>
                <a:spcPct val="102400"/>
              </a:lnSpc>
              <a:buFont typeface="Calibri"/>
              <a:buChar char="•"/>
            </a:pPr>
            <a:r>
              <a:rPr lang="en-US" sz="6400" b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latin typeface="Calibri"/>
              </a:rPr>
              <a:t>Cross volunteer partnerships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9626600"/>
            <a:ext cx="13004800" cy="12192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l"/>
            <a:r>
              <a:rPr lang="en-US" sz="800" b="1">
                <a:solidFill>
                  <a:srgbClr val="FFFFFF"/>
                </a:solidFill>
                <a:latin typeface="Calibri"/>
              </a:rPr>
              <a:t>cc: Daniel Lerman - https://unsplash.com/@dlerman6?utm_source=haikudeck&amp;utm_medium=referral&amp;utm_campaign=api-credit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78528"/>
            <a:ext cx="13004800" cy="9387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4521200"/>
            <a:ext cx="13004800" cy="85344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ctr"/>
            <a:r>
              <a:rPr lang="en-US" sz="5600" b="1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80000"/>
                    </a:srgbClr>
                  </a:outerShdw>
                </a:effectLst>
                <a:latin typeface="Calibri"/>
              </a:rPr>
              <a:t>Inclusive, Strategic Leadership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9626600"/>
            <a:ext cx="13004800" cy="12192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l"/>
            <a:r>
              <a:rPr lang="en-US" sz="800" b="1">
                <a:solidFill>
                  <a:srgbClr val="FFFFFF"/>
                </a:solidFill>
                <a:latin typeface="Calibri"/>
              </a:rPr>
              <a:t>cc: Viviana Couto Sayalero - https://unsplash.com/@vii_doom?utm_source=haikudeck&amp;utm_medium=referral&amp;utm_campaign=api-credit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508000"/>
            <a:ext cx="13004800" cy="76200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ctr"/>
            <a:r>
              <a:rPr lang="en-US" sz="5000" b="1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80000"/>
                    </a:srgbClr>
                  </a:outerShdw>
                </a:effectLst>
                <a:latin typeface="Calibri"/>
              </a:rPr>
              <a:t>Inclusive, Strategic Leadership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4000" y="1778000"/>
            <a:ext cx="12496800" cy="7123074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 marL="762000" indent="-762000" algn="l">
              <a:lnSpc>
                <a:spcPct val="115200"/>
              </a:lnSpc>
              <a:buFont typeface="Calibri"/>
              <a:buChar char="•"/>
            </a:pPr>
            <a:r>
              <a:rPr lang="en-US" sz="7200" b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latin typeface="Calibri"/>
              </a:rPr>
              <a:t>Transparency in leadership selection</a:t>
            </a:r>
          </a:p>
          <a:p>
            <a:pPr marL="762000" indent="-762000" algn="l">
              <a:lnSpc>
                <a:spcPct val="115200"/>
              </a:lnSpc>
              <a:buFont typeface="Calibri"/>
              <a:buChar char="•"/>
            </a:pPr>
            <a:r>
              <a:rPr lang="en-US" sz="7200" b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latin typeface="Calibri"/>
              </a:rPr>
              <a:t>Strategic competency &amp; diverse representation</a:t>
            </a:r>
          </a:p>
          <a:p>
            <a:pPr marL="762000" indent="-762000" algn="l">
              <a:lnSpc>
                <a:spcPct val="115200"/>
              </a:lnSpc>
              <a:buFont typeface="Calibri"/>
              <a:buChar char="•"/>
            </a:pPr>
            <a:r>
              <a:rPr lang="en-US" sz="7200" b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latin typeface="Calibri"/>
              </a:rPr>
              <a:t>Nepotism is not invisible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9626600"/>
            <a:ext cx="13004800" cy="12192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l"/>
            <a:r>
              <a:rPr lang="en-US" sz="800" b="1">
                <a:solidFill>
                  <a:srgbClr val="FFFFFF"/>
                </a:solidFill>
                <a:latin typeface="Calibri"/>
              </a:rPr>
              <a:t>cc: Viviana Couto Sayalero - https://unsplash.com/@vii_doom?utm_source=haikudeck&amp;utm_medium=referral&amp;utm_campaign=api-credit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79392"/>
            <a:ext cx="13004800" cy="14081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4343400"/>
            <a:ext cx="13004800" cy="128016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ctr"/>
            <a:r>
              <a:rPr lang="en-US" sz="8400" b="1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80000"/>
                    </a:srgbClr>
                  </a:outerShdw>
                </a:effectLst>
                <a:latin typeface="Calibri"/>
              </a:rPr>
              <a:t>Volunteer Narratives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9626600"/>
            <a:ext cx="13004800" cy="12192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l"/>
            <a:r>
              <a:rPr lang="en-US" sz="800" b="1">
                <a:solidFill>
                  <a:srgbClr val="FFFFFF"/>
                </a:solidFill>
                <a:latin typeface="Calibri"/>
              </a:rPr>
              <a:t>cc: Robyn Budlender - https://unsplash.com/@robzy_m?utm_source=haikudeck&amp;utm_medium=referral&amp;utm_campaign=api-credit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508000"/>
            <a:ext cx="13004800" cy="114300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ctr"/>
            <a:r>
              <a:rPr lang="en-US" sz="7500" b="1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80000"/>
                    </a:srgbClr>
                  </a:outerShdw>
                </a:effectLst>
                <a:latin typeface="Calibri"/>
              </a:rPr>
              <a:t>Selecting Volunteers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4000" y="2159000"/>
            <a:ext cx="12496800" cy="5938012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 marL="762000" indent="-762000" algn="l">
              <a:lnSpc>
                <a:spcPct val="115200"/>
              </a:lnSpc>
              <a:buFont typeface="Calibri"/>
              <a:buChar char="•"/>
            </a:pPr>
            <a:r>
              <a:rPr lang="en-US" sz="7200" b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latin typeface="Calibri"/>
              </a:rPr>
              <a:t>More important that getting a volunteer for a position is getting the right volunteer for a position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9626600"/>
            <a:ext cx="13004800" cy="12192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l"/>
            <a:r>
              <a:rPr lang="en-US" sz="800" b="1">
                <a:solidFill>
                  <a:srgbClr val="FFFFFF"/>
                </a:solidFill>
                <a:latin typeface="Calibri"/>
              </a:rPr>
              <a:t>cc: marfis75 - https://www.flickr.com/photos/45409431@N00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508000"/>
            <a:ext cx="13004800" cy="219456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ctr"/>
            <a:r>
              <a:rPr lang="en-US" sz="14400" b="1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80000"/>
                    </a:srgbClr>
                  </a:outerShdw>
                </a:effectLst>
                <a:latin typeface="Calibri"/>
              </a:rPr>
              <a:t>Training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4000" y="3210560"/>
            <a:ext cx="12496800" cy="3567887"/>
          </a:xfrm>
          <a:prstGeom prst="rect">
            <a:avLst/>
          </a:prstGeom>
        </p:spPr>
        <p:txBody>
          <a:bodyPr wrap="square">
            <a:normAutofit lnSpcReduction="10000"/>
          </a:bodyPr>
          <a:lstStyle/>
          <a:p>
            <a:pPr marL="762000" indent="-762000" algn="l">
              <a:lnSpc>
                <a:spcPct val="115200"/>
              </a:lnSpc>
              <a:buFont typeface="Calibri"/>
              <a:buChar char="•"/>
            </a:pPr>
            <a:r>
              <a:rPr lang="en-US" sz="7200" b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latin typeface="Calibri"/>
              </a:rPr>
              <a:t>Orientation</a:t>
            </a:r>
          </a:p>
          <a:p>
            <a:pPr marL="762000" indent="-762000" algn="l">
              <a:lnSpc>
                <a:spcPct val="115200"/>
              </a:lnSpc>
              <a:buFont typeface="Calibri"/>
              <a:buChar char="•"/>
            </a:pPr>
            <a:r>
              <a:rPr lang="en-US" sz="7200" b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latin typeface="Calibri"/>
              </a:rPr>
              <a:t>Refresh</a:t>
            </a:r>
          </a:p>
          <a:p>
            <a:pPr marL="762000" indent="-762000" algn="l">
              <a:lnSpc>
                <a:spcPct val="115200"/>
              </a:lnSpc>
              <a:buFont typeface="Calibri"/>
              <a:buChar char="•"/>
            </a:pPr>
            <a:r>
              <a:rPr lang="en-US" sz="7200" b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latin typeface="Calibri"/>
              </a:rPr>
              <a:t>Onboarding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9626600"/>
            <a:ext cx="13004800" cy="12192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l"/>
            <a:r>
              <a:rPr lang="en-US" sz="800" b="1">
                <a:solidFill>
                  <a:srgbClr val="FFFFFF"/>
                </a:solidFill>
                <a:latin typeface="Calibri"/>
              </a:rPr>
              <a:t>cc: Margarida CSilva - https://unsplash.com/@marg_cs?utm_source=haikudeck&amp;utm_medium=referral&amp;utm_campaign=api-credit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508000"/>
            <a:ext cx="13004800" cy="207264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ctr"/>
            <a:r>
              <a:rPr lang="en-US" sz="13600" b="1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80000"/>
                    </a:srgbClr>
                  </a:outerShdw>
                </a:effectLst>
                <a:latin typeface="Calibri"/>
              </a:rPr>
              <a:t>Orientation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4000" y="3088640"/>
            <a:ext cx="12496800" cy="4752950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 marL="762000" indent="-762000" algn="l">
              <a:lnSpc>
                <a:spcPct val="115200"/>
              </a:lnSpc>
              <a:buFont typeface="Calibri"/>
              <a:buChar char="•"/>
            </a:pPr>
            <a:r>
              <a:rPr lang="en-US" sz="7200" b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latin typeface="Calibri"/>
              </a:rPr>
              <a:t>New volunteer knowledge, skill, culture, and responsibility transfer and fluency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9626600"/>
            <a:ext cx="13004800" cy="12192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l"/>
            <a:r>
              <a:rPr lang="en-US" sz="800" b="1">
                <a:solidFill>
                  <a:srgbClr val="FFFFFF"/>
                </a:solidFill>
                <a:latin typeface="Calibri"/>
              </a:rPr>
              <a:t>cc: Margarida CSilva - https://unsplash.com/@marg_cs?utm_source=haikudeck&amp;utm_medium=referral&amp;utm_campaign=api-credit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508000"/>
            <a:ext cx="13004800" cy="219456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ctr"/>
            <a:r>
              <a:rPr lang="en-US" sz="14400" b="1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80000"/>
                    </a:srgbClr>
                  </a:outerShdw>
                </a:effectLst>
                <a:latin typeface="Calibri"/>
              </a:rPr>
              <a:t>Refresh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4000" y="3210560"/>
            <a:ext cx="12496800" cy="5938012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 marL="762000" indent="-762000" algn="l">
              <a:lnSpc>
                <a:spcPct val="115200"/>
              </a:lnSpc>
              <a:buFont typeface="Calibri"/>
              <a:buChar char="•"/>
            </a:pPr>
            <a:r>
              <a:rPr lang="en-US" sz="7200" b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latin typeface="Calibri"/>
              </a:rPr>
              <a:t>Returning volunteers opportunity for enhancement &amp; reflection</a:t>
            </a:r>
          </a:p>
          <a:p>
            <a:pPr marL="762000" indent="-762000" algn="l">
              <a:lnSpc>
                <a:spcPct val="115200"/>
              </a:lnSpc>
              <a:buFont typeface="Calibri"/>
              <a:buChar char="•"/>
            </a:pPr>
            <a:r>
              <a:rPr lang="en-US" sz="7200" b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latin typeface="Calibri"/>
              </a:rPr>
              <a:t>Mentors?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9626600"/>
            <a:ext cx="13004800" cy="12192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l"/>
            <a:r>
              <a:rPr lang="en-US" sz="800" b="1">
                <a:solidFill>
                  <a:srgbClr val="FFFFFF"/>
                </a:solidFill>
                <a:latin typeface="Calibri"/>
              </a:rPr>
              <a:t>cc: Margarida CSilva - https://unsplash.com/@marg_cs?utm_source=haikudeck&amp;utm_medium=referral&amp;utm_campaign=api-credit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508000"/>
            <a:ext cx="13004800" cy="196596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ctr"/>
            <a:r>
              <a:rPr lang="en-US" sz="12900" b="1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80000"/>
                    </a:srgbClr>
                  </a:outerShdw>
                </a:effectLst>
                <a:latin typeface="Calibri"/>
              </a:rPr>
              <a:t>Onboarding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4000" y="2981960"/>
            <a:ext cx="12496800" cy="4752950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 marL="762000" indent="-762000" algn="l">
              <a:lnSpc>
                <a:spcPct val="115200"/>
              </a:lnSpc>
              <a:buFont typeface="Calibri"/>
              <a:buChar char="•"/>
            </a:pPr>
            <a:r>
              <a:rPr lang="en-US" sz="7200" b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latin typeface="Calibri"/>
              </a:rPr>
              <a:t>The experience of the whole group in learning how to lead and give together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9626600"/>
            <a:ext cx="13004800" cy="12192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l"/>
            <a:r>
              <a:rPr lang="en-US" sz="800" b="1">
                <a:solidFill>
                  <a:srgbClr val="FFFFFF"/>
                </a:solidFill>
                <a:latin typeface="Calibri"/>
              </a:rPr>
              <a:t>cc: Margarida CSilva - https://unsplash.com/@marg_cs?utm_source=haikudeck&amp;utm_medium=referral&amp;utm_campaign=api-credit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508000"/>
            <a:ext cx="13004800" cy="219456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ctr"/>
            <a:r>
              <a:rPr lang="en-US" sz="14400" b="1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80000"/>
                    </a:srgbClr>
                  </a:outerShdw>
                </a:effectLst>
                <a:latin typeface="Calibri"/>
              </a:rPr>
              <a:t>Managing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4000" y="3210560"/>
            <a:ext cx="12496800" cy="5938012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 marL="762000" indent="-762000" algn="l">
              <a:lnSpc>
                <a:spcPct val="115200"/>
              </a:lnSpc>
              <a:buFont typeface="Calibri"/>
              <a:buChar char="•"/>
            </a:pPr>
            <a:r>
              <a:rPr lang="en-US" sz="7200" b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latin typeface="Calibri"/>
              </a:rPr>
              <a:t>Ongoing balance of support given, continuing growth opportunities, and responsibility fulfillment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9626600"/>
            <a:ext cx="13004800" cy="12192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l"/>
            <a:r>
              <a:rPr lang="en-US" sz="800" b="1">
                <a:solidFill>
                  <a:srgbClr val="FFFFFF"/>
                </a:solidFill>
                <a:latin typeface="Calibri"/>
              </a:rPr>
              <a:t>cc: afzalimram - https://www.flickr.com/photos/90586264@N00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21632"/>
            <a:ext cx="13004800" cy="1072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4470400"/>
            <a:ext cx="13004800" cy="97536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ctr"/>
            <a:r>
              <a:rPr lang="en-US" sz="6400" b="1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80000"/>
                    </a:srgbClr>
                  </a:outerShdw>
                </a:effectLst>
                <a:latin typeface="Calibri"/>
              </a:rPr>
              <a:t>Crafting the Volunteer Story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9626600"/>
            <a:ext cx="13004800" cy="12192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l"/>
            <a:r>
              <a:rPr lang="en-US" sz="800" b="1">
                <a:solidFill>
                  <a:srgbClr val="FFFFFF"/>
                </a:solidFill>
                <a:latin typeface="Calibri"/>
              </a:rPr>
              <a:t>cc: Road Trip with Raj - https://unsplash.com/@roadtripwithraj?utm_source=haikudeck&amp;utm_medium=referral&amp;utm_campaign=api-credit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508000"/>
            <a:ext cx="13004800" cy="86868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ctr"/>
            <a:r>
              <a:rPr lang="en-US" sz="5700" b="1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80000"/>
                    </a:srgbClr>
                  </a:outerShdw>
                </a:effectLst>
                <a:latin typeface="Calibri"/>
              </a:rPr>
              <a:t>Crafting the Volunteer Story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4000" y="1884680"/>
            <a:ext cx="12496800" cy="7123074"/>
          </a:xfrm>
          <a:prstGeom prst="rect">
            <a:avLst/>
          </a:prstGeom>
        </p:spPr>
        <p:txBody>
          <a:bodyPr wrap="square">
            <a:normAutofit fontScale="92500" lnSpcReduction="20000"/>
          </a:bodyPr>
          <a:lstStyle/>
          <a:p>
            <a:pPr marL="762000" indent="-762000" algn="l">
              <a:lnSpc>
                <a:spcPct val="115200"/>
              </a:lnSpc>
              <a:buFont typeface="Calibri"/>
              <a:buChar char="•"/>
            </a:pPr>
            <a:r>
              <a:rPr lang="en-US" sz="7200" b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latin typeface="Calibri"/>
              </a:rPr>
              <a:t>What are the volunteer journey components?</a:t>
            </a:r>
          </a:p>
          <a:p>
            <a:pPr marL="762000" indent="-762000" algn="l">
              <a:lnSpc>
                <a:spcPct val="115200"/>
              </a:lnSpc>
              <a:buFont typeface="Calibri"/>
              <a:buChar char="•"/>
            </a:pPr>
            <a:r>
              <a:rPr lang="en-US" sz="7200" b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latin typeface="Calibri"/>
              </a:rPr>
              <a:t>
Who are you looking to serve?</a:t>
            </a:r>
          </a:p>
          <a:p>
            <a:pPr marL="762000" indent="-762000" algn="l">
              <a:lnSpc>
                <a:spcPct val="115200"/>
              </a:lnSpc>
              <a:buFont typeface="Calibri"/>
              <a:buChar char="•"/>
            </a:pPr>
            <a:r>
              <a:rPr lang="en-US" sz="7200" b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latin typeface="Calibri"/>
              </a:rPr>
              <a:t>
Whose reflections would make impact?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9626600"/>
            <a:ext cx="13004800" cy="12192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l"/>
            <a:r>
              <a:rPr lang="en-US" sz="800" b="1">
                <a:solidFill>
                  <a:srgbClr val="FFFFFF"/>
                </a:solidFill>
                <a:latin typeface="Calibri"/>
              </a:rPr>
              <a:t>cc: Road Trip with Raj - https://unsplash.com/@roadtripwithraj?utm_source=haikudeck&amp;utm_medium=referral&amp;utm_campaign=api-credit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508000"/>
            <a:ext cx="13004800" cy="86868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ctr"/>
            <a:r>
              <a:rPr lang="en-US" sz="5700" b="1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80000"/>
                    </a:srgbClr>
                  </a:outerShdw>
                </a:effectLst>
                <a:latin typeface="Calibri"/>
              </a:rPr>
              <a:t>Crafting the Volunteer Story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4000" y="1884680"/>
            <a:ext cx="12496800" cy="7123074"/>
          </a:xfrm>
          <a:prstGeom prst="rect">
            <a:avLst/>
          </a:prstGeom>
        </p:spPr>
        <p:txBody>
          <a:bodyPr wrap="square">
            <a:normAutofit lnSpcReduction="10000"/>
          </a:bodyPr>
          <a:lstStyle/>
          <a:p>
            <a:pPr marL="762000" indent="-762000" algn="l">
              <a:lnSpc>
                <a:spcPct val="115200"/>
              </a:lnSpc>
              <a:buFont typeface="Calibri"/>
              <a:buChar char="•"/>
            </a:pPr>
            <a:r>
              <a:rPr lang="en-US" sz="7200" b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latin typeface="Calibri"/>
              </a:rPr>
              <a:t>Copy</a:t>
            </a:r>
          </a:p>
          <a:p>
            <a:pPr marL="762000" indent="-762000" algn="l">
              <a:lnSpc>
                <a:spcPct val="115200"/>
              </a:lnSpc>
              <a:buFont typeface="Calibri"/>
              <a:buChar char="•"/>
            </a:pPr>
            <a:r>
              <a:rPr lang="en-US" sz="7200" b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latin typeface="Calibri"/>
              </a:rPr>
              <a:t>Image</a:t>
            </a:r>
          </a:p>
          <a:p>
            <a:pPr marL="762000" indent="-762000" algn="l">
              <a:lnSpc>
                <a:spcPct val="115200"/>
              </a:lnSpc>
              <a:buFont typeface="Calibri"/>
              <a:buChar char="•"/>
            </a:pPr>
            <a:r>
              <a:rPr lang="en-US" sz="7200" b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latin typeface="Calibri"/>
              </a:rPr>
              <a:t>Video</a:t>
            </a:r>
          </a:p>
          <a:p>
            <a:pPr marL="762000" indent="-762000" algn="l">
              <a:lnSpc>
                <a:spcPct val="115200"/>
              </a:lnSpc>
              <a:buFont typeface="Calibri"/>
              <a:buChar char="•"/>
            </a:pPr>
            <a:r>
              <a:rPr lang="en-US" sz="7200" b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latin typeface="Calibri"/>
              </a:rPr>
              <a:t>Conversation</a:t>
            </a:r>
          </a:p>
          <a:p>
            <a:pPr marL="762000" indent="-762000" algn="l">
              <a:lnSpc>
                <a:spcPct val="115200"/>
              </a:lnSpc>
              <a:buFont typeface="Calibri"/>
              <a:buChar char="•"/>
            </a:pPr>
            <a:r>
              <a:rPr lang="en-US" sz="7200" b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latin typeface="Calibri"/>
              </a:rPr>
              <a:t>Where do you want the story told?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9626600"/>
            <a:ext cx="13004800" cy="12192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l"/>
            <a:r>
              <a:rPr lang="en-US" sz="800" b="1">
                <a:solidFill>
                  <a:srgbClr val="FFFFFF"/>
                </a:solidFill>
                <a:latin typeface="Calibri"/>
              </a:rPr>
              <a:t>cc: Road Trip with Raj - https://unsplash.com/@roadtripwithraj?utm_source=haikudeck&amp;utm_medium=referral&amp;utm_campaign=api-credit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307840"/>
            <a:ext cx="13004800" cy="13411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4368800"/>
            <a:ext cx="13004800" cy="121920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ctr"/>
            <a:r>
              <a:rPr lang="en-US" sz="8000" b="1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80000"/>
                    </a:srgbClr>
                  </a:outerShdw>
                </a:effectLst>
                <a:latin typeface="Calibri"/>
              </a:rPr>
              <a:t>Volunteer Recognition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9626600"/>
            <a:ext cx="13004800" cy="12192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l"/>
            <a:r>
              <a:rPr lang="en-US" sz="800" b="1">
                <a:solidFill>
                  <a:srgbClr val="FFFFFF"/>
                </a:solidFill>
                <a:latin typeface="Calibri"/>
              </a:rPr>
              <a:t>cc: James Lewis - https://unsplash.com/@jamesplewis?utm_source=haikudeck&amp;utm_medium=referral&amp;utm_campaign=api-credit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508000"/>
            <a:ext cx="13004800" cy="70104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ctr"/>
            <a:r>
              <a:rPr lang="en-US" sz="4600" b="1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80000"/>
                    </a:srgbClr>
                  </a:outerShdw>
                </a:effectLst>
                <a:latin typeface="Calibri"/>
              </a:rPr>
              <a:t>Professional Volunteer Narratives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4000" y="1717040"/>
            <a:ext cx="12496800" cy="5938012"/>
          </a:xfrm>
          <a:prstGeom prst="rect">
            <a:avLst/>
          </a:prstGeom>
        </p:spPr>
        <p:txBody>
          <a:bodyPr wrap="square">
            <a:normAutofit lnSpcReduction="10000"/>
          </a:bodyPr>
          <a:lstStyle/>
          <a:p>
            <a:pPr marL="762000" indent="-762000" algn="l">
              <a:lnSpc>
                <a:spcPct val="115200"/>
              </a:lnSpc>
              <a:buFont typeface="Calibri"/>
              <a:buChar char="•"/>
            </a:pPr>
            <a:r>
              <a:rPr lang="en-US" sz="7200" b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latin typeface="Calibri"/>
              </a:rPr>
              <a:t>CAE Commission</a:t>
            </a:r>
          </a:p>
          <a:p>
            <a:pPr marL="762000" indent="-762000" algn="l">
              <a:lnSpc>
                <a:spcPct val="115200"/>
              </a:lnSpc>
              <a:buFont typeface="Calibri"/>
              <a:buChar char="•"/>
            </a:pPr>
            <a:r>
              <a:rPr lang="en-US" sz="7200" b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latin typeface="Calibri"/>
              </a:rPr>
              <a:t>ASAE Research Cmte</a:t>
            </a:r>
          </a:p>
          <a:p>
            <a:pPr marL="762000" indent="-762000" algn="l">
              <a:lnSpc>
                <a:spcPct val="115200"/>
              </a:lnSpc>
              <a:buFont typeface="Calibri"/>
              <a:buChar char="•"/>
            </a:pPr>
            <a:r>
              <a:rPr lang="en-US" sz="7200" b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latin typeface="Calibri"/>
              </a:rPr>
              <a:t>IOM Curriculum Cmte</a:t>
            </a:r>
          </a:p>
          <a:p>
            <a:pPr marL="762000" indent="-762000" algn="l">
              <a:lnSpc>
                <a:spcPct val="115200"/>
              </a:lnSpc>
              <a:buFont typeface="Calibri"/>
              <a:buChar char="•"/>
            </a:pPr>
            <a:r>
              <a:rPr lang="en-US" sz="7200" b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latin typeface="Calibri"/>
              </a:rPr>
              <a:t>DELP mentor</a:t>
            </a:r>
          </a:p>
          <a:p>
            <a:pPr marL="762000" indent="-762000" algn="l">
              <a:lnSpc>
                <a:spcPct val="115200"/>
              </a:lnSpc>
              <a:buFont typeface="Calibri"/>
              <a:buChar char="•"/>
            </a:pPr>
            <a:r>
              <a:rPr lang="en-US" sz="7200" b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latin typeface="Calibri"/>
              </a:rPr>
              <a:t>Charrette creator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9626600"/>
            <a:ext cx="13004800" cy="12192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l"/>
            <a:r>
              <a:rPr lang="en-US" sz="800" b="1">
                <a:solidFill>
                  <a:srgbClr val="FFFFFF"/>
                </a:solidFill>
                <a:latin typeface="Calibri"/>
              </a:rPr>
              <a:t>cc: Robyn Budlender - https://unsplash.com/@robzy_m?utm_source=haikudeck&amp;utm_medium=referral&amp;utm_campaign=api-credit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508000"/>
            <a:ext cx="13004800" cy="109728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ctr"/>
            <a:r>
              <a:rPr lang="en-US" sz="7200" b="1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80000"/>
                    </a:srgbClr>
                  </a:outerShdw>
                </a:effectLst>
                <a:latin typeface="Calibri"/>
              </a:rPr>
              <a:t>Volunteer Recognition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4000" y="2113280"/>
            <a:ext cx="12496800" cy="7053580"/>
          </a:xfrm>
          <a:prstGeom prst="rect">
            <a:avLst/>
          </a:prstGeom>
        </p:spPr>
        <p:txBody>
          <a:bodyPr wrap="square">
            <a:normAutofit fontScale="70000" lnSpcReduction="20000"/>
          </a:bodyPr>
          <a:lstStyle/>
          <a:p>
            <a:pPr marL="762000" indent="-762000" algn="l">
              <a:lnSpc>
                <a:spcPct val="105600"/>
              </a:lnSpc>
              <a:buFont typeface="Calibri"/>
              <a:buChar char="•"/>
            </a:pPr>
            <a:r>
              <a:rPr lang="en-US" sz="6600" b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latin typeface="Calibri"/>
              </a:rPr>
              <a:t>Personal</a:t>
            </a:r>
          </a:p>
          <a:p>
            <a:pPr marL="762000" indent="-762000" algn="l">
              <a:lnSpc>
                <a:spcPct val="105600"/>
              </a:lnSpc>
              <a:buFont typeface="Calibri"/>
              <a:buChar char="•"/>
            </a:pPr>
            <a:r>
              <a:rPr lang="en-US" sz="6600" b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latin typeface="Calibri"/>
              </a:rPr>
              <a:t>
Public</a:t>
            </a:r>
          </a:p>
          <a:p>
            <a:pPr marL="762000" indent="-762000" algn="l">
              <a:lnSpc>
                <a:spcPct val="105600"/>
              </a:lnSpc>
              <a:buFont typeface="Calibri"/>
              <a:buChar char="•"/>
            </a:pPr>
            <a:r>
              <a:rPr lang="en-US" sz="6600" b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latin typeface="Calibri"/>
              </a:rPr>
              <a:t>
Group</a:t>
            </a:r>
          </a:p>
          <a:p>
            <a:pPr marL="762000" indent="-762000" algn="l">
              <a:lnSpc>
                <a:spcPct val="105600"/>
              </a:lnSpc>
              <a:buFont typeface="Calibri"/>
              <a:buChar char="•"/>
            </a:pPr>
            <a:r>
              <a:rPr lang="en-US" sz="6600" b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latin typeface="Calibri"/>
              </a:rPr>
              <a:t>
Leadership</a:t>
            </a:r>
          </a:p>
          <a:p>
            <a:pPr marL="762000" indent="-762000" algn="l">
              <a:lnSpc>
                <a:spcPct val="105600"/>
              </a:lnSpc>
              <a:buFont typeface="Calibri"/>
              <a:buChar char="•"/>
            </a:pPr>
            <a:r>
              <a:rPr lang="en-US" sz="6600" b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latin typeface="Calibri"/>
              </a:rPr>
              <a:t>
Above and Beyond</a:t>
            </a:r>
          </a:p>
          <a:p>
            <a:pPr marL="762000" indent="-762000" algn="l">
              <a:lnSpc>
                <a:spcPct val="105600"/>
              </a:lnSpc>
              <a:buFont typeface="Calibri"/>
              <a:buChar char="•"/>
            </a:pPr>
            <a:r>
              <a:rPr lang="en-US" sz="6600" b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latin typeface="Calibri"/>
              </a:rPr>
              <a:t>
Broad Definitions of Volunteer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9626600"/>
            <a:ext cx="13004800" cy="12192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l"/>
            <a:r>
              <a:rPr lang="en-US" sz="800" b="1">
                <a:solidFill>
                  <a:srgbClr val="FFFFFF"/>
                </a:solidFill>
                <a:latin typeface="Calibri"/>
              </a:rPr>
              <a:t>cc: James Lewis - https://unsplash.com/@jamesplewis?utm_source=haikudeck&amp;utm_medium=referral&amp;utm_campaign=api-credit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38880"/>
            <a:ext cx="13004800" cy="26822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3860800"/>
            <a:ext cx="13004800" cy="243840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ctr"/>
            <a:r>
              <a:rPr lang="en-US" sz="16000" b="1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80000"/>
                    </a:srgbClr>
                  </a:outerShdw>
                </a:effectLst>
                <a:latin typeface="Calibri"/>
              </a:rPr>
              <a:t>Evaluation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9626600"/>
            <a:ext cx="13004800" cy="12192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l"/>
            <a:r>
              <a:rPr lang="en-US" sz="800" b="1">
                <a:solidFill>
                  <a:srgbClr val="FFFFFF"/>
                </a:solidFill>
                <a:latin typeface="Calibri"/>
              </a:rPr>
              <a:t>cc: patrick.verstappen - https://www.flickr.com/photos/56393389@N05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508000"/>
            <a:ext cx="13004800" cy="219456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ctr"/>
            <a:r>
              <a:rPr lang="en-US" sz="14400" b="1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80000"/>
                    </a:srgbClr>
                  </a:outerShdw>
                </a:effectLst>
                <a:latin typeface="Calibri"/>
              </a:rPr>
              <a:t>Evaluation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4000" y="3210560"/>
            <a:ext cx="12496800" cy="3567887"/>
          </a:xfrm>
          <a:prstGeom prst="rect">
            <a:avLst/>
          </a:prstGeom>
        </p:spPr>
        <p:txBody>
          <a:bodyPr wrap="square">
            <a:normAutofit lnSpcReduction="10000"/>
          </a:bodyPr>
          <a:lstStyle/>
          <a:p>
            <a:pPr marL="762000" indent="-762000" algn="l">
              <a:lnSpc>
                <a:spcPct val="115200"/>
              </a:lnSpc>
              <a:buFont typeface="Calibri"/>
              <a:buChar char="•"/>
            </a:pPr>
            <a:r>
              <a:rPr lang="en-US" sz="7200" b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latin typeface="Calibri"/>
              </a:rPr>
              <a:t>Program</a:t>
            </a:r>
          </a:p>
          <a:p>
            <a:pPr marL="762000" indent="-762000" algn="l">
              <a:lnSpc>
                <a:spcPct val="115200"/>
              </a:lnSpc>
              <a:buFont typeface="Calibri"/>
              <a:buChar char="•"/>
            </a:pPr>
            <a:r>
              <a:rPr lang="en-US" sz="7200" b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latin typeface="Calibri"/>
              </a:rPr>
              <a:t>Position</a:t>
            </a:r>
          </a:p>
          <a:p>
            <a:pPr marL="762000" indent="-762000" algn="l">
              <a:lnSpc>
                <a:spcPct val="115200"/>
              </a:lnSpc>
              <a:buFont typeface="Calibri"/>
              <a:buChar char="•"/>
            </a:pPr>
            <a:r>
              <a:rPr lang="en-US" sz="7200" b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latin typeface="Calibri"/>
              </a:rPr>
              <a:t>Person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9626600"/>
            <a:ext cx="13004800" cy="12192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l"/>
            <a:r>
              <a:rPr lang="en-US" sz="800" b="1">
                <a:solidFill>
                  <a:srgbClr val="FFFFFF"/>
                </a:solidFill>
                <a:latin typeface="Calibri"/>
              </a:rPr>
              <a:t>cc: patrick.verstappen - https://www.flickr.com/photos/56393389@N05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508000"/>
            <a:ext cx="13004800" cy="124968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ctr"/>
            <a:r>
              <a:rPr lang="en-US" sz="8200" b="1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80000"/>
                    </a:srgbClr>
                  </a:outerShdw>
                </a:effectLst>
                <a:latin typeface="Calibri"/>
              </a:rPr>
              <a:t>Volunteer Lifecycle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4000" y="2265680"/>
            <a:ext cx="12496800" cy="5938012"/>
          </a:xfrm>
          <a:prstGeom prst="rect">
            <a:avLst/>
          </a:prstGeom>
        </p:spPr>
        <p:txBody>
          <a:bodyPr wrap="square">
            <a:normAutofit lnSpcReduction="10000"/>
          </a:bodyPr>
          <a:lstStyle/>
          <a:p>
            <a:pPr marL="762000" indent="-762000" algn="l">
              <a:lnSpc>
                <a:spcPct val="115200"/>
              </a:lnSpc>
              <a:buFont typeface="Calibri"/>
              <a:buChar char="•"/>
            </a:pPr>
            <a:r>
              <a:rPr lang="en-US" sz="7200" b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latin typeface="Calibri"/>
              </a:rPr>
              <a:t>Planning</a:t>
            </a:r>
          </a:p>
          <a:p>
            <a:pPr marL="762000" indent="-762000" algn="l">
              <a:lnSpc>
                <a:spcPct val="115200"/>
              </a:lnSpc>
              <a:buFont typeface="Calibri"/>
              <a:buChar char="•"/>
            </a:pPr>
            <a:r>
              <a:rPr lang="en-US" sz="7200" b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latin typeface="Calibri"/>
              </a:rPr>
              <a:t>Recruiting</a:t>
            </a:r>
          </a:p>
          <a:p>
            <a:pPr marL="762000" indent="-762000" algn="l">
              <a:lnSpc>
                <a:spcPct val="115200"/>
              </a:lnSpc>
              <a:buFont typeface="Calibri"/>
              <a:buChar char="•"/>
            </a:pPr>
            <a:r>
              <a:rPr lang="en-US" sz="7200" b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latin typeface="Calibri"/>
              </a:rPr>
              <a:t>Training</a:t>
            </a:r>
          </a:p>
          <a:p>
            <a:pPr marL="762000" indent="-762000" algn="l">
              <a:lnSpc>
                <a:spcPct val="115200"/>
              </a:lnSpc>
              <a:buFont typeface="Calibri"/>
              <a:buChar char="•"/>
            </a:pPr>
            <a:r>
              <a:rPr lang="en-US" sz="7200" b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latin typeface="Calibri"/>
              </a:rPr>
              <a:t>Managing</a:t>
            </a:r>
          </a:p>
          <a:p>
            <a:pPr marL="762000" indent="-762000" algn="l">
              <a:lnSpc>
                <a:spcPct val="115200"/>
              </a:lnSpc>
              <a:buFont typeface="Calibri"/>
              <a:buChar char="•"/>
            </a:pPr>
            <a:r>
              <a:rPr lang="en-US" sz="7200" b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latin typeface="Calibri"/>
              </a:rPr>
              <a:t>Evaluating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9626600"/>
            <a:ext cx="13004800" cy="12192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l"/>
            <a:r>
              <a:rPr lang="en-US" sz="800" b="1">
                <a:solidFill>
                  <a:srgbClr val="FFFFFF"/>
                </a:solidFill>
                <a:latin typeface="Calibri"/>
              </a:rPr>
              <a:t>cc: JordanEightySeven - https://www.flickr.com/photos/137512247@N04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363712"/>
            <a:ext cx="13004800" cy="13898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004800" cy="10363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13004800" cy="103632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ctr"/>
            <a:r>
              <a:rPr lang="en-US" sz="6800" b="1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80000"/>
                    </a:srgbClr>
                  </a:outerShdw>
                </a:effectLst>
                <a:latin typeface="Calibri"/>
              </a:rPr>
              <a:t>Volunteering as a Journey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8601456"/>
            <a:ext cx="13004800" cy="91440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ctr"/>
            <a:r>
              <a:rPr lang="en-US" sz="6000" b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latin typeface="Calibri"/>
              </a:rPr>
              <a:t>Not a Position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9626600"/>
            <a:ext cx="13004800" cy="12192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l"/>
            <a:r>
              <a:rPr lang="en-US" sz="800" b="1">
                <a:solidFill>
                  <a:srgbClr val="FFFFFF"/>
                </a:solidFill>
                <a:latin typeface="Calibri"/>
              </a:rPr>
              <a:t>cc: Jaromír Kavan - https://unsplash.com/@jerrykavan?utm_source=haikudeck&amp;utm_medium=referral&amp;utm_campaign=api-credit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94048"/>
            <a:ext cx="13004800" cy="16093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4267200"/>
            <a:ext cx="13004800" cy="146304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ctr"/>
            <a:r>
              <a:rPr lang="en-US" sz="9600" b="1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80000"/>
                    </a:srgbClr>
                  </a:outerShdw>
                </a:effectLst>
                <a:latin typeface="Calibri"/>
              </a:rPr>
              <a:t>Volunteer Formula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9626600"/>
            <a:ext cx="13004800" cy="12192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l"/>
            <a:r>
              <a:rPr lang="en-US" sz="800" b="1">
                <a:solidFill>
                  <a:srgbClr val="FFFFFF"/>
                </a:solidFill>
                <a:latin typeface="Calibri"/>
              </a:rPr>
              <a:t>cc: ThisisEngineering RAEng - https://unsplash.com/@thisisengineering?utm_source=haikudeck&amp;utm_medium=referral&amp;utm_campaign=api-credit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508000"/>
            <a:ext cx="13004800" cy="131064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ctr"/>
            <a:r>
              <a:rPr lang="en-US" sz="8600" b="1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80000"/>
                    </a:srgbClr>
                  </a:outerShdw>
                </a:effectLst>
                <a:latin typeface="Calibri"/>
              </a:rPr>
              <a:t>Volunteer Formula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4000" y="2326640"/>
            <a:ext cx="12496800" cy="5938012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 marL="762000" indent="-762000" algn="l">
              <a:lnSpc>
                <a:spcPct val="115200"/>
              </a:lnSpc>
              <a:buFont typeface="Calibri"/>
              <a:buChar char="•"/>
            </a:pPr>
            <a:r>
              <a:rPr lang="en-US" sz="7200" b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latin typeface="Calibri"/>
              </a:rPr>
              <a:t>Right positions</a:t>
            </a:r>
          </a:p>
          <a:p>
            <a:pPr marL="762000" indent="-762000" algn="l">
              <a:lnSpc>
                <a:spcPct val="115200"/>
              </a:lnSpc>
              <a:buFont typeface="Calibri"/>
              <a:buChar char="•"/>
            </a:pPr>
            <a:r>
              <a:rPr lang="en-US" sz="7200" b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latin typeface="Calibri"/>
              </a:rPr>
              <a:t>Right asks</a:t>
            </a:r>
          </a:p>
          <a:p>
            <a:pPr marL="762000" indent="-762000" algn="l">
              <a:lnSpc>
                <a:spcPct val="115200"/>
              </a:lnSpc>
              <a:buFont typeface="Calibri"/>
              <a:buChar char="•"/>
            </a:pPr>
            <a:r>
              <a:rPr lang="en-US" sz="7200" b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latin typeface="Calibri"/>
              </a:rPr>
              <a:t>Right matches</a:t>
            </a:r>
          </a:p>
          <a:p>
            <a:pPr marL="762000" indent="-762000" algn="l">
              <a:lnSpc>
                <a:spcPct val="115200"/>
              </a:lnSpc>
              <a:buFont typeface="Calibri"/>
              <a:buChar char="•"/>
            </a:pPr>
            <a:r>
              <a:rPr lang="en-US" sz="7200" b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latin typeface="Calibri"/>
              </a:rPr>
              <a:t>Stronger volunteer base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9626600"/>
            <a:ext cx="13004800" cy="12192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l"/>
            <a:r>
              <a:rPr lang="en-US" sz="800" b="1">
                <a:solidFill>
                  <a:srgbClr val="FFFFFF"/>
                </a:solidFill>
                <a:latin typeface="Calibri"/>
              </a:rPr>
              <a:t>cc: ThisisEngineering RAEng - https://unsplash.com/@thisisengineering?utm_source=haikudeck&amp;utm_medium=referral&amp;utm_campaign=api-credit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004800" cy="11582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004800" cy="11582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13004800" cy="115824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ctr"/>
            <a:r>
              <a:rPr lang="en-US" sz="7600" b="1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80000"/>
                    </a:srgbClr>
                  </a:outerShdw>
                </a:effectLst>
                <a:latin typeface="Calibri"/>
              </a:rPr>
              <a:t>Diamonds in the Rough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9626600"/>
            <a:ext cx="13004800" cy="12192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l"/>
            <a:r>
              <a:rPr lang="en-US" sz="800" b="1">
                <a:solidFill>
                  <a:srgbClr val="FFFFFF"/>
                </a:solidFill>
                <a:latin typeface="Calibri"/>
              </a:rPr>
              <a:t>cc: Tahlia Doyle - https://unsplash.com/@tahliaclaire?utm_source=haikudeck&amp;utm_medium=referral&amp;utm_campaign=api-credit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508000"/>
            <a:ext cx="13004800" cy="152400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ctr"/>
            <a:r>
              <a:rPr lang="en-US" sz="10000" b="1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80000"/>
                    </a:srgbClr>
                  </a:outerShdw>
                </a:effectLst>
                <a:latin typeface="Calibri"/>
              </a:rPr>
              <a:t>Keys to Success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4000" y="2540000"/>
            <a:ext cx="12496800" cy="6645147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 marL="762000" indent="-762000" algn="l">
              <a:lnSpc>
                <a:spcPct val="96000"/>
              </a:lnSpc>
              <a:buFont typeface="Calibri"/>
              <a:buChar char="•"/>
            </a:pPr>
            <a:r>
              <a:rPr lang="en-US" sz="6000" b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latin typeface="Calibri"/>
              </a:rPr>
              <a:t>Why do you rock?</a:t>
            </a:r>
          </a:p>
          <a:p>
            <a:pPr marL="762000" indent="-762000" algn="l">
              <a:lnSpc>
                <a:spcPct val="96000"/>
              </a:lnSpc>
              <a:buFont typeface="Calibri"/>
              <a:buChar char="•"/>
            </a:pPr>
            <a:r>
              <a:rPr lang="en-US" sz="6000" b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latin typeface="Calibri"/>
              </a:rPr>
              <a:t>Why is it fun to serve?</a:t>
            </a:r>
          </a:p>
          <a:p>
            <a:pPr marL="762000" indent="-762000" algn="l">
              <a:lnSpc>
                <a:spcPct val="96000"/>
              </a:lnSpc>
              <a:buFont typeface="Calibri"/>
              <a:buChar char="•"/>
            </a:pPr>
            <a:r>
              <a:rPr lang="en-US" sz="6000" b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latin typeface="Calibri"/>
              </a:rPr>
              <a:t>Is there tangible impact?</a:t>
            </a:r>
          </a:p>
          <a:p>
            <a:pPr marL="762000" indent="-762000" algn="l">
              <a:lnSpc>
                <a:spcPct val="96000"/>
              </a:lnSpc>
              <a:buFont typeface="Calibri"/>
              <a:buChar char="•"/>
            </a:pPr>
            <a:r>
              <a:rPr lang="en-US" sz="6000" b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latin typeface="Calibri"/>
              </a:rPr>
              <a:t>Recognition, recognition, recognition</a:t>
            </a:r>
          </a:p>
          <a:p>
            <a:pPr marL="762000" indent="-762000" algn="l">
              <a:lnSpc>
                <a:spcPct val="96000"/>
              </a:lnSpc>
              <a:buFont typeface="Calibri"/>
              <a:buChar char="•"/>
            </a:pPr>
            <a:r>
              <a:rPr lang="en-US" sz="6000" b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latin typeface="Calibri"/>
              </a:rPr>
              <a:t>Honor new voices alongside elevating those of experience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9626600"/>
            <a:ext cx="13004800" cy="12192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l"/>
            <a:r>
              <a:rPr lang="en-US" sz="800" b="1">
                <a:solidFill>
                  <a:srgbClr val="FFFFFF"/>
                </a:solidFill>
                <a:latin typeface="Calibri"/>
              </a:rPr>
              <a:t>cc: jacqui.brown33 - https://www.flickr.com/photos/120600995@N07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37152"/>
            <a:ext cx="13004800" cy="17434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4216400"/>
            <a:ext cx="13004800" cy="158496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ctr"/>
            <a:r>
              <a:rPr lang="en-US" sz="10400" b="1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80000"/>
                    </a:srgbClr>
                  </a:outerShdw>
                </a:effectLst>
                <a:latin typeface="Calibri"/>
              </a:rPr>
              <a:t>Space and Grace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9626600"/>
            <a:ext cx="13004800" cy="12192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l"/>
            <a:r>
              <a:rPr lang="en-US" sz="800" b="1">
                <a:solidFill>
                  <a:srgbClr val="FFFFFF"/>
                </a:solidFill>
                <a:latin typeface="Calibri"/>
              </a:rPr>
              <a:t>cc: Jeremy Thomas - https://unsplash.com/@jeremythomasphoto?utm_source=haikudeck&amp;utm_medium=referral&amp;utm_campaign=api-credit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508000"/>
            <a:ext cx="13004800" cy="141732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ctr"/>
            <a:r>
              <a:rPr lang="en-US" sz="9300" b="1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80000"/>
                    </a:srgbClr>
                  </a:outerShdw>
                </a:effectLst>
                <a:latin typeface="Calibri"/>
              </a:rPr>
              <a:t>Volunteer Ideas?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4000" y="2433320"/>
            <a:ext cx="12496800" cy="2382825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 marL="762000" indent="-762000" algn="l">
              <a:lnSpc>
                <a:spcPct val="115200"/>
              </a:lnSpc>
              <a:buFont typeface="Calibri"/>
              <a:buChar char="•"/>
            </a:pPr>
            <a:r>
              <a:rPr lang="en-US" sz="7200" b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latin typeface="Calibri"/>
              </a:rPr>
              <a:t>Where would you volunteer?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9626600"/>
            <a:ext cx="13004800" cy="12192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l"/>
            <a:r>
              <a:rPr lang="en-US" sz="800" b="1">
                <a:solidFill>
                  <a:srgbClr val="FFFFFF"/>
                </a:solidFill>
                <a:latin typeface="Calibri"/>
              </a:rPr>
              <a:t>cc: Diz Play - https://unsplash.com/@dizplay?utm_source=haikudeck&amp;utm_medium=referral&amp;utm_campaign=api-credit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38880"/>
            <a:ext cx="13004800" cy="26822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3860800"/>
            <a:ext cx="13004800" cy="243840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ctr"/>
            <a:r>
              <a:rPr lang="en-US" sz="16000" b="1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80000"/>
                    </a:srgbClr>
                  </a:outerShdw>
                </a:effectLst>
                <a:latin typeface="Calibri"/>
              </a:rPr>
              <a:t>Questions?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9626600"/>
            <a:ext cx="13004800" cy="12192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l"/>
            <a:r>
              <a:rPr lang="en-US" sz="800" b="1">
                <a:solidFill>
                  <a:srgbClr val="FFFFFF"/>
                </a:solidFill>
                <a:latin typeface="Calibri"/>
              </a:rPr>
              <a:t>cc: Veronique Debord - https://www.flickr.com/photos/41497284@N00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241280"/>
            <a:ext cx="13004800" cy="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3860800"/>
            <a:ext cx="13004800" cy="243840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ctr"/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508000"/>
            <a:ext cx="13004800" cy="92964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ctr"/>
            <a:r>
              <a:rPr lang="en-US" sz="6100" b="1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80000"/>
                    </a:srgbClr>
                  </a:outerShdw>
                </a:effectLst>
                <a:latin typeface="Calibri"/>
              </a:rPr>
              <a:t>Skills Based Volunteering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4000" y="1945640"/>
            <a:ext cx="12496800" cy="7295388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 marL="762000" indent="-762000" algn="l">
              <a:lnSpc>
                <a:spcPct val="89600"/>
              </a:lnSpc>
              <a:buFont typeface="Calibri"/>
              <a:buChar char="•"/>
            </a:pPr>
            <a:r>
              <a:rPr lang="en-US" sz="5600" b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latin typeface="Calibri"/>
              </a:rPr>
              <a:t>What are core areas of expertise that will make a volunteer better suited for a position?</a:t>
            </a:r>
          </a:p>
          <a:p>
            <a:pPr marL="762000" indent="-762000" algn="l">
              <a:lnSpc>
                <a:spcPct val="89600"/>
              </a:lnSpc>
              <a:buFont typeface="Calibri"/>
              <a:buChar char="•"/>
            </a:pPr>
            <a:r>
              <a:rPr lang="en-US" sz="5600" b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latin typeface="Calibri"/>
              </a:rPr>
              <a:t>What are core skill sets that a volunteer will gain in fulfilling a position?</a:t>
            </a:r>
          </a:p>
          <a:p>
            <a:pPr marL="762000" indent="-762000" algn="l">
              <a:lnSpc>
                <a:spcPct val="89600"/>
              </a:lnSpc>
              <a:buFont typeface="Calibri"/>
              <a:buChar char="•"/>
            </a:pPr>
            <a:r>
              <a:rPr lang="en-US" sz="5600" b="0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75000"/>
                    </a:srgbClr>
                  </a:outerShdw>
                </a:effectLst>
                <a:latin typeface="Calibri"/>
              </a:rPr>
              <a:t>What is the balance of experts/learners for each group?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9626600"/>
            <a:ext cx="13004800" cy="12192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l"/>
            <a:r>
              <a:rPr lang="en-US" sz="800" b="1">
                <a:solidFill>
                  <a:srgbClr val="FFFFFF"/>
                </a:solidFill>
                <a:latin typeface="Calibri"/>
              </a:rPr>
              <a:t>cc: Michał Parzuchowski - https://unsplash.com/@mparzuchowski?utm_source=haikudeck&amp;utm_medium=referral&amp;utm_campaign=api-credit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307840"/>
            <a:ext cx="13004800" cy="13411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4368800"/>
            <a:ext cx="13004800" cy="121920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ctr"/>
            <a:r>
              <a:rPr lang="en-US" sz="8000" b="1">
                <a:solidFill>
                  <a:srgbClr val="FFFFFF"/>
                </a:solidFill>
                <a:effectLst>
                  <a:outerShdw blurRad="20000" dist="30000" dir="2700000">
                    <a:srgbClr val="000000">
                      <a:alpha val="80000"/>
                    </a:srgbClr>
                  </a:outerShdw>
                </a:effectLst>
                <a:latin typeface="Calibri"/>
              </a:rPr>
              <a:t>Skills Based Interviews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9626600"/>
            <a:ext cx="13004800" cy="121920"/>
          </a:xfrm>
          <a:prstGeom prst="rect">
            <a:avLst/>
          </a:prstGeom>
        </p:spPr>
        <p:txBody>
          <a:bodyPr wrap="none" lIns="254000" tIns="0" rIns="254000" bIns="0" anchor="t"/>
          <a:lstStyle/>
          <a:p>
            <a:pPr algn="l"/>
            <a:r>
              <a:rPr lang="en-US" sz="800" b="1">
                <a:solidFill>
                  <a:srgbClr val="FFFFFF"/>
                </a:solidFill>
                <a:latin typeface="Calibri"/>
              </a:rPr>
              <a:t>cc: Christina @ wocintechchat.com - https://unsplash.com/@wocintechchat?utm_source=haikudeck&amp;utm_medium=referral&amp;utm_campaign=api-credit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ark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2204</Words>
  <Application>Microsoft Office PowerPoint</Application>
  <PresentationFormat>Custom</PresentationFormat>
  <Paragraphs>241</Paragraphs>
  <Slides>60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60</vt:i4>
      </vt:variant>
    </vt:vector>
  </HeadingPairs>
  <TitlesOfParts>
    <vt:vector size="67" baseType="lpstr">
      <vt:lpstr>Arial</vt:lpstr>
      <vt:lpstr>Calibri</vt:lpstr>
      <vt:lpstr>GT America Lt</vt:lpstr>
      <vt:lpstr>GT America Rg</vt:lpstr>
      <vt:lpstr>Helvetica Neue Medium</vt:lpstr>
      <vt:lpstr>Office Theme</vt:lpstr>
      <vt:lpstr>Dark</vt:lpstr>
      <vt:lpstr>PowerPoint Presentation</vt:lpstr>
      <vt:lpstr>Volunteer Development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Lowell Aplebaum</dc:creator>
  <cp:lastModifiedBy>MacRae, Karyn</cp:lastModifiedBy>
  <cp:revision>2</cp:revision>
  <dcterms:created xsi:type="dcterms:W3CDTF">2006-08-16T00:00:00Z</dcterms:created>
  <dcterms:modified xsi:type="dcterms:W3CDTF">2021-12-28T03:19:14Z</dcterms:modified>
</cp:coreProperties>
</file>