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Lst>
  <p:notesMasterIdLst>
    <p:notesMasterId r:id="rId21"/>
  </p:notesMasterIdLst>
  <p:sldIdLst>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600"/>
    <a:srgbClr val="DBF5FF"/>
    <a:srgbClr val="FF2E18"/>
    <a:srgbClr val="001F5C"/>
    <a:srgbClr val="81EEF3"/>
    <a:srgbClr val="004F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059C1-CC65-EA44-A5A3-E454B5DB6C7C}" v="6" dt="2021-12-23T04:02:38.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10"/>
    <p:restoredTop sz="96327"/>
  </p:normalViewPr>
  <p:slideViewPr>
    <p:cSldViewPr snapToGrid="0" snapToObjects="1">
      <p:cViewPr varScale="1">
        <p:scale>
          <a:sx n="95" d="100"/>
          <a:sy n="95" d="100"/>
        </p:scale>
        <p:origin x="888"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F3973-74B9-0D43-B27C-03EE49002DEA}" type="datetimeFigureOut">
              <a:rPr lang="en-US" smtClean="0"/>
              <a:t>12/22/2021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B74CA3-1575-EA4E-8B26-911EF766A7E5}" type="slidenum">
              <a:rPr lang="en-US" smtClean="0"/>
              <a:t>‹#›</a:t>
            </a:fld>
            <a:endParaRPr lang="en-US"/>
          </a:p>
        </p:txBody>
      </p:sp>
    </p:spTree>
    <p:extLst>
      <p:ext uri="{BB962C8B-B14F-4D97-AF65-F5344CB8AC3E}">
        <p14:creationId xmlns:p14="http://schemas.microsoft.com/office/powerpoint/2010/main" val="251936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Titile Slide</a:t>
            </a:r>
          </a:p>
        </p:txBody>
      </p:sp>
      <p:sp>
        <p:nvSpPr>
          <p:cNvPr id="4" name="Slide Number Placeholder 3"/>
          <p:cNvSpPr>
            <a:spLocks noGrp="1"/>
          </p:cNvSpPr>
          <p:nvPr>
            <p:ph type="sldNum" sz="quarter" idx="5"/>
          </p:nvPr>
        </p:nvSpPr>
        <p:spPr/>
        <p:txBody>
          <a:bodyPr/>
          <a:lstStyle/>
          <a:p>
            <a:fld id="{83ADB96A-47EA-9647-B8D2-8903D91E391A}" type="slidenum">
              <a:rPr lang="en-US" smtClean="0"/>
              <a:t>1</a:t>
            </a:fld>
            <a:endParaRPr lang="en-US" dirty="0"/>
          </a:p>
        </p:txBody>
      </p:sp>
    </p:spTree>
    <p:extLst>
      <p:ext uri="{BB962C8B-B14F-4D97-AF65-F5344CB8AC3E}">
        <p14:creationId xmlns:p14="http://schemas.microsoft.com/office/powerpoint/2010/main" val="3661771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E1C2BC4A-05CA-914E-9030-4B9ACAF83C3D}"/>
              </a:ext>
            </a:extLst>
          </p:cNvPr>
          <p:cNvPicPr>
            <a:picLocks noChangeAspect="1"/>
          </p:cNvPicPr>
          <p:nvPr userDrawn="1"/>
        </p:nvPicPr>
        <p:blipFill>
          <a:blip r:embed="rId2"/>
          <a:stretch>
            <a:fillRect/>
          </a:stretch>
        </p:blipFill>
        <p:spPr>
          <a:xfrm>
            <a:off x="0" y="3429000"/>
            <a:ext cx="9144000" cy="1714500"/>
          </a:xfrm>
          <a:prstGeom prst="rect">
            <a:avLst/>
          </a:prstGeom>
        </p:spPr>
      </p:pic>
      <p:pic>
        <p:nvPicPr>
          <p:cNvPr id="7" name="Picture 6">
            <a:extLst>
              <a:ext uri="{FF2B5EF4-FFF2-40B4-BE49-F238E27FC236}">
                <a16:creationId xmlns:a16="http://schemas.microsoft.com/office/drawing/2014/main" id="{FB673A23-BF18-6646-93F2-78A5A5643A2E}"/>
              </a:ext>
            </a:extLst>
          </p:cNvPr>
          <p:cNvPicPr>
            <a:picLocks noChangeAspect="1"/>
          </p:cNvPicPr>
          <p:nvPr userDrawn="1"/>
        </p:nvPicPr>
        <p:blipFill>
          <a:blip r:embed="rId3"/>
          <a:srcRect/>
          <a:stretch/>
        </p:blipFill>
        <p:spPr>
          <a:xfrm>
            <a:off x="145560" y="418878"/>
            <a:ext cx="8852876" cy="2606040"/>
          </a:xfrm>
          <a:prstGeom prst="rect">
            <a:avLst/>
          </a:prstGeom>
        </p:spPr>
      </p:pic>
    </p:spTree>
    <p:extLst>
      <p:ext uri="{BB962C8B-B14F-4D97-AF65-F5344CB8AC3E}">
        <p14:creationId xmlns:p14="http://schemas.microsoft.com/office/powerpoint/2010/main" val="337510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Dark">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742992"/>
            <a:ext cx="7999141" cy="997557"/>
          </a:xfrm>
          <a:prstGeom prst="rect">
            <a:avLst/>
          </a:prstGeom>
        </p:spPr>
        <p:txBody>
          <a:bodyPr lIns="228600" tIns="457200" rIns="0" bIns="0" anchor="t" anchorCtr="0"/>
          <a:lstStyle>
            <a:lvl1pPr algn="l">
              <a:lnSpc>
                <a:spcPts val="5600"/>
              </a:lnSpc>
              <a:defRPr sz="5600" b="0" i="0" spc="-200" baseline="0">
                <a:solidFill>
                  <a:srgbClr val="001F5C"/>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2945953"/>
            <a:ext cx="7999141" cy="315992"/>
          </a:xfrm>
          <a:prstGeom prst="rect">
            <a:avLst/>
          </a:prstGeom>
        </p:spPr>
        <p:txBody>
          <a:bodyPr lIns="228600" tIns="0" rIns="0" bIns="0"/>
          <a:lstStyle>
            <a:lvl1pPr marL="0" indent="0" algn="l">
              <a:buNone/>
              <a:defRPr sz="2400" b="0" i="0">
                <a:solidFill>
                  <a:srgbClr val="001F5C"/>
                </a:solidFill>
                <a:latin typeface="GT America Lt" pitchFamily="2" charset="77"/>
                <a:ea typeface="GT America L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p:txBody>
      </p:sp>
      <p:pic>
        <p:nvPicPr>
          <p:cNvPr id="8" name="Picture 7">
            <a:extLst>
              <a:ext uri="{FF2B5EF4-FFF2-40B4-BE49-F238E27FC236}">
                <a16:creationId xmlns:a16="http://schemas.microsoft.com/office/drawing/2014/main" id="{9EA39E99-A562-544F-9979-C775E956C36A}"/>
              </a:ext>
            </a:extLst>
          </p:cNvPr>
          <p:cNvPicPr>
            <a:picLocks noChangeAspect="1"/>
          </p:cNvPicPr>
          <p:nvPr userDrawn="1"/>
        </p:nvPicPr>
        <p:blipFill>
          <a:blip r:embed="rId2"/>
          <a:srcRect/>
          <a:stretch/>
        </p:blipFill>
        <p:spPr>
          <a:xfrm>
            <a:off x="0" y="0"/>
            <a:ext cx="9144000" cy="1714500"/>
          </a:xfrm>
          <a:prstGeom prst="rect">
            <a:avLst/>
          </a:prstGeom>
        </p:spPr>
      </p:pic>
      <p:pic>
        <p:nvPicPr>
          <p:cNvPr id="6" name="Picture 5">
            <a:extLst>
              <a:ext uri="{FF2B5EF4-FFF2-40B4-BE49-F238E27FC236}">
                <a16:creationId xmlns:a16="http://schemas.microsoft.com/office/drawing/2014/main" id="{F84C1B8A-4264-F449-B923-319529894DBA}"/>
              </a:ext>
            </a:extLst>
          </p:cNvPr>
          <p:cNvPicPr>
            <a:picLocks noChangeAspect="1"/>
          </p:cNvPicPr>
          <p:nvPr userDrawn="1"/>
        </p:nvPicPr>
        <p:blipFill>
          <a:blip r:embed="rId3"/>
          <a:srcRect/>
          <a:stretch/>
        </p:blipFill>
        <p:spPr>
          <a:xfrm>
            <a:off x="-81774" y="3833313"/>
            <a:ext cx="4783653" cy="1408175"/>
          </a:xfrm>
          <a:prstGeom prst="rect">
            <a:avLst/>
          </a:prstGeom>
        </p:spPr>
      </p:pic>
    </p:spTree>
    <p:extLst>
      <p:ext uri="{BB962C8B-B14F-4D97-AF65-F5344CB8AC3E}">
        <p14:creationId xmlns:p14="http://schemas.microsoft.com/office/powerpoint/2010/main" val="92456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816265"/>
          </a:xfrm>
          <a:prstGeom prst="rect">
            <a:avLst/>
          </a:prstGeom>
        </p:spPr>
        <p:txBody>
          <a:bodyPr lIns="228600" tIns="274320" rIns="0" bIns="0"/>
          <a:lstStyle>
            <a:lvl1pPr>
              <a:lnSpc>
                <a:spcPts val="5600"/>
              </a:lnSpc>
              <a:defRPr sz="5600" b="0" i="0" spc="-200" baseline="0">
                <a:solidFill>
                  <a:srgbClr val="001F5C"/>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0" y="821279"/>
            <a:ext cx="6858000"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6" name="Picture 5">
            <a:extLst>
              <a:ext uri="{FF2B5EF4-FFF2-40B4-BE49-F238E27FC236}">
                <a16:creationId xmlns:a16="http://schemas.microsoft.com/office/drawing/2014/main" id="{45FD9982-9DEC-1847-AF63-A7F4D546256B}"/>
              </a:ext>
            </a:extLst>
          </p:cNvPr>
          <p:cNvPicPr>
            <a:picLocks noChangeAspect="1"/>
          </p:cNvPicPr>
          <p:nvPr userDrawn="1"/>
        </p:nvPicPr>
        <p:blipFill>
          <a:blip r:embed="rId2"/>
          <a:srcRect/>
          <a:stretch/>
        </p:blipFill>
        <p:spPr>
          <a:xfrm>
            <a:off x="38510" y="4309050"/>
            <a:ext cx="2702452" cy="795526"/>
          </a:xfrm>
          <a:prstGeom prst="rect">
            <a:avLst/>
          </a:prstGeom>
        </p:spPr>
      </p:pic>
    </p:spTree>
    <p:extLst>
      <p:ext uri="{BB962C8B-B14F-4D97-AF65-F5344CB8AC3E}">
        <p14:creationId xmlns:p14="http://schemas.microsoft.com/office/powerpoint/2010/main" val="964531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Dark">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0" y="817882"/>
            <a:ext cx="2743817" cy="696594"/>
          </a:xfrm>
          <a:prstGeom prst="rect">
            <a:avLst/>
          </a:prstGeom>
        </p:spPr>
        <p:txBody>
          <a:bodyPr lIns="0" tIns="457200" rIns="0" bIns="0"/>
          <a:lstStyle>
            <a:lvl1pPr marL="0" indent="0">
              <a:lnSpc>
                <a:spcPts val="2500"/>
              </a:lnSpc>
              <a:spcBef>
                <a:spcPts val="0"/>
              </a:spcBef>
              <a:buNone/>
              <a:defRPr sz="2400" b="0" i="0">
                <a:solidFill>
                  <a:srgbClr val="001F5C"/>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6858000" cy="817880"/>
          </a:xfrm>
          <a:prstGeom prst="rect">
            <a:avLst/>
          </a:prstGeom>
        </p:spPr>
        <p:txBody>
          <a:bodyPr lIns="228600" tIns="274320" rIns="0" bIns="0"/>
          <a:lstStyle>
            <a:lvl1pPr>
              <a:lnSpc>
                <a:spcPts val="5600"/>
              </a:lnSpc>
              <a:defRPr sz="5600" b="0" i="0" spc="-200"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0"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1F5C"/>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3" y="817882"/>
            <a:ext cx="2743817" cy="696594"/>
          </a:xfrm>
          <a:prstGeom prst="rect">
            <a:avLst/>
          </a:prstGeom>
        </p:spPr>
        <p:txBody>
          <a:bodyPr lIns="0" tIns="457200" rIns="0" bIns="0"/>
          <a:lstStyle>
            <a:lvl1pPr marL="0" indent="0">
              <a:lnSpc>
                <a:spcPts val="2500"/>
              </a:lnSpc>
              <a:spcBef>
                <a:spcPts val="0"/>
              </a:spcBef>
              <a:buNone/>
              <a:defRPr sz="2400" b="0" i="0">
                <a:solidFill>
                  <a:srgbClr val="001F5C"/>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3"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1F5C"/>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6" y="817882"/>
            <a:ext cx="2743817" cy="696594"/>
          </a:xfrm>
          <a:prstGeom prst="rect">
            <a:avLst/>
          </a:prstGeom>
        </p:spPr>
        <p:txBody>
          <a:bodyPr lIns="0" tIns="457200" rIns="0" bIns="0"/>
          <a:lstStyle>
            <a:lvl1pPr marL="0" indent="0">
              <a:lnSpc>
                <a:spcPts val="2500"/>
              </a:lnSpc>
              <a:spcBef>
                <a:spcPts val="0"/>
              </a:spcBef>
              <a:buNone/>
              <a:defRPr sz="2400" b="0" i="0">
                <a:solidFill>
                  <a:srgbClr val="001F5C"/>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6"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1F5C"/>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pic>
        <p:nvPicPr>
          <p:cNvPr id="11" name="Picture 10">
            <a:extLst>
              <a:ext uri="{FF2B5EF4-FFF2-40B4-BE49-F238E27FC236}">
                <a16:creationId xmlns:a16="http://schemas.microsoft.com/office/drawing/2014/main" id="{925A928D-C0C4-6E4B-860C-8CE329742953}"/>
              </a:ext>
            </a:extLst>
          </p:cNvPr>
          <p:cNvPicPr>
            <a:picLocks noChangeAspect="1"/>
          </p:cNvPicPr>
          <p:nvPr userDrawn="1"/>
        </p:nvPicPr>
        <p:blipFill>
          <a:blip r:embed="rId2"/>
          <a:srcRect/>
          <a:stretch/>
        </p:blipFill>
        <p:spPr>
          <a:xfrm>
            <a:off x="38510" y="4309050"/>
            <a:ext cx="2702452" cy="795526"/>
          </a:xfrm>
          <a:prstGeom prst="rect">
            <a:avLst/>
          </a:prstGeom>
        </p:spPr>
      </p:pic>
    </p:spTree>
    <p:extLst>
      <p:ext uri="{BB962C8B-B14F-4D97-AF65-F5344CB8AC3E}">
        <p14:creationId xmlns:p14="http://schemas.microsoft.com/office/powerpoint/2010/main" val="147101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Dark">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2038"/>
            <a:ext cx="3429000" cy="5147577"/>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29000" y="0"/>
            <a:ext cx="5715000" cy="51435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001F5C"/>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001F5C"/>
                </a:solidFill>
                <a:latin typeface="GT America Rg" pitchFamily="2" charset="77"/>
                <a:ea typeface="GT America Rg"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Body copy here in 11pt.</a:t>
            </a:r>
          </a:p>
        </p:txBody>
      </p:sp>
      <p:pic>
        <p:nvPicPr>
          <p:cNvPr id="7" name="Picture 6">
            <a:extLst>
              <a:ext uri="{FF2B5EF4-FFF2-40B4-BE49-F238E27FC236}">
                <a16:creationId xmlns:a16="http://schemas.microsoft.com/office/drawing/2014/main" id="{0F9D58F6-A7A2-024B-B3DC-4D35564671E9}"/>
              </a:ext>
            </a:extLst>
          </p:cNvPr>
          <p:cNvPicPr>
            <a:picLocks noChangeAspect="1"/>
          </p:cNvPicPr>
          <p:nvPr userDrawn="1"/>
        </p:nvPicPr>
        <p:blipFill>
          <a:blip r:embed="rId2"/>
          <a:srcRect/>
          <a:stretch/>
        </p:blipFill>
        <p:spPr>
          <a:xfrm>
            <a:off x="38510" y="4309050"/>
            <a:ext cx="2702452" cy="795526"/>
          </a:xfrm>
          <a:prstGeom prst="rect">
            <a:avLst/>
          </a:prstGeom>
        </p:spPr>
      </p:pic>
    </p:spTree>
    <p:extLst>
      <p:ext uri="{BB962C8B-B14F-4D97-AF65-F5344CB8AC3E}">
        <p14:creationId xmlns:p14="http://schemas.microsoft.com/office/powerpoint/2010/main" val="391345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Quote-Dark">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038"/>
            <a:ext cx="3429000" cy="5147577"/>
          </a:xfrm>
          <a:prstGeom prst="rect">
            <a:avLst/>
          </a:prstGeom>
          <a:solidFill>
            <a:srgbClr val="EB1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0" y="0"/>
            <a:ext cx="5024673" cy="816265"/>
          </a:xfrm>
          <a:prstGeom prst="rect">
            <a:avLst/>
          </a:prstGeom>
        </p:spPr>
        <p:txBody>
          <a:bodyPr lIns="228600" tIns="274320" rIns="0" bIns="0"/>
          <a:lstStyle>
            <a:lvl1pPr>
              <a:lnSpc>
                <a:spcPts val="5600"/>
              </a:lnSpc>
              <a:defRPr sz="5600" b="0" i="0" spc="-200" baseline="0">
                <a:solidFill>
                  <a:srgbClr val="001F5C"/>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0" y="821279"/>
            <a:ext cx="5024673"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1F5C"/>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5000" y="0"/>
            <a:ext cx="2971800" cy="51435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11" name="Picture 10">
            <a:extLst>
              <a:ext uri="{FF2B5EF4-FFF2-40B4-BE49-F238E27FC236}">
                <a16:creationId xmlns:a16="http://schemas.microsoft.com/office/drawing/2014/main" id="{14551974-10C4-474C-9FEF-6CBB53848EBD}"/>
              </a:ext>
            </a:extLst>
          </p:cNvPr>
          <p:cNvPicPr>
            <a:picLocks noChangeAspect="1"/>
          </p:cNvPicPr>
          <p:nvPr userDrawn="1"/>
        </p:nvPicPr>
        <p:blipFill>
          <a:blip r:embed="rId2"/>
          <a:srcRect/>
          <a:stretch/>
        </p:blipFill>
        <p:spPr>
          <a:xfrm>
            <a:off x="38510" y="4309050"/>
            <a:ext cx="2702452" cy="795526"/>
          </a:xfrm>
          <a:prstGeom prst="rect">
            <a:avLst/>
          </a:prstGeom>
        </p:spPr>
      </p:pic>
    </p:spTree>
    <p:extLst>
      <p:ext uri="{BB962C8B-B14F-4D97-AF65-F5344CB8AC3E}">
        <p14:creationId xmlns:p14="http://schemas.microsoft.com/office/powerpoint/2010/main" val="1472137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llout-Dark">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0" y="0"/>
            <a:ext cx="5939073" cy="4508626"/>
          </a:xfrm>
          <a:prstGeom prst="rect">
            <a:avLst/>
          </a:prstGeom>
        </p:spPr>
        <p:txBody>
          <a:bodyPr lIns="228600" tIns="91440" rIns="0" bIns="0" anchor="ctr" anchorCtr="0"/>
          <a:lstStyle>
            <a:lvl1pPr marL="0" indent="0">
              <a:lnSpc>
                <a:spcPts val="4200"/>
              </a:lnSpc>
              <a:spcBef>
                <a:spcPts val="0"/>
              </a:spcBef>
              <a:buNone/>
              <a:defRPr sz="4000" b="0" i="0">
                <a:solidFill>
                  <a:srgbClr val="001F5C"/>
                </a:solidFill>
                <a:latin typeface="GT America Lt" pitchFamily="2" charset="77"/>
                <a:ea typeface="GT America Lt"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Callout text here.</a:t>
            </a:r>
          </a:p>
          <a:p>
            <a:pPr lvl="0"/>
            <a:r>
              <a:rPr lang="en-US" dirty="0"/>
              <a:t>Try to keep it to three lines max. </a:t>
            </a:r>
          </a:p>
        </p:txBody>
      </p:sp>
      <p:pic>
        <p:nvPicPr>
          <p:cNvPr id="8" name="Picture 7">
            <a:extLst>
              <a:ext uri="{FF2B5EF4-FFF2-40B4-BE49-F238E27FC236}">
                <a16:creationId xmlns:a16="http://schemas.microsoft.com/office/drawing/2014/main" id="{9142B723-E4EB-C14D-8E9C-D9A306FE0F64}"/>
              </a:ext>
            </a:extLst>
          </p:cNvPr>
          <p:cNvPicPr>
            <a:picLocks noChangeAspect="1"/>
          </p:cNvPicPr>
          <p:nvPr userDrawn="1"/>
        </p:nvPicPr>
        <p:blipFill>
          <a:blip r:embed="rId2"/>
          <a:srcRect/>
          <a:stretch/>
        </p:blipFill>
        <p:spPr>
          <a:xfrm>
            <a:off x="6857998" y="0"/>
            <a:ext cx="2286001" cy="5143500"/>
          </a:xfrm>
          <a:prstGeom prst="rect">
            <a:avLst/>
          </a:prstGeom>
        </p:spPr>
      </p:pic>
      <p:pic>
        <p:nvPicPr>
          <p:cNvPr id="5" name="Picture 4">
            <a:extLst>
              <a:ext uri="{FF2B5EF4-FFF2-40B4-BE49-F238E27FC236}">
                <a16:creationId xmlns:a16="http://schemas.microsoft.com/office/drawing/2014/main" id="{8E91E6B4-6C8D-B34D-A8F5-6505EAAA41E6}"/>
              </a:ext>
            </a:extLst>
          </p:cNvPr>
          <p:cNvPicPr>
            <a:picLocks noChangeAspect="1"/>
          </p:cNvPicPr>
          <p:nvPr userDrawn="1"/>
        </p:nvPicPr>
        <p:blipFill>
          <a:blip r:embed="rId3"/>
          <a:srcRect/>
          <a:stretch/>
        </p:blipFill>
        <p:spPr>
          <a:xfrm>
            <a:off x="38510" y="4309050"/>
            <a:ext cx="2702452" cy="795526"/>
          </a:xfrm>
          <a:prstGeom prst="rect">
            <a:avLst/>
          </a:prstGeom>
        </p:spPr>
      </p:pic>
    </p:spTree>
    <p:extLst>
      <p:ext uri="{BB962C8B-B14F-4D97-AF65-F5344CB8AC3E}">
        <p14:creationId xmlns:p14="http://schemas.microsoft.com/office/powerpoint/2010/main" val="413225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290160"/>
            <a:ext cx="7999141" cy="1379481"/>
          </a:xfrm>
          <a:prstGeom prst="rect">
            <a:avLst/>
          </a:prstGeom>
        </p:spPr>
        <p:txBody>
          <a:bodyPr lIns="228600" tIns="0" rIns="0" bIns="0" anchor="b"/>
          <a:lstStyle>
            <a:lvl1pPr algn="l">
              <a:lnSpc>
                <a:spcPts val="5600"/>
              </a:lnSpc>
              <a:defRPr sz="5600" b="0" i="0" spc="-200" baseline="0">
                <a:solidFill>
                  <a:srgbClr val="004F91"/>
                </a:solidFill>
                <a:latin typeface="GT America Lt" pitchFamily="2" charset="77"/>
                <a:ea typeface="GT America Lt" pitchFamily="2" charset="77"/>
              </a:defRPr>
            </a:lvl1pPr>
          </a:lstStyle>
          <a:p>
            <a:r>
              <a:rPr lang="en-US" dirty="0"/>
              <a:t>Presentation Title</a:t>
            </a:r>
          </a:p>
        </p:txBody>
      </p:sp>
      <p:sp>
        <p:nvSpPr>
          <p:cNvPr id="3" name="Subtitle 2"/>
          <p:cNvSpPr>
            <a:spLocks noGrp="1"/>
          </p:cNvSpPr>
          <p:nvPr>
            <p:ph type="subTitle" idx="1" hasCustomPrompt="1"/>
          </p:nvPr>
        </p:nvSpPr>
        <p:spPr>
          <a:xfrm>
            <a:off x="-1" y="2702122"/>
            <a:ext cx="7999141" cy="315992"/>
          </a:xfrm>
          <a:prstGeom prst="rect">
            <a:avLst/>
          </a:prstGeom>
        </p:spPr>
        <p:txBody>
          <a:bodyPr lIns="228600" tIns="0" rIns="0" bIns="0"/>
          <a:lstStyle>
            <a:lvl1pPr marL="0" indent="0" algn="l">
              <a:buNone/>
              <a:defRPr sz="2400" b="0" i="0">
                <a:solidFill>
                  <a:srgbClr val="004F91"/>
                </a:solidFill>
                <a:latin typeface="GT America Lt" pitchFamily="2" charset="77"/>
                <a:ea typeface="GT America L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p:txBody>
      </p:sp>
      <p:pic>
        <p:nvPicPr>
          <p:cNvPr id="10" name="Picture 9" descr="Background pattern&#10;&#10;Description automatically generated">
            <a:extLst>
              <a:ext uri="{FF2B5EF4-FFF2-40B4-BE49-F238E27FC236}">
                <a16:creationId xmlns:a16="http://schemas.microsoft.com/office/drawing/2014/main" id="{E1C2BC4A-05CA-914E-9030-4B9ACAF83C3D}"/>
              </a:ext>
            </a:extLst>
          </p:cNvPr>
          <p:cNvPicPr>
            <a:picLocks noChangeAspect="1"/>
          </p:cNvPicPr>
          <p:nvPr userDrawn="1"/>
        </p:nvPicPr>
        <p:blipFill>
          <a:blip r:embed="rId2"/>
          <a:stretch>
            <a:fillRect/>
          </a:stretch>
        </p:blipFill>
        <p:spPr>
          <a:xfrm>
            <a:off x="0" y="3429000"/>
            <a:ext cx="9144000" cy="1714500"/>
          </a:xfrm>
          <a:prstGeom prst="rect">
            <a:avLst/>
          </a:prstGeom>
        </p:spPr>
      </p:pic>
      <p:pic>
        <p:nvPicPr>
          <p:cNvPr id="8" name="Picture 7">
            <a:extLst>
              <a:ext uri="{FF2B5EF4-FFF2-40B4-BE49-F238E27FC236}">
                <a16:creationId xmlns:a16="http://schemas.microsoft.com/office/drawing/2014/main" id="{ECAC51FC-53B8-D445-8ADD-6E157740B690}"/>
              </a:ext>
            </a:extLst>
          </p:cNvPr>
          <p:cNvPicPr>
            <a:picLocks noChangeAspect="1"/>
          </p:cNvPicPr>
          <p:nvPr userDrawn="1"/>
        </p:nvPicPr>
        <p:blipFill>
          <a:blip r:embed="rId3"/>
          <a:srcRect/>
          <a:stretch/>
        </p:blipFill>
        <p:spPr>
          <a:xfrm>
            <a:off x="-81775" y="-89676"/>
            <a:ext cx="4783656" cy="1408175"/>
          </a:xfrm>
          <a:prstGeom prst="rect">
            <a:avLst/>
          </a:prstGeom>
        </p:spPr>
      </p:pic>
    </p:spTree>
    <p:extLst>
      <p:ext uri="{BB962C8B-B14F-4D97-AF65-F5344CB8AC3E}">
        <p14:creationId xmlns:p14="http://schemas.microsoft.com/office/powerpoint/2010/main" val="31985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6858000" cy="816265"/>
          </a:xfrm>
          <a:prstGeom prst="rect">
            <a:avLst/>
          </a:prstGeom>
        </p:spPr>
        <p:txBody>
          <a:bodyPr lIns="228600" tIns="274320" rIns="0" bIns="0"/>
          <a:lstStyle>
            <a:lvl1pPr>
              <a:lnSpc>
                <a:spcPts val="5600"/>
              </a:lnSpc>
              <a:defRPr sz="5600" b="0" i="0" spc="-200" baseline="0">
                <a:solidFill>
                  <a:srgbClr val="004F91"/>
                </a:solidFill>
                <a:latin typeface="GT America Lt" pitchFamily="2" charset="77"/>
                <a:ea typeface="GT America Lt" pitchFamily="2" charset="77"/>
              </a:defRPr>
            </a:lvl1pPr>
          </a:lstStyle>
          <a:p>
            <a:r>
              <a:rPr lang="en-US" dirty="0"/>
              <a:t>Headline Here</a:t>
            </a:r>
          </a:p>
        </p:txBody>
      </p:sp>
      <p:sp>
        <p:nvSpPr>
          <p:cNvPr id="3" name="Content Placeholder 2"/>
          <p:cNvSpPr>
            <a:spLocks noGrp="1"/>
          </p:cNvSpPr>
          <p:nvPr>
            <p:ph idx="1" hasCustomPrompt="1"/>
          </p:nvPr>
        </p:nvSpPr>
        <p:spPr>
          <a:xfrm>
            <a:off x="0" y="821279"/>
            <a:ext cx="6858000"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4F91"/>
                </a:solidFill>
                <a:latin typeface="GT America Rg" pitchFamily="2" charset="77"/>
                <a:ea typeface="GT America Rg" pitchFamily="2" charset="77"/>
              </a:defRPr>
            </a:lvl1pPr>
          </a:lstStyle>
          <a:p>
            <a:pPr lvl="0"/>
            <a:r>
              <a:rPr lang="en-US" dirty="0"/>
              <a:t>For subtitle, use 24pt. For body copy, use 11pt. For source info, use 8pt.</a:t>
            </a:r>
          </a:p>
        </p:txBody>
      </p:sp>
      <p:pic>
        <p:nvPicPr>
          <p:cNvPr id="5" name="Picture 4">
            <a:extLst>
              <a:ext uri="{FF2B5EF4-FFF2-40B4-BE49-F238E27FC236}">
                <a16:creationId xmlns:a16="http://schemas.microsoft.com/office/drawing/2014/main" id="{3ED75F67-E9A0-1941-98D4-F9077841463B}"/>
              </a:ext>
            </a:extLst>
          </p:cNvPr>
          <p:cNvPicPr>
            <a:picLocks noChangeAspect="1"/>
          </p:cNvPicPr>
          <p:nvPr userDrawn="1"/>
        </p:nvPicPr>
        <p:blipFill>
          <a:blip r:embed="rId2"/>
          <a:srcRect/>
          <a:stretch/>
        </p:blipFill>
        <p:spPr>
          <a:xfrm>
            <a:off x="38510" y="4309050"/>
            <a:ext cx="2702452" cy="795527"/>
          </a:xfrm>
          <a:prstGeom prst="rect">
            <a:avLst/>
          </a:prstGeom>
        </p:spPr>
      </p:pic>
    </p:spTree>
    <p:extLst>
      <p:ext uri="{BB962C8B-B14F-4D97-AF65-F5344CB8AC3E}">
        <p14:creationId xmlns:p14="http://schemas.microsoft.com/office/powerpoint/2010/main" val="403596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L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62360" y="817882"/>
            <a:ext cx="2743817" cy="696594"/>
          </a:xfrm>
          <a:prstGeom prst="rect">
            <a:avLst/>
          </a:prstGeom>
        </p:spPr>
        <p:txBody>
          <a:bodyPr lIns="0" tIns="457200" rIns="0" bIns="0"/>
          <a:lstStyle>
            <a:lvl1pPr marL="0" indent="0">
              <a:lnSpc>
                <a:spcPts val="2500"/>
              </a:lnSpc>
              <a:spcBef>
                <a:spcPts val="0"/>
              </a:spcBef>
              <a:buNone/>
              <a:defRPr sz="2400" b="0" i="0">
                <a:solidFill>
                  <a:srgbClr val="004F91"/>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8" name="Title 1">
            <a:extLst>
              <a:ext uri="{FF2B5EF4-FFF2-40B4-BE49-F238E27FC236}">
                <a16:creationId xmlns:a16="http://schemas.microsoft.com/office/drawing/2014/main" id="{818EEE50-8C20-7D4B-99FA-700A05DCEEF3}"/>
              </a:ext>
            </a:extLst>
          </p:cNvPr>
          <p:cNvSpPr>
            <a:spLocks noGrp="1"/>
          </p:cNvSpPr>
          <p:nvPr>
            <p:ph type="title" hasCustomPrompt="1"/>
          </p:nvPr>
        </p:nvSpPr>
        <p:spPr>
          <a:xfrm>
            <a:off x="0" y="1"/>
            <a:ext cx="6858000" cy="817880"/>
          </a:xfrm>
          <a:prstGeom prst="rect">
            <a:avLst/>
          </a:prstGeom>
        </p:spPr>
        <p:txBody>
          <a:bodyPr lIns="228600" tIns="274320" rIns="0" bIns="0"/>
          <a:lstStyle>
            <a:lvl1pPr>
              <a:lnSpc>
                <a:spcPts val="5600"/>
              </a:lnSpc>
              <a:defRPr sz="5600" b="0" i="0" spc="-200" baseline="0">
                <a:solidFill>
                  <a:srgbClr val="004F91"/>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B617EC3C-D29A-EF49-911C-138230836465}"/>
              </a:ext>
            </a:extLst>
          </p:cNvPr>
          <p:cNvSpPr>
            <a:spLocks noGrp="1"/>
          </p:cNvSpPr>
          <p:nvPr>
            <p:ph sz="half" idx="10" hasCustomPrompt="1"/>
          </p:nvPr>
        </p:nvSpPr>
        <p:spPr>
          <a:xfrm>
            <a:off x="262360"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4F91"/>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0" name="Content Placeholder 2">
            <a:extLst>
              <a:ext uri="{FF2B5EF4-FFF2-40B4-BE49-F238E27FC236}">
                <a16:creationId xmlns:a16="http://schemas.microsoft.com/office/drawing/2014/main" id="{FDF61168-006F-044C-8BD8-1CAF947FB24A}"/>
              </a:ext>
            </a:extLst>
          </p:cNvPr>
          <p:cNvSpPr>
            <a:spLocks noGrp="1"/>
          </p:cNvSpPr>
          <p:nvPr>
            <p:ph sz="half" idx="15" hasCustomPrompt="1"/>
          </p:nvPr>
        </p:nvSpPr>
        <p:spPr>
          <a:xfrm>
            <a:off x="3161203" y="817882"/>
            <a:ext cx="2743817" cy="696594"/>
          </a:xfrm>
          <a:prstGeom prst="rect">
            <a:avLst/>
          </a:prstGeom>
        </p:spPr>
        <p:txBody>
          <a:bodyPr lIns="0" tIns="457200" rIns="0" bIns="0"/>
          <a:lstStyle>
            <a:lvl1pPr marL="0" indent="0">
              <a:lnSpc>
                <a:spcPts val="2500"/>
              </a:lnSpc>
              <a:spcBef>
                <a:spcPts val="0"/>
              </a:spcBef>
              <a:buNone/>
              <a:defRPr sz="2400" b="0" i="0">
                <a:solidFill>
                  <a:srgbClr val="004F91"/>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1" name="Content Placeholder 2">
            <a:extLst>
              <a:ext uri="{FF2B5EF4-FFF2-40B4-BE49-F238E27FC236}">
                <a16:creationId xmlns:a16="http://schemas.microsoft.com/office/drawing/2014/main" id="{87120F69-8274-9547-B64B-153ADAA17AF6}"/>
              </a:ext>
            </a:extLst>
          </p:cNvPr>
          <p:cNvSpPr>
            <a:spLocks noGrp="1"/>
          </p:cNvSpPr>
          <p:nvPr>
            <p:ph sz="half" idx="16" hasCustomPrompt="1"/>
          </p:nvPr>
        </p:nvSpPr>
        <p:spPr>
          <a:xfrm>
            <a:off x="3161203"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4F91"/>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sp>
        <p:nvSpPr>
          <p:cNvPr id="32" name="Content Placeholder 2">
            <a:extLst>
              <a:ext uri="{FF2B5EF4-FFF2-40B4-BE49-F238E27FC236}">
                <a16:creationId xmlns:a16="http://schemas.microsoft.com/office/drawing/2014/main" id="{A3188B4A-2444-7A41-830F-51C7A3BAD40B}"/>
              </a:ext>
            </a:extLst>
          </p:cNvPr>
          <p:cNvSpPr>
            <a:spLocks noGrp="1"/>
          </p:cNvSpPr>
          <p:nvPr>
            <p:ph sz="half" idx="17" hasCustomPrompt="1"/>
          </p:nvPr>
        </p:nvSpPr>
        <p:spPr>
          <a:xfrm>
            <a:off x="6060046" y="817882"/>
            <a:ext cx="2743817" cy="696594"/>
          </a:xfrm>
          <a:prstGeom prst="rect">
            <a:avLst/>
          </a:prstGeom>
        </p:spPr>
        <p:txBody>
          <a:bodyPr lIns="0" tIns="457200" rIns="0" bIns="0"/>
          <a:lstStyle>
            <a:lvl1pPr marL="0" indent="0">
              <a:lnSpc>
                <a:spcPts val="2500"/>
              </a:lnSpc>
              <a:spcBef>
                <a:spcPts val="0"/>
              </a:spcBef>
              <a:buNone/>
              <a:defRPr sz="2400" b="0" i="0">
                <a:solidFill>
                  <a:srgbClr val="004F91"/>
                </a:solidFill>
                <a:latin typeface="GT America Lt" pitchFamily="2" charset="77"/>
                <a:ea typeface="GT America Lt"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 Here</a:t>
            </a:r>
          </a:p>
        </p:txBody>
      </p:sp>
      <p:sp>
        <p:nvSpPr>
          <p:cNvPr id="33" name="Content Placeholder 2">
            <a:extLst>
              <a:ext uri="{FF2B5EF4-FFF2-40B4-BE49-F238E27FC236}">
                <a16:creationId xmlns:a16="http://schemas.microsoft.com/office/drawing/2014/main" id="{C59DA2A6-E7AE-FB47-B585-E97A5134E990}"/>
              </a:ext>
            </a:extLst>
          </p:cNvPr>
          <p:cNvSpPr>
            <a:spLocks noGrp="1"/>
          </p:cNvSpPr>
          <p:nvPr>
            <p:ph sz="half" idx="18" hasCustomPrompt="1"/>
          </p:nvPr>
        </p:nvSpPr>
        <p:spPr>
          <a:xfrm>
            <a:off x="6060046" y="1514476"/>
            <a:ext cx="2743817" cy="1341846"/>
          </a:xfrm>
          <a:prstGeom prst="rect">
            <a:avLst/>
          </a:prstGeom>
        </p:spPr>
        <p:txBody>
          <a:bodyPr lIns="0" tIns="182880" rIns="0" bIns="0"/>
          <a:lstStyle>
            <a:lvl1pPr marL="137160" indent="-137160">
              <a:lnSpc>
                <a:spcPct val="100000"/>
              </a:lnSpc>
              <a:spcBef>
                <a:spcPts val="0"/>
              </a:spcBef>
              <a:spcAft>
                <a:spcPts val="300"/>
              </a:spcAft>
              <a:buFont typeface="Arial" panose="020B0604020202020204" pitchFamily="34" charset="0"/>
              <a:buChar char="•"/>
              <a:defRPr sz="1100" b="0" i="0">
                <a:solidFill>
                  <a:srgbClr val="004F91"/>
                </a:solidFill>
                <a:latin typeface="GT America Rg" pitchFamily="2" charset="77"/>
                <a:ea typeface="GT America Rg"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Bullet point</a:t>
            </a:r>
          </a:p>
          <a:p>
            <a:pPr lvl="0"/>
            <a:r>
              <a:rPr lang="en-US" dirty="0"/>
              <a:t>Bullet point</a:t>
            </a:r>
          </a:p>
          <a:p>
            <a:pPr lvl="0"/>
            <a:r>
              <a:rPr lang="en-US" dirty="0"/>
              <a:t>Bullet point</a:t>
            </a:r>
          </a:p>
        </p:txBody>
      </p:sp>
      <p:pic>
        <p:nvPicPr>
          <p:cNvPr id="10" name="Picture 9">
            <a:extLst>
              <a:ext uri="{FF2B5EF4-FFF2-40B4-BE49-F238E27FC236}">
                <a16:creationId xmlns:a16="http://schemas.microsoft.com/office/drawing/2014/main" id="{E86A8143-E6C5-DD49-93F2-9417C2429A03}"/>
              </a:ext>
            </a:extLst>
          </p:cNvPr>
          <p:cNvPicPr>
            <a:picLocks noChangeAspect="1"/>
          </p:cNvPicPr>
          <p:nvPr userDrawn="1"/>
        </p:nvPicPr>
        <p:blipFill>
          <a:blip r:embed="rId2"/>
          <a:srcRect/>
          <a:stretch/>
        </p:blipFill>
        <p:spPr>
          <a:xfrm>
            <a:off x="38510" y="4309050"/>
            <a:ext cx="2702452" cy="795527"/>
          </a:xfrm>
          <a:prstGeom prst="rect">
            <a:avLst/>
          </a:prstGeom>
        </p:spPr>
      </p:pic>
    </p:spTree>
    <p:extLst>
      <p:ext uri="{BB962C8B-B14F-4D97-AF65-F5344CB8AC3E}">
        <p14:creationId xmlns:p14="http://schemas.microsoft.com/office/powerpoint/2010/main" val="20829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Ligh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0" y="-2038"/>
            <a:ext cx="3429000" cy="5147577"/>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Picture Placeholder 2">
            <a:extLst>
              <a:ext uri="{FF2B5EF4-FFF2-40B4-BE49-F238E27FC236}">
                <a16:creationId xmlns:a16="http://schemas.microsoft.com/office/drawing/2014/main" id="{2045CEBD-1597-BC46-8F79-80B66EE7A47A}"/>
              </a:ext>
            </a:extLst>
          </p:cNvPr>
          <p:cNvSpPr>
            <a:spLocks noGrp="1"/>
          </p:cNvSpPr>
          <p:nvPr>
            <p:ph type="pic" sz="quarter" idx="24"/>
          </p:nvPr>
        </p:nvSpPr>
        <p:spPr>
          <a:xfrm>
            <a:off x="3429000" y="0"/>
            <a:ext cx="5715000" cy="51435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
        <p:nvSpPr>
          <p:cNvPr id="20" name="Title 1">
            <a:extLst>
              <a:ext uri="{FF2B5EF4-FFF2-40B4-BE49-F238E27FC236}">
                <a16:creationId xmlns:a16="http://schemas.microsoft.com/office/drawing/2014/main" id="{BEE6B09F-68A1-0A43-AFB3-5D29ED085205}"/>
              </a:ext>
            </a:extLst>
          </p:cNvPr>
          <p:cNvSpPr>
            <a:spLocks noGrp="1"/>
          </p:cNvSpPr>
          <p:nvPr>
            <p:ph type="ctrTitle" hasCustomPrompt="1"/>
          </p:nvPr>
        </p:nvSpPr>
        <p:spPr>
          <a:xfrm>
            <a:off x="0" y="-2039"/>
            <a:ext cx="2970564" cy="513027"/>
          </a:xfrm>
          <a:prstGeom prst="rect">
            <a:avLst/>
          </a:prstGeom>
        </p:spPr>
        <p:txBody>
          <a:bodyPr lIns="228600" tIns="274320" rIns="0" bIns="0" anchor="t" anchorCtr="0"/>
          <a:lstStyle>
            <a:lvl1pPr algn="l">
              <a:lnSpc>
                <a:spcPts val="2400"/>
              </a:lnSpc>
              <a:defRPr sz="2400" b="0" i="0" spc="0" baseline="0">
                <a:solidFill>
                  <a:srgbClr val="004F91"/>
                </a:solidFill>
                <a:latin typeface="GT America Lt" pitchFamily="2" charset="77"/>
                <a:ea typeface="GT America Lt" pitchFamily="2" charset="77"/>
              </a:defRPr>
            </a:lvl1pPr>
          </a:lstStyle>
          <a:p>
            <a:r>
              <a:rPr lang="en-US" dirty="0"/>
              <a:t>Headline Here</a:t>
            </a:r>
          </a:p>
        </p:txBody>
      </p:sp>
      <p:sp>
        <p:nvSpPr>
          <p:cNvPr id="21" name="Subtitle 2">
            <a:extLst>
              <a:ext uri="{FF2B5EF4-FFF2-40B4-BE49-F238E27FC236}">
                <a16:creationId xmlns:a16="http://schemas.microsoft.com/office/drawing/2014/main" id="{9E55CD58-3E32-AF4D-9821-A3197D0C665F}"/>
              </a:ext>
            </a:extLst>
          </p:cNvPr>
          <p:cNvSpPr>
            <a:spLocks noGrp="1"/>
          </p:cNvSpPr>
          <p:nvPr>
            <p:ph type="subTitle" idx="1" hasCustomPrompt="1"/>
          </p:nvPr>
        </p:nvSpPr>
        <p:spPr>
          <a:xfrm>
            <a:off x="0" y="510988"/>
            <a:ext cx="2970564" cy="3805688"/>
          </a:xfrm>
          <a:prstGeom prst="rect">
            <a:avLst/>
          </a:prstGeom>
        </p:spPr>
        <p:txBody>
          <a:bodyPr lIns="228600" tIns="457200" rIns="0" bIns="0"/>
          <a:lstStyle>
            <a:lvl1pPr marL="0" indent="0" algn="l">
              <a:lnSpc>
                <a:spcPct val="100000"/>
              </a:lnSpc>
              <a:spcBef>
                <a:spcPts val="0"/>
              </a:spcBef>
              <a:buNone/>
              <a:defRPr sz="1100" b="0" i="0">
                <a:solidFill>
                  <a:srgbClr val="004F91"/>
                </a:solidFill>
                <a:latin typeface="GT America Rg" pitchFamily="2" charset="77"/>
                <a:ea typeface="GT America Rg"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Body copy here in 11pt.</a:t>
            </a:r>
          </a:p>
        </p:txBody>
      </p:sp>
      <p:pic>
        <p:nvPicPr>
          <p:cNvPr id="7" name="Picture 6">
            <a:extLst>
              <a:ext uri="{FF2B5EF4-FFF2-40B4-BE49-F238E27FC236}">
                <a16:creationId xmlns:a16="http://schemas.microsoft.com/office/drawing/2014/main" id="{C1D0D131-8067-AB44-B2D8-61555C53D28B}"/>
              </a:ext>
            </a:extLst>
          </p:cNvPr>
          <p:cNvPicPr>
            <a:picLocks noChangeAspect="1"/>
          </p:cNvPicPr>
          <p:nvPr userDrawn="1"/>
        </p:nvPicPr>
        <p:blipFill>
          <a:blip r:embed="rId2"/>
          <a:srcRect/>
          <a:stretch/>
        </p:blipFill>
        <p:spPr>
          <a:xfrm>
            <a:off x="38510" y="4309050"/>
            <a:ext cx="2702452" cy="795527"/>
          </a:xfrm>
          <a:prstGeom prst="rect">
            <a:avLst/>
          </a:prstGeom>
        </p:spPr>
      </p:pic>
    </p:spTree>
    <p:extLst>
      <p:ext uri="{BB962C8B-B14F-4D97-AF65-F5344CB8AC3E}">
        <p14:creationId xmlns:p14="http://schemas.microsoft.com/office/powerpoint/2010/main" val="9902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Quote-Light">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014F65-5296-9244-9E4A-6D6149BEC3BE}"/>
              </a:ext>
            </a:extLst>
          </p:cNvPr>
          <p:cNvSpPr/>
          <p:nvPr userDrawn="1"/>
        </p:nvSpPr>
        <p:spPr>
          <a:xfrm>
            <a:off x="5715000" y="-2038"/>
            <a:ext cx="3429000" cy="5147577"/>
          </a:xfrm>
          <a:prstGeom prst="rect">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Title 1">
            <a:extLst>
              <a:ext uri="{FF2B5EF4-FFF2-40B4-BE49-F238E27FC236}">
                <a16:creationId xmlns:a16="http://schemas.microsoft.com/office/drawing/2014/main" id="{BE52739A-1709-A048-898F-FFBCB6135FB5}"/>
              </a:ext>
            </a:extLst>
          </p:cNvPr>
          <p:cNvSpPr>
            <a:spLocks noGrp="1"/>
          </p:cNvSpPr>
          <p:nvPr>
            <p:ph type="title" hasCustomPrompt="1"/>
          </p:nvPr>
        </p:nvSpPr>
        <p:spPr>
          <a:xfrm>
            <a:off x="0" y="0"/>
            <a:ext cx="5024673" cy="816265"/>
          </a:xfrm>
          <a:prstGeom prst="rect">
            <a:avLst/>
          </a:prstGeom>
        </p:spPr>
        <p:txBody>
          <a:bodyPr lIns="228600" tIns="274320" rIns="0" bIns="0"/>
          <a:lstStyle>
            <a:lvl1pPr>
              <a:lnSpc>
                <a:spcPts val="5600"/>
              </a:lnSpc>
              <a:defRPr sz="5600" b="0" i="0" spc="-200" baseline="0">
                <a:solidFill>
                  <a:srgbClr val="004F91"/>
                </a:solidFill>
                <a:latin typeface="GT America Lt" pitchFamily="2" charset="77"/>
                <a:ea typeface="GT America Lt" pitchFamily="2" charset="77"/>
              </a:defRPr>
            </a:lvl1pPr>
          </a:lstStyle>
          <a:p>
            <a:r>
              <a:rPr lang="en-US" dirty="0"/>
              <a:t>Headline Here</a:t>
            </a:r>
          </a:p>
        </p:txBody>
      </p:sp>
      <p:sp>
        <p:nvSpPr>
          <p:cNvPr id="9" name="Content Placeholder 2">
            <a:extLst>
              <a:ext uri="{FF2B5EF4-FFF2-40B4-BE49-F238E27FC236}">
                <a16:creationId xmlns:a16="http://schemas.microsoft.com/office/drawing/2014/main" id="{66BB75BA-9A0F-F44E-89EC-30BA17314574}"/>
              </a:ext>
            </a:extLst>
          </p:cNvPr>
          <p:cNvSpPr>
            <a:spLocks noGrp="1"/>
          </p:cNvSpPr>
          <p:nvPr>
            <p:ph idx="1" hasCustomPrompt="1"/>
          </p:nvPr>
        </p:nvSpPr>
        <p:spPr>
          <a:xfrm>
            <a:off x="0" y="821279"/>
            <a:ext cx="5024673" cy="3505956"/>
          </a:xfrm>
          <a:prstGeom prst="rect">
            <a:avLst/>
          </a:prstGeom>
        </p:spPr>
        <p:txBody>
          <a:bodyPr lIns="274320" tIns="457200" rIns="0" bIns="0"/>
          <a:lstStyle>
            <a:lvl1pPr marL="0" indent="0">
              <a:lnSpc>
                <a:spcPct val="100000"/>
              </a:lnSpc>
              <a:spcBef>
                <a:spcPts val="0"/>
              </a:spcBef>
              <a:spcAft>
                <a:spcPts val="300"/>
              </a:spcAft>
              <a:buNone/>
              <a:defRPr sz="1100" b="0" i="0">
                <a:solidFill>
                  <a:srgbClr val="004F91"/>
                </a:solidFill>
                <a:latin typeface="GT America Rg" pitchFamily="2" charset="77"/>
                <a:ea typeface="GT America Rg" pitchFamily="2" charset="77"/>
              </a:defRPr>
            </a:lvl1pPr>
          </a:lstStyle>
          <a:p>
            <a:pPr lvl="0"/>
            <a:r>
              <a:rPr lang="en-US" dirty="0"/>
              <a:t>For subtitle, use 24pt. For body copy, use 11pt. For source info, use 8pt.</a:t>
            </a:r>
          </a:p>
        </p:txBody>
      </p:sp>
      <p:sp>
        <p:nvSpPr>
          <p:cNvPr id="3" name="Text Placeholder 2">
            <a:extLst>
              <a:ext uri="{FF2B5EF4-FFF2-40B4-BE49-F238E27FC236}">
                <a16:creationId xmlns:a16="http://schemas.microsoft.com/office/drawing/2014/main" id="{F5CDEE5E-5E69-B644-86B8-4391B337B975}"/>
              </a:ext>
            </a:extLst>
          </p:cNvPr>
          <p:cNvSpPr>
            <a:spLocks noGrp="1"/>
          </p:cNvSpPr>
          <p:nvPr>
            <p:ph type="body" sz="quarter" idx="10" hasCustomPrompt="1"/>
          </p:nvPr>
        </p:nvSpPr>
        <p:spPr>
          <a:xfrm>
            <a:off x="5715000" y="0"/>
            <a:ext cx="2971800" cy="51435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pic>
        <p:nvPicPr>
          <p:cNvPr id="11" name="Picture 10">
            <a:extLst>
              <a:ext uri="{FF2B5EF4-FFF2-40B4-BE49-F238E27FC236}">
                <a16:creationId xmlns:a16="http://schemas.microsoft.com/office/drawing/2014/main" id="{A5A22FB1-6A2A-B64D-8C88-CF0F3D15F4AD}"/>
              </a:ext>
            </a:extLst>
          </p:cNvPr>
          <p:cNvPicPr>
            <a:picLocks noChangeAspect="1"/>
          </p:cNvPicPr>
          <p:nvPr userDrawn="1"/>
        </p:nvPicPr>
        <p:blipFill>
          <a:blip r:embed="rId2"/>
          <a:srcRect/>
          <a:stretch/>
        </p:blipFill>
        <p:spPr>
          <a:xfrm>
            <a:off x="38510" y="4309050"/>
            <a:ext cx="2702452" cy="795527"/>
          </a:xfrm>
          <a:prstGeom prst="rect">
            <a:avLst/>
          </a:prstGeom>
        </p:spPr>
      </p:pic>
    </p:spTree>
    <p:extLst>
      <p:ext uri="{BB962C8B-B14F-4D97-AF65-F5344CB8AC3E}">
        <p14:creationId xmlns:p14="http://schemas.microsoft.com/office/powerpoint/2010/main" val="257331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out-Ligh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0" y="0"/>
            <a:ext cx="5939073" cy="4508626"/>
          </a:xfrm>
          <a:prstGeom prst="rect">
            <a:avLst/>
          </a:prstGeom>
        </p:spPr>
        <p:txBody>
          <a:bodyPr lIns="228600" tIns="91440" rIns="0" bIns="0" anchor="ctr" anchorCtr="0"/>
          <a:lstStyle>
            <a:lvl1pPr marL="0" indent="0">
              <a:lnSpc>
                <a:spcPts val="4200"/>
              </a:lnSpc>
              <a:spcBef>
                <a:spcPts val="0"/>
              </a:spcBef>
              <a:buNone/>
              <a:defRPr sz="4000" b="0" i="0">
                <a:solidFill>
                  <a:srgbClr val="004F91"/>
                </a:solidFill>
                <a:latin typeface="GT America Lt" pitchFamily="2" charset="77"/>
                <a:ea typeface="GT America Lt" pitchFamily="2"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Callout text here.</a:t>
            </a:r>
          </a:p>
          <a:p>
            <a:pPr lvl="0"/>
            <a:r>
              <a:rPr lang="en-US" dirty="0"/>
              <a:t>Try to keep it to three lines max. </a:t>
            </a:r>
          </a:p>
        </p:txBody>
      </p:sp>
      <p:pic>
        <p:nvPicPr>
          <p:cNvPr id="8" name="Generic-USCC-PPT_Session-pattern-insightfulblue.png" descr="Generic-USCC-PPT_Session-pattern-insightfulblue.png">
            <a:extLst>
              <a:ext uri="{FF2B5EF4-FFF2-40B4-BE49-F238E27FC236}">
                <a16:creationId xmlns:a16="http://schemas.microsoft.com/office/drawing/2014/main" id="{D99DEFEC-1703-FC49-B77C-131D0E78F3C8}"/>
              </a:ext>
            </a:extLst>
          </p:cNvPr>
          <p:cNvPicPr>
            <a:picLocks noChangeAspect="1"/>
          </p:cNvPicPr>
          <p:nvPr userDrawn="1"/>
        </p:nvPicPr>
        <p:blipFill rotWithShape="1">
          <a:blip r:embed="rId2"/>
          <a:srcRect l="74991"/>
          <a:stretch/>
        </p:blipFill>
        <p:spPr>
          <a:xfrm>
            <a:off x="6857659" y="0"/>
            <a:ext cx="2286341" cy="5143500"/>
          </a:xfrm>
          <a:prstGeom prst="rect">
            <a:avLst/>
          </a:prstGeom>
          <a:ln w="12700">
            <a:miter lim="400000"/>
          </a:ln>
        </p:spPr>
      </p:pic>
      <p:pic>
        <p:nvPicPr>
          <p:cNvPr id="5" name="Picture 4">
            <a:extLst>
              <a:ext uri="{FF2B5EF4-FFF2-40B4-BE49-F238E27FC236}">
                <a16:creationId xmlns:a16="http://schemas.microsoft.com/office/drawing/2014/main" id="{13B19713-FE85-664F-B492-CBFBB103BDA6}"/>
              </a:ext>
            </a:extLst>
          </p:cNvPr>
          <p:cNvPicPr>
            <a:picLocks noChangeAspect="1"/>
          </p:cNvPicPr>
          <p:nvPr userDrawn="1"/>
        </p:nvPicPr>
        <p:blipFill>
          <a:blip r:embed="rId3"/>
          <a:srcRect/>
          <a:stretch/>
        </p:blipFill>
        <p:spPr>
          <a:xfrm>
            <a:off x="38510" y="4309050"/>
            <a:ext cx="2702452" cy="795527"/>
          </a:xfrm>
          <a:prstGeom prst="rect">
            <a:avLst/>
          </a:prstGeom>
        </p:spPr>
      </p:pic>
    </p:spTree>
    <p:extLst>
      <p:ext uri="{BB962C8B-B14F-4D97-AF65-F5344CB8AC3E}">
        <p14:creationId xmlns:p14="http://schemas.microsoft.com/office/powerpoint/2010/main" val="182866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E5E1-0D89-5943-B0B6-053134F7A79E}"/>
              </a:ext>
            </a:extLst>
          </p:cNvPr>
          <p:cNvSpPr>
            <a:spLocks noGrp="1"/>
          </p:cNvSpPr>
          <p:nvPr>
            <p:ph type="ctrTitle"/>
          </p:nvPr>
        </p:nvSpPr>
        <p:spPr>
          <a:xfrm>
            <a:off x="0" y="0"/>
            <a:ext cx="6858000" cy="1790700"/>
          </a:xfrm>
        </p:spPr>
        <p:txBody>
          <a:bodyPr anchor="b"/>
          <a:lstStyle>
            <a:lvl1pPr algn="l">
              <a:defRPr sz="5600" baseline="0">
                <a:solidFill>
                  <a:srgbClr val="004F91"/>
                </a:solidFill>
                <a:latin typeface="GT America Lt"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6275B0B4-4AA1-5048-8E71-C90D6D2474B9}"/>
              </a:ext>
            </a:extLst>
          </p:cNvPr>
          <p:cNvSpPr>
            <a:spLocks noGrp="1"/>
          </p:cNvSpPr>
          <p:nvPr>
            <p:ph type="subTitle" idx="1"/>
          </p:nvPr>
        </p:nvSpPr>
        <p:spPr>
          <a:xfrm>
            <a:off x="0" y="1950839"/>
            <a:ext cx="6858000" cy="1241822"/>
          </a:xfrm>
        </p:spPr>
        <p:txBody>
          <a:bodyPr/>
          <a:lstStyle>
            <a:lvl1pPr marL="0" indent="0" algn="l">
              <a:buNone/>
              <a:defRPr sz="1800" baseline="0">
                <a:solidFill>
                  <a:srgbClr val="004F91"/>
                </a:solidFill>
                <a:latin typeface="GT America L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AD187E6A-2A81-E84B-B632-03B94BDECE61}"/>
              </a:ext>
            </a:extLst>
          </p:cNvPr>
          <p:cNvPicPr>
            <a:picLocks noChangeAspect="1"/>
          </p:cNvPicPr>
          <p:nvPr userDrawn="1"/>
        </p:nvPicPr>
        <p:blipFill>
          <a:blip r:embed="rId2"/>
          <a:srcRect/>
          <a:stretch/>
        </p:blipFill>
        <p:spPr>
          <a:xfrm>
            <a:off x="38510" y="4309050"/>
            <a:ext cx="2702452" cy="795527"/>
          </a:xfrm>
          <a:prstGeom prst="rect">
            <a:avLst/>
          </a:prstGeom>
        </p:spPr>
      </p:pic>
    </p:spTree>
    <p:extLst>
      <p:ext uri="{BB962C8B-B14F-4D97-AF65-F5344CB8AC3E}">
        <p14:creationId xmlns:p14="http://schemas.microsoft.com/office/powerpoint/2010/main" val="217820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A39E99-A562-544F-9979-C775E956C36A}"/>
              </a:ext>
            </a:extLst>
          </p:cNvPr>
          <p:cNvPicPr>
            <a:picLocks noChangeAspect="1"/>
          </p:cNvPicPr>
          <p:nvPr userDrawn="1"/>
        </p:nvPicPr>
        <p:blipFill>
          <a:blip r:embed="rId2"/>
          <a:srcRect/>
          <a:stretch/>
        </p:blipFill>
        <p:spPr>
          <a:xfrm>
            <a:off x="0" y="0"/>
            <a:ext cx="9144000" cy="1714500"/>
          </a:xfrm>
          <a:prstGeom prst="rect">
            <a:avLst/>
          </a:prstGeom>
        </p:spPr>
      </p:pic>
      <p:pic>
        <p:nvPicPr>
          <p:cNvPr id="6" name="Picture 5">
            <a:extLst>
              <a:ext uri="{FF2B5EF4-FFF2-40B4-BE49-F238E27FC236}">
                <a16:creationId xmlns:a16="http://schemas.microsoft.com/office/drawing/2014/main" id="{F84C1B8A-4264-F449-B923-319529894DBA}"/>
              </a:ext>
            </a:extLst>
          </p:cNvPr>
          <p:cNvPicPr>
            <a:picLocks noChangeAspect="1"/>
          </p:cNvPicPr>
          <p:nvPr userDrawn="1"/>
        </p:nvPicPr>
        <p:blipFill>
          <a:blip r:embed="rId3"/>
          <a:srcRect/>
          <a:stretch/>
        </p:blipFill>
        <p:spPr>
          <a:xfrm>
            <a:off x="145558" y="2125981"/>
            <a:ext cx="8852871" cy="2606040"/>
          </a:xfrm>
          <a:prstGeom prst="rect">
            <a:avLst/>
          </a:prstGeom>
        </p:spPr>
      </p:pic>
    </p:spTree>
    <p:extLst>
      <p:ext uri="{BB962C8B-B14F-4D97-AF65-F5344CB8AC3E}">
        <p14:creationId xmlns:p14="http://schemas.microsoft.com/office/powerpoint/2010/main" val="403024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1197"/>
      </p:ext>
    </p:extLst>
  </p:cSld>
  <p:clrMap bg1="lt1" tx1="dk1" bg2="lt2" tx2="dk2" accent1="accent1" accent2="accent2" accent3="accent3" accent4="accent4" accent5="accent5" accent6="accent6" hlink="hlink" folHlink="folHlink"/>
  <p:sldLayoutIdLst>
    <p:sldLayoutId id="2147483689" r:id="rId1"/>
    <p:sldLayoutId id="2147483661" r:id="rId2"/>
    <p:sldLayoutId id="2147483662" r:id="rId3"/>
    <p:sldLayoutId id="2147483664" r:id="rId4"/>
    <p:sldLayoutId id="2147483665" r:id="rId5"/>
    <p:sldLayoutId id="2147483672" r:id="rId6"/>
    <p:sldLayoutId id="2147483668" r:id="rId7"/>
    <p:sldLayoutId id="2147483690"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98240"/>
      </p:ext>
    </p:extLst>
  </p:cSld>
  <p:clrMap bg1="lt1" tx1="dk1" bg2="lt2" tx2="dk2" accent1="accent1" accent2="accent2" accent3="accent3" accent4="accent4" accent5="accent5" accent6="accent6" hlink="hlink" folHlink="folHlink"/>
  <p:sldLayoutIdLst>
    <p:sldLayoutId id="2147483688" r:id="rId1"/>
    <p:sldLayoutId id="2147483681" r:id="rId2"/>
    <p:sldLayoutId id="2147483682" r:id="rId3"/>
    <p:sldLayoutId id="2147483683" r:id="rId4"/>
    <p:sldLayoutId id="2147483684" r:id="rId5"/>
    <p:sldLayoutId id="2147483685" r:id="rId6"/>
    <p:sldLayoutId id="2147483686"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kaaker@ao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A874DB6-8E19-024F-B49B-0782C7EF240F}"/>
              </a:ext>
            </a:extLst>
          </p:cNvPr>
          <p:cNvSpPr>
            <a:spLocks noGrp="1"/>
          </p:cNvSpPr>
          <p:nvPr>
            <p:ph type="ctrTitle"/>
          </p:nvPr>
        </p:nvSpPr>
        <p:spPr/>
        <p:txBody>
          <a:bodyPr>
            <a:normAutofit fontScale="90000"/>
          </a:bodyPr>
          <a:lstStyle/>
          <a:p>
            <a:r>
              <a:rPr lang="en-US" dirty="0"/>
              <a:t>C330</a:t>
            </a:r>
            <a:br>
              <a:rPr lang="en-US" dirty="0"/>
            </a:br>
            <a:r>
              <a:rPr lang="en-US" dirty="0"/>
              <a:t>Everyday Ethics</a:t>
            </a:r>
          </a:p>
        </p:txBody>
      </p:sp>
      <p:sp>
        <p:nvSpPr>
          <p:cNvPr id="13" name="Subtitle 12">
            <a:extLst>
              <a:ext uri="{FF2B5EF4-FFF2-40B4-BE49-F238E27FC236}">
                <a16:creationId xmlns:a16="http://schemas.microsoft.com/office/drawing/2014/main" id="{C5018EB9-BA6B-F34B-9FAA-820CFB6B8338}"/>
              </a:ext>
            </a:extLst>
          </p:cNvPr>
          <p:cNvSpPr>
            <a:spLocks noGrp="1"/>
          </p:cNvSpPr>
          <p:nvPr>
            <p:ph type="subTitle" idx="1"/>
          </p:nvPr>
        </p:nvSpPr>
        <p:spPr>
          <a:xfrm>
            <a:off x="-1" y="2413754"/>
            <a:ext cx="7999141" cy="315992"/>
          </a:xfrm>
        </p:spPr>
        <p:txBody>
          <a:bodyPr>
            <a:noAutofit/>
          </a:bodyPr>
          <a:lstStyle/>
          <a:p>
            <a:pPr>
              <a:lnSpc>
                <a:spcPct val="100000"/>
              </a:lnSpc>
            </a:pPr>
            <a:endParaRPr lang="en-US" sz="1200" dirty="0"/>
          </a:p>
          <a:p>
            <a:pPr>
              <a:lnSpc>
                <a:spcPct val="100000"/>
              </a:lnSpc>
            </a:pPr>
            <a:r>
              <a:rPr lang="en-US" sz="1200" dirty="0"/>
              <a:t>Instructor-David K. Aaker  ACE, IOM</a:t>
            </a:r>
            <a:br>
              <a:rPr lang="en-US" sz="1200" dirty="0"/>
            </a:br>
            <a:r>
              <a:rPr lang="en-US" sz="1200" dirty="0">
                <a:hlinkClick r:id="rId3"/>
              </a:rPr>
              <a:t>davidkaaker@aol.com</a:t>
            </a:r>
            <a:br>
              <a:rPr lang="en-US" sz="1200" dirty="0"/>
            </a:br>
            <a:r>
              <a:rPr lang="en-US" sz="1200" dirty="0" err="1"/>
              <a:t>davidkaaker.com</a:t>
            </a:r>
            <a:endParaRPr lang="en-US" sz="1200" dirty="0"/>
          </a:p>
        </p:txBody>
      </p:sp>
    </p:spTree>
    <p:extLst>
      <p:ext uri="{BB962C8B-B14F-4D97-AF65-F5344CB8AC3E}">
        <p14:creationId xmlns:p14="http://schemas.microsoft.com/office/powerpoint/2010/main" val="17198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would you expect if………..</a:t>
            </a:r>
          </a:p>
        </p:txBody>
      </p:sp>
      <p:sp>
        <p:nvSpPr>
          <p:cNvPr id="3" name="Subtitle 2"/>
          <p:cNvSpPr>
            <a:spLocks noGrp="1"/>
          </p:cNvSpPr>
          <p:nvPr>
            <p:ph type="subTitle" idx="1"/>
          </p:nvPr>
        </p:nvSpPr>
        <p:spPr/>
        <p:txBody>
          <a:bodyPr/>
          <a:lstStyle/>
          <a:p>
            <a:pPr algn="l"/>
            <a:r>
              <a:rPr lang="en-US" dirty="0"/>
              <a:t>The Ethical Leader, and the Ethical Organization or Association did not match equal, or project themselves as one?</a:t>
            </a:r>
          </a:p>
        </p:txBody>
      </p:sp>
    </p:spTree>
    <p:extLst>
      <p:ext uri="{BB962C8B-B14F-4D97-AF65-F5344CB8AC3E}">
        <p14:creationId xmlns:p14="http://schemas.microsoft.com/office/powerpoint/2010/main" val="422974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72666"/>
            <a:ext cx="6858000" cy="1790700"/>
          </a:xfrm>
        </p:spPr>
        <p:txBody>
          <a:bodyPr/>
          <a:lstStyle/>
          <a:p>
            <a:r>
              <a:rPr lang="en-US" dirty="0"/>
              <a:t>None of us get there ethically, until all of get there ethically.</a:t>
            </a:r>
          </a:p>
        </p:txBody>
      </p:sp>
      <p:sp>
        <p:nvSpPr>
          <p:cNvPr id="3" name="Subtitle 2"/>
          <p:cNvSpPr>
            <a:spLocks noGrp="1"/>
          </p:cNvSpPr>
          <p:nvPr>
            <p:ph type="subTitle" idx="1"/>
          </p:nvPr>
        </p:nvSpPr>
        <p:spPr>
          <a:xfrm>
            <a:off x="0" y="3029012"/>
            <a:ext cx="6858000" cy="1241822"/>
          </a:xfrm>
        </p:spPr>
        <p:txBody>
          <a:bodyPr>
            <a:normAutofit fontScale="85000" lnSpcReduction="10000"/>
          </a:bodyPr>
          <a:lstStyle/>
          <a:p>
            <a:pPr algn="l"/>
            <a:r>
              <a:rPr lang="en-US" dirty="0"/>
              <a:t>As you build your ethical standard, you need to share the success when a decision is made that benefits the organization, its mission and community.</a:t>
            </a:r>
          </a:p>
          <a:p>
            <a:pPr algn="l"/>
            <a:r>
              <a:rPr lang="en-US" dirty="0"/>
              <a:t>Consider writing an article for the local paper, send an email to every member.</a:t>
            </a:r>
          </a:p>
          <a:p>
            <a:pPr algn="l"/>
            <a:r>
              <a:rPr lang="en-US" dirty="0"/>
              <a:t>When the right thing is done, celebrate it both internally and externally.</a:t>
            </a:r>
          </a:p>
        </p:txBody>
      </p:sp>
    </p:spTree>
    <p:extLst>
      <p:ext uri="{BB962C8B-B14F-4D97-AF65-F5344CB8AC3E}">
        <p14:creationId xmlns:p14="http://schemas.microsoft.com/office/powerpoint/2010/main" val="88822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Examples of Ethical Issues in your Organizations.</a:t>
            </a:r>
          </a:p>
        </p:txBody>
      </p:sp>
      <p:sp>
        <p:nvSpPr>
          <p:cNvPr id="3" name="Subtitle 2"/>
          <p:cNvSpPr>
            <a:spLocks noGrp="1"/>
          </p:cNvSpPr>
          <p:nvPr>
            <p:ph idx="1"/>
          </p:nvPr>
        </p:nvSpPr>
        <p:spPr>
          <a:xfrm>
            <a:off x="0" y="2435469"/>
            <a:ext cx="6858000" cy="1891766"/>
          </a:xfrm>
        </p:spPr>
        <p:txBody>
          <a:bodyPr/>
          <a:lstStyle/>
          <a:p>
            <a:r>
              <a:rPr lang="en-US" dirty="0"/>
              <a:t>Do Associations Share the same issues as Chambers?</a:t>
            </a:r>
          </a:p>
          <a:p>
            <a:endParaRPr lang="en-US" dirty="0"/>
          </a:p>
          <a:p>
            <a:r>
              <a:rPr lang="en-US" dirty="0"/>
              <a:t>Does the Private Sector have its own set of issues?</a:t>
            </a:r>
          </a:p>
        </p:txBody>
      </p:sp>
    </p:spTree>
    <p:extLst>
      <p:ext uri="{BB962C8B-B14F-4D97-AF65-F5344CB8AC3E}">
        <p14:creationId xmlns:p14="http://schemas.microsoft.com/office/powerpoint/2010/main" val="13438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Invite your staff to define one ethical ingredient for that day. Let it be the internal theme of the day.</a:t>
            </a:r>
          </a:p>
        </p:txBody>
      </p:sp>
      <p:sp>
        <p:nvSpPr>
          <p:cNvPr id="3" name="Subtitle 2"/>
          <p:cNvSpPr>
            <a:spLocks noGrp="1"/>
          </p:cNvSpPr>
          <p:nvPr>
            <p:ph type="subTitle" idx="1"/>
          </p:nvPr>
        </p:nvSpPr>
        <p:spPr/>
        <p:txBody>
          <a:bodyPr>
            <a:normAutofit fontScale="70000" lnSpcReduction="20000"/>
          </a:bodyPr>
          <a:lstStyle/>
          <a:p>
            <a:pPr algn="l"/>
            <a:r>
              <a:rPr lang="en-US" dirty="0"/>
              <a:t>Invite them to include that ingredient/ tool in their tasks, conversations actions and duties.</a:t>
            </a:r>
          </a:p>
          <a:p>
            <a:pPr algn="l"/>
            <a:r>
              <a:rPr lang="en-US" dirty="0"/>
              <a:t>At the end of the day, take 10 minutes and evaluate the impact each staff member had.</a:t>
            </a:r>
          </a:p>
          <a:p>
            <a:pPr algn="l"/>
            <a:r>
              <a:rPr lang="en-US" dirty="0"/>
              <a:t>Was it worth the effort?</a:t>
            </a:r>
          </a:p>
          <a:p>
            <a:pPr algn="l"/>
            <a:r>
              <a:rPr lang="en-US" dirty="0"/>
              <a:t>How was your ingredient received to those you shared it with?</a:t>
            </a:r>
          </a:p>
        </p:txBody>
      </p:sp>
    </p:spTree>
    <p:extLst>
      <p:ext uri="{BB962C8B-B14F-4D97-AF65-F5344CB8AC3E}">
        <p14:creationId xmlns:p14="http://schemas.microsoft.com/office/powerpoint/2010/main" val="102617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81050"/>
            <a:ext cx="6858000" cy="1790700"/>
          </a:xfrm>
        </p:spPr>
        <p:txBody>
          <a:bodyPr/>
          <a:lstStyle/>
          <a:p>
            <a:r>
              <a:rPr lang="en-US" dirty="0"/>
              <a:t>You loudly pronounce your Ethics every day!</a:t>
            </a:r>
          </a:p>
        </p:txBody>
      </p:sp>
      <p:sp>
        <p:nvSpPr>
          <p:cNvPr id="3" name="Subtitle 2"/>
          <p:cNvSpPr>
            <a:spLocks noGrp="1"/>
          </p:cNvSpPr>
          <p:nvPr>
            <p:ph type="subTitle" idx="1"/>
          </p:nvPr>
        </p:nvSpPr>
        <p:spPr>
          <a:xfrm>
            <a:off x="0" y="2919830"/>
            <a:ext cx="6858000" cy="1241822"/>
          </a:xfrm>
        </p:spPr>
        <p:txBody>
          <a:bodyPr/>
          <a:lstStyle/>
          <a:p>
            <a:pPr algn="l"/>
            <a:r>
              <a:rPr lang="en-US" dirty="0"/>
              <a:t>With every walk in, phone  call, text, email, introduction and person that crosses your path, your ethics is showing.</a:t>
            </a:r>
          </a:p>
        </p:txBody>
      </p:sp>
    </p:spTree>
    <p:extLst>
      <p:ext uri="{BB962C8B-B14F-4D97-AF65-F5344CB8AC3E}">
        <p14:creationId xmlns:p14="http://schemas.microsoft.com/office/powerpoint/2010/main" val="332180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0090"/>
            <a:ext cx="6858000" cy="1790700"/>
          </a:xfrm>
        </p:spPr>
        <p:txBody>
          <a:bodyPr>
            <a:normAutofit fontScale="90000"/>
          </a:bodyPr>
          <a:lstStyle/>
          <a:p>
            <a:r>
              <a:rPr lang="en-US" dirty="0"/>
              <a:t>What Ethical Score would you give yourself if you evaluated your business practices from last week?</a:t>
            </a:r>
          </a:p>
        </p:txBody>
      </p:sp>
      <p:sp>
        <p:nvSpPr>
          <p:cNvPr id="3" name="Subtitle 2"/>
          <p:cNvSpPr>
            <a:spLocks noGrp="1"/>
          </p:cNvSpPr>
          <p:nvPr>
            <p:ph type="subTitle" idx="1"/>
          </p:nvPr>
        </p:nvSpPr>
        <p:spPr>
          <a:xfrm>
            <a:off x="0" y="3690929"/>
            <a:ext cx="6858000" cy="1241822"/>
          </a:xfrm>
        </p:spPr>
        <p:txBody>
          <a:bodyPr/>
          <a:lstStyle/>
          <a:p>
            <a:r>
              <a:rPr lang="en-US" dirty="0"/>
              <a:t>Share the score, and what standards did you use for this decision.</a:t>
            </a:r>
          </a:p>
        </p:txBody>
      </p:sp>
    </p:spTree>
    <p:extLst>
      <p:ext uri="{BB962C8B-B14F-4D97-AF65-F5344CB8AC3E}">
        <p14:creationId xmlns:p14="http://schemas.microsoft.com/office/powerpoint/2010/main" val="3198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45" y="1132217"/>
            <a:ext cx="6858000" cy="1790700"/>
          </a:xfrm>
        </p:spPr>
        <p:txBody>
          <a:bodyPr>
            <a:normAutofit fontScale="90000"/>
          </a:bodyPr>
          <a:lstStyle/>
          <a:p>
            <a:r>
              <a:rPr lang="en-US" dirty="0"/>
              <a:t>Our Organizations often put above the standard of expectations.</a:t>
            </a:r>
          </a:p>
        </p:txBody>
      </p:sp>
      <p:sp>
        <p:nvSpPr>
          <p:cNvPr id="3" name="Subtitle 2"/>
          <p:cNvSpPr>
            <a:spLocks noGrp="1"/>
          </p:cNvSpPr>
          <p:nvPr>
            <p:ph type="subTitle" idx="1"/>
          </p:nvPr>
        </p:nvSpPr>
        <p:spPr>
          <a:xfrm>
            <a:off x="107830" y="2975226"/>
            <a:ext cx="6858000" cy="1241822"/>
          </a:xfrm>
        </p:spPr>
        <p:txBody>
          <a:bodyPr>
            <a:normAutofit fontScale="70000" lnSpcReduction="20000"/>
          </a:bodyPr>
          <a:lstStyle/>
          <a:p>
            <a:pPr algn="l"/>
            <a:r>
              <a:rPr lang="en-US" dirty="0"/>
              <a:t>They are consistently looking to us for Leadership, decision making and direction.</a:t>
            </a:r>
          </a:p>
          <a:p>
            <a:pPr algn="l"/>
            <a:r>
              <a:rPr lang="en-US" dirty="0"/>
              <a:t>Examples could be…</a:t>
            </a:r>
          </a:p>
          <a:p>
            <a:pPr algn="l"/>
            <a:r>
              <a:rPr lang="en-US" dirty="0"/>
              <a:t>Legislative issues				Economic Development</a:t>
            </a:r>
          </a:p>
          <a:p>
            <a:pPr algn="l"/>
            <a:r>
              <a:rPr lang="en-US" dirty="0"/>
              <a:t>New City Ordinances				Business restrictions</a:t>
            </a:r>
          </a:p>
          <a:p>
            <a:pPr algn="l"/>
            <a:r>
              <a:rPr lang="en-US" dirty="0"/>
              <a:t>Parking issues					Election involvement</a:t>
            </a:r>
          </a:p>
        </p:txBody>
      </p:sp>
    </p:spTree>
    <p:extLst>
      <p:ext uri="{BB962C8B-B14F-4D97-AF65-F5344CB8AC3E}">
        <p14:creationId xmlns:p14="http://schemas.microsoft.com/office/powerpoint/2010/main" val="167619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is an Earned Privilege</a:t>
            </a:r>
          </a:p>
        </p:txBody>
      </p:sp>
      <p:sp>
        <p:nvSpPr>
          <p:cNvPr id="3" name="Subtitle 2"/>
          <p:cNvSpPr>
            <a:spLocks noGrp="1"/>
          </p:cNvSpPr>
          <p:nvPr>
            <p:ph idx="1"/>
          </p:nvPr>
        </p:nvSpPr>
        <p:spPr>
          <a:xfrm>
            <a:off x="0" y="1758461"/>
            <a:ext cx="6858000" cy="2568773"/>
          </a:xfrm>
        </p:spPr>
        <p:txBody>
          <a:bodyPr/>
          <a:lstStyle/>
          <a:p>
            <a:pPr algn="l"/>
            <a:r>
              <a:rPr lang="en-US" dirty="0"/>
              <a:t>You walk the walk, and talk the talk of ethics and others will find it a pleasure to follow you, your leadership and your word.</a:t>
            </a:r>
          </a:p>
          <a:p>
            <a:pPr algn="l"/>
            <a:r>
              <a:rPr lang="en-US" dirty="0"/>
              <a:t>It will also  shine a bright light on your Organization and Community, as a result of your ethical leadership.</a:t>
            </a:r>
          </a:p>
        </p:txBody>
      </p:sp>
    </p:spTree>
    <p:extLst>
      <p:ext uri="{BB962C8B-B14F-4D97-AF65-F5344CB8AC3E}">
        <p14:creationId xmlns:p14="http://schemas.microsoft.com/office/powerpoint/2010/main" val="78326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29615"/>
            <a:ext cx="6858000" cy="1790700"/>
          </a:xfrm>
        </p:spPr>
        <p:txBody>
          <a:bodyPr>
            <a:normAutofit fontScale="90000"/>
          </a:bodyPr>
          <a:lstStyle/>
          <a:p>
            <a:r>
              <a:rPr lang="en-US" dirty="0"/>
              <a:t>In Conclusion…</a:t>
            </a:r>
            <a:br>
              <a:rPr lang="en-US" dirty="0"/>
            </a:br>
            <a:r>
              <a:rPr lang="en-US" dirty="0"/>
              <a:t>Be the Ethical Leader that you would want to follow.</a:t>
            </a:r>
          </a:p>
        </p:txBody>
      </p:sp>
      <p:sp>
        <p:nvSpPr>
          <p:cNvPr id="3" name="Subtitle 2"/>
          <p:cNvSpPr>
            <a:spLocks noGrp="1"/>
          </p:cNvSpPr>
          <p:nvPr>
            <p:ph type="subTitle" idx="1"/>
          </p:nvPr>
        </p:nvSpPr>
        <p:spPr>
          <a:xfrm>
            <a:off x="0" y="2872063"/>
            <a:ext cx="6858000" cy="1241822"/>
          </a:xfrm>
        </p:spPr>
        <p:txBody>
          <a:bodyPr>
            <a:normAutofit fontScale="92500" lnSpcReduction="10000"/>
          </a:bodyPr>
          <a:lstStyle/>
          <a:p>
            <a:r>
              <a:rPr lang="en-US" dirty="0"/>
              <a:t>When Ethics is the leader, they will follow </a:t>
            </a:r>
          </a:p>
          <a:p>
            <a:r>
              <a:rPr lang="en-US" dirty="0"/>
              <a:t>Physically</a:t>
            </a:r>
          </a:p>
          <a:p>
            <a:r>
              <a:rPr lang="en-US" dirty="0"/>
              <a:t>Ethically</a:t>
            </a:r>
          </a:p>
          <a:p>
            <a:r>
              <a:rPr lang="en-US" dirty="0"/>
              <a:t>With Loyalty, Deft and Enthusiasm!</a:t>
            </a:r>
          </a:p>
        </p:txBody>
      </p:sp>
    </p:spTree>
    <p:extLst>
      <p:ext uri="{BB962C8B-B14F-4D97-AF65-F5344CB8AC3E}">
        <p14:creationId xmlns:p14="http://schemas.microsoft.com/office/powerpoint/2010/main" val="180509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C330 Everyday Ethics</a:t>
            </a:r>
          </a:p>
        </p:txBody>
      </p:sp>
      <p:sp>
        <p:nvSpPr>
          <p:cNvPr id="3" name="Subtitle 2"/>
          <p:cNvSpPr>
            <a:spLocks noGrp="1"/>
          </p:cNvSpPr>
          <p:nvPr>
            <p:ph type="subTitle" idx="1"/>
          </p:nvPr>
        </p:nvSpPr>
        <p:spPr/>
        <p:txBody>
          <a:bodyPr>
            <a:normAutofit fontScale="70000" lnSpcReduction="20000"/>
          </a:bodyPr>
          <a:lstStyle/>
          <a:p>
            <a:r>
              <a:rPr lang="en-US" dirty="0"/>
              <a:t>Course Objectives</a:t>
            </a:r>
          </a:p>
          <a:p>
            <a:pPr marL="214304" indent="-214304" algn="l">
              <a:buFont typeface="Arial" charset="0"/>
              <a:buChar char="•"/>
            </a:pPr>
            <a:r>
              <a:rPr lang="en-US" dirty="0"/>
              <a:t>Acknowledge and Understand your Organizations level of Ethics</a:t>
            </a:r>
          </a:p>
          <a:p>
            <a:pPr marL="214304" indent="-214304" algn="l">
              <a:buFont typeface="Arial" charset="0"/>
              <a:buChar char="•"/>
            </a:pPr>
            <a:r>
              <a:rPr lang="en-US" dirty="0"/>
              <a:t>Identify Ethical Improvement Opportunities</a:t>
            </a:r>
          </a:p>
          <a:p>
            <a:pPr marL="214304" indent="-214304" algn="l">
              <a:buFont typeface="Arial" charset="0"/>
              <a:buChar char="•"/>
            </a:pPr>
            <a:r>
              <a:rPr lang="en-US" dirty="0"/>
              <a:t>Focus Group dynamics in Decision Making</a:t>
            </a:r>
          </a:p>
          <a:p>
            <a:pPr marL="214304" indent="-214304" algn="l">
              <a:buFont typeface="Arial" charset="0"/>
              <a:buChar char="•"/>
            </a:pPr>
            <a:r>
              <a:rPr lang="en-US" dirty="0"/>
              <a:t>Definition of Ethics, Personal and Professional </a:t>
            </a:r>
          </a:p>
        </p:txBody>
      </p:sp>
    </p:spTree>
    <p:extLst>
      <p:ext uri="{BB962C8B-B14F-4D97-AF65-F5344CB8AC3E}">
        <p14:creationId xmlns:p14="http://schemas.microsoft.com/office/powerpoint/2010/main" val="279012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2293"/>
            <a:ext cx="6858000" cy="1241226"/>
          </a:xfrm>
        </p:spPr>
        <p:txBody>
          <a:bodyPr>
            <a:noAutofit/>
          </a:bodyPr>
          <a:lstStyle/>
          <a:p>
            <a:pPr algn="l"/>
            <a:r>
              <a:rPr lang="en-US" sz="2000" dirty="0"/>
              <a:t>Some years ago, sociologist Raymond Baumhart asked business leaders “What does Ethics mean to you”? Among the answers were….</a:t>
            </a:r>
          </a:p>
          <a:p>
            <a:pPr algn="l"/>
            <a:r>
              <a:rPr lang="en-US" sz="2000" dirty="0"/>
              <a:t>Ethics has to do with what my feelings tell me is right or wrong.</a:t>
            </a:r>
          </a:p>
          <a:p>
            <a:pPr algn="l"/>
            <a:r>
              <a:rPr lang="en-US" sz="2000" dirty="0"/>
              <a:t>Ethics has to do with my religious beliefs</a:t>
            </a:r>
          </a:p>
          <a:p>
            <a:pPr algn="l"/>
            <a:r>
              <a:rPr lang="en-US" sz="2000" dirty="0"/>
              <a:t>Being Ethical is doing what the law requires</a:t>
            </a:r>
          </a:p>
          <a:p>
            <a:pPr algn="l"/>
            <a:r>
              <a:rPr lang="en-US" sz="2000" dirty="0"/>
              <a:t>Ethics consists of the standards of behavior our society accepts</a:t>
            </a:r>
          </a:p>
          <a:p>
            <a:pPr algn="l"/>
            <a:r>
              <a:rPr lang="en-US" sz="2000" dirty="0"/>
              <a:t>I don’t know what the word means</a:t>
            </a:r>
          </a:p>
          <a:p>
            <a:pPr algn="l"/>
            <a:endParaRPr lang="en-US" sz="2000" dirty="0"/>
          </a:p>
          <a:p>
            <a:pPr algn="l"/>
            <a:r>
              <a:rPr lang="en-US" sz="2000" dirty="0"/>
              <a:t>All are Honest answers to the same question</a:t>
            </a:r>
          </a:p>
        </p:txBody>
      </p:sp>
    </p:spTree>
    <p:extLst>
      <p:ext uri="{BB962C8B-B14F-4D97-AF65-F5344CB8AC3E}">
        <p14:creationId xmlns:p14="http://schemas.microsoft.com/office/powerpoint/2010/main" val="8854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 y="0"/>
            <a:ext cx="5643349" cy="4606119"/>
          </a:xfrm>
        </p:spPr>
        <p:txBody>
          <a:bodyPr>
            <a:normAutofit/>
          </a:bodyPr>
          <a:lstStyle/>
          <a:p>
            <a:pPr marL="171450" indent="-171450" algn="l">
              <a:buFont typeface="Arial" panose="020B0604020202020204" pitchFamily="34" charset="0"/>
              <a:buChar char="•"/>
            </a:pPr>
            <a:r>
              <a:rPr lang="en-US" dirty="0"/>
              <a:t>Golden Rule				</a:t>
            </a:r>
          </a:p>
          <a:p>
            <a:pPr marL="171450" indent="-171450" algn="l">
              <a:buFont typeface="Arial" panose="020B0604020202020204" pitchFamily="34" charset="0"/>
              <a:buChar char="•"/>
            </a:pPr>
            <a:r>
              <a:rPr lang="en-US" dirty="0"/>
              <a:t>Integrity				</a:t>
            </a:r>
          </a:p>
          <a:p>
            <a:pPr marL="171450" indent="-171450" algn="l">
              <a:buFont typeface="Arial" panose="020B0604020202020204" pitchFamily="34" charset="0"/>
              <a:buChar char="•"/>
            </a:pPr>
            <a:r>
              <a:rPr lang="en-US" dirty="0"/>
              <a:t>Values</a:t>
            </a:r>
          </a:p>
          <a:p>
            <a:pPr marL="171450" indent="-171450" algn="l">
              <a:buFont typeface="Arial" panose="020B0604020202020204" pitchFamily="34" charset="0"/>
              <a:buChar char="•"/>
            </a:pPr>
            <a:r>
              <a:rPr lang="en-US" dirty="0"/>
              <a:t>Traditions				</a:t>
            </a:r>
          </a:p>
          <a:p>
            <a:pPr marL="171450" indent="-171450" algn="l">
              <a:buFont typeface="Arial" panose="020B0604020202020204" pitchFamily="34" charset="0"/>
              <a:buChar char="•"/>
            </a:pPr>
            <a:r>
              <a:rPr lang="en-US" dirty="0"/>
              <a:t>Standards				</a:t>
            </a:r>
          </a:p>
          <a:p>
            <a:pPr marL="171450" indent="-171450" algn="l">
              <a:buFont typeface="Arial" panose="020B0604020202020204" pitchFamily="34" charset="0"/>
              <a:buChar char="•"/>
            </a:pPr>
            <a:r>
              <a:rPr lang="en-US" dirty="0"/>
              <a:t>Reputation</a:t>
            </a:r>
          </a:p>
          <a:p>
            <a:pPr marL="171450" indent="-171450" algn="l">
              <a:buFont typeface="Arial" panose="020B0604020202020204" pitchFamily="34" charset="0"/>
              <a:buChar char="•"/>
            </a:pPr>
            <a:r>
              <a:rPr lang="en-US" dirty="0"/>
              <a:t>Morals					</a:t>
            </a:r>
          </a:p>
          <a:p>
            <a:pPr marL="171450" indent="-171450" algn="l">
              <a:buFont typeface="Arial" panose="020B0604020202020204" pitchFamily="34" charset="0"/>
              <a:buChar char="•"/>
            </a:pPr>
            <a:r>
              <a:rPr lang="en-US" dirty="0"/>
              <a:t>Conscious				</a:t>
            </a:r>
          </a:p>
          <a:p>
            <a:pPr marL="171450" indent="-171450" algn="l">
              <a:buFont typeface="Arial" panose="020B0604020202020204" pitchFamily="34" charset="0"/>
              <a:buChar char="•"/>
            </a:pPr>
            <a:r>
              <a:rPr lang="en-US" dirty="0"/>
              <a:t>Fairness</a:t>
            </a:r>
          </a:p>
          <a:p>
            <a:pPr marL="171450" indent="-171450" algn="l">
              <a:buFont typeface="Arial" panose="020B0604020202020204" pitchFamily="34" charset="0"/>
              <a:buChar char="•"/>
            </a:pPr>
            <a:r>
              <a:rPr lang="en-US" dirty="0"/>
              <a:t>Character				</a:t>
            </a:r>
          </a:p>
          <a:p>
            <a:pPr marL="171450" indent="-171450" algn="l">
              <a:buFont typeface="Arial" panose="020B0604020202020204" pitchFamily="34" charset="0"/>
              <a:buChar char="•"/>
            </a:pPr>
            <a:r>
              <a:rPr lang="en-US" dirty="0"/>
              <a:t>Honesty				</a:t>
            </a:r>
          </a:p>
          <a:p>
            <a:pPr marL="171450" indent="-171450" algn="l">
              <a:buFont typeface="Arial" panose="020B0604020202020204" pitchFamily="34" charset="0"/>
              <a:buChar char="•"/>
            </a:pPr>
            <a:r>
              <a:rPr lang="en-US" dirty="0"/>
              <a:t>Justice</a:t>
            </a:r>
          </a:p>
          <a:p>
            <a:pPr marL="171450" indent="-171450" algn="l">
              <a:buFont typeface="Arial" panose="020B0604020202020204" pitchFamily="34" charset="0"/>
              <a:buChar char="•"/>
            </a:pPr>
            <a:r>
              <a:rPr lang="en-US" dirty="0"/>
              <a:t>Laws					</a:t>
            </a:r>
          </a:p>
          <a:p>
            <a:pPr marL="171450" indent="-171450" algn="l">
              <a:buFont typeface="Arial" panose="020B0604020202020204" pitchFamily="34" charset="0"/>
              <a:buChar char="•"/>
            </a:pPr>
            <a:r>
              <a:rPr lang="en-US" dirty="0"/>
              <a:t>Traditional				</a:t>
            </a:r>
          </a:p>
          <a:p>
            <a:pPr marL="171450" indent="-171450" algn="l">
              <a:buFont typeface="Arial" panose="020B0604020202020204" pitchFamily="34" charset="0"/>
              <a:buChar char="•"/>
            </a:pPr>
            <a:r>
              <a:rPr lang="en-US" dirty="0"/>
              <a:t>Gut Feeling</a:t>
            </a:r>
          </a:p>
        </p:txBody>
      </p:sp>
      <p:sp>
        <p:nvSpPr>
          <p:cNvPr id="10" name="Text Placeholder 9">
            <a:extLst>
              <a:ext uri="{FF2B5EF4-FFF2-40B4-BE49-F238E27FC236}">
                <a16:creationId xmlns:a16="http://schemas.microsoft.com/office/drawing/2014/main" id="{1A0DE386-6C4A-BE48-A0F3-46ABDEE5429C}"/>
              </a:ext>
            </a:extLst>
          </p:cNvPr>
          <p:cNvSpPr>
            <a:spLocks noGrp="1"/>
          </p:cNvSpPr>
          <p:nvPr>
            <p:ph type="body" sz="quarter" idx="10"/>
          </p:nvPr>
        </p:nvSpPr>
        <p:spPr/>
        <p:txBody>
          <a:bodyPr/>
          <a:lstStyle/>
          <a:p>
            <a:r>
              <a:rPr lang="en-US" sz="2400" dirty="0"/>
              <a:t>The Meaning of Ethics is hard to pin down.</a:t>
            </a:r>
            <a:br>
              <a:rPr lang="en-US" sz="2400" dirty="0"/>
            </a:br>
            <a:r>
              <a:rPr lang="en-US" sz="2400" dirty="0"/>
              <a:t>Did your definition include any of the following….</a:t>
            </a:r>
          </a:p>
        </p:txBody>
      </p:sp>
    </p:spTree>
    <p:extLst>
      <p:ext uri="{BB962C8B-B14F-4D97-AF65-F5344CB8AC3E}">
        <p14:creationId xmlns:p14="http://schemas.microsoft.com/office/powerpoint/2010/main" val="367233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57702"/>
            <a:ext cx="6858000" cy="1790700"/>
          </a:xfrm>
        </p:spPr>
        <p:txBody>
          <a:bodyPr>
            <a:normAutofit fontScale="90000"/>
          </a:bodyPr>
          <a:lstStyle/>
          <a:p>
            <a:r>
              <a:rPr lang="en-US" dirty="0"/>
              <a:t>List two personal and two professional ethical standards you own and use.</a:t>
            </a:r>
          </a:p>
        </p:txBody>
      </p:sp>
      <p:sp>
        <p:nvSpPr>
          <p:cNvPr id="3" name="Subtitle 2"/>
          <p:cNvSpPr>
            <a:spLocks noGrp="1"/>
          </p:cNvSpPr>
          <p:nvPr>
            <p:ph type="subTitle" idx="1"/>
          </p:nvPr>
        </p:nvSpPr>
        <p:spPr>
          <a:xfrm>
            <a:off x="0" y="3029012"/>
            <a:ext cx="6858000" cy="1241822"/>
          </a:xfrm>
        </p:spPr>
        <p:txBody>
          <a:bodyPr/>
          <a:lstStyle/>
          <a:p>
            <a:r>
              <a:rPr lang="en-US" dirty="0"/>
              <a:t>When can you use them  together, or is there a time best for one at a time?</a:t>
            </a:r>
          </a:p>
        </p:txBody>
      </p:sp>
    </p:spTree>
    <p:extLst>
      <p:ext uri="{BB962C8B-B14F-4D97-AF65-F5344CB8AC3E}">
        <p14:creationId xmlns:p14="http://schemas.microsoft.com/office/powerpoint/2010/main" val="28891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05468"/>
            <a:ext cx="9096233" cy="1790700"/>
          </a:xfrm>
        </p:spPr>
        <p:txBody>
          <a:bodyPr>
            <a:normAutofit fontScale="90000"/>
          </a:bodyPr>
          <a:lstStyle/>
          <a:p>
            <a:r>
              <a:rPr lang="en-US" dirty="0"/>
              <a:t>Building Ethical Standards and Expectations in our Organizations</a:t>
            </a:r>
            <a:br>
              <a:rPr lang="en-US" dirty="0"/>
            </a:br>
            <a:r>
              <a:rPr lang="en-US" dirty="0"/>
              <a:t>Our standards are set by</a:t>
            </a:r>
          </a:p>
        </p:txBody>
      </p:sp>
      <p:sp>
        <p:nvSpPr>
          <p:cNvPr id="3" name="Subtitle 2"/>
          <p:cNvSpPr>
            <a:spLocks noGrp="1"/>
          </p:cNvSpPr>
          <p:nvPr>
            <p:ph type="subTitle" idx="1"/>
          </p:nvPr>
        </p:nvSpPr>
        <p:spPr>
          <a:xfrm>
            <a:off x="0" y="3090428"/>
            <a:ext cx="6858000" cy="1241822"/>
          </a:xfrm>
        </p:spPr>
        <p:txBody>
          <a:bodyPr>
            <a:normAutofit fontScale="70000" lnSpcReduction="20000"/>
          </a:bodyPr>
          <a:lstStyle/>
          <a:p>
            <a:pPr algn="l"/>
            <a:r>
              <a:rPr lang="en-US" dirty="0"/>
              <a:t>The CEO / President					All Staff Members</a:t>
            </a:r>
          </a:p>
          <a:p>
            <a:pPr algn="l"/>
            <a:r>
              <a:rPr lang="en-US" dirty="0"/>
              <a:t>Chairman of the Board					Board of Directors</a:t>
            </a:r>
          </a:p>
          <a:p>
            <a:pPr algn="l"/>
            <a:r>
              <a:rPr lang="en-US" dirty="0"/>
              <a:t>Your Members						Your Community	</a:t>
            </a:r>
          </a:p>
          <a:p>
            <a:pPr algn="l"/>
            <a:r>
              <a:rPr lang="en-US" dirty="0"/>
              <a:t>Your Committee Chairs					Your Ambassadors</a:t>
            </a:r>
          </a:p>
          <a:p>
            <a:pPr algn="l"/>
            <a:r>
              <a:rPr lang="en-US" dirty="0"/>
              <a:t>All of your Volunteers</a:t>
            </a:r>
          </a:p>
        </p:txBody>
      </p:sp>
    </p:spTree>
    <p:extLst>
      <p:ext uri="{BB962C8B-B14F-4D97-AF65-F5344CB8AC3E}">
        <p14:creationId xmlns:p14="http://schemas.microsoft.com/office/powerpoint/2010/main" val="3149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96308"/>
            <a:ext cx="6858000" cy="1790700"/>
          </a:xfrm>
        </p:spPr>
        <p:txBody>
          <a:bodyPr>
            <a:normAutofit fontScale="90000"/>
          </a:bodyPr>
          <a:lstStyle/>
          <a:p>
            <a:r>
              <a:rPr lang="en-US" dirty="0"/>
              <a:t>Everyone is their own Sheppard of their own ethics, yet we are judged as a group.</a:t>
            </a:r>
          </a:p>
        </p:txBody>
      </p:sp>
      <p:sp>
        <p:nvSpPr>
          <p:cNvPr id="3" name="Subtitle 2"/>
          <p:cNvSpPr>
            <a:spLocks noGrp="1"/>
          </p:cNvSpPr>
          <p:nvPr>
            <p:ph type="subTitle" idx="1"/>
          </p:nvPr>
        </p:nvSpPr>
        <p:spPr>
          <a:xfrm>
            <a:off x="0" y="3151842"/>
            <a:ext cx="6858000" cy="1241822"/>
          </a:xfrm>
        </p:spPr>
        <p:txBody>
          <a:bodyPr/>
          <a:lstStyle/>
          <a:p>
            <a:r>
              <a:rPr lang="en-US" dirty="0"/>
              <a:t>Is this to our advantage, or disadvantage</a:t>
            </a:r>
          </a:p>
          <a:p>
            <a:endParaRPr lang="en-US" dirty="0"/>
          </a:p>
          <a:p>
            <a:r>
              <a:rPr lang="en-US" dirty="0"/>
              <a:t>Examples to share</a:t>
            </a:r>
          </a:p>
        </p:txBody>
      </p:sp>
    </p:spTree>
    <p:extLst>
      <p:ext uri="{BB962C8B-B14F-4D97-AF65-F5344CB8AC3E}">
        <p14:creationId xmlns:p14="http://schemas.microsoft.com/office/powerpoint/2010/main" val="221575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5911"/>
            <a:ext cx="6858000" cy="1790700"/>
          </a:xfrm>
        </p:spPr>
        <p:txBody>
          <a:bodyPr>
            <a:normAutofit fontScale="90000"/>
          </a:bodyPr>
          <a:lstStyle/>
          <a:p>
            <a:r>
              <a:rPr lang="en-US" dirty="0"/>
              <a:t>Building Ethics is an hourly task with lifetime expectations.</a:t>
            </a:r>
          </a:p>
        </p:txBody>
      </p:sp>
      <p:sp>
        <p:nvSpPr>
          <p:cNvPr id="3" name="Subtitle 2"/>
          <p:cNvSpPr>
            <a:spLocks noGrp="1"/>
          </p:cNvSpPr>
          <p:nvPr>
            <p:ph type="subTitle" idx="1"/>
          </p:nvPr>
        </p:nvSpPr>
        <p:spPr>
          <a:xfrm>
            <a:off x="0" y="2680994"/>
            <a:ext cx="6858000" cy="1241822"/>
          </a:xfrm>
        </p:spPr>
        <p:txBody>
          <a:bodyPr>
            <a:normAutofit fontScale="77500" lnSpcReduction="20000"/>
          </a:bodyPr>
          <a:lstStyle/>
          <a:p>
            <a:pPr algn="l"/>
            <a:r>
              <a:rPr lang="en-US" dirty="0"/>
              <a:t>Break the expectations, and you go back to the starting line.  Is it worth the “ethical rewind effect”. When you build standards, you build expectations. Leave no room for doubt with those that you are working with and for.</a:t>
            </a:r>
          </a:p>
          <a:p>
            <a:pPr algn="l"/>
            <a:r>
              <a:rPr lang="en-US" dirty="0"/>
              <a:t>When you build your standards, you are also building your character.</a:t>
            </a:r>
          </a:p>
          <a:p>
            <a:pPr algn="l"/>
            <a:r>
              <a:rPr lang="en-US" dirty="0"/>
              <a:t>You are the author of your character, your reputation is what others think of you.</a:t>
            </a:r>
          </a:p>
        </p:txBody>
      </p:sp>
    </p:spTree>
    <p:extLst>
      <p:ext uri="{BB962C8B-B14F-4D97-AF65-F5344CB8AC3E}">
        <p14:creationId xmlns:p14="http://schemas.microsoft.com/office/powerpoint/2010/main" val="234545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Who Judges our Ethics?</a:t>
            </a:r>
          </a:p>
        </p:txBody>
      </p:sp>
      <p:sp>
        <p:nvSpPr>
          <p:cNvPr id="3" name="Subtitle 2"/>
          <p:cNvSpPr>
            <a:spLocks noGrp="1"/>
          </p:cNvSpPr>
          <p:nvPr>
            <p:ph type="subTitle" idx="1"/>
          </p:nvPr>
        </p:nvSpPr>
        <p:spPr>
          <a:xfrm>
            <a:off x="0" y="2380743"/>
            <a:ext cx="6858000" cy="1241822"/>
          </a:xfrm>
        </p:spPr>
        <p:txBody>
          <a:bodyPr>
            <a:normAutofit fontScale="70000" lnSpcReduction="20000"/>
          </a:bodyPr>
          <a:lstStyle/>
          <a:p>
            <a:pPr algn="l"/>
            <a:r>
              <a:rPr lang="en-US" dirty="0"/>
              <a:t>Members					Potential members</a:t>
            </a:r>
          </a:p>
          <a:p>
            <a:pPr algn="l"/>
            <a:r>
              <a:rPr lang="en-US" dirty="0"/>
              <a:t>Our Board of Directors			Our Committee Chairs</a:t>
            </a:r>
          </a:p>
          <a:p>
            <a:pPr algn="l"/>
            <a:r>
              <a:rPr lang="en-US" dirty="0"/>
              <a:t>Our Volunteers				Our Peers</a:t>
            </a:r>
          </a:p>
          <a:p>
            <a:pPr algn="l"/>
            <a:r>
              <a:rPr lang="en-US" dirty="0"/>
              <a:t>Our Critics					Our Enemy’s</a:t>
            </a:r>
          </a:p>
          <a:p>
            <a:pPr algn="l"/>
            <a:r>
              <a:rPr lang="en-US" dirty="0"/>
              <a:t>Any of the above can alert the planet if you are doing anything wrong within minutes!</a:t>
            </a:r>
          </a:p>
          <a:p>
            <a:endParaRPr lang="en-US" dirty="0"/>
          </a:p>
        </p:txBody>
      </p:sp>
    </p:spTree>
    <p:extLst>
      <p:ext uri="{BB962C8B-B14F-4D97-AF65-F5344CB8AC3E}">
        <p14:creationId xmlns:p14="http://schemas.microsoft.com/office/powerpoint/2010/main" val="352131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gh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TotalTime>
  <Words>888</Words>
  <Application>Microsoft Office PowerPoint</Application>
  <PresentationFormat>On-screen Show (16:9)</PresentationFormat>
  <Paragraphs>90</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GT America Lt</vt:lpstr>
      <vt:lpstr>GT America Rg</vt:lpstr>
      <vt:lpstr>Helvetica Neue Medium</vt:lpstr>
      <vt:lpstr>Light</vt:lpstr>
      <vt:lpstr>Red</vt:lpstr>
      <vt:lpstr>C330 Everyday Ethics</vt:lpstr>
      <vt:lpstr>C330 Everyday Ethics</vt:lpstr>
      <vt:lpstr>PowerPoint Presentation</vt:lpstr>
      <vt:lpstr>PowerPoint Presentation</vt:lpstr>
      <vt:lpstr>List two personal and two professional ethical standards you own and use.</vt:lpstr>
      <vt:lpstr>Building Ethical Standards and Expectations in our Organizations Our standards are set by</vt:lpstr>
      <vt:lpstr>Everyone is their own Sheppard of their own ethics, yet we are judged as a group.</vt:lpstr>
      <vt:lpstr>Building Ethics is an hourly task with lifetime expectations.</vt:lpstr>
      <vt:lpstr>Who Judges our Ethics?</vt:lpstr>
      <vt:lpstr>What would you expect if………..</vt:lpstr>
      <vt:lpstr>None of us get there ethically, until all of get there ethically.</vt:lpstr>
      <vt:lpstr>Personal Examples of Ethical Issues in your Organizations.</vt:lpstr>
      <vt:lpstr>Invite your staff to define one ethical ingredient for that day. Let it be the internal theme of the day.</vt:lpstr>
      <vt:lpstr>You loudly pronounce your Ethics every day!</vt:lpstr>
      <vt:lpstr>What Ethical Score would you give yourself if you evaluated your business practices from last week?</vt:lpstr>
      <vt:lpstr>Our Organizations often put above the standard of expectations.</vt:lpstr>
      <vt:lpstr>Ethics is an Earned Privilege</vt:lpstr>
      <vt:lpstr>In Conclusion… Be the Ethical Leader that you would want to follow.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Trayan, Eileen</dc:creator>
  <cp:lastModifiedBy>MacRae, Karyn</cp:lastModifiedBy>
  <cp:revision>84</cp:revision>
  <dcterms:created xsi:type="dcterms:W3CDTF">2021-11-03T15:24:50Z</dcterms:created>
  <dcterms:modified xsi:type="dcterms:W3CDTF">2021-12-23T04:03:45Z</dcterms:modified>
</cp:coreProperties>
</file>