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4" r:id="rId5"/>
  </p:sldMasterIdLst>
  <p:notesMasterIdLst>
    <p:notesMasterId r:id="rId71"/>
  </p:notesMasterIdLst>
  <p:sldIdLst>
    <p:sldId id="263" r:id="rId6"/>
    <p:sldId id="468" r:id="rId7"/>
    <p:sldId id="388" r:id="rId8"/>
    <p:sldId id="456" r:id="rId9"/>
    <p:sldId id="457" r:id="rId10"/>
    <p:sldId id="458" r:id="rId11"/>
    <p:sldId id="459" r:id="rId12"/>
    <p:sldId id="460" r:id="rId13"/>
    <p:sldId id="265" r:id="rId14"/>
    <p:sldId id="469" r:id="rId15"/>
    <p:sldId id="266" r:id="rId16"/>
    <p:sldId id="461" r:id="rId17"/>
    <p:sldId id="463" r:id="rId18"/>
    <p:sldId id="464" r:id="rId19"/>
    <p:sldId id="465" r:id="rId20"/>
    <p:sldId id="466" r:id="rId21"/>
    <p:sldId id="467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470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2"/>
    <a:srgbClr val="FFC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30"/>
    <p:restoredTop sz="94694"/>
  </p:normalViewPr>
  <p:slideViewPr>
    <p:cSldViewPr snapToGrid="0" snapToObjects="1">
      <p:cViewPr varScale="1">
        <p:scale>
          <a:sx n="72" d="100"/>
          <a:sy n="72" d="100"/>
        </p:scale>
        <p:origin x="76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" Type="http://schemas.openxmlformats.org/officeDocument/2006/relationships/slide" Target="slides/slide2.xml"/><Relationship Id="rId7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E902C0-3826-495E-A437-4FA8466A9521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2D7B5B-DF7A-4342-B96A-63C86636A1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698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Titile</a:t>
            </a:r>
            <a:r>
              <a:rPr lang="en-US" dirty="0"/>
              <a:t>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ADB96A-47EA-9647-B8D2-8903D91E39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7713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9pPr>
          </a:lstStyle>
          <a:p>
            <a:fld id="{14B79616-F514-4746-B2E1-E2809EC49A2E}" type="slidenum">
              <a:rPr lang="en-US" altLang="en-US" sz="1200" smtClean="0"/>
              <a:pPr/>
              <a:t>21</a:t>
            </a:fld>
            <a:endParaRPr lang="en-US" altLang="en-US" sz="12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14432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9pPr>
          </a:lstStyle>
          <a:p>
            <a:fld id="{753955B7-8416-436F-8FC4-6F6E88DCFBC2}" type="slidenum">
              <a:rPr lang="en-US" altLang="en-US" sz="1200" smtClean="0"/>
              <a:pPr/>
              <a:t>22</a:t>
            </a:fld>
            <a:endParaRPr lang="en-US" altLang="en-US" sz="120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25851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9pPr>
          </a:lstStyle>
          <a:p>
            <a:fld id="{9492F8DC-7F76-4F55-B33D-DE9DA243BC2E}" type="slidenum">
              <a:rPr lang="en-US" altLang="en-US" sz="1200" smtClean="0"/>
              <a:pPr/>
              <a:t>29</a:t>
            </a:fld>
            <a:endParaRPr lang="en-US" altLang="en-US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94327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9pPr>
          </a:lstStyle>
          <a:p>
            <a:fld id="{82204471-EF63-4DD2-9AD6-BD1DCB6AE678}" type="slidenum">
              <a:rPr lang="en-US" altLang="en-US" sz="1200" smtClean="0"/>
              <a:pPr/>
              <a:t>43</a:t>
            </a:fld>
            <a:endParaRPr lang="en-US" altLang="en-US" sz="120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 lIns="91431" tIns="45716" rIns="91431" bIns="45716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64729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9pPr>
          </a:lstStyle>
          <a:p>
            <a:fld id="{3C12AF85-4D79-4DB8-80A9-57D07DEA6CD9}" type="slidenum">
              <a:rPr lang="en-US" altLang="en-US" sz="1200" smtClean="0"/>
              <a:pPr/>
              <a:t>47</a:t>
            </a:fld>
            <a:endParaRPr lang="en-US" altLang="en-US" sz="12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 lIns="91431" tIns="45716" rIns="91431" bIns="45716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2179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9pPr>
          </a:lstStyle>
          <a:p>
            <a:fld id="{B583EE8F-85C5-4693-82C6-3375E5F7D8E5}" type="slidenum">
              <a:rPr lang="en-US" altLang="en-US" sz="1200" smtClean="0"/>
              <a:pPr/>
              <a:t>48</a:t>
            </a:fld>
            <a:endParaRPr lang="en-US" altLang="en-US" sz="12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 lIns="91431" tIns="45716" rIns="91431" bIns="45716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05888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9pPr>
          </a:lstStyle>
          <a:p>
            <a:fld id="{8665608E-1BE6-4512-90F8-E797D571E4C5}" type="slidenum">
              <a:rPr lang="en-US" altLang="en-US" sz="1200" smtClean="0"/>
              <a:pPr/>
              <a:t>52</a:t>
            </a:fld>
            <a:endParaRPr lang="en-US" altLang="en-US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 lIns="91431" tIns="45716" rIns="91431" bIns="45716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07234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9pPr>
          </a:lstStyle>
          <a:p>
            <a:fld id="{A1BA9527-9DFB-4C7F-8DA3-7A1A6E8FC9FE}" type="slidenum">
              <a:rPr lang="en-US" altLang="en-US" sz="1200" smtClean="0"/>
              <a:pPr/>
              <a:t>53</a:t>
            </a:fld>
            <a:endParaRPr lang="en-US" altLang="en-US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 lIns="91431" tIns="45716" rIns="91431" bIns="45716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0683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9pPr>
          </a:lstStyle>
          <a:p>
            <a:fld id="{7D44A6B5-8973-451C-B9A6-335287D27EA0}" type="slidenum">
              <a:rPr lang="en-US" altLang="en-US" sz="1200" smtClean="0"/>
              <a:pPr/>
              <a:t>54</a:t>
            </a:fld>
            <a:endParaRPr lang="en-US" altLang="en-US" sz="120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 lIns="91431" tIns="45716" rIns="91431" bIns="45716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9633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9pPr>
          </a:lstStyle>
          <a:p>
            <a:fld id="{0B561015-C5A7-4816-96AD-6F49C926916F}" type="slidenum">
              <a:rPr lang="en-US" altLang="en-US" sz="1200" smtClean="0"/>
              <a:pPr/>
              <a:t>55</a:t>
            </a:fld>
            <a:endParaRPr lang="en-US" altLang="en-US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 lIns="91431" tIns="45716" rIns="91431" bIns="45716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2292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9pPr>
          </a:lstStyle>
          <a:p>
            <a:fld id="{D6DFE0D9-C594-4B68-8B92-71EDA7723EB4}" type="slidenum">
              <a:rPr lang="en-US" altLang="en-US" sz="1200" smtClean="0"/>
              <a:pPr/>
              <a:t>2</a:t>
            </a:fld>
            <a:endParaRPr lang="en-US" altLang="en-US" sz="12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54501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9pPr>
          </a:lstStyle>
          <a:p>
            <a:fld id="{9671D2E5-BB81-4DB0-A07D-E26EA350E096}" type="slidenum">
              <a:rPr lang="en-US" altLang="en-US" sz="1200" smtClean="0"/>
              <a:pPr/>
              <a:t>56</a:t>
            </a:fld>
            <a:endParaRPr lang="en-US" altLang="en-US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 lIns="91431" tIns="45716" rIns="91431" bIns="45716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70849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9pPr>
          </a:lstStyle>
          <a:p>
            <a:fld id="{DEB25E1D-A651-4279-9C42-6C07823A85EF}" type="slidenum">
              <a:rPr lang="en-US" altLang="en-US" sz="1200" smtClean="0"/>
              <a:pPr/>
              <a:t>57</a:t>
            </a:fld>
            <a:endParaRPr lang="en-US" altLang="en-US" sz="120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 lIns="91431" tIns="45716" rIns="91431" bIns="45716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51816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9pPr>
          </a:lstStyle>
          <a:p>
            <a:fld id="{457055F6-D808-4C26-886E-E45C4D836BD5}" type="slidenum">
              <a:rPr lang="en-US" altLang="en-US" sz="1200" smtClean="0"/>
              <a:pPr/>
              <a:t>58</a:t>
            </a:fld>
            <a:endParaRPr lang="en-US" altLang="en-US" sz="12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 lIns="91431" tIns="45716" rIns="91431" bIns="45716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10606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9pPr>
          </a:lstStyle>
          <a:p>
            <a:fld id="{81169A4F-62BD-4AC7-9024-20043FB9D3A1}" type="slidenum">
              <a:rPr lang="en-US" altLang="en-US" sz="1200" smtClean="0"/>
              <a:pPr/>
              <a:t>59</a:t>
            </a:fld>
            <a:endParaRPr lang="en-US" altLang="en-US" sz="12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 lIns="91431" tIns="45716" rIns="91431" bIns="45716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24009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9pPr>
          </a:lstStyle>
          <a:p>
            <a:fld id="{2D578F2A-1D00-401D-8534-A1767BBE0B95}" type="slidenum">
              <a:rPr lang="en-US" altLang="en-US" sz="1200" smtClean="0"/>
              <a:pPr/>
              <a:t>60</a:t>
            </a:fld>
            <a:endParaRPr lang="en-US" altLang="en-US" sz="120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 lIns="91431" tIns="45716" rIns="91431" bIns="45716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96707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9pPr>
          </a:lstStyle>
          <a:p>
            <a:fld id="{69FB5ECE-67D1-4FB3-99EF-4C70C92EC933}" type="slidenum">
              <a:rPr lang="en-US" altLang="en-US" sz="1200" smtClean="0"/>
              <a:pPr/>
              <a:t>61</a:t>
            </a:fld>
            <a:endParaRPr lang="en-US" altLang="en-US" sz="120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 lIns="91431" tIns="45716" rIns="91431" bIns="45716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28183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9pPr>
          </a:lstStyle>
          <a:p>
            <a:fld id="{C990DA8C-CFD1-4C25-BD17-E4FB0980D27A}" type="slidenum">
              <a:rPr lang="en-US" altLang="en-US" sz="1200" smtClean="0"/>
              <a:pPr/>
              <a:t>62</a:t>
            </a:fld>
            <a:endParaRPr lang="en-US" altLang="en-US" sz="120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 lIns="91431" tIns="45716" rIns="91431" bIns="45716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29459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9pPr>
          </a:lstStyle>
          <a:p>
            <a:fld id="{6F039208-A31F-45A0-85C1-B5E8B2323F9A}" type="slidenum">
              <a:rPr lang="en-US" altLang="en-US" sz="1200" smtClean="0"/>
              <a:pPr/>
              <a:t>63</a:t>
            </a:fld>
            <a:endParaRPr lang="en-US" altLang="en-US" sz="120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57161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9pPr>
          </a:lstStyle>
          <a:p>
            <a:fld id="{277297E7-B18C-4B87-8C7E-EDE4774AA49C}" type="slidenum">
              <a:rPr lang="en-US" altLang="en-US" sz="1200" smtClean="0"/>
              <a:pPr/>
              <a:t>64</a:t>
            </a:fld>
            <a:endParaRPr lang="en-US" altLang="en-US" sz="120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43334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9pPr>
          </a:lstStyle>
          <a:p>
            <a:fld id="{67C6DB56-70C5-4F90-ABA2-A0A380431AAF}" type="slidenum">
              <a:rPr lang="en-US" altLang="en-US" sz="1200" smtClean="0"/>
              <a:pPr/>
              <a:t>65</a:t>
            </a:fld>
            <a:endParaRPr lang="en-US" altLang="en-US" sz="120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8390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9pPr>
          </a:lstStyle>
          <a:p>
            <a:fld id="{DE32F45B-8737-4680-BAF4-F8AE327170E2}" type="slidenum">
              <a:rPr lang="en-US" altLang="en-US" sz="1200" smtClean="0"/>
              <a:pPr/>
              <a:t>12</a:t>
            </a:fld>
            <a:endParaRPr lang="en-US" altLang="en-US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9195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9pPr>
          </a:lstStyle>
          <a:p>
            <a:fld id="{1508AEFD-33C6-4597-897A-71898323CE86}" type="slidenum">
              <a:rPr lang="en-US" altLang="en-US" sz="1200" smtClean="0"/>
              <a:pPr/>
              <a:t>13</a:t>
            </a:fld>
            <a:endParaRPr lang="en-US" altLang="en-US" sz="120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8638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9pPr>
          </a:lstStyle>
          <a:p>
            <a:fld id="{8BF31B90-6A46-482B-9FE1-9E91A3BC93FE}" type="slidenum">
              <a:rPr lang="en-US" altLang="en-US" sz="1200" smtClean="0"/>
              <a:pPr/>
              <a:t>14</a:t>
            </a:fld>
            <a:endParaRPr lang="en-US" altLang="en-US" sz="12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6733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9pPr>
          </a:lstStyle>
          <a:p>
            <a:fld id="{B0EACD25-B96B-4597-A2E6-89CC9CCB5FE6}" type="slidenum">
              <a:rPr lang="en-US" altLang="en-US" sz="1200" smtClean="0"/>
              <a:pPr/>
              <a:t>15</a:t>
            </a:fld>
            <a:endParaRPr lang="en-US" altLang="en-US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34647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9pPr>
          </a:lstStyle>
          <a:p>
            <a:fld id="{24BD9DFB-1799-466A-A114-586FEAA907D9}" type="slidenum">
              <a:rPr lang="en-US" altLang="en-US" sz="1200" smtClean="0"/>
              <a:pPr/>
              <a:t>16</a:t>
            </a:fld>
            <a:endParaRPr lang="en-US" altLang="en-US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5351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9pPr>
          </a:lstStyle>
          <a:p>
            <a:fld id="{F07CBDF6-9E96-4B1C-87C7-5E7BB6FA8D4B}" type="slidenum">
              <a:rPr lang="en-US" altLang="en-US" sz="1200" smtClean="0"/>
              <a:pPr/>
              <a:t>17</a:t>
            </a:fld>
            <a:endParaRPr lang="en-US" altLang="en-US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30901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9pPr>
          </a:lstStyle>
          <a:p>
            <a:fld id="{BCD6EAFA-3B89-4C66-A250-B46D6BDFEA09}" type="slidenum">
              <a:rPr lang="en-US" altLang="en-US" sz="1200" smtClean="0"/>
              <a:pPr/>
              <a:t>18</a:t>
            </a:fld>
            <a:endParaRPr lang="en-US" altLang="en-US" sz="120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1506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p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person, playing, person, player&#10;&#10;Description automatically generated">
            <a:extLst>
              <a:ext uri="{FF2B5EF4-FFF2-40B4-BE49-F238E27FC236}">
                <a16:creationId xmlns:a16="http://schemas.microsoft.com/office/drawing/2014/main" id="{9853828A-137E-7640-BB10-3187A3E2C7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FDBD0D-E9FF-8D4F-9791-DE06CAEE77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0560" y="1122363"/>
            <a:ext cx="10891520" cy="2027508"/>
          </a:xfrm>
        </p:spPr>
        <p:txBody>
          <a:bodyPr anchor="b"/>
          <a:lstStyle>
            <a:lvl1pPr algn="ctr">
              <a:defRPr sz="6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F6F78A-056A-E14A-9DDA-43AC9DFFED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0560" y="3261360"/>
            <a:ext cx="10891520" cy="1554480"/>
          </a:xfrm>
        </p:spPr>
        <p:txBody>
          <a:bodyPr/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6DC8BA-76F0-5E4C-8D41-5D5AE2A388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8321675"/>
            <a:ext cx="2743200" cy="365125"/>
          </a:xfrm>
        </p:spPr>
        <p:txBody>
          <a:bodyPr/>
          <a:lstStyle/>
          <a:p>
            <a:fld id="{B7D2056D-E659-1246-A021-BB9B9801BBAF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7E1A3D-CC45-5F41-8BDB-33C735267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9080" y="8321675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DF814-C7C6-7D4F-8E87-BB707B3E7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1080" y="8321675"/>
            <a:ext cx="2743200" cy="365125"/>
          </a:xfrm>
        </p:spPr>
        <p:txBody>
          <a:bodyPr/>
          <a:lstStyle/>
          <a:p>
            <a:fld id="{B4C9C0D5-DD38-8E49-8CBC-9FEBD21D8142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E81901B-5348-894A-A18C-31E8F53C81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24760" y="5349875"/>
            <a:ext cx="7183120" cy="105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488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BEF5986-912D-E34E-B3FB-FC342630B2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7600"/>
            <a:ext cx="12192000" cy="694276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E98AC70-98AB-8043-BBE0-F56B60DBCB62}"/>
              </a:ext>
            </a:extLst>
          </p:cNvPr>
          <p:cNvSpPr/>
          <p:nvPr userDrawn="1"/>
        </p:nvSpPr>
        <p:spPr>
          <a:xfrm>
            <a:off x="588380" y="598025"/>
            <a:ext cx="11063468" cy="576805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67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9" name="L-Shape 8">
            <a:extLst>
              <a:ext uri="{FF2B5EF4-FFF2-40B4-BE49-F238E27FC236}">
                <a16:creationId xmlns:a16="http://schemas.microsoft.com/office/drawing/2014/main" id="{2040BC06-251A-9D49-8268-47752EC9399D}"/>
              </a:ext>
            </a:extLst>
          </p:cNvPr>
          <p:cNvSpPr/>
          <p:nvPr userDrawn="1"/>
        </p:nvSpPr>
        <p:spPr>
          <a:xfrm rot="5400000">
            <a:off x="231492" y="241139"/>
            <a:ext cx="704127" cy="704127"/>
          </a:xfrm>
          <a:prstGeom prst="corne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0" name="L-Shape 9">
            <a:extLst>
              <a:ext uri="{FF2B5EF4-FFF2-40B4-BE49-F238E27FC236}">
                <a16:creationId xmlns:a16="http://schemas.microsoft.com/office/drawing/2014/main" id="{64336B45-CC48-5342-AD49-036492583FE1}"/>
              </a:ext>
            </a:extLst>
          </p:cNvPr>
          <p:cNvSpPr/>
          <p:nvPr userDrawn="1"/>
        </p:nvSpPr>
        <p:spPr>
          <a:xfrm rot="16200000">
            <a:off x="11298981" y="6009190"/>
            <a:ext cx="704127" cy="704127"/>
          </a:xfrm>
          <a:prstGeom prst="corner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692423-F049-3549-A72B-2595A10A99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0937"/>
            <a:ext cx="9144000" cy="2387865"/>
          </a:xfrm>
        </p:spPr>
        <p:txBody>
          <a:bodyPr anchor="b">
            <a:normAutofit/>
          </a:bodyPr>
          <a:lstStyle>
            <a:lvl1pPr algn="ctr">
              <a:defRPr sz="4000" b="0" i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059B17-467D-DD49-995C-237598AAC7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91669"/>
            <a:ext cx="9144000" cy="1654968"/>
          </a:xfrm>
        </p:spPr>
        <p:txBody>
          <a:bodyPr/>
          <a:lstStyle>
            <a:lvl1pPr marL="0" indent="0" algn="ctr">
              <a:buNone/>
              <a:defRPr sz="2000" b="0" i="0">
                <a:solidFill>
                  <a:schemeClr val="accent2"/>
                </a:solidFill>
                <a:latin typeface="+mn-lt"/>
              </a:defRPr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0270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0611B663-6292-7E43-AF40-9F046BAE8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7587" y="6286963"/>
            <a:ext cx="2742406" cy="365125"/>
          </a:xfrm>
        </p:spPr>
        <p:txBody>
          <a:bodyPr/>
          <a:lstStyle>
            <a:lvl1pPr algn="l">
              <a:defRPr b="0" i="0">
                <a:latin typeface="Arial" panose="020B0604020202020204" pitchFamily="34" charset="0"/>
              </a:defRPr>
            </a:lvl1pPr>
          </a:lstStyle>
          <a:p>
            <a:fld id="{58B2F7BC-0E1E-5A47-AD03-0CFA547DEF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32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7AED2C5-65F6-5544-9F78-2E28530ADA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80773"/>
          <a:stretch/>
        </p:blipFill>
        <p:spPr>
          <a:xfrm>
            <a:off x="1" y="-67519"/>
            <a:ext cx="12191999" cy="13749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9C48AA-58A6-7C47-8241-A9DFCC022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667" y="1359424"/>
            <a:ext cx="10514542" cy="989319"/>
          </a:xfrm>
        </p:spPr>
        <p:txBody>
          <a:bodyPr>
            <a:normAutofit/>
          </a:bodyPr>
          <a:lstStyle>
            <a:lvl1pPr>
              <a:defRPr sz="3333" b="0" i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E5974-FCE5-E943-B0C5-E45FE579E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667" y="2594658"/>
            <a:ext cx="10514542" cy="3582040"/>
          </a:xfrm>
        </p:spPr>
        <p:txBody>
          <a:bodyPr/>
          <a:lstStyle>
            <a:lvl1pPr>
              <a:defRPr b="0" i="0">
                <a:latin typeface="+mn-lt"/>
              </a:defRPr>
            </a:lvl1pPr>
            <a:lvl2pPr>
              <a:defRPr b="0" i="0">
                <a:latin typeface="+mn-lt"/>
              </a:defRPr>
            </a:lvl2pPr>
            <a:lvl3pPr>
              <a:defRPr b="0" i="0">
                <a:latin typeface="+mn-lt"/>
              </a:defRPr>
            </a:lvl3pPr>
            <a:lvl4pPr>
              <a:defRPr b="0" i="0">
                <a:latin typeface="+mn-lt"/>
              </a:defRPr>
            </a:lvl4pPr>
            <a:lvl5pPr>
              <a:defRPr b="0" i="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841E48D3-0AD3-2D47-ABEF-C50A61B64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7587" y="6286963"/>
            <a:ext cx="2742406" cy="365125"/>
          </a:xfrm>
        </p:spPr>
        <p:txBody>
          <a:bodyPr/>
          <a:lstStyle>
            <a:lvl1pPr algn="l">
              <a:defRPr b="0" i="0">
                <a:latin typeface="Arial" panose="020B0604020202020204" pitchFamily="34" charset="0"/>
              </a:defRPr>
            </a:lvl1pPr>
          </a:lstStyle>
          <a:p>
            <a:fld id="{58B2F7BC-0E1E-5A47-AD03-0CFA547DEFE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3" name="Picture 22" descr="Institute_IOM_name_REVERSE.png">
            <a:extLst>
              <a:ext uri="{FF2B5EF4-FFF2-40B4-BE49-F238E27FC236}">
                <a16:creationId xmlns:a16="http://schemas.microsoft.com/office/drawing/2014/main" id="{FF3C55C2-8BD8-C24C-9A5C-8A659DB0D1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39" y="318187"/>
            <a:ext cx="1938118" cy="652841"/>
          </a:xfrm>
          <a:prstGeom prst="rect">
            <a:avLst/>
          </a:prstGeom>
        </p:spPr>
      </p:pic>
      <p:pic>
        <p:nvPicPr>
          <p:cNvPr id="24" name="Picture 23" descr="USCC_FOUNDATION_R_4C_reverse_R.png">
            <a:extLst>
              <a:ext uri="{FF2B5EF4-FFF2-40B4-BE49-F238E27FC236}">
                <a16:creationId xmlns:a16="http://schemas.microsoft.com/office/drawing/2014/main" id="{B5C8478D-F346-5C49-B5B4-CA7BCD4C2BB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334" y="336989"/>
            <a:ext cx="4218588" cy="61523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8DF1ADA-0E0E-7A40-B26B-9E301969F1D3}"/>
              </a:ext>
            </a:extLst>
          </p:cNvPr>
          <p:cNvSpPr txBox="1"/>
          <p:nvPr userDrawn="1"/>
        </p:nvSpPr>
        <p:spPr>
          <a:xfrm>
            <a:off x="6757786" y="6282326"/>
            <a:ext cx="4740778" cy="3743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833" b="0" i="0" dirty="0">
                <a:solidFill>
                  <a:srgbClr val="D55F55"/>
                </a:solidFill>
                <a:latin typeface="+mj-lt"/>
              </a:rPr>
              <a:t>#</a:t>
            </a:r>
            <a:r>
              <a:rPr lang="en-US" sz="1833" b="0" i="0" dirty="0" err="1">
                <a:solidFill>
                  <a:srgbClr val="D55F55"/>
                </a:solidFill>
                <a:latin typeface="+mj-lt"/>
              </a:rPr>
              <a:t>IOMeducates</a:t>
            </a:r>
            <a:endParaRPr lang="en-US" sz="1833" b="0" i="0" dirty="0">
              <a:solidFill>
                <a:srgbClr val="D55F55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9779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C48AA-58A6-7C47-8241-A9DFCC022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729" y="1359424"/>
            <a:ext cx="10514542" cy="989319"/>
          </a:xfrm>
        </p:spPr>
        <p:txBody>
          <a:bodyPr>
            <a:normAutofit/>
          </a:bodyPr>
          <a:lstStyle>
            <a:lvl1pPr algn="ctr">
              <a:defRPr sz="3333" b="0" i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3ABCA69D-66A5-3549-9329-4B9F2242C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7587" y="6286963"/>
            <a:ext cx="2742406" cy="365125"/>
          </a:xfrm>
        </p:spPr>
        <p:txBody>
          <a:bodyPr/>
          <a:lstStyle>
            <a:lvl1pPr algn="l">
              <a:defRPr b="0" i="0">
                <a:latin typeface="Arial" panose="020B0604020202020204" pitchFamily="34" charset="0"/>
              </a:defRPr>
            </a:lvl1pPr>
          </a:lstStyle>
          <a:p>
            <a:fld id="{58B2F7BC-0E1E-5A47-AD03-0CFA547DEFE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76180F6-2BAF-EB4B-98FC-6D2566C06C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80773"/>
          <a:stretch/>
        </p:blipFill>
        <p:spPr>
          <a:xfrm>
            <a:off x="1" y="-67519"/>
            <a:ext cx="12191999" cy="1374908"/>
          </a:xfrm>
          <a:prstGeom prst="rect">
            <a:avLst/>
          </a:prstGeom>
        </p:spPr>
      </p:pic>
      <p:pic>
        <p:nvPicPr>
          <p:cNvPr id="19" name="Picture 18" descr="Institute_IOM_name_REVERSE.png">
            <a:extLst>
              <a:ext uri="{FF2B5EF4-FFF2-40B4-BE49-F238E27FC236}">
                <a16:creationId xmlns:a16="http://schemas.microsoft.com/office/drawing/2014/main" id="{275E1666-4EAC-2A44-972F-0A32B588C7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39" y="318187"/>
            <a:ext cx="1938118" cy="652841"/>
          </a:xfrm>
          <a:prstGeom prst="rect">
            <a:avLst/>
          </a:prstGeom>
        </p:spPr>
      </p:pic>
      <p:pic>
        <p:nvPicPr>
          <p:cNvPr id="20" name="Picture 19" descr="USCC_FOUNDATION_R_4C_reverse_R.png">
            <a:extLst>
              <a:ext uri="{FF2B5EF4-FFF2-40B4-BE49-F238E27FC236}">
                <a16:creationId xmlns:a16="http://schemas.microsoft.com/office/drawing/2014/main" id="{A4C3E2BE-AF44-9541-9322-2002581CFB0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334" y="336989"/>
            <a:ext cx="4218588" cy="61523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C352BFC-DF77-9E45-8BCD-0FDDEC23C5F0}"/>
              </a:ext>
            </a:extLst>
          </p:cNvPr>
          <p:cNvSpPr txBox="1"/>
          <p:nvPr userDrawn="1"/>
        </p:nvSpPr>
        <p:spPr>
          <a:xfrm>
            <a:off x="6757786" y="6282326"/>
            <a:ext cx="4740778" cy="3743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833" b="0" i="0" dirty="0">
                <a:solidFill>
                  <a:srgbClr val="D55F55"/>
                </a:solidFill>
                <a:latin typeface="+mj-lt"/>
              </a:rPr>
              <a:t>#</a:t>
            </a:r>
            <a:r>
              <a:rPr lang="en-US" sz="1833" b="0" i="0" dirty="0" err="1">
                <a:solidFill>
                  <a:srgbClr val="D55F55"/>
                </a:solidFill>
                <a:latin typeface="+mj-lt"/>
              </a:rPr>
              <a:t>IOMeducates</a:t>
            </a:r>
            <a:endParaRPr lang="en-US" sz="1833" b="0" i="0" dirty="0">
              <a:solidFill>
                <a:srgbClr val="D55F55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9730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6BFE1-F027-3640-8A84-CBD7472D9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667" y="1350380"/>
            <a:ext cx="10514542" cy="993494"/>
          </a:xfrm>
        </p:spPr>
        <p:txBody>
          <a:bodyPr>
            <a:normAutofit/>
          </a:bodyPr>
          <a:lstStyle>
            <a:lvl1pPr>
              <a:defRPr sz="3333" b="0" i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B4B63-C028-BF4E-BDA4-CD7FD21632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7667" y="2606917"/>
            <a:ext cx="5193771" cy="3382983"/>
          </a:xfrm>
        </p:spPr>
        <p:txBody>
          <a:bodyPr/>
          <a:lstStyle>
            <a:lvl1pPr>
              <a:defRPr b="0" i="0">
                <a:latin typeface="+mn-lt"/>
              </a:defRPr>
            </a:lvl1pPr>
            <a:lvl2pPr>
              <a:defRPr b="0" i="0">
                <a:latin typeface="+mn-lt"/>
              </a:defRPr>
            </a:lvl2pPr>
            <a:lvl3pPr>
              <a:defRPr b="0" i="0">
                <a:latin typeface="+mn-lt"/>
              </a:defRPr>
            </a:lvl3pPr>
            <a:lvl4pPr>
              <a:defRPr b="0" i="0">
                <a:latin typeface="+mn-lt"/>
              </a:defRPr>
            </a:lvl4pPr>
            <a:lvl5pPr>
              <a:defRPr b="0" i="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2A5063-B645-C844-9592-9C244FDF69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8438" y="2606917"/>
            <a:ext cx="5193771" cy="3382983"/>
          </a:xfrm>
        </p:spPr>
        <p:txBody>
          <a:bodyPr/>
          <a:lstStyle>
            <a:lvl1pPr>
              <a:defRPr b="0" i="0">
                <a:latin typeface="+mn-lt"/>
              </a:defRPr>
            </a:lvl1pPr>
            <a:lvl2pPr>
              <a:defRPr b="0" i="0">
                <a:latin typeface="+mn-lt"/>
              </a:defRPr>
            </a:lvl2pPr>
            <a:lvl3pPr>
              <a:defRPr b="0" i="0">
                <a:latin typeface="+mn-lt"/>
              </a:defRPr>
            </a:lvl3pPr>
            <a:lvl4pPr>
              <a:defRPr b="0" i="0">
                <a:latin typeface="+mn-lt"/>
              </a:defRPr>
            </a:lvl4pPr>
            <a:lvl5pPr>
              <a:defRPr b="0" i="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E9BD63-BDE2-894E-A1AF-EB271FA06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7587" y="6286963"/>
            <a:ext cx="2742406" cy="365125"/>
          </a:xfrm>
        </p:spPr>
        <p:txBody>
          <a:bodyPr/>
          <a:lstStyle>
            <a:lvl1pPr algn="l">
              <a:defRPr b="0" i="0">
                <a:latin typeface="Arial" panose="020B0604020202020204" pitchFamily="34" charset="0"/>
              </a:defRPr>
            </a:lvl1pPr>
          </a:lstStyle>
          <a:p>
            <a:fld id="{58B2F7BC-0E1E-5A47-AD03-0CFA547DEFE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414DE84-B2EB-C440-A732-77A7AAD5AA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80773"/>
          <a:stretch/>
        </p:blipFill>
        <p:spPr>
          <a:xfrm>
            <a:off x="1" y="-67519"/>
            <a:ext cx="12191999" cy="1374908"/>
          </a:xfrm>
          <a:prstGeom prst="rect">
            <a:avLst/>
          </a:prstGeom>
        </p:spPr>
      </p:pic>
      <p:pic>
        <p:nvPicPr>
          <p:cNvPr id="17" name="Picture 16" descr="Institute_IOM_name_REVERSE.png">
            <a:extLst>
              <a:ext uri="{FF2B5EF4-FFF2-40B4-BE49-F238E27FC236}">
                <a16:creationId xmlns:a16="http://schemas.microsoft.com/office/drawing/2014/main" id="{03A7845E-DC3A-8E45-8D2F-EA1A54788C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39" y="318187"/>
            <a:ext cx="1938118" cy="652841"/>
          </a:xfrm>
          <a:prstGeom prst="rect">
            <a:avLst/>
          </a:prstGeom>
        </p:spPr>
      </p:pic>
      <p:pic>
        <p:nvPicPr>
          <p:cNvPr id="18" name="Picture 17" descr="USCC_FOUNDATION_R_4C_reverse_R.png">
            <a:extLst>
              <a:ext uri="{FF2B5EF4-FFF2-40B4-BE49-F238E27FC236}">
                <a16:creationId xmlns:a16="http://schemas.microsoft.com/office/drawing/2014/main" id="{D5633A9E-233C-3D48-883B-CFFB92D287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334" y="336989"/>
            <a:ext cx="4218588" cy="61523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A7E9FDB-3360-6943-B711-74666C81CBFB}"/>
              </a:ext>
            </a:extLst>
          </p:cNvPr>
          <p:cNvSpPr txBox="1"/>
          <p:nvPr userDrawn="1"/>
        </p:nvSpPr>
        <p:spPr>
          <a:xfrm>
            <a:off x="6757786" y="6282326"/>
            <a:ext cx="4740778" cy="3743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833" b="0" i="0" dirty="0">
                <a:solidFill>
                  <a:srgbClr val="D55F55"/>
                </a:solidFill>
                <a:latin typeface="+mj-lt"/>
              </a:rPr>
              <a:t>#</a:t>
            </a:r>
            <a:r>
              <a:rPr lang="en-US" sz="1833" b="0" i="0" dirty="0" err="1">
                <a:solidFill>
                  <a:srgbClr val="D55F55"/>
                </a:solidFill>
                <a:latin typeface="+mj-lt"/>
              </a:rPr>
              <a:t>IOMeducates</a:t>
            </a:r>
            <a:endParaRPr lang="en-US" sz="1833" b="0" i="0" dirty="0">
              <a:solidFill>
                <a:srgbClr val="D55F55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7420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AA83E-83F8-AE4B-95C3-A2A5136B0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991" y="1350381"/>
            <a:ext cx="10515864" cy="1012784"/>
          </a:xfrm>
        </p:spPr>
        <p:txBody>
          <a:bodyPr>
            <a:normAutofit/>
          </a:bodyPr>
          <a:lstStyle>
            <a:lvl1pPr>
              <a:defRPr sz="3333" b="0" i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BC660A-7428-1242-BDFE-BB2D2FE682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8990" y="2478911"/>
            <a:ext cx="5158052" cy="615073"/>
          </a:xfrm>
        </p:spPr>
        <p:txBody>
          <a:bodyPr anchor="b">
            <a:normAutofit/>
          </a:bodyPr>
          <a:lstStyle>
            <a:lvl1pPr marL="0" indent="0">
              <a:buNone/>
              <a:defRPr sz="2667" b="1" i="0">
                <a:latin typeface="+mn-lt"/>
              </a:defRPr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0B1DF5-6DE2-F04D-B8C5-E14FB5782C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8990" y="3093985"/>
            <a:ext cx="5158052" cy="2712649"/>
          </a:xfrm>
        </p:spPr>
        <p:txBody>
          <a:bodyPr/>
          <a:lstStyle>
            <a:lvl1pPr>
              <a:defRPr b="0" i="0">
                <a:latin typeface="+mn-lt"/>
              </a:defRPr>
            </a:lvl1pPr>
            <a:lvl2pPr>
              <a:defRPr b="0" i="0">
                <a:latin typeface="+mn-lt"/>
              </a:defRPr>
            </a:lvl2pPr>
            <a:lvl3pPr>
              <a:defRPr b="0" i="0">
                <a:latin typeface="+mn-lt"/>
              </a:defRPr>
            </a:lvl3pPr>
            <a:lvl4pPr>
              <a:defRPr b="0" i="0">
                <a:latin typeface="+mn-lt"/>
              </a:defRPr>
            </a:lvl4pPr>
            <a:lvl5pPr>
              <a:defRPr b="0" i="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DF264C-B725-7F48-ACE7-2B21E55C15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01667" y="2478911"/>
            <a:ext cx="5183188" cy="615073"/>
          </a:xfrm>
        </p:spPr>
        <p:txBody>
          <a:bodyPr anchor="b">
            <a:normAutofit/>
          </a:bodyPr>
          <a:lstStyle>
            <a:lvl1pPr marL="0" indent="0">
              <a:buNone/>
              <a:defRPr sz="2667" b="1" i="0">
                <a:latin typeface="+mn-lt"/>
              </a:defRPr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D55A50-8AE0-D647-BEAB-0C6AAF4051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01667" y="3093985"/>
            <a:ext cx="5183188" cy="2712649"/>
          </a:xfrm>
        </p:spPr>
        <p:txBody>
          <a:bodyPr/>
          <a:lstStyle>
            <a:lvl1pPr>
              <a:defRPr b="0" i="0">
                <a:latin typeface="+mn-lt"/>
              </a:defRPr>
            </a:lvl1pPr>
            <a:lvl2pPr>
              <a:defRPr b="0" i="0">
                <a:latin typeface="+mn-lt"/>
              </a:defRPr>
            </a:lvl2pPr>
            <a:lvl3pPr>
              <a:defRPr b="0" i="0">
                <a:latin typeface="+mn-lt"/>
              </a:defRPr>
            </a:lvl3pPr>
            <a:lvl4pPr>
              <a:defRPr b="0" i="0">
                <a:latin typeface="+mn-lt"/>
              </a:defRPr>
            </a:lvl4pPr>
            <a:lvl5pPr>
              <a:defRPr b="0" i="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A0D293EE-065B-7148-B2B3-686945C33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7587" y="6286963"/>
            <a:ext cx="2742406" cy="365125"/>
          </a:xfrm>
        </p:spPr>
        <p:txBody>
          <a:bodyPr/>
          <a:lstStyle>
            <a:lvl1pPr algn="l">
              <a:defRPr b="0" i="0">
                <a:latin typeface="Arial" panose="020B0604020202020204" pitchFamily="34" charset="0"/>
              </a:defRPr>
            </a:lvl1pPr>
          </a:lstStyle>
          <a:p>
            <a:fld id="{58B2F7BC-0E1E-5A47-AD03-0CFA547DEFE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0CDADCF-BD88-7A43-9117-911EF9A086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80773"/>
          <a:stretch/>
        </p:blipFill>
        <p:spPr>
          <a:xfrm>
            <a:off x="1" y="-67519"/>
            <a:ext cx="12191999" cy="1374908"/>
          </a:xfrm>
          <a:prstGeom prst="rect">
            <a:avLst/>
          </a:prstGeom>
        </p:spPr>
      </p:pic>
      <p:pic>
        <p:nvPicPr>
          <p:cNvPr id="19" name="Picture 18" descr="Institute_IOM_name_REVERSE.png">
            <a:extLst>
              <a:ext uri="{FF2B5EF4-FFF2-40B4-BE49-F238E27FC236}">
                <a16:creationId xmlns:a16="http://schemas.microsoft.com/office/drawing/2014/main" id="{02585528-C843-594A-9C96-0667196A31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39" y="318187"/>
            <a:ext cx="1938118" cy="652841"/>
          </a:xfrm>
          <a:prstGeom prst="rect">
            <a:avLst/>
          </a:prstGeom>
        </p:spPr>
      </p:pic>
      <p:pic>
        <p:nvPicPr>
          <p:cNvPr id="20" name="Picture 19" descr="USCC_FOUNDATION_R_4C_reverse_R.png">
            <a:extLst>
              <a:ext uri="{FF2B5EF4-FFF2-40B4-BE49-F238E27FC236}">
                <a16:creationId xmlns:a16="http://schemas.microsoft.com/office/drawing/2014/main" id="{6772D17B-E54E-4544-9959-0C87596587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334" y="336989"/>
            <a:ext cx="4218588" cy="61523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108E22D-3416-FA43-BA71-D8E9830D130E}"/>
              </a:ext>
            </a:extLst>
          </p:cNvPr>
          <p:cNvSpPr txBox="1"/>
          <p:nvPr userDrawn="1"/>
        </p:nvSpPr>
        <p:spPr>
          <a:xfrm>
            <a:off x="6757786" y="6282326"/>
            <a:ext cx="4740778" cy="3743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833" b="0" i="0" dirty="0">
                <a:solidFill>
                  <a:srgbClr val="D55F55"/>
                </a:solidFill>
                <a:latin typeface="+mj-lt"/>
              </a:rPr>
              <a:t>#</a:t>
            </a:r>
            <a:r>
              <a:rPr lang="en-US" sz="1833" b="0" i="0" dirty="0" err="1">
                <a:solidFill>
                  <a:srgbClr val="D55F55"/>
                </a:solidFill>
                <a:latin typeface="+mj-lt"/>
              </a:rPr>
              <a:t>IOMeducates</a:t>
            </a:r>
            <a:endParaRPr lang="en-US" sz="1833" b="0" i="0" dirty="0">
              <a:solidFill>
                <a:srgbClr val="D55F55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2299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915822C-1931-D54B-B74F-EB4A531A4ACE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4A54FB1-7E59-3644-912E-9B95CBBCBB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395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DE799DC6-E9DB-E449-90AD-964BFFB1E8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FDBD0D-E9FF-8D4F-9791-DE06CAEE77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0560" y="1782763"/>
            <a:ext cx="10891520" cy="2027508"/>
          </a:xfrm>
        </p:spPr>
        <p:txBody>
          <a:bodyPr anchor="b"/>
          <a:lstStyle>
            <a:lvl1pPr algn="ctr">
              <a:defRPr sz="6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F6F78A-056A-E14A-9DDA-43AC9DFFED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0560" y="3921760"/>
            <a:ext cx="10891520" cy="1554480"/>
          </a:xfrm>
        </p:spPr>
        <p:txBody>
          <a:bodyPr/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6DC8BA-76F0-5E4C-8D41-5D5AE2A388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8321675"/>
            <a:ext cx="2743200" cy="365125"/>
          </a:xfrm>
        </p:spPr>
        <p:txBody>
          <a:bodyPr/>
          <a:lstStyle/>
          <a:p>
            <a:fld id="{B7D2056D-E659-1246-A021-BB9B9801BBAF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7E1A3D-CC45-5F41-8BDB-33C735267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9080" y="8321675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DF814-C7C6-7D4F-8E87-BB707B3E7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1080" y="8321675"/>
            <a:ext cx="2743200" cy="365125"/>
          </a:xfrm>
        </p:spPr>
        <p:txBody>
          <a:bodyPr/>
          <a:lstStyle/>
          <a:p>
            <a:fld id="{B4C9C0D5-DD38-8E49-8CBC-9FEBD21D8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425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DE799DC6-E9DB-E449-90AD-964BFFB1E8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9F94912-B605-274E-9A9C-73854C8C4C39}"/>
              </a:ext>
            </a:extLst>
          </p:cNvPr>
          <p:cNvSpPr/>
          <p:nvPr userDrawn="1"/>
        </p:nvSpPr>
        <p:spPr>
          <a:xfrm>
            <a:off x="756920" y="6101079"/>
            <a:ext cx="10726420" cy="111492"/>
          </a:xfrm>
          <a:prstGeom prst="rect">
            <a:avLst/>
          </a:prstGeom>
          <a:solidFill>
            <a:srgbClr val="FFC00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82ABDD-33CF-B240-B6E9-A6681E0522D2}"/>
              </a:ext>
            </a:extLst>
          </p:cNvPr>
          <p:cNvSpPr/>
          <p:nvPr userDrawn="1"/>
        </p:nvSpPr>
        <p:spPr>
          <a:xfrm>
            <a:off x="769620" y="756920"/>
            <a:ext cx="10713720" cy="5344160"/>
          </a:xfrm>
          <a:prstGeom prst="rect">
            <a:avLst/>
          </a:prstGeom>
          <a:solidFill>
            <a:schemeClr val="accent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FDBD0D-E9FF-8D4F-9791-DE06CAEE77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6920" y="1854421"/>
            <a:ext cx="10695940" cy="1703341"/>
          </a:xfrm>
        </p:spPr>
        <p:txBody>
          <a:bodyPr anchor="b"/>
          <a:lstStyle>
            <a:lvl1pPr algn="ctr">
              <a:defRPr sz="5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F6F78A-056A-E14A-9DDA-43AC9DFFED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6920" y="3669252"/>
            <a:ext cx="10695940" cy="968152"/>
          </a:xfrm>
        </p:spPr>
        <p:txBody>
          <a:bodyPr/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6DC8BA-76F0-5E4C-8D41-5D5AE2A388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8321675"/>
            <a:ext cx="2743200" cy="365125"/>
          </a:xfrm>
        </p:spPr>
        <p:txBody>
          <a:bodyPr/>
          <a:lstStyle/>
          <a:p>
            <a:fld id="{B7D2056D-E659-1246-A021-BB9B9801BBAF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7E1A3D-CC45-5F41-8BDB-33C735267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9080" y="8321675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DF814-C7C6-7D4F-8E87-BB707B3E7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1080" y="8321675"/>
            <a:ext cx="2743200" cy="365125"/>
          </a:xfrm>
        </p:spPr>
        <p:txBody>
          <a:bodyPr/>
          <a:lstStyle/>
          <a:p>
            <a:fld id="{B4C9C0D5-DD38-8E49-8CBC-9FEBD21D8142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D4C48BD-B08A-9649-B24A-D43D082A6B9E}"/>
              </a:ext>
            </a:extLst>
          </p:cNvPr>
          <p:cNvSpPr/>
          <p:nvPr userDrawn="1"/>
        </p:nvSpPr>
        <p:spPr>
          <a:xfrm>
            <a:off x="756920" y="665479"/>
            <a:ext cx="10726420" cy="111492"/>
          </a:xfrm>
          <a:prstGeom prst="rect">
            <a:avLst/>
          </a:prstGeom>
          <a:solidFill>
            <a:srgbClr val="ED7D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107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445E7-58D5-274B-8D6B-C10EB878E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4325"/>
            <a:ext cx="10515600" cy="1325563"/>
          </a:xfrm>
        </p:spPr>
        <p:txBody>
          <a:bodyPr/>
          <a:lstStyle>
            <a:lvl1pPr>
              <a:defRPr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A1A2A-F521-E14D-951B-5020573C2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44825"/>
            <a:ext cx="10515600" cy="3556000"/>
          </a:xfrm>
        </p:spPr>
        <p:txBody>
          <a:bodyPr/>
          <a:lstStyle>
            <a:lvl1pPr>
              <a:defRPr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CDAFE-16B9-8E4A-BC3D-E50A59D542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819390"/>
            <a:ext cx="2743200" cy="365125"/>
          </a:xfrm>
        </p:spPr>
        <p:txBody>
          <a:bodyPr/>
          <a:lstStyle/>
          <a:p>
            <a:fld id="{B7D2056D-E659-1246-A021-BB9B9801BBAF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DB931-CC87-964A-B43E-B5F13395F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81939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7B0193-4789-C249-A855-6DA2FB4C7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819390"/>
            <a:ext cx="2743200" cy="365125"/>
          </a:xfrm>
        </p:spPr>
        <p:txBody>
          <a:bodyPr/>
          <a:lstStyle/>
          <a:p>
            <a:fld id="{B4C9C0D5-DD38-8E49-8CBC-9FEBD21D814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FDC4DA3B-48B2-4840-916F-161AD744FC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82667"/>
          <a:stretch/>
        </p:blipFill>
        <p:spPr>
          <a:xfrm>
            <a:off x="0" y="1"/>
            <a:ext cx="12192000" cy="1188720"/>
          </a:xfrm>
          <a:prstGeom prst="rect">
            <a:avLst/>
          </a:prstGeom>
        </p:spPr>
      </p:pic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50F788A-EA16-C64B-9AB5-C53E7A9558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52467"/>
          <a:stretch/>
        </p:blipFill>
        <p:spPr>
          <a:xfrm>
            <a:off x="838199" y="183038"/>
            <a:ext cx="2394227" cy="740470"/>
          </a:xfrm>
          <a:prstGeom prst="rect">
            <a:avLst/>
          </a:prstGeom>
        </p:spPr>
      </p:pic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A6AA882-F5C7-B445-BA46-472AD58329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7742"/>
          <a:stretch/>
        </p:blipFill>
        <p:spPr>
          <a:xfrm>
            <a:off x="9293860" y="257175"/>
            <a:ext cx="2128520" cy="74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842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AD2D77-FE01-4D44-A1A2-ED718542D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2056D-E659-1246-A021-BB9B9801BBAF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D355B5-C3A0-E649-B66A-F62A4970B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90DEA7-CD8A-B84D-803A-457017763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9C0D5-DD38-8E49-8CBC-9FEBD21D8142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EE064721-3971-5440-8AB8-5504581632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82667"/>
          <a:stretch/>
        </p:blipFill>
        <p:spPr>
          <a:xfrm>
            <a:off x="0" y="1"/>
            <a:ext cx="12192000" cy="1188720"/>
          </a:xfrm>
          <a:prstGeom prst="rect">
            <a:avLst/>
          </a:prstGeom>
        </p:spPr>
      </p:pic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D4A8C1D-4AC3-DD49-BA10-8117AC3FE5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52467"/>
          <a:stretch/>
        </p:blipFill>
        <p:spPr>
          <a:xfrm>
            <a:off x="838199" y="183038"/>
            <a:ext cx="2394227" cy="740470"/>
          </a:xfrm>
          <a:prstGeom prst="rect">
            <a:avLst/>
          </a:prstGeom>
        </p:spPr>
      </p:pic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9B41A00-27D6-E344-8AD6-DA81209510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7742"/>
          <a:stretch/>
        </p:blipFill>
        <p:spPr>
          <a:xfrm>
            <a:off x="9293860" y="257175"/>
            <a:ext cx="2128520" cy="74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162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6BFE1-F027-3640-8A84-CBD7472D9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667" y="1350380"/>
            <a:ext cx="10514542" cy="993494"/>
          </a:xfrm>
        </p:spPr>
        <p:txBody>
          <a:bodyPr>
            <a:normAutofit/>
          </a:bodyPr>
          <a:lstStyle>
            <a:lvl1pPr>
              <a:defRPr sz="3333" b="0" i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B4B63-C028-BF4E-BDA4-CD7FD21632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7667" y="2606917"/>
            <a:ext cx="5193771" cy="3382983"/>
          </a:xfrm>
        </p:spPr>
        <p:txBody>
          <a:bodyPr/>
          <a:lstStyle>
            <a:lvl1pPr>
              <a:defRPr b="0" i="0">
                <a:latin typeface="+mn-lt"/>
              </a:defRPr>
            </a:lvl1pPr>
            <a:lvl2pPr>
              <a:defRPr b="0" i="0">
                <a:latin typeface="+mn-lt"/>
              </a:defRPr>
            </a:lvl2pPr>
            <a:lvl3pPr>
              <a:defRPr b="0" i="0">
                <a:latin typeface="+mn-lt"/>
              </a:defRPr>
            </a:lvl3pPr>
            <a:lvl4pPr>
              <a:defRPr b="0" i="0">
                <a:latin typeface="+mn-lt"/>
              </a:defRPr>
            </a:lvl4pPr>
            <a:lvl5pPr>
              <a:defRPr b="0" i="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2A5063-B645-C844-9592-9C244FDF69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8438" y="2606917"/>
            <a:ext cx="5193771" cy="3382983"/>
          </a:xfrm>
        </p:spPr>
        <p:txBody>
          <a:bodyPr/>
          <a:lstStyle>
            <a:lvl1pPr>
              <a:defRPr b="0" i="0">
                <a:latin typeface="+mn-lt"/>
              </a:defRPr>
            </a:lvl1pPr>
            <a:lvl2pPr>
              <a:defRPr b="0" i="0">
                <a:latin typeface="+mn-lt"/>
              </a:defRPr>
            </a:lvl2pPr>
            <a:lvl3pPr>
              <a:defRPr b="0" i="0">
                <a:latin typeface="+mn-lt"/>
              </a:defRPr>
            </a:lvl3pPr>
            <a:lvl4pPr>
              <a:defRPr b="0" i="0">
                <a:latin typeface="+mn-lt"/>
              </a:defRPr>
            </a:lvl4pPr>
            <a:lvl5pPr>
              <a:defRPr b="0" i="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E9BD63-BDE2-894E-A1AF-EB271FA06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7587" y="6286963"/>
            <a:ext cx="2742406" cy="365125"/>
          </a:xfrm>
        </p:spPr>
        <p:txBody>
          <a:bodyPr/>
          <a:lstStyle>
            <a:lvl1pPr algn="l">
              <a:defRPr b="0" i="0">
                <a:latin typeface="Arial" panose="020B0604020202020204" pitchFamily="34" charset="0"/>
              </a:defRPr>
            </a:lvl1pPr>
          </a:lstStyle>
          <a:p>
            <a:fld id="{58B2F7BC-0E1E-5A47-AD03-0CFA547DEFE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414DE84-B2EB-C440-A732-77A7AAD5AA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80773"/>
          <a:stretch/>
        </p:blipFill>
        <p:spPr>
          <a:xfrm>
            <a:off x="1" y="-67519"/>
            <a:ext cx="12191999" cy="1374908"/>
          </a:xfrm>
          <a:prstGeom prst="rect">
            <a:avLst/>
          </a:prstGeom>
        </p:spPr>
      </p:pic>
      <p:pic>
        <p:nvPicPr>
          <p:cNvPr id="17" name="Picture 16" descr="Institute_IOM_name_REVERSE.png">
            <a:extLst>
              <a:ext uri="{FF2B5EF4-FFF2-40B4-BE49-F238E27FC236}">
                <a16:creationId xmlns:a16="http://schemas.microsoft.com/office/drawing/2014/main" id="{03A7845E-DC3A-8E45-8D2F-EA1A54788C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39" y="318187"/>
            <a:ext cx="1938118" cy="652841"/>
          </a:xfrm>
          <a:prstGeom prst="rect">
            <a:avLst/>
          </a:prstGeom>
        </p:spPr>
      </p:pic>
      <p:pic>
        <p:nvPicPr>
          <p:cNvPr id="18" name="Picture 17" descr="USCC_FOUNDATION_R_4C_reverse_R.png">
            <a:extLst>
              <a:ext uri="{FF2B5EF4-FFF2-40B4-BE49-F238E27FC236}">
                <a16:creationId xmlns:a16="http://schemas.microsoft.com/office/drawing/2014/main" id="{D5633A9E-233C-3D48-883B-CFFB92D287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334" y="336989"/>
            <a:ext cx="4218588" cy="61523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A7E9FDB-3360-6943-B711-74666C81CBFB}"/>
              </a:ext>
            </a:extLst>
          </p:cNvPr>
          <p:cNvSpPr txBox="1"/>
          <p:nvPr userDrawn="1"/>
        </p:nvSpPr>
        <p:spPr>
          <a:xfrm>
            <a:off x="6757786" y="6282326"/>
            <a:ext cx="4740778" cy="3743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833" b="0" i="0" dirty="0">
                <a:solidFill>
                  <a:srgbClr val="D55F55"/>
                </a:solidFill>
                <a:latin typeface="+mj-lt"/>
              </a:rPr>
              <a:t>#</a:t>
            </a:r>
            <a:r>
              <a:rPr lang="en-US" sz="1833" b="0" i="0" dirty="0" err="1">
                <a:solidFill>
                  <a:srgbClr val="D55F55"/>
                </a:solidFill>
                <a:latin typeface="+mj-lt"/>
              </a:rPr>
              <a:t>IOMeducates</a:t>
            </a:r>
            <a:endParaRPr lang="en-US" sz="1833" b="0" i="0" dirty="0">
              <a:solidFill>
                <a:srgbClr val="D55F55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4070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915822C-1931-D54B-B74F-EB4A531A4ACE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4A54FB1-7E59-3644-912E-9B95CBBCBB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964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BEF5986-912D-E34E-B3FB-FC342630B2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77163" y="-28531"/>
            <a:ext cx="12452088" cy="70408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692423-F049-3549-A72B-2595A10A99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164" y="850937"/>
            <a:ext cx="9144000" cy="2387865"/>
          </a:xfrm>
        </p:spPr>
        <p:txBody>
          <a:bodyPr anchor="b">
            <a:normAutofit/>
          </a:bodyPr>
          <a:lstStyle>
            <a:lvl1pPr algn="l">
              <a:defRPr sz="50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059B17-467D-DD49-995C-237598AAC7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8456" y="3447973"/>
            <a:ext cx="9144000" cy="1654968"/>
          </a:xfrm>
        </p:spPr>
        <p:txBody>
          <a:bodyPr/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+mn-lt"/>
              </a:defRPr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4164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BEF5986-912D-E34E-B3FB-FC342630B2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7600"/>
            <a:ext cx="12192000" cy="69427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692423-F049-3549-A72B-2595A10A99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0937"/>
            <a:ext cx="9144000" cy="2387865"/>
          </a:xfrm>
        </p:spPr>
        <p:txBody>
          <a:bodyPr anchor="b"/>
          <a:lstStyle>
            <a:lvl1pPr algn="ctr">
              <a:defRPr sz="50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059B17-467D-DD49-995C-237598AAC7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91669"/>
            <a:ext cx="9144000" cy="1654968"/>
          </a:xfrm>
        </p:spPr>
        <p:txBody>
          <a:bodyPr/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+mn-lt"/>
              </a:defRPr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3DE61B-5520-0843-AA38-095957C78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DF7D4CA3-34C9-B84E-BC4E-EC052F0D4652}" type="datetimeFigureOut">
              <a:rPr lang="en-US" smtClean="0"/>
              <a:pPr/>
              <a:t>12/27/2021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2F1A79-97B7-5E4E-8507-98773A880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1D9D4-4174-A949-B932-B00BBFB4B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58B2F7BC-0E1E-5A47-AD03-0CFA547DEF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72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E7B5AA-09F5-F240-9DB3-72EA59278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F9BD81-5C9C-0A4D-B5D0-BC37F1615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C7762B-DBF7-104A-A811-5DCC5339EE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2056D-E659-1246-A021-BB9B9801BBAF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1E5EE-F229-D348-82BF-151D29223C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5E9857-2E37-DD45-BC6D-9D254394B0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9C0D5-DD38-8E49-8CBC-9FEBD21D8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066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5" r:id="rId5"/>
    <p:sldLayoutId id="2147483662" r:id="rId6"/>
    <p:sldLayoutId id="214748366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5CB2EA-2DCF-6F48-A9C3-86CBFCB05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729" y="365125"/>
            <a:ext cx="105145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D747EF-6A8A-E941-885F-1C25A0E2C5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729" y="1825625"/>
            <a:ext cx="10514542" cy="43510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622E38-9E6C-A14C-84DD-C8EFC8E3D0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729" y="6356615"/>
            <a:ext cx="27424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DF7D4CA3-34C9-B84E-BC4E-EC052F0D4652}" type="datetimeFigureOut">
              <a:rPr lang="en-US" smtClean="0"/>
              <a:pPr/>
              <a:t>12/27/2021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58CDD-B499-164A-B939-C5F166DFC6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865" y="6356615"/>
            <a:ext cx="4114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0FEA6-5D70-0C41-A023-464D8AD796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865" y="6356615"/>
            <a:ext cx="27424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58B2F7BC-0E1E-5A47-AD03-0CFA547DEF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733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b="0" i="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gellman@fiscalstrategies4nonprofits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se4nonprofits.com/" TargetMode="External"/><Relationship Id="rId4" Type="http://schemas.openxmlformats.org/officeDocument/2006/relationships/hyperlink" Target="http://www.fs4nonprofits.com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6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7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8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8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9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0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1.w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8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8.w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3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4.em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DA874DB6-8E19-024F-B49B-0782C7EF24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6626" y="80790"/>
            <a:ext cx="8978748" cy="1597446"/>
          </a:xfrm>
        </p:spPr>
        <p:txBody>
          <a:bodyPr>
            <a:normAutofit/>
          </a:bodyPr>
          <a:lstStyle/>
          <a:p>
            <a:r>
              <a:rPr lang="en-US" altLang="en-US" sz="4800" dirty="0">
                <a:ea typeface="HY헤드라인B" pitchFamily="18" charset="-128"/>
              </a:rPr>
              <a:t>“BUDGETING AND THE BOTTOM LINE”</a:t>
            </a:r>
            <a:endParaRPr lang="en-US" sz="4800" dirty="0"/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C5018EB9-BA6B-F34B-9FAA-820CFB6B8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1451" y="1791446"/>
            <a:ext cx="9649097" cy="3120188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80000"/>
              </a:lnSpc>
            </a:pPr>
            <a:r>
              <a:rPr lang="en-US" altLang="en-US" sz="2000" dirty="0">
                <a:latin typeface="Arial" charset="0"/>
              </a:rPr>
              <a:t>January 8, 2022</a:t>
            </a:r>
          </a:p>
          <a:p>
            <a:pPr algn="ctr">
              <a:lnSpc>
                <a:spcPct val="80000"/>
              </a:lnSpc>
            </a:pPr>
            <a:r>
              <a:rPr lang="en-US" altLang="en-US" sz="2000" dirty="0"/>
              <a:t>Winter Institute</a:t>
            </a:r>
          </a:p>
          <a:p>
            <a:pPr algn="ctr">
              <a:lnSpc>
                <a:spcPct val="80000"/>
              </a:lnSpc>
            </a:pPr>
            <a:endParaRPr lang="en-US" altLang="en-US" sz="800" dirty="0"/>
          </a:p>
          <a:p>
            <a:pPr algn="ctr">
              <a:lnSpc>
                <a:spcPct val="80000"/>
              </a:lnSpc>
            </a:pPr>
            <a:r>
              <a:rPr lang="en-US" altLang="en-US" dirty="0"/>
              <a:t>Speaker:   </a:t>
            </a:r>
            <a:r>
              <a:rPr lang="en-US" altLang="en-US" u="sng" dirty="0"/>
              <a:t>A. Michael Gellman, CPA, CGMA</a:t>
            </a:r>
          </a:p>
          <a:p>
            <a:pPr algn="ctr">
              <a:lnSpc>
                <a:spcPct val="80000"/>
              </a:lnSpc>
            </a:pPr>
            <a:endParaRPr lang="en-US" altLang="en-US" sz="1200" u="sng" dirty="0"/>
          </a:p>
          <a:p>
            <a:pPr algn="ctr">
              <a:lnSpc>
                <a:spcPct val="80000"/>
              </a:lnSpc>
            </a:pPr>
            <a:r>
              <a:rPr lang="en-US" altLang="en-US" sz="2000" u="sng" dirty="0"/>
              <a:t>Fiscal Strategies 4 Nonprofits, LLC</a:t>
            </a:r>
          </a:p>
          <a:p>
            <a:pPr algn="ctr">
              <a:lnSpc>
                <a:spcPct val="80000"/>
              </a:lnSpc>
            </a:pPr>
            <a:r>
              <a:rPr lang="en-US" altLang="en-US" sz="2000" u="sng" dirty="0"/>
              <a:t>Sustainability Education 4 Nonprofits</a:t>
            </a:r>
          </a:p>
          <a:p>
            <a:pPr algn="ctr">
              <a:lnSpc>
                <a:spcPct val="80000"/>
              </a:lnSpc>
            </a:pPr>
            <a:endParaRPr lang="en-US" altLang="en-US" sz="800" u="sng" dirty="0"/>
          </a:p>
          <a:p>
            <a:pPr algn="ctr">
              <a:lnSpc>
                <a:spcPct val="80000"/>
              </a:lnSpc>
            </a:pPr>
            <a:r>
              <a:rPr lang="en-US" altLang="en-US" sz="1600" dirty="0">
                <a:latin typeface="Arial" charset="0"/>
              </a:rPr>
              <a:t> </a:t>
            </a:r>
            <a:r>
              <a:rPr lang="en-US" altLang="en-US" sz="1600" u="sng" dirty="0">
                <a:latin typeface="Arial" charset="0"/>
                <a:hlinkClick r:id="rId3"/>
              </a:rPr>
              <a:t>mgellman@fiscalstrategies4nonprofits.com</a:t>
            </a:r>
            <a:endParaRPr lang="en-US" altLang="en-US" sz="1600" u="sng" dirty="0">
              <a:latin typeface="Arial" charset="0"/>
            </a:endParaRPr>
          </a:p>
          <a:p>
            <a:pPr algn="ctr">
              <a:lnSpc>
                <a:spcPct val="80000"/>
              </a:lnSpc>
            </a:pPr>
            <a:r>
              <a:rPr lang="en-US" altLang="en-US" sz="1600" u="sng" dirty="0">
                <a:latin typeface="Arial" charset="0"/>
                <a:hlinkClick r:id="rId4"/>
              </a:rPr>
              <a:t>www.fs4nonprofits.com</a:t>
            </a:r>
            <a:r>
              <a:rPr lang="en-US" altLang="en-US" sz="1600" u="sng" dirty="0">
                <a:latin typeface="Arial" charset="0"/>
              </a:rPr>
              <a:t>       </a:t>
            </a:r>
            <a:r>
              <a:rPr lang="en-US" altLang="en-US" sz="1600" u="sng" dirty="0">
                <a:latin typeface="Arial" charset="0"/>
                <a:hlinkClick r:id="rId5"/>
              </a:rPr>
              <a:t>www.se4nonprofits.com</a:t>
            </a:r>
            <a:r>
              <a:rPr lang="en-US" altLang="en-US" sz="1600" u="sng" dirty="0">
                <a:latin typeface="Arial" charset="0"/>
              </a:rPr>
              <a:t> </a:t>
            </a:r>
          </a:p>
          <a:p>
            <a:pPr lvl="3"/>
            <a:endParaRPr lang="en-US" altLang="en-US" sz="1167" u="sng" dirty="0"/>
          </a:p>
          <a:p>
            <a:pPr lvl="3"/>
            <a:endParaRPr lang="en-US" altLang="en-US" sz="583" u="sng" dirty="0"/>
          </a:p>
          <a:p>
            <a:pPr algn="ctr"/>
            <a:endParaRPr lang="en-US" altLang="en-US" i="1" dirty="0"/>
          </a:p>
          <a:p>
            <a:endParaRPr lang="en-US" dirty="0"/>
          </a:p>
        </p:txBody>
      </p:sp>
      <p:sp>
        <p:nvSpPr>
          <p:cNvPr id="17" name="L-Shape 16">
            <a:extLst>
              <a:ext uri="{FF2B5EF4-FFF2-40B4-BE49-F238E27FC236}">
                <a16:creationId xmlns:a16="http://schemas.microsoft.com/office/drawing/2014/main" id="{63FEF2C1-0D36-7243-BF4F-452E41E12A15}"/>
              </a:ext>
            </a:extLst>
          </p:cNvPr>
          <p:cNvSpPr/>
          <p:nvPr/>
        </p:nvSpPr>
        <p:spPr>
          <a:xfrm rot="5400000">
            <a:off x="231492" y="241139"/>
            <a:ext cx="704127" cy="704127"/>
          </a:xfrm>
          <a:prstGeom prst="corne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2" name="L-Shape 21">
            <a:extLst>
              <a:ext uri="{FF2B5EF4-FFF2-40B4-BE49-F238E27FC236}">
                <a16:creationId xmlns:a16="http://schemas.microsoft.com/office/drawing/2014/main" id="{F8037B3A-ED62-D140-983A-A8B4ACC28EA1}"/>
              </a:ext>
            </a:extLst>
          </p:cNvPr>
          <p:cNvSpPr/>
          <p:nvPr/>
        </p:nvSpPr>
        <p:spPr>
          <a:xfrm rot="16200000">
            <a:off x="11298981" y="6009190"/>
            <a:ext cx="704127" cy="704127"/>
          </a:xfrm>
          <a:prstGeom prst="corner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171980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DC7F00-9B95-954D-A53E-50DDA5FB03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45981"/>
            <a:ext cx="9144000" cy="1981043"/>
          </a:xfrm>
        </p:spPr>
        <p:txBody>
          <a:bodyPr/>
          <a:lstStyle/>
          <a:p>
            <a:r>
              <a:rPr lang="en-US" dirty="0"/>
              <a:t>Budgeting for Nonprofits</a:t>
            </a:r>
          </a:p>
        </p:txBody>
      </p:sp>
    </p:spTree>
    <p:extLst>
      <p:ext uri="{BB962C8B-B14F-4D97-AF65-F5344CB8AC3E}">
        <p14:creationId xmlns:p14="http://schemas.microsoft.com/office/powerpoint/2010/main" val="175290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682240" y="1681480"/>
            <a:ext cx="7793038" cy="1143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Budgeting for Nonprofits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3002280"/>
            <a:ext cx="8269288" cy="2941320"/>
          </a:xfrm>
        </p:spPr>
        <p:txBody>
          <a:bodyPr/>
          <a:lstStyle/>
          <a:p>
            <a:pPr eaLnBrk="1" hangingPunct="1"/>
            <a:r>
              <a:rPr lang="en-US" altLang="en-US" dirty="0"/>
              <a:t>Adopt a:</a:t>
            </a:r>
          </a:p>
          <a:p>
            <a:pPr eaLnBrk="1" hangingPunct="1"/>
            <a:endParaRPr lang="en-US" altLang="en-US" dirty="0"/>
          </a:p>
          <a:p>
            <a:pPr eaLnBrk="1" hangingPunct="1">
              <a:buFontTx/>
              <a:buNone/>
            </a:pPr>
            <a:r>
              <a:rPr lang="en-US" altLang="en-US" sz="4800" dirty="0"/>
              <a:t>User Based Budget Approach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08877A9A-B057-4FCC-867B-3AC82284863E}"/>
              </a:ext>
            </a:extLst>
          </p:cNvPr>
          <p:cNvSpPr txBox="1">
            <a:spLocks/>
          </p:cNvSpPr>
          <p:nvPr/>
        </p:nvSpPr>
        <p:spPr>
          <a:xfrm>
            <a:off x="7121487" y="6306698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76200" tIns="38100" rIns="76200" bIns="38100" rtlCol="0" anchor="ctr"/>
          <a:lstStyle>
            <a:defPPr>
              <a:defRPr lang="en-US"/>
            </a:defPPr>
            <a:lvl1pPr marL="0" algn="r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84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891540" indent="-342900" algn="l" defTabSz="73152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336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371600" indent="-274320" algn="l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8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920240" indent="-274320" algn="l" defTabSz="73152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468880" indent="-274320" algn="l" defTabSz="73152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301752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356616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411480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466344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8A6C0D-24F7-4CF8-BEF4-9B553F97A812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19907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770977" y="1446453"/>
            <a:ext cx="7010400" cy="10668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dirty="0"/>
              <a:t>WHAT’S WRONG WITH BUDGETS TODAY???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03120" y="259588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Conceptually </a:t>
            </a:r>
          </a:p>
          <a:p>
            <a:pPr eaLnBrk="1" hangingPunct="1">
              <a:buFontTx/>
              <a:buNone/>
            </a:pPr>
            <a:endParaRPr lang="en-US" altLang="en-US" sz="1800" dirty="0"/>
          </a:p>
          <a:p>
            <a:pPr lvl="1" eaLnBrk="1" hangingPunct="1"/>
            <a:r>
              <a:rPr lang="en-US" altLang="en-US" sz="3200" dirty="0"/>
              <a:t>Budgets are most often viewed as an end product or as a static document</a:t>
            </a:r>
          </a:p>
          <a:p>
            <a:pPr lvl="1" eaLnBrk="1" hangingPunct="1">
              <a:buFontTx/>
              <a:buNone/>
            </a:pPr>
            <a:endParaRPr lang="en-US" altLang="en-US" sz="3200" dirty="0"/>
          </a:p>
          <a:p>
            <a:pPr lvl="3" eaLnBrk="1" hangingPunct="1"/>
            <a:r>
              <a:rPr lang="en-US" altLang="en-US" sz="3200" dirty="0"/>
              <a:t>This view point is 180 degrees in the wrong direction</a:t>
            </a:r>
          </a:p>
        </p:txBody>
      </p:sp>
      <p:graphicFrame>
        <p:nvGraphicFramePr>
          <p:cNvPr id="78852" name="Object 4"/>
          <p:cNvGraphicFramePr>
            <a:graphicFrameLocks noChangeAspect="1"/>
          </p:cNvGraphicFramePr>
          <p:nvPr/>
        </p:nvGraphicFramePr>
        <p:xfrm>
          <a:off x="2103121" y="4495800"/>
          <a:ext cx="854075" cy="180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Clip" r:id="rId4" imgW="1638677" imgH="3468986" progId="MS_ClipArt_Gallery.5">
                  <p:embed/>
                </p:oleObj>
              </mc:Choice>
              <mc:Fallback>
                <p:oleObj name="Clip" r:id="rId4" imgW="1638677" imgH="3468986" progId="MS_ClipArt_Gallery.5">
                  <p:embed/>
                  <p:pic>
                    <p:nvPicPr>
                      <p:cNvPr id="788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3121" y="4495800"/>
                        <a:ext cx="854075" cy="180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28BE17-CBD8-4637-9901-E3EDD0B6AA73}"/>
              </a:ext>
            </a:extLst>
          </p:cNvPr>
          <p:cNvSpPr txBox="1">
            <a:spLocks/>
          </p:cNvSpPr>
          <p:nvPr/>
        </p:nvSpPr>
        <p:spPr>
          <a:xfrm>
            <a:off x="7121487" y="6306698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76200" tIns="38100" rIns="76200" bIns="38100" rtlCol="0" anchor="ctr"/>
          <a:lstStyle>
            <a:defPPr>
              <a:defRPr lang="en-US"/>
            </a:defPPr>
            <a:lvl1pPr marL="0" algn="r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84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891540" indent="-342900" algn="l" defTabSz="73152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336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371600" indent="-274320" algn="l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8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920240" indent="-274320" algn="l" defTabSz="73152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468880" indent="-274320" algn="l" defTabSz="73152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301752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356616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411480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466344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8A6C0D-24F7-4CF8-BEF4-9B553F97A812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7826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 autoUpdateAnimBg="0"/>
      <p:bldP spid="78851" grpId="0" build="p" bldLvl="3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273627" y="1447800"/>
            <a:ext cx="77724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4000" dirty="0"/>
              <a:t>NEW PERSPECTIVE ON BUDGETING!!!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7125" y="2279573"/>
            <a:ext cx="7772400" cy="4114800"/>
          </a:xfrm>
        </p:spPr>
        <p:txBody>
          <a:bodyPr/>
          <a:lstStyle/>
          <a:p>
            <a:pPr algn="r" eaLnBrk="1" hangingPunct="1">
              <a:lnSpc>
                <a:spcPct val="90000"/>
              </a:lnSpc>
              <a:buFontTx/>
              <a:buNone/>
            </a:pPr>
            <a:endParaRPr lang="en-US" altLang="en-US" sz="18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4000" dirty="0"/>
              <a:t>First Step</a:t>
            </a:r>
          </a:p>
          <a:p>
            <a:pPr eaLnBrk="1" hangingPunct="1">
              <a:lnSpc>
                <a:spcPct val="90000"/>
              </a:lnSpc>
              <a:buFont typeface="Webdings" pitchFamily="18" charset="2"/>
              <a:buNone/>
            </a:pPr>
            <a:endParaRPr lang="en-US" altLang="en-US" sz="1600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sz="4000" dirty="0"/>
              <a:t>View budgeting backwards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sz="1600" dirty="0"/>
          </a:p>
          <a:p>
            <a:pPr lvl="2" eaLnBrk="1" hangingPunct="1">
              <a:lnSpc>
                <a:spcPct val="90000"/>
              </a:lnSpc>
              <a:buSzPct val="90000"/>
              <a:buFont typeface="Webdings" pitchFamily="18" charset="2"/>
              <a:buChar char="&amp;"/>
            </a:pPr>
            <a:r>
              <a:rPr lang="en-US" altLang="en-US" sz="4000" dirty="0"/>
              <a:t>Teach the importance of how to </a:t>
            </a:r>
            <a:r>
              <a:rPr lang="en-US" altLang="en-US" sz="4000" u="sng" dirty="0"/>
              <a:t>use</a:t>
            </a:r>
            <a:r>
              <a:rPr lang="en-US" altLang="en-US" sz="4000" dirty="0"/>
              <a:t> a budget before how to build a budget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4FB6EA1C-01D7-4BC5-8AB0-832C0DCBC62F}"/>
              </a:ext>
            </a:extLst>
          </p:cNvPr>
          <p:cNvSpPr txBox="1">
            <a:spLocks/>
          </p:cNvSpPr>
          <p:nvPr/>
        </p:nvSpPr>
        <p:spPr>
          <a:xfrm>
            <a:off x="7121487" y="6306698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76200" tIns="38100" rIns="76200" bIns="38100" rtlCol="0" anchor="ctr"/>
          <a:lstStyle>
            <a:defPPr>
              <a:defRPr lang="en-US"/>
            </a:defPPr>
            <a:lvl1pPr marL="0" algn="r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84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891540" indent="-342900" algn="l" defTabSz="73152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336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371600" indent="-274320" algn="l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8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920240" indent="-274320" algn="l" defTabSz="73152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468880" indent="-274320" algn="l" defTabSz="73152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301752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356616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411480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466344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8A6C0D-24F7-4CF8-BEF4-9B553F97A812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57856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 autoUpdateAnimBg="0"/>
      <p:bldP spid="82947" grpId="0" build="p" bldLvl="3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5842001" y="1342222"/>
            <a:ext cx="6246564" cy="12954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dirty="0"/>
              <a:t>NEW PERSPECTIVE ON BUDGETING!!!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680" y="2438400"/>
            <a:ext cx="7772400" cy="4114800"/>
          </a:xfrm>
        </p:spPr>
        <p:txBody>
          <a:bodyPr/>
          <a:lstStyle/>
          <a:p>
            <a:pPr algn="r" eaLnBrk="1" hangingPunct="1">
              <a:lnSpc>
                <a:spcPct val="90000"/>
              </a:lnSpc>
              <a:buFontTx/>
              <a:buNone/>
            </a:pPr>
            <a:endParaRPr lang="en-US" altLang="en-US" sz="16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3600" dirty="0"/>
              <a:t>We have to get staff and management to buy into the concept that:</a:t>
            </a:r>
          </a:p>
          <a:p>
            <a:pPr lvl="1" algn="ctr" eaLnBrk="1" hangingPunct="1">
              <a:lnSpc>
                <a:spcPct val="90000"/>
              </a:lnSpc>
              <a:buClr>
                <a:schemeClr val="folHlink"/>
              </a:buClr>
              <a:buSzPct val="90000"/>
              <a:buFont typeface="Webdings" pitchFamily="18" charset="2"/>
              <a:buChar char="%"/>
            </a:pPr>
            <a:r>
              <a:rPr lang="en-US" altLang="en-US" sz="4000" dirty="0"/>
              <a:t> Budgets Work</a:t>
            </a:r>
          </a:p>
          <a:p>
            <a:pPr lvl="1" algn="ctr" eaLnBrk="1" hangingPunct="1">
              <a:lnSpc>
                <a:spcPct val="90000"/>
              </a:lnSpc>
              <a:buSzPct val="90000"/>
              <a:buFont typeface="Webdings" pitchFamily="18" charset="2"/>
              <a:buChar char="s"/>
            </a:pPr>
            <a:r>
              <a:rPr lang="en-US" altLang="en-US" sz="4000" dirty="0"/>
              <a:t> IF</a:t>
            </a:r>
          </a:p>
          <a:p>
            <a:pPr lvl="1" algn="ctr" eaLnBrk="1" hangingPunct="1">
              <a:lnSpc>
                <a:spcPct val="90000"/>
              </a:lnSpc>
              <a:buClr>
                <a:schemeClr val="folHlink"/>
              </a:buClr>
              <a:buSzPct val="90000"/>
              <a:buFont typeface="Webdings" pitchFamily="18" charset="2"/>
              <a:buChar char=""/>
            </a:pPr>
            <a:r>
              <a:rPr lang="en-US" altLang="en-US" sz="4000" dirty="0"/>
              <a:t> Put to Use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46B4DE8A-0510-44DC-88B5-5DEF1912F6DF}"/>
              </a:ext>
            </a:extLst>
          </p:cNvPr>
          <p:cNvSpPr txBox="1">
            <a:spLocks/>
          </p:cNvSpPr>
          <p:nvPr/>
        </p:nvSpPr>
        <p:spPr>
          <a:xfrm>
            <a:off x="7121487" y="6306698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76200" tIns="38100" rIns="76200" bIns="38100" rtlCol="0" anchor="ctr"/>
          <a:lstStyle>
            <a:defPPr>
              <a:defRPr lang="en-US"/>
            </a:defPPr>
            <a:lvl1pPr marL="0" algn="r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84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891540" indent="-342900" algn="l" defTabSz="73152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336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371600" indent="-274320" algn="l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8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920240" indent="-274320" algn="l" defTabSz="73152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468880" indent="-274320" algn="l" defTabSz="73152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301752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356616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411480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466344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8A6C0D-24F7-4CF8-BEF4-9B553F97A812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1011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 autoUpdateAnimBg="0"/>
      <p:bldP spid="87043" grpId="0" build="p" bldLvl="3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939729" y="1219200"/>
            <a:ext cx="6312543" cy="1219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67" dirty="0"/>
              <a:t>Glossary &gt;&gt;&gt;&gt;</a:t>
            </a:r>
            <a:br>
              <a:rPr lang="en-US" altLang="en-US" sz="3667" dirty="0"/>
            </a:br>
            <a:r>
              <a:rPr lang="en-US" altLang="en-US" sz="3667" dirty="0"/>
              <a:t>      of Budget Terms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65386" y="2737692"/>
            <a:ext cx="3810000" cy="3703503"/>
          </a:xfrm>
        </p:spPr>
        <p:txBody>
          <a:bodyPr>
            <a:normAutofit lnSpcReduction="10000"/>
          </a:bodyPr>
          <a:lstStyle/>
          <a:p>
            <a:pPr algn="ctr" eaLnBrk="1" hangingPunct="1">
              <a:buFontTx/>
              <a:buNone/>
            </a:pPr>
            <a:r>
              <a:rPr lang="en-US" altLang="en-US" b="1" u="sng" dirty="0"/>
              <a:t>CONCEPTS</a:t>
            </a:r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Use</a:t>
            </a:r>
          </a:p>
          <a:p>
            <a:pPr eaLnBrk="1" hangingPunct="1"/>
            <a:r>
              <a:rPr lang="en-US" altLang="en-US" dirty="0"/>
              <a:t>Everyday</a:t>
            </a:r>
          </a:p>
          <a:p>
            <a:pPr eaLnBrk="1" hangingPunct="1"/>
            <a:r>
              <a:rPr lang="en-US" altLang="en-US" dirty="0"/>
              <a:t>Simple</a:t>
            </a:r>
          </a:p>
          <a:p>
            <a:pPr eaLnBrk="1" hangingPunct="1"/>
            <a:r>
              <a:rPr lang="en-US" altLang="en-US" dirty="0"/>
              <a:t>Understandable</a:t>
            </a:r>
          </a:p>
          <a:p>
            <a:pPr lvl="1" eaLnBrk="1" hangingPunct="1"/>
            <a:r>
              <a:rPr lang="en-US" altLang="en-US" b="1" u="sng" dirty="0"/>
              <a:t>A Tool for Improvement</a:t>
            </a:r>
            <a:endParaRPr lang="en-US" altLang="en-US" dirty="0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716615" y="2741364"/>
            <a:ext cx="4548131" cy="370350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b="1" u="sng" dirty="0"/>
              <a:t>TECHNICAL</a:t>
            </a:r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Projections</a:t>
            </a:r>
          </a:p>
          <a:p>
            <a:pPr eaLnBrk="1" hangingPunct="1"/>
            <a:r>
              <a:rPr lang="en-US" altLang="en-US" dirty="0"/>
              <a:t>Time is on Our Side</a:t>
            </a:r>
          </a:p>
          <a:p>
            <a:pPr eaLnBrk="1" hangingPunct="1"/>
            <a:r>
              <a:rPr lang="en-US" altLang="en-US" dirty="0"/>
              <a:t>Raise Awareness</a:t>
            </a:r>
          </a:p>
          <a:p>
            <a:pPr eaLnBrk="1" hangingPunct="1"/>
            <a:r>
              <a:rPr lang="en-US" altLang="en-US" dirty="0"/>
              <a:t>Change Behavior</a:t>
            </a:r>
          </a:p>
          <a:p>
            <a:pPr lvl="1" eaLnBrk="1" hangingPunct="1"/>
            <a:r>
              <a:rPr lang="en-US" altLang="en-US" b="1" u="sng" dirty="0"/>
              <a:t>Behavioral Based Budgeting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9A19FC-081A-4230-BF57-FE57842B9CF8}"/>
              </a:ext>
            </a:extLst>
          </p:cNvPr>
          <p:cNvSpPr txBox="1">
            <a:spLocks/>
          </p:cNvSpPr>
          <p:nvPr/>
        </p:nvSpPr>
        <p:spPr>
          <a:xfrm>
            <a:off x="7121487" y="6306698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76200" tIns="38100" rIns="76200" bIns="38100" rtlCol="0" anchor="ctr"/>
          <a:lstStyle>
            <a:defPPr>
              <a:defRPr lang="en-US"/>
            </a:defPPr>
            <a:lvl1pPr marL="0" algn="r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84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891540" indent="-342900" algn="l" defTabSz="73152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336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371600" indent="-274320" algn="l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8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920240" indent="-274320" algn="l" defTabSz="73152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468880" indent="-274320" algn="l" defTabSz="73152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301752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356616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411480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466344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8A6C0D-24F7-4CF8-BEF4-9B553F97A812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02190947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" fill="hold"/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" fill="hold"/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" fill="hold"/>
                                        <p:tgtEl>
                                          <p:spTgt spid="89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" fill="hold"/>
                                        <p:tgtEl>
                                          <p:spTgt spid="89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" fill="hold"/>
                                        <p:tgtEl>
                                          <p:spTgt spid="89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" fill="hold"/>
                                        <p:tgtEl>
                                          <p:spTgt spid="89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300" fill="hold"/>
                                        <p:tgtEl>
                                          <p:spTgt spid="890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" fill="hold"/>
                                        <p:tgtEl>
                                          <p:spTgt spid="890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300" fill="hold"/>
                                        <p:tgtEl>
                                          <p:spTgt spid="890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300" fill="hold"/>
                                        <p:tgtEl>
                                          <p:spTgt spid="890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300" fill="hold"/>
                                        <p:tgtEl>
                                          <p:spTgt spid="890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300" fill="hold"/>
                                        <p:tgtEl>
                                          <p:spTgt spid="890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300" fill="hold"/>
                                        <p:tgtEl>
                                          <p:spTgt spid="890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300" fill="hold"/>
                                        <p:tgtEl>
                                          <p:spTgt spid="890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 autoUpdateAnimBg="0"/>
      <p:bldP spid="89092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2133600"/>
            <a:ext cx="7772400" cy="990600"/>
          </a:xfrm>
        </p:spPr>
        <p:txBody>
          <a:bodyPr/>
          <a:lstStyle/>
          <a:p>
            <a:pPr eaLnBrk="1" hangingPunct="1"/>
            <a:r>
              <a:rPr lang="en-US" altLang="en-US"/>
              <a:t> Financially - Are We OK???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3352800"/>
            <a:ext cx="7772400" cy="2362200"/>
          </a:xfrm>
        </p:spPr>
        <p:txBody>
          <a:bodyPr/>
          <a:lstStyle/>
          <a:p>
            <a:pPr eaLnBrk="1" hangingPunct="1"/>
            <a:endParaRPr lang="en-US" altLang="en-US"/>
          </a:p>
          <a:p>
            <a:pPr algn="ctr" eaLnBrk="1" hangingPunct="1">
              <a:buFontTx/>
              <a:buNone/>
            </a:pPr>
            <a:r>
              <a:rPr lang="en-US" altLang="en-US" sz="4000"/>
              <a:t>Good Question to Ask Yourself:</a:t>
            </a:r>
          </a:p>
          <a:p>
            <a:pPr eaLnBrk="1" hangingPunct="1">
              <a:buFontTx/>
              <a:buNone/>
            </a:pPr>
            <a:endParaRPr lang="en-US" altLang="en-US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52068980-9F79-4D82-B3AB-886223FB6B82}"/>
              </a:ext>
            </a:extLst>
          </p:cNvPr>
          <p:cNvSpPr txBox="1">
            <a:spLocks/>
          </p:cNvSpPr>
          <p:nvPr/>
        </p:nvSpPr>
        <p:spPr>
          <a:xfrm>
            <a:off x="7121487" y="6306698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76200" tIns="38100" rIns="76200" bIns="38100" rtlCol="0" anchor="ctr"/>
          <a:lstStyle>
            <a:defPPr>
              <a:defRPr lang="en-US"/>
            </a:defPPr>
            <a:lvl1pPr marL="0" algn="r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84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891540" indent="-342900" algn="l" defTabSz="73152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336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371600" indent="-274320" algn="l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8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920240" indent="-274320" algn="l" defTabSz="73152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468880" indent="-274320" algn="l" defTabSz="73152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301752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356616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411480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466344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8A6C0D-24F7-4CF8-BEF4-9B553F97A812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08834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0"/>
            <a:ext cx="7772400" cy="990600"/>
          </a:xfrm>
        </p:spPr>
        <p:txBody>
          <a:bodyPr/>
          <a:lstStyle/>
          <a:p>
            <a:pPr eaLnBrk="1" hangingPunct="1"/>
            <a:r>
              <a:rPr lang="en-US" altLang="en-US"/>
              <a:t> Financially - Are We OK???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3276600"/>
            <a:ext cx="7772400" cy="2590800"/>
          </a:xfrm>
        </p:spPr>
        <p:txBody>
          <a:bodyPr/>
          <a:lstStyle/>
          <a:p>
            <a:pPr eaLnBrk="1" hangingPunct="1"/>
            <a:endParaRPr lang="en-US" altLang="en-US"/>
          </a:p>
          <a:p>
            <a:pPr algn="ctr" eaLnBrk="1" hangingPunct="1">
              <a:buFontTx/>
              <a:buNone/>
            </a:pPr>
            <a:r>
              <a:rPr lang="en-US" altLang="en-US" sz="5400"/>
              <a:t>How Am </a:t>
            </a:r>
            <a:r>
              <a:rPr lang="en-US" altLang="en-US" sz="5400" b="1"/>
              <a:t>[ </a:t>
            </a:r>
            <a:r>
              <a:rPr lang="en-US" altLang="en-US" sz="5400" b="1" u="sng"/>
              <a:t>I</a:t>
            </a:r>
            <a:r>
              <a:rPr lang="en-US" altLang="en-US" sz="5400" b="1"/>
              <a:t> ]</a:t>
            </a:r>
            <a:r>
              <a:rPr lang="en-US" altLang="en-US" sz="5400"/>
              <a:t> Doing?</a:t>
            </a:r>
          </a:p>
          <a:p>
            <a:pPr algn="ctr" eaLnBrk="1" hangingPunct="1">
              <a:buFontTx/>
              <a:buNone/>
            </a:pPr>
            <a:r>
              <a:rPr lang="en-US" altLang="en-US" sz="4400"/>
              <a:t>  (as a manager)</a:t>
            </a:r>
          </a:p>
          <a:p>
            <a:pPr lvl="2" algn="ctr" eaLnBrk="1" hangingPunct="1">
              <a:buFontTx/>
              <a:buNone/>
            </a:pPr>
            <a:endParaRPr lang="en-US" altLang="en-US" sz="360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C3CF9495-F34D-4E0C-8E50-C56E0A90C9DD}"/>
              </a:ext>
            </a:extLst>
          </p:cNvPr>
          <p:cNvSpPr txBox="1">
            <a:spLocks/>
          </p:cNvSpPr>
          <p:nvPr/>
        </p:nvSpPr>
        <p:spPr>
          <a:xfrm>
            <a:off x="7121487" y="6306698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76200" tIns="38100" rIns="76200" bIns="38100" rtlCol="0" anchor="ctr"/>
          <a:lstStyle>
            <a:defPPr>
              <a:defRPr lang="en-US"/>
            </a:defPPr>
            <a:lvl1pPr marL="0" algn="r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84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891540" indent="-342900" algn="l" defTabSz="73152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336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371600" indent="-274320" algn="l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8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920240" indent="-274320" algn="l" defTabSz="73152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468880" indent="-274320" algn="l" defTabSz="73152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301752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356616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411480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466344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8A6C0D-24F7-4CF8-BEF4-9B553F97A812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85642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2133600"/>
            <a:ext cx="7772400" cy="990600"/>
          </a:xfrm>
        </p:spPr>
        <p:txBody>
          <a:bodyPr/>
          <a:lstStyle/>
          <a:p>
            <a:pPr eaLnBrk="1" hangingPunct="1"/>
            <a:r>
              <a:rPr lang="en-US" altLang="en-US"/>
              <a:t> Financially - Are We OK???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51100" y="3164840"/>
            <a:ext cx="7442200" cy="3048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4800" dirty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4800" dirty="0"/>
              <a:t>More Importantly - How are   [ </a:t>
            </a:r>
            <a:r>
              <a:rPr lang="en-US" altLang="en-US" sz="4800" b="1" u="sng" dirty="0"/>
              <a:t>WE</a:t>
            </a:r>
            <a:r>
              <a:rPr lang="en-US" altLang="en-US" sz="4800" b="1" dirty="0"/>
              <a:t> ]</a:t>
            </a:r>
            <a:r>
              <a:rPr lang="en-US" altLang="en-US" sz="4800" dirty="0"/>
              <a:t> Doing?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4000" dirty="0"/>
              <a:t>(as an organization)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A116268B-30A9-466A-A07A-BAA2950E527E}"/>
              </a:ext>
            </a:extLst>
          </p:cNvPr>
          <p:cNvSpPr txBox="1">
            <a:spLocks/>
          </p:cNvSpPr>
          <p:nvPr/>
        </p:nvSpPr>
        <p:spPr>
          <a:xfrm>
            <a:off x="7121487" y="6306698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76200" tIns="38100" rIns="76200" bIns="38100" rtlCol="0" anchor="ctr"/>
          <a:lstStyle>
            <a:defPPr>
              <a:defRPr lang="en-US"/>
            </a:defPPr>
            <a:lvl1pPr marL="0" algn="r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84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891540" indent="-342900" algn="l" defTabSz="73152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336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371600" indent="-274320" algn="l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8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920240" indent="-274320" algn="l" defTabSz="73152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468880" indent="-274320" algn="l" defTabSz="73152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301752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356616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411480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466344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8A6C0D-24F7-4CF8-BEF4-9B553F97A812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8319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752601"/>
            <a:ext cx="8229600" cy="72707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/>
              <a:t>Financially - Are We OK???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eaLnBrk="1" hangingPunct="1">
              <a:buFontTx/>
              <a:buNone/>
            </a:pPr>
            <a:endParaRPr lang="en-US" altLang="en-US" dirty="0"/>
          </a:p>
          <a:p>
            <a:pPr eaLnBrk="1" hangingPunct="1"/>
            <a:r>
              <a:rPr lang="en-US" altLang="en-US" sz="3600" dirty="0"/>
              <a:t>To Answer the Question:</a:t>
            </a:r>
          </a:p>
          <a:p>
            <a:pPr lvl="1" eaLnBrk="1" hangingPunct="1"/>
            <a:endParaRPr lang="en-US" altLang="en-US" sz="3200" dirty="0"/>
          </a:p>
          <a:p>
            <a:pPr lvl="2" eaLnBrk="1" hangingPunct="1"/>
            <a:r>
              <a:rPr lang="en-US" altLang="en-US" sz="2800" dirty="0"/>
              <a:t>Goals are the KEY</a:t>
            </a:r>
          </a:p>
          <a:p>
            <a:pPr eaLnBrk="1" hangingPunct="1"/>
            <a:endParaRPr lang="en-US" altLang="en-US" sz="3600" dirty="0"/>
          </a:p>
          <a:p>
            <a:pPr lvl="2" eaLnBrk="1" hangingPunct="1"/>
            <a:r>
              <a:rPr lang="en-US" altLang="en-US" sz="2800" dirty="0"/>
              <a:t>Budgets are critical to managing goals</a:t>
            </a:r>
          </a:p>
        </p:txBody>
      </p:sp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8534400" y="3048000"/>
          <a:ext cx="927100" cy="170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Clip" r:id="rId3" imgW="1395413" imgH="2659063" progId="MS_ClipArt_Gallery.2">
                  <p:embed/>
                </p:oleObj>
              </mc:Choice>
              <mc:Fallback>
                <p:oleObj name="Clip" r:id="rId3" imgW="1395413" imgH="2659063" progId="MS_ClipArt_Gallery.2">
                  <p:embed/>
                  <p:pic>
                    <p:nvPicPr>
                      <p:cNvPr id="2150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4400" y="3048000"/>
                        <a:ext cx="927100" cy="170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29F49C-CC3D-46DC-BC9A-74E132127F45}"/>
              </a:ext>
            </a:extLst>
          </p:cNvPr>
          <p:cNvSpPr txBox="1">
            <a:spLocks/>
          </p:cNvSpPr>
          <p:nvPr/>
        </p:nvSpPr>
        <p:spPr>
          <a:xfrm>
            <a:off x="7121487" y="6306698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76200" tIns="38100" rIns="76200" bIns="38100" rtlCol="0" anchor="ctr"/>
          <a:lstStyle>
            <a:defPPr>
              <a:defRPr lang="en-US"/>
            </a:defPPr>
            <a:lvl1pPr marL="0" algn="r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84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891540" indent="-342900" algn="l" defTabSz="73152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336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371600" indent="-274320" algn="l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8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920240" indent="-274320" algn="l" defTabSz="73152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468880" indent="-274320" algn="l" defTabSz="73152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301752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356616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411480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466344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8A6C0D-24F7-4CF8-BEF4-9B553F97A812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10254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755900" y="1398071"/>
            <a:ext cx="6477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/>
              <a:t>   LEARNING OBJECTIVES</a:t>
            </a:r>
            <a:br>
              <a:rPr lang="en-US" altLang="en-US" sz="4000" dirty="0"/>
            </a:br>
            <a:r>
              <a:rPr lang="en-US" altLang="en-US" sz="4000" dirty="0"/>
              <a:t>		</a:t>
            </a:r>
            <a:r>
              <a:rPr lang="en-US" altLang="en-US" sz="2800" dirty="0"/>
              <a:t>You Will Learn About: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11383" y="2804160"/>
            <a:ext cx="4114800" cy="343408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200" dirty="0"/>
              <a:t>Session-Part I:</a:t>
            </a:r>
          </a:p>
          <a:p>
            <a:pPr eaLnBrk="1" hangingPunct="1"/>
            <a:r>
              <a:rPr lang="en-US" altLang="en-US" dirty="0"/>
              <a:t>Non-Financial Managers</a:t>
            </a:r>
          </a:p>
          <a:p>
            <a:pPr eaLnBrk="1" hangingPunct="1"/>
            <a:r>
              <a:rPr lang="en-US" altLang="en-US" dirty="0"/>
              <a:t>Behavior based budget techniques</a:t>
            </a:r>
          </a:p>
          <a:p>
            <a:pPr eaLnBrk="1" hangingPunct="1"/>
            <a:r>
              <a:rPr lang="en-US" altLang="en-US" dirty="0"/>
              <a:t>Explore “12 steps to effective budget building</a:t>
            </a:r>
            <a:endParaRPr lang="en-US" altLang="en-US" sz="3200" dirty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331027" y="2804160"/>
            <a:ext cx="4230688" cy="369824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altLang="en-US" sz="3200" dirty="0"/>
              <a:t>Session-Part II:</a:t>
            </a:r>
          </a:p>
          <a:p>
            <a:pPr eaLnBrk="1" hangingPunct="1"/>
            <a:r>
              <a:rPr lang="en-US" altLang="en-US" dirty="0"/>
              <a:t>Other Critical Budget Considerations</a:t>
            </a:r>
          </a:p>
          <a:p>
            <a:pPr lvl="1" eaLnBrk="1" hangingPunct="1"/>
            <a:r>
              <a:rPr lang="en-US" altLang="en-US" dirty="0"/>
              <a:t>Reserves</a:t>
            </a:r>
          </a:p>
          <a:p>
            <a:pPr lvl="1" eaLnBrk="1" hangingPunct="1"/>
            <a:r>
              <a:rPr lang="en-US" altLang="en-US" dirty="0"/>
              <a:t>Capital Budgets</a:t>
            </a:r>
          </a:p>
          <a:p>
            <a:pPr lvl="1" eaLnBrk="1" hangingPunct="1"/>
            <a:r>
              <a:rPr lang="en-US" altLang="en-US" dirty="0"/>
              <a:t>Salaries</a:t>
            </a:r>
          </a:p>
          <a:p>
            <a:pPr eaLnBrk="1" hangingPunct="1"/>
            <a:r>
              <a:rPr lang="en-US" altLang="en-US" dirty="0"/>
              <a:t>Three Common Budget Pitfalls</a:t>
            </a:r>
            <a:endParaRPr lang="en-US" altLang="en-US" sz="3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DD9C38-EF3B-423D-BA4E-2D7F3D2A32B8}"/>
              </a:ext>
            </a:extLst>
          </p:cNvPr>
          <p:cNvSpPr txBox="1">
            <a:spLocks/>
          </p:cNvSpPr>
          <p:nvPr/>
        </p:nvSpPr>
        <p:spPr>
          <a:xfrm>
            <a:off x="7121487" y="6306698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76200" tIns="38100" rIns="76200" bIns="38100" rtlCol="0" anchor="ctr"/>
          <a:lstStyle>
            <a:defPPr>
              <a:defRPr lang="en-US"/>
            </a:defPPr>
            <a:lvl1pPr marL="0" algn="r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84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891540" indent="-342900" algn="l" defTabSz="73152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336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371600" indent="-274320" algn="l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8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920240" indent="-274320" algn="l" defTabSz="73152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468880" indent="-274320" algn="l" defTabSz="73152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301752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356616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411480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466344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8A6C0D-24F7-4CF8-BEF4-9B553F97A812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945273604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  <p:bldP spid="1126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2661492" y="1568450"/>
            <a:ext cx="76200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Managing Through &gt;&gt;&gt;&gt;</a:t>
            </a:r>
            <a:br>
              <a:rPr lang="en-US" sz="40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Financial Reports</a:t>
            </a:r>
            <a:endParaRPr lang="en-US" sz="4000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8068" y="3200400"/>
            <a:ext cx="7772400" cy="3352800"/>
          </a:xfrm>
        </p:spPr>
        <p:txBody>
          <a:bodyPr/>
          <a:lstStyle/>
          <a:p>
            <a:pPr eaLnBrk="1" hangingPunct="1"/>
            <a:r>
              <a:rPr lang="en-US" altLang="en-US" sz="2667" dirty="0"/>
              <a:t>This is How it Works:</a:t>
            </a:r>
          </a:p>
          <a:p>
            <a:pPr marL="0" indent="0">
              <a:buNone/>
            </a:pPr>
            <a:endParaRPr lang="en-US" altLang="en-US" sz="667" dirty="0"/>
          </a:p>
          <a:p>
            <a:pPr lvl="2" eaLnBrk="1" hangingPunct="1"/>
            <a:r>
              <a:rPr lang="en-US" altLang="en-US" sz="2800" dirty="0"/>
              <a:t>Raise Awareness</a:t>
            </a:r>
          </a:p>
          <a:p>
            <a:pPr lvl="2" eaLnBrk="1" hangingPunct="1"/>
            <a:r>
              <a:rPr lang="en-US" altLang="en-US" sz="2800" dirty="0"/>
              <a:t>Change Behavior</a:t>
            </a:r>
          </a:p>
          <a:p>
            <a:pPr lvl="2" eaLnBrk="1" hangingPunct="1">
              <a:buFontTx/>
              <a:buNone/>
            </a:pPr>
            <a:endParaRPr lang="en-US" altLang="en-US" sz="2800" dirty="0"/>
          </a:p>
          <a:p>
            <a:pPr lvl="2" eaLnBrk="1" hangingPunct="1">
              <a:buFontTx/>
              <a:buNone/>
            </a:pPr>
            <a:r>
              <a:rPr lang="en-US" altLang="en-US" sz="2800" dirty="0"/>
              <a:t>		EQUALS =</a:t>
            </a:r>
          </a:p>
          <a:p>
            <a:pPr lvl="2" eaLnBrk="1" hangingPunct="1">
              <a:buFontTx/>
              <a:buNone/>
            </a:pPr>
            <a:r>
              <a:rPr lang="en-US" altLang="en-US" sz="2800" dirty="0"/>
              <a:t>			Improved Bottom-line Results</a:t>
            </a:r>
            <a:endParaRPr lang="en-US" altLang="en-US" dirty="0"/>
          </a:p>
        </p:txBody>
      </p:sp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7848601" y="3657600"/>
          <a:ext cx="1152525" cy="126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Clip" r:id="rId3" imgW="875120" imgH="958247" progId="MS_ClipArt_Gallery.2">
                  <p:embed/>
                </p:oleObj>
              </mc:Choice>
              <mc:Fallback>
                <p:oleObj name="Clip" r:id="rId3" imgW="875120" imgH="958247" progId="MS_ClipArt_Gallery.2">
                  <p:embed/>
                  <p:pic>
                    <p:nvPicPr>
                      <p:cNvPr id="2253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1" y="3657600"/>
                        <a:ext cx="1152525" cy="1263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C7161B-59CB-4E8E-A912-AFBB4AF1D5C3}"/>
              </a:ext>
            </a:extLst>
          </p:cNvPr>
          <p:cNvSpPr txBox="1">
            <a:spLocks/>
          </p:cNvSpPr>
          <p:nvPr/>
        </p:nvSpPr>
        <p:spPr>
          <a:xfrm>
            <a:off x="7121487" y="6306698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76200" tIns="38100" rIns="76200" bIns="38100" rtlCol="0" anchor="ctr"/>
          <a:lstStyle>
            <a:defPPr>
              <a:defRPr lang="en-US"/>
            </a:defPPr>
            <a:lvl1pPr marL="0" algn="r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84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891540" indent="-342900" algn="l" defTabSz="73152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336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371600" indent="-274320" algn="l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8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920240" indent="-274320" algn="l" defTabSz="73152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468880" indent="-274320" algn="l" defTabSz="73152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301752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356616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411480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466344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8A6C0D-24F7-4CF8-BEF4-9B553F97A812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83408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2971800" y="1524000"/>
            <a:ext cx="7086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</a:rPr>
              <a:t>Managing Through &gt;&gt;&gt;&gt;</a:t>
            </a:r>
            <a:b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</a:rPr>
              <a:t>Financial Reports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2971800"/>
            <a:ext cx="7772400" cy="36576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b="1" u="sng"/>
              <a:t>REMEMBER</a:t>
            </a:r>
          </a:p>
          <a:p>
            <a:pPr algn="ctr" eaLnBrk="1" hangingPunct="1">
              <a:buFontTx/>
              <a:buNone/>
              <a:defRPr/>
            </a:pPr>
            <a:endParaRPr lang="en-US" b="1" u="sng"/>
          </a:p>
          <a:p>
            <a:pPr eaLnBrk="1" hangingPunct="1">
              <a:defRPr/>
            </a:pPr>
            <a:r>
              <a:rPr lang="en-US"/>
              <a:t>Re-direct the Budget System to Gear it Towards:</a:t>
            </a:r>
          </a:p>
          <a:p>
            <a:pPr eaLnBrk="1" hangingPunct="1">
              <a:defRPr/>
            </a:pPr>
            <a:endParaRPr lang="en-US"/>
          </a:p>
          <a:p>
            <a:pPr algn="ctr" eaLnBrk="1" hangingPunct="1">
              <a:buFontTx/>
              <a:buNone/>
              <a:defRPr/>
            </a:pPr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</a:rPr>
              <a:t>EVERYDAY USE</a:t>
            </a:r>
            <a:endParaRPr lang="en-US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0DB740E4-216A-4E46-9105-0C2DF0A7C584}"/>
              </a:ext>
            </a:extLst>
          </p:cNvPr>
          <p:cNvSpPr txBox="1">
            <a:spLocks/>
          </p:cNvSpPr>
          <p:nvPr/>
        </p:nvSpPr>
        <p:spPr>
          <a:xfrm>
            <a:off x="7121487" y="6306698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76200" tIns="38100" rIns="76200" bIns="38100" rtlCol="0" anchor="ctr"/>
          <a:lstStyle>
            <a:defPPr>
              <a:defRPr lang="en-US"/>
            </a:defPPr>
            <a:lvl1pPr marL="0" algn="r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84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891540" indent="-342900" algn="l" defTabSz="73152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336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371600" indent="-274320" algn="l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8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920240" indent="-274320" algn="l" defTabSz="73152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468880" indent="-274320" algn="l" defTabSz="73152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301752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356616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411480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466344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8A6C0D-24F7-4CF8-BEF4-9B553F97A812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07118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1905000"/>
            <a:ext cx="7086600" cy="1371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Everyday Use &gt;&gt;&gt;&gt;</a:t>
            </a:r>
            <a:b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Example</a:t>
            </a: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3505200"/>
            <a:ext cx="8229600" cy="2362200"/>
          </a:xfrm>
        </p:spPr>
        <p:txBody>
          <a:bodyPr/>
          <a:lstStyle/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sz="4000" dirty="0"/>
              <a:t>Let’s Now Look at a Four-Part Budget Application Example</a:t>
            </a:r>
          </a:p>
          <a:p>
            <a:pPr lvl="1" eaLnBrk="1" hangingPunct="1"/>
            <a:endParaRPr lang="en-US" altLang="en-US" dirty="0"/>
          </a:p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>
              <a:buFontTx/>
              <a:buNone/>
            </a:pPr>
            <a:endParaRPr lang="en-US" altLang="en-US" dirty="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45AED9BC-B1DB-4B9D-B12A-79EEA2DCDFF8}"/>
              </a:ext>
            </a:extLst>
          </p:cNvPr>
          <p:cNvSpPr txBox="1">
            <a:spLocks/>
          </p:cNvSpPr>
          <p:nvPr/>
        </p:nvSpPr>
        <p:spPr>
          <a:xfrm>
            <a:off x="7121487" y="6306698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76200" tIns="38100" rIns="76200" bIns="38100" rtlCol="0" anchor="ctr"/>
          <a:lstStyle>
            <a:defPPr>
              <a:defRPr lang="en-US"/>
            </a:defPPr>
            <a:lvl1pPr marL="0" algn="r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84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891540" indent="-342900" algn="l" defTabSz="73152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336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371600" indent="-274320" algn="l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8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920240" indent="-274320" algn="l" defTabSz="73152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468880" indent="-274320" algn="l" defTabSz="73152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301752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356616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411480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466344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8A6C0D-24F7-4CF8-BEF4-9B553F97A812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61439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8816401" y="327813"/>
            <a:ext cx="2895600" cy="914400"/>
          </a:xfrm>
        </p:spPr>
        <p:txBody>
          <a:bodyPr/>
          <a:lstStyle/>
          <a:p>
            <a:pPr algn="r" eaLnBrk="1" hangingPunct="1"/>
            <a:r>
              <a:rPr lang="en-US" altLang="en-US" sz="2000" dirty="0"/>
              <a:t>BUDGET EXAMPLE</a:t>
            </a:r>
            <a:endParaRPr lang="en-US" altLang="en-US" dirty="0"/>
          </a:p>
        </p:txBody>
      </p:sp>
      <p:graphicFrame>
        <p:nvGraphicFramePr>
          <p:cNvPr id="2560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2561527"/>
              </p:ext>
            </p:extLst>
          </p:nvPr>
        </p:nvGraphicFramePr>
        <p:xfrm>
          <a:off x="1714041" y="928171"/>
          <a:ext cx="7531100" cy="548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Worksheet" r:id="rId3" imgW="6477181" imgH="4800600" progId="Excel.Sheet.8">
                  <p:embed/>
                </p:oleObj>
              </mc:Choice>
              <mc:Fallback>
                <p:oleObj name="Worksheet" r:id="rId3" imgW="6477181" imgH="4800600" progId="Excel.Sheet.8">
                  <p:embed/>
                  <p:pic>
                    <p:nvPicPr>
                      <p:cNvPr id="2560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041" y="928171"/>
                        <a:ext cx="7531100" cy="548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A5F7C288-BB4C-4EA0-9AC1-A2973C8BAFD7}"/>
              </a:ext>
            </a:extLst>
          </p:cNvPr>
          <p:cNvSpPr txBox="1">
            <a:spLocks/>
          </p:cNvSpPr>
          <p:nvPr/>
        </p:nvSpPr>
        <p:spPr>
          <a:xfrm>
            <a:off x="7121487" y="6306698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76200" tIns="38100" rIns="76200" bIns="38100" rtlCol="0" anchor="ctr"/>
          <a:lstStyle>
            <a:defPPr>
              <a:defRPr lang="en-US"/>
            </a:defPPr>
            <a:lvl1pPr marL="0" algn="r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84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891540" indent="-342900" algn="l" defTabSz="73152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336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371600" indent="-274320" algn="l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8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920240" indent="-274320" algn="l" defTabSz="73152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468880" indent="-274320" algn="l" defTabSz="73152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301752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356616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411480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466344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8A6C0D-24F7-4CF8-BEF4-9B553F97A812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6124465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201150" y="286867"/>
            <a:ext cx="2578100" cy="685800"/>
          </a:xfrm>
        </p:spPr>
        <p:txBody>
          <a:bodyPr/>
          <a:lstStyle/>
          <a:p>
            <a:pPr algn="r" eaLnBrk="1" hangingPunct="1"/>
            <a:r>
              <a:rPr lang="en-US" altLang="en-US" sz="2000" dirty="0"/>
              <a:t>BUDGET EXAMPLE</a:t>
            </a:r>
            <a:endParaRPr lang="en-US" altLang="en-US" dirty="0"/>
          </a:p>
        </p:txBody>
      </p:sp>
      <p:graphicFrame>
        <p:nvGraphicFramePr>
          <p:cNvPr id="266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2472941"/>
              </p:ext>
            </p:extLst>
          </p:nvPr>
        </p:nvGraphicFramePr>
        <p:xfrm>
          <a:off x="1347051" y="809897"/>
          <a:ext cx="8573944" cy="54250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Worksheet" r:id="rId3" imgW="7588220" imgH="4800600" progId="Excel.Sheet.8">
                  <p:embed/>
                </p:oleObj>
              </mc:Choice>
              <mc:Fallback>
                <p:oleObj name="Worksheet" r:id="rId3" imgW="7588220" imgH="4800600" progId="Excel.Sheet.8">
                  <p:embed/>
                  <p:pic>
                    <p:nvPicPr>
                      <p:cNvPr id="266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7051" y="809897"/>
                        <a:ext cx="8573944" cy="54250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957FB5EC-959C-4DF2-9056-8AD218B5101E}"/>
              </a:ext>
            </a:extLst>
          </p:cNvPr>
          <p:cNvSpPr txBox="1">
            <a:spLocks/>
          </p:cNvSpPr>
          <p:nvPr/>
        </p:nvSpPr>
        <p:spPr>
          <a:xfrm>
            <a:off x="7121487" y="6306698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76200" tIns="38100" rIns="76200" bIns="38100" rtlCol="0" anchor="ctr"/>
          <a:lstStyle>
            <a:defPPr>
              <a:defRPr lang="en-US"/>
            </a:defPPr>
            <a:lvl1pPr marL="0" algn="r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84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891540" indent="-342900" algn="l" defTabSz="73152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336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371600" indent="-274320" algn="l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8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920240" indent="-274320" algn="l" defTabSz="73152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468880" indent="-274320" algn="l" defTabSz="73152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301752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356616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411480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466344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8A6C0D-24F7-4CF8-BEF4-9B553F97A812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3117437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8970729" y="454661"/>
            <a:ext cx="2590800" cy="533400"/>
          </a:xfrm>
        </p:spPr>
        <p:txBody>
          <a:bodyPr/>
          <a:lstStyle/>
          <a:p>
            <a:pPr algn="r" eaLnBrk="1" hangingPunct="1"/>
            <a:r>
              <a:rPr lang="en-US" altLang="en-US" sz="2000" dirty="0"/>
              <a:t>BUDGET EXAMPLE</a:t>
            </a:r>
            <a:endParaRPr lang="en-US" altLang="en-US" dirty="0"/>
          </a:p>
        </p:txBody>
      </p:sp>
      <p:graphicFrame>
        <p:nvGraphicFramePr>
          <p:cNvPr id="276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2876631"/>
              </p:ext>
            </p:extLst>
          </p:nvPr>
        </p:nvGraphicFramePr>
        <p:xfrm>
          <a:off x="485935" y="809897"/>
          <a:ext cx="9879101" cy="5363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Worksheet" r:id="rId3" imgW="9125040" imgH="4959485" progId="Excel.Sheet.8">
                  <p:embed/>
                </p:oleObj>
              </mc:Choice>
              <mc:Fallback>
                <p:oleObj name="Worksheet" r:id="rId3" imgW="9125040" imgH="4959485" progId="Excel.Sheet.8">
                  <p:embed/>
                  <p:pic>
                    <p:nvPicPr>
                      <p:cNvPr id="276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5" y="809897"/>
                        <a:ext cx="9879101" cy="53639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AA57F376-639E-4174-8DDA-7FBCF2D3C016}"/>
              </a:ext>
            </a:extLst>
          </p:cNvPr>
          <p:cNvSpPr txBox="1">
            <a:spLocks/>
          </p:cNvSpPr>
          <p:nvPr/>
        </p:nvSpPr>
        <p:spPr>
          <a:xfrm>
            <a:off x="7121487" y="6306698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76200" tIns="38100" rIns="76200" bIns="38100" rtlCol="0" anchor="ctr"/>
          <a:lstStyle>
            <a:defPPr>
              <a:defRPr lang="en-US"/>
            </a:defPPr>
            <a:lvl1pPr marL="0" algn="r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84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891540" indent="-342900" algn="l" defTabSz="73152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336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371600" indent="-274320" algn="l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8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920240" indent="-274320" algn="l" defTabSz="73152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468880" indent="-274320" algn="l" defTabSz="73152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301752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356616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411480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466344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8A6C0D-24F7-4CF8-BEF4-9B553F97A812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5971477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68879" y="349052"/>
            <a:ext cx="7747000" cy="231775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en-US" altLang="en-US" sz="2000" dirty="0"/>
              <a:t>BUDGET EXAMPLE</a:t>
            </a:r>
            <a:endParaRPr lang="en-US" altLang="en-US" dirty="0"/>
          </a:p>
        </p:txBody>
      </p:sp>
      <p:graphicFrame>
        <p:nvGraphicFramePr>
          <p:cNvPr id="286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2650773"/>
              </p:ext>
            </p:extLst>
          </p:nvPr>
        </p:nvGraphicFramePr>
        <p:xfrm>
          <a:off x="366355" y="653143"/>
          <a:ext cx="11133147" cy="5970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Worksheet" r:id="rId3" imgW="10718740" imgH="5753370" progId="Excel.Sheet.8">
                  <p:embed/>
                </p:oleObj>
              </mc:Choice>
              <mc:Fallback>
                <p:oleObj name="Worksheet" r:id="rId3" imgW="10718740" imgH="5753370" progId="Excel.Sheet.8">
                  <p:embed/>
                  <p:pic>
                    <p:nvPicPr>
                      <p:cNvPr id="286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355" y="653143"/>
                        <a:ext cx="11133147" cy="59701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CB0A097B-AFF7-4AF5-8DAB-5D6F039FC30B}"/>
              </a:ext>
            </a:extLst>
          </p:cNvPr>
          <p:cNvSpPr txBox="1">
            <a:spLocks/>
          </p:cNvSpPr>
          <p:nvPr/>
        </p:nvSpPr>
        <p:spPr>
          <a:xfrm>
            <a:off x="7121487" y="6306698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76200" tIns="38100" rIns="76200" bIns="38100" rtlCol="0" anchor="ctr"/>
          <a:lstStyle>
            <a:defPPr>
              <a:defRPr lang="en-US"/>
            </a:defPPr>
            <a:lvl1pPr marL="0" algn="r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84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891540" indent="-342900" algn="l" defTabSz="73152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336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371600" indent="-274320" algn="l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8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920240" indent="-274320" algn="l" defTabSz="73152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468880" indent="-274320" algn="l" defTabSz="73152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301752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356616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411480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466344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8A6C0D-24F7-4CF8-BEF4-9B553F97A812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2301168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087992" y="497106"/>
            <a:ext cx="7747000" cy="231775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en-US" altLang="en-US" sz="2000" dirty="0"/>
              <a:t>BUDGET EXAMPLE</a:t>
            </a:r>
            <a:endParaRPr lang="en-US" altLang="en-US" dirty="0"/>
          </a:p>
        </p:txBody>
      </p:sp>
      <p:graphicFrame>
        <p:nvGraphicFramePr>
          <p:cNvPr id="296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5294410"/>
              </p:ext>
            </p:extLst>
          </p:nvPr>
        </p:nvGraphicFramePr>
        <p:xfrm>
          <a:off x="313918" y="728881"/>
          <a:ext cx="10923287" cy="5716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Worksheet" r:id="rId3" imgW="12077881" imgH="6254885" progId="Excel.Sheet.8">
                  <p:embed/>
                </p:oleObj>
              </mc:Choice>
              <mc:Fallback>
                <p:oleObj name="Worksheet" r:id="rId3" imgW="12077881" imgH="6254885" progId="Excel.Sheet.8">
                  <p:embed/>
                  <p:pic>
                    <p:nvPicPr>
                      <p:cNvPr id="2969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918" y="728881"/>
                        <a:ext cx="10923287" cy="57169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BD2F5D06-B697-4376-B95C-5B5782B680D4}"/>
              </a:ext>
            </a:extLst>
          </p:cNvPr>
          <p:cNvSpPr txBox="1">
            <a:spLocks/>
          </p:cNvSpPr>
          <p:nvPr/>
        </p:nvSpPr>
        <p:spPr>
          <a:xfrm>
            <a:off x="7121487" y="6306698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76200" tIns="38100" rIns="76200" bIns="38100" rtlCol="0" anchor="ctr"/>
          <a:lstStyle>
            <a:defPPr>
              <a:defRPr lang="en-US"/>
            </a:defPPr>
            <a:lvl1pPr marL="0" algn="r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84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891540" indent="-342900" algn="l" defTabSz="73152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336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371600" indent="-274320" algn="l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8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920240" indent="-274320" algn="l" defTabSz="73152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468880" indent="-274320" algn="l" defTabSz="73152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301752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356616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411480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466344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8A6C0D-24F7-4CF8-BEF4-9B553F97A812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6967638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35706" y="581848"/>
            <a:ext cx="7747000" cy="231775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en-US" altLang="en-US" sz="2000" dirty="0"/>
              <a:t>BUDGET EXAMPLE</a:t>
            </a:r>
            <a:endParaRPr lang="en-US" altLang="en-US" dirty="0"/>
          </a:p>
        </p:txBody>
      </p:sp>
      <p:graphicFrame>
        <p:nvGraphicFramePr>
          <p:cNvPr id="307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76958"/>
              </p:ext>
            </p:extLst>
          </p:nvPr>
        </p:nvGraphicFramePr>
        <p:xfrm>
          <a:off x="311460" y="1624989"/>
          <a:ext cx="11434809" cy="45628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Worksheet" r:id="rId3" imgW="12077881" imgH="5308600" progId="Excel.Sheet.8">
                  <p:embed/>
                </p:oleObj>
              </mc:Choice>
              <mc:Fallback>
                <p:oleObj name="Worksheet" r:id="rId3" imgW="12077881" imgH="5308600" progId="Excel.Sheet.8">
                  <p:embed/>
                  <p:pic>
                    <p:nvPicPr>
                      <p:cNvPr id="3072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460" y="1624989"/>
                        <a:ext cx="11434809" cy="45628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F5D340E9-0682-4910-BA39-DFDB7A8E94C0}"/>
              </a:ext>
            </a:extLst>
          </p:cNvPr>
          <p:cNvSpPr txBox="1">
            <a:spLocks/>
          </p:cNvSpPr>
          <p:nvPr/>
        </p:nvSpPr>
        <p:spPr>
          <a:xfrm>
            <a:off x="7121487" y="6306698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76200" tIns="38100" rIns="76200" bIns="38100" rtlCol="0" anchor="ctr"/>
          <a:lstStyle>
            <a:defPPr>
              <a:defRPr lang="en-US"/>
            </a:defPPr>
            <a:lvl1pPr marL="0" algn="r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84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891540" indent="-342900" algn="l" defTabSz="73152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336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371600" indent="-274320" algn="l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8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920240" indent="-274320" algn="l" defTabSz="73152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468880" indent="-274320" algn="l" defTabSz="73152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301752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356616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411480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466344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8A6C0D-24F7-4CF8-BEF4-9B553F97A812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5385508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581400" y="1524000"/>
            <a:ext cx="6629400" cy="1219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Budget &gt;&gt;&gt;&gt;</a:t>
            </a:r>
            <a:b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Cycles</a:t>
            </a:r>
            <a:endParaRPr lang="en-US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2971800"/>
            <a:ext cx="8305800" cy="3200400"/>
          </a:xfrm>
        </p:spPr>
        <p:txBody>
          <a:bodyPr/>
          <a:lstStyle/>
          <a:p>
            <a:pPr algn="r" eaLnBrk="1" hangingPunct="1">
              <a:buFontTx/>
              <a:buNone/>
            </a:pPr>
            <a:endParaRPr lang="en-US" altLang="en-US"/>
          </a:p>
          <a:p>
            <a:pPr eaLnBrk="1" hangingPunct="1"/>
            <a:r>
              <a:rPr lang="en-US" altLang="en-US"/>
              <a:t>Budgets From Two Points of View:</a:t>
            </a:r>
          </a:p>
          <a:p>
            <a:pPr eaLnBrk="1" hangingPunct="1"/>
            <a:endParaRPr lang="en-US" altLang="en-US"/>
          </a:p>
          <a:p>
            <a:pPr lvl="2" eaLnBrk="1" hangingPunct="1"/>
            <a:r>
              <a:rPr lang="en-US" altLang="en-US" sz="2800"/>
              <a:t>Process View  (traditional budget cycle)</a:t>
            </a:r>
          </a:p>
          <a:p>
            <a:pPr lvl="2" eaLnBrk="1" hangingPunct="1"/>
            <a:r>
              <a:rPr lang="en-US" altLang="en-US" sz="2800"/>
              <a:t>Management View  (working monthly cycle)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9F74E3AF-31AE-48D4-B675-789EEB71C87C}"/>
              </a:ext>
            </a:extLst>
          </p:cNvPr>
          <p:cNvSpPr txBox="1">
            <a:spLocks/>
          </p:cNvSpPr>
          <p:nvPr/>
        </p:nvSpPr>
        <p:spPr>
          <a:xfrm>
            <a:off x="7121487" y="6306698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76200" tIns="38100" rIns="76200" bIns="38100" rtlCol="0" anchor="ctr"/>
          <a:lstStyle>
            <a:defPPr>
              <a:defRPr lang="en-US"/>
            </a:defPPr>
            <a:lvl1pPr marL="0" algn="r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84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891540" indent="-342900" algn="l" defTabSz="73152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336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371600" indent="-274320" algn="l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8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920240" indent="-274320" algn="l" defTabSz="73152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468880" indent="-274320" algn="l" defTabSz="73152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301752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356616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411480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466344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8A6C0D-24F7-4CF8-BEF4-9B553F97A812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52163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 autoUpdateAnimBg="0"/>
      <p:bldP spid="103427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DC7F00-9B95-954D-A53E-50DDA5FB03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2176"/>
            <a:ext cx="9144000" cy="1981043"/>
          </a:xfrm>
        </p:spPr>
        <p:txBody>
          <a:bodyPr/>
          <a:lstStyle/>
          <a:p>
            <a:r>
              <a:rPr lang="en-US" dirty="0"/>
              <a:t>Key Stakeholders</a:t>
            </a:r>
          </a:p>
        </p:txBody>
      </p:sp>
    </p:spTree>
    <p:extLst>
      <p:ext uri="{BB962C8B-B14F-4D97-AF65-F5344CB8AC3E}">
        <p14:creationId xmlns:p14="http://schemas.microsoft.com/office/powerpoint/2010/main" val="67376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038600" y="1371600"/>
            <a:ext cx="58674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Budget &gt;&gt;&gt;&gt;</a:t>
            </a:r>
            <a:b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Cycles</a:t>
            </a: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2821079"/>
            <a:ext cx="8229600" cy="2964820"/>
          </a:xfrm>
        </p:spPr>
        <p:txBody>
          <a:bodyPr>
            <a:normAutofit lnSpcReduction="10000"/>
          </a:bodyPr>
          <a:lstStyle/>
          <a:p>
            <a:pPr algn="r" eaLnBrk="1" hangingPunct="1">
              <a:buFontTx/>
              <a:buNone/>
            </a:pPr>
            <a:r>
              <a:rPr lang="en-US" altLang="en-US" dirty="0"/>
              <a:t>Continued</a:t>
            </a:r>
          </a:p>
          <a:p>
            <a:pPr eaLnBrk="1" hangingPunct="1"/>
            <a:r>
              <a:rPr lang="en-US" altLang="en-US" dirty="0"/>
              <a:t>Process View  (budget cycle)</a:t>
            </a:r>
          </a:p>
          <a:p>
            <a:pPr lvl="2" eaLnBrk="1" hangingPunct="1"/>
            <a:r>
              <a:rPr lang="en-US" altLang="en-US" sz="2800" dirty="0"/>
              <a:t>Preparation</a:t>
            </a:r>
          </a:p>
          <a:p>
            <a:pPr lvl="2" eaLnBrk="1" hangingPunct="1"/>
            <a:r>
              <a:rPr lang="en-US" altLang="en-US" sz="2800" dirty="0"/>
              <a:t>Approval</a:t>
            </a:r>
          </a:p>
          <a:p>
            <a:pPr lvl="2" eaLnBrk="1" hangingPunct="1"/>
            <a:r>
              <a:rPr lang="en-US" altLang="en-US" sz="2800" dirty="0"/>
              <a:t>Installation</a:t>
            </a:r>
          </a:p>
          <a:p>
            <a:pPr lvl="2" eaLnBrk="1" hangingPunct="1"/>
            <a:r>
              <a:rPr lang="en-US" altLang="en-US" sz="2800" dirty="0"/>
              <a:t>Measurement</a:t>
            </a:r>
          </a:p>
          <a:p>
            <a:pPr lvl="2" eaLnBrk="1" hangingPunct="1"/>
            <a:r>
              <a:rPr lang="en-US" altLang="en-US" sz="2800" dirty="0"/>
              <a:t>Projection</a:t>
            </a:r>
          </a:p>
        </p:txBody>
      </p:sp>
      <p:graphicFrame>
        <p:nvGraphicFramePr>
          <p:cNvPr id="32772" name="Object 4"/>
          <p:cNvGraphicFramePr>
            <a:graphicFrameLocks noChangeAspect="1"/>
          </p:cNvGraphicFramePr>
          <p:nvPr/>
        </p:nvGraphicFramePr>
        <p:xfrm>
          <a:off x="6972300" y="3460303"/>
          <a:ext cx="2673350" cy="263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Clip" r:id="rId3" imgW="3368675" imgH="3314700" progId="MS_ClipArt_Gallery.2">
                  <p:embed/>
                </p:oleObj>
              </mc:Choice>
              <mc:Fallback>
                <p:oleObj name="Clip" r:id="rId3" imgW="3368675" imgH="3314700" progId="MS_ClipArt_Gallery.2">
                  <p:embed/>
                  <p:pic>
                    <p:nvPicPr>
                      <p:cNvPr id="3277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2300" y="3460303"/>
                        <a:ext cx="2673350" cy="2632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721435-E7AF-4697-90B4-99B1AE54CC2F}"/>
              </a:ext>
            </a:extLst>
          </p:cNvPr>
          <p:cNvSpPr txBox="1">
            <a:spLocks/>
          </p:cNvSpPr>
          <p:nvPr/>
        </p:nvSpPr>
        <p:spPr>
          <a:xfrm>
            <a:off x="7121487" y="6306698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76200" tIns="38100" rIns="76200" bIns="38100" rtlCol="0" anchor="ctr"/>
          <a:lstStyle>
            <a:defPPr>
              <a:defRPr lang="en-US"/>
            </a:defPPr>
            <a:lvl1pPr marL="0" algn="r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84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891540" indent="-342900" algn="l" defTabSz="73152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336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371600" indent="-274320" algn="l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8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920240" indent="-274320" algn="l" defTabSz="73152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468880" indent="-274320" algn="l" defTabSz="73152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301752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356616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411480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466344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8A6C0D-24F7-4CF8-BEF4-9B553F97A812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76797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724400" y="1295400"/>
            <a:ext cx="4343400" cy="1219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Budget &gt;&gt;&gt;&gt;</a:t>
            </a:r>
            <a:b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Cycles</a:t>
            </a: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eaLnBrk="1" hangingPunct="1">
              <a:buFontTx/>
              <a:buNone/>
            </a:pPr>
            <a:r>
              <a:rPr lang="en-US" altLang="en-US" dirty="0"/>
              <a:t>Continued</a:t>
            </a:r>
          </a:p>
          <a:p>
            <a:pPr eaLnBrk="1" hangingPunct="1"/>
            <a:r>
              <a:rPr lang="en-US" altLang="en-US" dirty="0"/>
              <a:t>Management View  (monthly cycle)</a:t>
            </a:r>
          </a:p>
          <a:p>
            <a:pPr lvl="2" eaLnBrk="1" hangingPunct="1"/>
            <a:r>
              <a:rPr lang="en-US" altLang="en-US" sz="2800" dirty="0"/>
              <a:t>Monitor</a:t>
            </a:r>
          </a:p>
          <a:p>
            <a:pPr lvl="2" eaLnBrk="1" hangingPunct="1"/>
            <a:r>
              <a:rPr lang="en-US" altLang="en-US" sz="2800" dirty="0"/>
              <a:t>Feedback</a:t>
            </a:r>
          </a:p>
          <a:p>
            <a:pPr lvl="2" eaLnBrk="1" hangingPunct="1"/>
            <a:r>
              <a:rPr lang="en-US" altLang="en-US" sz="2800" dirty="0"/>
              <a:t>Override</a:t>
            </a:r>
          </a:p>
          <a:p>
            <a:pPr lvl="2" eaLnBrk="1" hangingPunct="1"/>
            <a:r>
              <a:rPr lang="en-US" altLang="en-US" sz="2800" dirty="0"/>
              <a:t>React</a:t>
            </a:r>
          </a:p>
        </p:txBody>
      </p:sp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6934200" y="4495800"/>
          <a:ext cx="1301750" cy="1281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Clip" r:id="rId3" imgW="3368675" imgH="3314700" progId="MS_ClipArt_Gallery.2">
                  <p:embed/>
                </p:oleObj>
              </mc:Choice>
              <mc:Fallback>
                <p:oleObj name="Clip" r:id="rId3" imgW="3368675" imgH="3314700" progId="MS_ClipArt_Gallery.2">
                  <p:embed/>
                  <p:pic>
                    <p:nvPicPr>
                      <p:cNvPr id="337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4495800"/>
                        <a:ext cx="1301750" cy="1281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798B89-792E-4AB8-B390-FE6E2D8C9E83}"/>
              </a:ext>
            </a:extLst>
          </p:cNvPr>
          <p:cNvSpPr txBox="1">
            <a:spLocks/>
          </p:cNvSpPr>
          <p:nvPr/>
        </p:nvSpPr>
        <p:spPr>
          <a:xfrm>
            <a:off x="7121487" y="6306698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76200" tIns="38100" rIns="76200" bIns="38100" rtlCol="0" anchor="ctr"/>
          <a:lstStyle>
            <a:defPPr>
              <a:defRPr lang="en-US"/>
            </a:defPPr>
            <a:lvl1pPr marL="0" algn="r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84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891540" indent="-342900" algn="l" defTabSz="73152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336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371600" indent="-274320" algn="l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8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920240" indent="-274320" algn="l" defTabSz="73152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468880" indent="-274320" algn="l" defTabSz="73152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301752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356616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411480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466344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8A6C0D-24F7-4CF8-BEF4-9B553F97A812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57721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0" y="1371600"/>
            <a:ext cx="6858000" cy="1295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Results Through &gt;&gt;&gt;&gt;</a:t>
            </a:r>
            <a:b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Financial Reports</a:t>
            </a:r>
            <a:endParaRPr lang="en-US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eaLnBrk="1" hangingPunct="1">
              <a:buFontTx/>
              <a:buNone/>
              <a:defRPr/>
            </a:pPr>
            <a:endParaRPr lang="en-US"/>
          </a:p>
          <a:p>
            <a:pPr eaLnBrk="1" hangingPunct="1">
              <a:defRPr/>
            </a:pPr>
            <a:r>
              <a:rPr lang="en-US"/>
              <a:t>Get:</a:t>
            </a:r>
          </a:p>
          <a:p>
            <a:pPr eaLnBrk="1" hangingPunct="1">
              <a:buFontTx/>
              <a:buNone/>
              <a:defRPr/>
            </a:pPr>
            <a:endParaRPr lang="en-US"/>
          </a:p>
          <a:p>
            <a:pPr algn="ctr" eaLnBrk="1" hangingPunct="1">
              <a:buFontTx/>
              <a:buNone/>
              <a:defRPr/>
            </a:pPr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</a:rPr>
              <a:t>EVERYONE INVOLVED</a:t>
            </a:r>
          </a:p>
          <a:p>
            <a:pPr eaLnBrk="1" hangingPunct="1">
              <a:buFontTx/>
              <a:buNone/>
              <a:defRPr/>
            </a:pPr>
            <a:endParaRPr lang="en-US"/>
          </a:p>
          <a:p>
            <a:pPr algn="r" eaLnBrk="1" hangingPunct="1">
              <a:buFontTx/>
              <a:buNone/>
              <a:defRPr/>
            </a:pPr>
            <a:r>
              <a:rPr lang="en-US"/>
              <a:t>In the Budgeting Process</a:t>
            </a:r>
          </a:p>
        </p:txBody>
      </p:sp>
      <p:graphicFrame>
        <p:nvGraphicFramePr>
          <p:cNvPr id="34820" name="Object 4"/>
          <p:cNvGraphicFramePr>
            <a:graphicFrameLocks noChangeAspect="1"/>
          </p:cNvGraphicFramePr>
          <p:nvPr/>
        </p:nvGraphicFramePr>
        <p:xfrm>
          <a:off x="8577549" y="2350218"/>
          <a:ext cx="29718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name="Clip" r:id="rId3" imgW="4039263" imgH="2534876" progId="MS_ClipArt_Gallery.2">
                  <p:embed/>
                </p:oleObj>
              </mc:Choice>
              <mc:Fallback>
                <p:oleObj name="Clip" r:id="rId3" imgW="4039263" imgH="2534876" progId="MS_ClipArt_Gallery.2">
                  <p:embed/>
                  <p:pic>
                    <p:nvPicPr>
                      <p:cNvPr id="348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7549" y="2350218"/>
                        <a:ext cx="2971800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2FC776-41F8-411F-8351-BBAA388701F5}"/>
              </a:ext>
            </a:extLst>
          </p:cNvPr>
          <p:cNvSpPr txBox="1">
            <a:spLocks/>
          </p:cNvSpPr>
          <p:nvPr/>
        </p:nvSpPr>
        <p:spPr>
          <a:xfrm>
            <a:off x="7121487" y="6306698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76200" tIns="38100" rIns="76200" bIns="38100" rtlCol="0" anchor="ctr"/>
          <a:lstStyle>
            <a:defPPr>
              <a:defRPr lang="en-US"/>
            </a:defPPr>
            <a:lvl1pPr marL="0" algn="r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84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891540" indent="-342900" algn="l" defTabSz="73152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336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371600" indent="-274320" algn="l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8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920240" indent="-274320" algn="l" defTabSz="73152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468880" indent="-274320" algn="l" defTabSz="73152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301752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356616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411480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466344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8A6C0D-24F7-4CF8-BEF4-9B553F97A812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69707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0" y="1524000"/>
            <a:ext cx="73914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Results Through &gt;&gt;&gt;&gt;</a:t>
            </a:r>
            <a:b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Financial Reports</a:t>
            </a: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2514600"/>
            <a:ext cx="7772400" cy="4114800"/>
          </a:xfrm>
        </p:spPr>
        <p:txBody>
          <a:bodyPr/>
          <a:lstStyle/>
          <a:p>
            <a:pPr algn="r" eaLnBrk="1" hangingPunct="1">
              <a:buFontTx/>
              <a:buNone/>
            </a:pPr>
            <a:endParaRPr lang="en-US" altLang="en-US"/>
          </a:p>
          <a:p>
            <a:pPr algn="ctr" eaLnBrk="1" hangingPunct="1">
              <a:buFontTx/>
              <a:buNone/>
            </a:pPr>
            <a:r>
              <a:rPr lang="en-US" altLang="en-US" sz="4400"/>
              <a:t>BUDGETS,</a:t>
            </a:r>
          </a:p>
          <a:p>
            <a:pPr algn="ctr" eaLnBrk="1" hangingPunct="1">
              <a:buFontTx/>
              <a:buNone/>
            </a:pPr>
            <a:r>
              <a:rPr lang="en-US" altLang="en-US" sz="4400"/>
              <a:t>NOT A DOCUMENT,</a:t>
            </a:r>
          </a:p>
          <a:p>
            <a:pPr algn="ctr" eaLnBrk="1" hangingPunct="1">
              <a:buFontTx/>
              <a:buNone/>
            </a:pPr>
            <a:r>
              <a:rPr lang="en-US" altLang="en-US" sz="4400"/>
              <a:t>A </a:t>
            </a:r>
            <a:r>
              <a:rPr lang="en-US" altLang="en-US" sz="4400" b="1" u="sng"/>
              <a:t>PROCESS</a:t>
            </a:r>
            <a:endParaRPr lang="en-US" altLang="en-US" sz="440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FB42A20A-3455-47D6-9A1A-97ACE278A1A0}"/>
              </a:ext>
            </a:extLst>
          </p:cNvPr>
          <p:cNvSpPr txBox="1">
            <a:spLocks/>
          </p:cNvSpPr>
          <p:nvPr/>
        </p:nvSpPr>
        <p:spPr>
          <a:xfrm>
            <a:off x="7121487" y="6306698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76200" tIns="38100" rIns="76200" bIns="38100" rtlCol="0" anchor="ctr"/>
          <a:lstStyle>
            <a:defPPr>
              <a:defRPr lang="en-US"/>
            </a:defPPr>
            <a:lvl1pPr marL="0" algn="r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84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891540" indent="-342900" algn="l" defTabSz="73152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336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371600" indent="-274320" algn="l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8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920240" indent="-274320" algn="l" defTabSz="73152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468880" indent="-274320" algn="l" defTabSz="73152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301752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356616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411480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466344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8A6C0D-24F7-4CF8-BEF4-9B553F97A812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03890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1447800"/>
            <a:ext cx="7543800" cy="1371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Results Through &gt;&gt;&gt;&gt;</a:t>
            </a:r>
            <a:b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Financial Reports</a:t>
            </a:r>
            <a:endParaRPr lang="en-US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7667" y="2603839"/>
            <a:ext cx="10514542" cy="3582040"/>
          </a:xfrm>
        </p:spPr>
        <p:txBody>
          <a:bodyPr/>
          <a:lstStyle/>
          <a:p>
            <a:pPr algn="r" eaLnBrk="1" hangingPunct="1">
              <a:buFontTx/>
              <a:buNone/>
              <a:defRPr/>
            </a:pPr>
            <a:r>
              <a:rPr lang="en-US" sz="2000" dirty="0"/>
              <a:t>Continued</a:t>
            </a:r>
            <a:endParaRPr lang="en-US" dirty="0"/>
          </a:p>
          <a:p>
            <a:pPr algn="r" eaLnBrk="1" hangingPunct="1">
              <a:buFontTx/>
              <a:buNone/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sz="3000" dirty="0"/>
              <a:t>Make Projections:</a:t>
            </a:r>
          </a:p>
          <a:p>
            <a:pPr eaLnBrk="1" hangingPunct="1">
              <a:defRPr/>
            </a:pPr>
            <a:endParaRPr lang="en-US" dirty="0"/>
          </a:p>
          <a:p>
            <a:pPr algn="ctr" eaLnBrk="1" hangingPunct="1">
              <a:buFontTx/>
              <a:buNone/>
              <a:defRPr/>
            </a:pPr>
            <a:r>
              <a:rPr lang="en-US" sz="4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PART OF THE SYSTEM</a:t>
            </a:r>
            <a:endParaRPr lang="en-US" dirty="0"/>
          </a:p>
        </p:txBody>
      </p:sp>
      <p:graphicFrame>
        <p:nvGraphicFramePr>
          <p:cNvPr id="36868" name="Object 4"/>
          <p:cNvGraphicFramePr>
            <a:graphicFrameLocks noChangeAspect="1"/>
          </p:cNvGraphicFramePr>
          <p:nvPr/>
        </p:nvGraphicFramePr>
        <p:xfrm>
          <a:off x="7749382" y="2971667"/>
          <a:ext cx="868363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" name="Clip" r:id="rId3" imgW="1869034" imgH="2189988" progId="MS_ClipArt_Gallery.2">
                  <p:embed/>
                </p:oleObj>
              </mc:Choice>
              <mc:Fallback>
                <p:oleObj name="Clip" r:id="rId3" imgW="1869034" imgH="2189988" progId="MS_ClipArt_Gallery.2">
                  <p:embed/>
                  <p:pic>
                    <p:nvPicPr>
                      <p:cNvPr id="3686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9382" y="2971667"/>
                        <a:ext cx="868363" cy="1017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1CA858-7905-41C5-A6D9-F0497AD196E3}"/>
              </a:ext>
            </a:extLst>
          </p:cNvPr>
          <p:cNvSpPr txBox="1">
            <a:spLocks/>
          </p:cNvSpPr>
          <p:nvPr/>
        </p:nvSpPr>
        <p:spPr>
          <a:xfrm>
            <a:off x="7121487" y="6306698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76200" tIns="38100" rIns="76200" bIns="38100" rtlCol="0" anchor="ctr"/>
          <a:lstStyle>
            <a:defPPr>
              <a:defRPr lang="en-US"/>
            </a:defPPr>
            <a:lvl1pPr marL="0" algn="r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84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891540" indent="-342900" algn="l" defTabSz="73152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336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371600" indent="-274320" algn="l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8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920240" indent="-274320" algn="l" defTabSz="73152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468880" indent="-274320" algn="l" defTabSz="73152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301752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356616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411480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466344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8A6C0D-24F7-4CF8-BEF4-9B553F97A812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42812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3657600" y="1488440"/>
            <a:ext cx="6553200" cy="1295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Results Through &gt;&gt;&gt;&gt;</a:t>
            </a:r>
            <a:b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Financial Reports</a:t>
            </a:r>
            <a:endParaRPr 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eaLnBrk="1" hangingPunct="1">
              <a:buFontTx/>
              <a:buNone/>
            </a:pPr>
            <a:r>
              <a:rPr lang="en-US" altLang="en-US" sz="2000" dirty="0"/>
              <a:t>Continued</a:t>
            </a:r>
            <a:endParaRPr lang="en-US" altLang="en-US" dirty="0"/>
          </a:p>
          <a:p>
            <a:pPr eaLnBrk="1" hangingPunct="1"/>
            <a:r>
              <a:rPr lang="en-US" altLang="en-US" sz="3000" dirty="0"/>
              <a:t>Projections - The Magic</a:t>
            </a:r>
          </a:p>
          <a:p>
            <a:pPr lvl="2" eaLnBrk="1" hangingPunct="1"/>
            <a:r>
              <a:rPr lang="en-US" altLang="en-US" sz="2667" dirty="0"/>
              <a:t>View Current Transactions in Terms of</a:t>
            </a:r>
          </a:p>
          <a:p>
            <a:pPr lvl="2" eaLnBrk="1" hangingPunct="1">
              <a:buFontTx/>
              <a:buNone/>
            </a:pPr>
            <a:r>
              <a:rPr lang="en-US" altLang="en-US" sz="2667" dirty="0"/>
              <a:t>		Year-end Results</a:t>
            </a:r>
          </a:p>
          <a:p>
            <a:pPr lvl="2" eaLnBrk="1" hangingPunct="1"/>
            <a:r>
              <a:rPr lang="en-US" altLang="en-US" sz="2667" dirty="0"/>
              <a:t>A Clearer Picture</a:t>
            </a:r>
          </a:p>
          <a:p>
            <a:pPr lvl="2" eaLnBrk="1" hangingPunct="1"/>
            <a:r>
              <a:rPr lang="en-US" altLang="en-US" sz="2667" dirty="0"/>
              <a:t>Achieving Goals through Projections</a:t>
            </a:r>
          </a:p>
          <a:p>
            <a:pPr lvl="2" eaLnBrk="1" hangingPunct="1"/>
            <a:r>
              <a:rPr lang="en-US" altLang="en-US" sz="2667" dirty="0"/>
              <a:t>How they Work</a:t>
            </a:r>
          </a:p>
          <a:p>
            <a:pPr lvl="2" eaLnBrk="1" hangingPunct="1"/>
            <a:r>
              <a:rPr lang="en-US" altLang="en-US" sz="2667" dirty="0"/>
              <a:t>Projections are Flexible Budgets in Disguise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B80F3623-B408-486A-A9CE-3D4AC5AA04A3}"/>
              </a:ext>
            </a:extLst>
          </p:cNvPr>
          <p:cNvSpPr txBox="1">
            <a:spLocks/>
          </p:cNvSpPr>
          <p:nvPr/>
        </p:nvSpPr>
        <p:spPr>
          <a:xfrm>
            <a:off x="7121487" y="6306698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76200" tIns="38100" rIns="76200" bIns="38100" rtlCol="0" anchor="ctr"/>
          <a:lstStyle>
            <a:defPPr>
              <a:defRPr lang="en-US"/>
            </a:defPPr>
            <a:lvl1pPr marL="0" algn="r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84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891540" indent="-342900" algn="l" defTabSz="73152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336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371600" indent="-274320" algn="l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8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920240" indent="-274320" algn="l" defTabSz="73152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468880" indent="-274320" algn="l" defTabSz="73152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301752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356616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411480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466344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8A6C0D-24F7-4CF8-BEF4-9B553F97A812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93044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3276600" y="1371600"/>
            <a:ext cx="7010400" cy="1371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Results Through &gt;&gt;&gt;&gt;</a:t>
            </a:r>
            <a:b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Financial Reports</a:t>
            </a: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eaLnBrk="1" hangingPunct="1">
              <a:buFontTx/>
              <a:buNone/>
            </a:pPr>
            <a:r>
              <a:rPr lang="en-US" altLang="en-US" sz="2000" dirty="0"/>
              <a:t>Continued</a:t>
            </a:r>
            <a:endParaRPr lang="en-US" altLang="en-US" dirty="0"/>
          </a:p>
          <a:p>
            <a:pPr eaLnBrk="1" hangingPunct="1"/>
            <a:r>
              <a:rPr lang="en-US" altLang="en-US" sz="3000" dirty="0"/>
              <a:t>History - Has Its Place</a:t>
            </a:r>
          </a:p>
          <a:p>
            <a:pPr lvl="1" eaLnBrk="1" hangingPunct="1"/>
            <a:r>
              <a:rPr lang="en-US" altLang="en-US" sz="2667" dirty="0"/>
              <a:t>What Role Does History Play</a:t>
            </a:r>
          </a:p>
          <a:p>
            <a:pPr lvl="2" eaLnBrk="1" hangingPunct="1"/>
            <a:r>
              <a:rPr lang="en-US" altLang="en-US" sz="2333" dirty="0"/>
              <a:t>History is FREE</a:t>
            </a:r>
          </a:p>
          <a:p>
            <a:pPr lvl="2" eaLnBrk="1" hangingPunct="1"/>
            <a:r>
              <a:rPr lang="en-US" altLang="en-US" sz="2333" dirty="0"/>
              <a:t>History Cannot be Changed</a:t>
            </a:r>
          </a:p>
          <a:p>
            <a:pPr lvl="1" eaLnBrk="1" hangingPunct="1"/>
            <a:r>
              <a:rPr lang="en-US" altLang="en-US" sz="2667" dirty="0"/>
              <a:t>Is History a Direct Predictor of the Future</a:t>
            </a:r>
          </a:p>
          <a:p>
            <a:pPr lvl="2" eaLnBrk="1" hangingPunct="1"/>
            <a:r>
              <a:rPr lang="en-US" altLang="en-US" sz="2333" dirty="0"/>
              <a:t>NO</a:t>
            </a:r>
          </a:p>
          <a:p>
            <a:pPr lvl="2" eaLnBrk="1" hangingPunct="1"/>
            <a:r>
              <a:rPr lang="en-US" altLang="en-US" sz="2333" dirty="0"/>
              <a:t>Can be Misleading</a:t>
            </a:r>
            <a:endParaRPr lang="en-US" altLang="en-US" dirty="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2E77CB5F-941E-49AA-9442-435F9F2727D8}"/>
              </a:ext>
            </a:extLst>
          </p:cNvPr>
          <p:cNvSpPr txBox="1">
            <a:spLocks/>
          </p:cNvSpPr>
          <p:nvPr/>
        </p:nvSpPr>
        <p:spPr>
          <a:xfrm>
            <a:off x="7121487" y="6306698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76200" tIns="38100" rIns="76200" bIns="38100" rtlCol="0" anchor="ctr"/>
          <a:lstStyle>
            <a:defPPr>
              <a:defRPr lang="en-US"/>
            </a:defPPr>
            <a:lvl1pPr marL="0" algn="r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84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891540" indent="-342900" algn="l" defTabSz="73152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336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371600" indent="-274320" algn="l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8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920240" indent="-274320" algn="l" defTabSz="73152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468880" indent="-274320" algn="l" defTabSz="73152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301752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356616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411480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466344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8A6C0D-24F7-4CF8-BEF4-9B553F97A812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67851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00400" y="1447800"/>
            <a:ext cx="6858000" cy="1295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Results Through &gt;&gt;&gt;&gt;</a:t>
            </a:r>
            <a:b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Financial Reports</a:t>
            </a: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3124200"/>
            <a:ext cx="8229600" cy="3276600"/>
          </a:xfrm>
        </p:spPr>
        <p:txBody>
          <a:bodyPr/>
          <a:lstStyle/>
          <a:p>
            <a:pPr algn="r" eaLnBrk="1" hangingPunct="1">
              <a:buFontTx/>
              <a:buNone/>
              <a:defRPr/>
            </a:pPr>
            <a:r>
              <a:rPr lang="en-US" sz="2000" dirty="0"/>
              <a:t>Continued</a:t>
            </a:r>
            <a:endParaRPr lang="en-US" dirty="0"/>
          </a:p>
          <a:p>
            <a:pPr algn="r" eaLnBrk="1" hangingPunct="1">
              <a:buFontTx/>
              <a:buNone/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sz="2667" dirty="0"/>
              <a:t>Painting the Perfect Picture Through:</a:t>
            </a:r>
          </a:p>
          <a:p>
            <a:pPr eaLnBrk="1" hangingPunct="1">
              <a:defRPr/>
            </a:pPr>
            <a:endParaRPr lang="en-US" dirty="0"/>
          </a:p>
          <a:p>
            <a:pPr algn="ctr" eaLnBrk="1" hangingPunct="1">
              <a:buFontTx/>
              <a:buNone/>
              <a:defRPr/>
            </a:pPr>
            <a:r>
              <a:rPr lang="en-US" sz="4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ENHANCED REPORT DESIGN</a:t>
            </a:r>
            <a:endParaRPr lang="en-US" dirty="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58B49408-65EC-4C75-B4DC-909AFF817D7F}"/>
              </a:ext>
            </a:extLst>
          </p:cNvPr>
          <p:cNvSpPr txBox="1">
            <a:spLocks/>
          </p:cNvSpPr>
          <p:nvPr/>
        </p:nvSpPr>
        <p:spPr>
          <a:xfrm>
            <a:off x="7121487" y="6306698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76200" tIns="38100" rIns="76200" bIns="38100" rtlCol="0" anchor="ctr"/>
          <a:lstStyle>
            <a:defPPr>
              <a:defRPr lang="en-US"/>
            </a:defPPr>
            <a:lvl1pPr marL="0" algn="r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84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891540" indent="-342900" algn="l" defTabSz="73152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336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371600" indent="-274320" algn="l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8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920240" indent="-274320" algn="l" defTabSz="73152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468880" indent="-274320" algn="l" defTabSz="73152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301752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356616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411480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466344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8A6C0D-24F7-4CF8-BEF4-9B553F97A812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94178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3733800" y="1371600"/>
            <a:ext cx="6477000" cy="1219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Results Through &gt;&gt;&gt;&gt;</a:t>
            </a:r>
            <a:b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Financial Reports</a:t>
            </a:r>
            <a:endParaRPr lang="en-US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eaLnBrk="1" hangingPunct="1">
              <a:buFontTx/>
              <a:buNone/>
              <a:defRPr/>
            </a:pPr>
            <a:r>
              <a:rPr lang="en-US" sz="2000" dirty="0"/>
              <a:t>Continued</a:t>
            </a:r>
            <a:endParaRPr lang="en-US" dirty="0"/>
          </a:p>
          <a:p>
            <a:pPr eaLnBrk="1" hangingPunct="1">
              <a:defRPr/>
            </a:pPr>
            <a:r>
              <a:rPr lang="en-US" sz="2667" dirty="0"/>
              <a:t>Time is the:</a:t>
            </a:r>
          </a:p>
          <a:p>
            <a:pPr eaLnBrk="1" hangingPunct="1">
              <a:defRPr/>
            </a:pPr>
            <a:endParaRPr lang="en-US" dirty="0"/>
          </a:p>
          <a:p>
            <a:pPr algn="ctr" eaLnBrk="1" hangingPunct="1">
              <a:buFontTx/>
              <a:buNone/>
              <a:defRPr/>
            </a:pPr>
            <a:r>
              <a:rPr lang="en-US" sz="4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ENEMY</a:t>
            </a:r>
          </a:p>
          <a:p>
            <a:pPr eaLnBrk="1" hangingPunct="1">
              <a:buFontTx/>
              <a:buNone/>
              <a:defRPr/>
            </a:pPr>
            <a:endParaRPr lang="en-US" dirty="0"/>
          </a:p>
          <a:p>
            <a:pPr algn="r" eaLnBrk="1" hangingPunct="1">
              <a:buFontTx/>
              <a:buNone/>
              <a:defRPr/>
            </a:pPr>
            <a:r>
              <a:rPr lang="en-US" sz="2667" dirty="0"/>
              <a:t>Put Time to Work</a:t>
            </a:r>
          </a:p>
        </p:txBody>
      </p:sp>
      <p:graphicFrame>
        <p:nvGraphicFramePr>
          <p:cNvPr id="40964" name="Object 4"/>
          <p:cNvGraphicFramePr>
            <a:graphicFrameLocks noChangeAspect="1"/>
          </p:cNvGraphicFramePr>
          <p:nvPr/>
        </p:nvGraphicFramePr>
        <p:xfrm>
          <a:off x="2057400" y="4800600"/>
          <a:ext cx="1027113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" name="Clip" r:id="rId3" imgW="1865376" imgH="1865376" progId="MS_ClipArt_Gallery.2">
                  <p:embed/>
                </p:oleObj>
              </mc:Choice>
              <mc:Fallback>
                <p:oleObj name="Clip" r:id="rId3" imgW="1865376" imgH="1865376" progId="MS_ClipArt_Gallery.2">
                  <p:embed/>
                  <p:pic>
                    <p:nvPicPr>
                      <p:cNvPr id="4096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800600"/>
                        <a:ext cx="1027113" cy="1027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269BC1-9353-409C-A6C4-A2CECA8C61FF}"/>
              </a:ext>
            </a:extLst>
          </p:cNvPr>
          <p:cNvSpPr txBox="1">
            <a:spLocks/>
          </p:cNvSpPr>
          <p:nvPr/>
        </p:nvSpPr>
        <p:spPr>
          <a:xfrm>
            <a:off x="7121487" y="6306698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76200" tIns="38100" rIns="76200" bIns="38100" rtlCol="0" anchor="ctr"/>
          <a:lstStyle>
            <a:defPPr>
              <a:defRPr lang="en-US"/>
            </a:defPPr>
            <a:lvl1pPr marL="0" algn="r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84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891540" indent="-342900" algn="l" defTabSz="73152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336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371600" indent="-274320" algn="l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8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920240" indent="-274320" algn="l" defTabSz="73152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468880" indent="-274320" algn="l" defTabSz="73152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301752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356616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411480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466344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8A6C0D-24F7-4CF8-BEF4-9B553F97A812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60919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1600200"/>
            <a:ext cx="7620000" cy="1295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Results Through &gt;&gt;&gt;&gt;</a:t>
            </a:r>
            <a:b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Financial Reports</a:t>
            </a:r>
            <a:endParaRPr lang="en-US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3505200"/>
            <a:ext cx="8229600" cy="2743200"/>
          </a:xfrm>
        </p:spPr>
        <p:txBody>
          <a:bodyPr/>
          <a:lstStyle/>
          <a:p>
            <a:pPr algn="r" eaLnBrk="1" hangingPunct="1">
              <a:buFontTx/>
              <a:buNone/>
              <a:defRPr/>
            </a:pPr>
            <a:r>
              <a:rPr lang="en-US" sz="2000" dirty="0"/>
              <a:t>Continued</a:t>
            </a:r>
            <a:endParaRPr lang="en-US" dirty="0"/>
          </a:p>
          <a:p>
            <a:pPr eaLnBrk="1" hangingPunct="1">
              <a:defRPr/>
            </a:pPr>
            <a:r>
              <a:rPr lang="en-US" sz="2667" dirty="0"/>
              <a:t>Political Bottom-lines:</a:t>
            </a:r>
          </a:p>
          <a:p>
            <a:pPr eaLnBrk="1" hangingPunct="1">
              <a:defRPr/>
            </a:pPr>
            <a:endParaRPr lang="en-US" dirty="0"/>
          </a:p>
          <a:p>
            <a:pPr algn="ctr" eaLnBrk="1" hangingPunct="1">
              <a:buFontTx/>
              <a:buNone/>
              <a:defRPr/>
            </a:pPr>
            <a:r>
              <a:rPr lang="en-US" sz="4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HAVE A STRATEGY</a:t>
            </a:r>
            <a:endParaRPr lang="en-US" dirty="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1A2E620C-C841-4BF4-BB66-F4439BC32587}"/>
              </a:ext>
            </a:extLst>
          </p:cNvPr>
          <p:cNvSpPr txBox="1">
            <a:spLocks/>
          </p:cNvSpPr>
          <p:nvPr/>
        </p:nvSpPr>
        <p:spPr>
          <a:xfrm>
            <a:off x="7121487" y="6306698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76200" tIns="38100" rIns="76200" bIns="38100" rtlCol="0" anchor="ctr"/>
          <a:lstStyle>
            <a:defPPr>
              <a:defRPr lang="en-US"/>
            </a:defPPr>
            <a:lvl1pPr marL="0" algn="r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84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891540" indent="-342900" algn="l" defTabSz="73152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336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371600" indent="-274320" algn="l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8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920240" indent="-274320" algn="l" defTabSz="73152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468880" indent="-274320" algn="l" defTabSz="73152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301752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356616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411480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466344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8A6C0D-24F7-4CF8-BEF4-9B553F97A812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35944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1568986"/>
            <a:ext cx="6705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000" dirty="0"/>
              <a:t>Key Stakeholders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2528371"/>
            <a:ext cx="7772400" cy="3681413"/>
          </a:xfrm>
        </p:spPr>
        <p:txBody>
          <a:bodyPr/>
          <a:lstStyle/>
          <a:p>
            <a:pPr eaLnBrk="1" hangingPunct="1"/>
            <a:endParaRPr lang="en-US" altLang="en-US" sz="3600" dirty="0"/>
          </a:p>
          <a:p>
            <a:pPr eaLnBrk="1" hangingPunct="1"/>
            <a:r>
              <a:rPr lang="en-US" altLang="en-US" sz="3600" dirty="0"/>
              <a:t>Non-Financial Managers: </a:t>
            </a:r>
            <a:r>
              <a:rPr lang="en-US" altLang="en-US" dirty="0"/>
              <a:t>(three W’s)</a:t>
            </a:r>
          </a:p>
          <a:p>
            <a:pPr lvl="1" eaLnBrk="1" hangingPunct="1"/>
            <a:r>
              <a:rPr lang="en-US" altLang="en-US" sz="3600" dirty="0"/>
              <a:t>Who</a:t>
            </a:r>
          </a:p>
          <a:p>
            <a:pPr lvl="1" eaLnBrk="1" hangingPunct="1"/>
            <a:r>
              <a:rPr lang="en-US" altLang="en-US" sz="3600" dirty="0"/>
              <a:t>What</a:t>
            </a:r>
          </a:p>
          <a:p>
            <a:pPr lvl="1" eaLnBrk="1" hangingPunct="1"/>
            <a:r>
              <a:rPr lang="en-US" altLang="en-US" sz="3600" dirty="0"/>
              <a:t>When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028BB38C-995C-4631-9047-17CB1C7D3A63}"/>
              </a:ext>
            </a:extLst>
          </p:cNvPr>
          <p:cNvSpPr txBox="1">
            <a:spLocks/>
          </p:cNvSpPr>
          <p:nvPr/>
        </p:nvSpPr>
        <p:spPr>
          <a:xfrm>
            <a:off x="7121487" y="6315878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76200" tIns="38100" rIns="76200" bIns="38100" rtlCol="0" anchor="ctr"/>
          <a:lstStyle>
            <a:defPPr>
              <a:defRPr lang="en-US"/>
            </a:defPPr>
            <a:lvl1pPr marL="0" algn="r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84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891540" indent="-342900" algn="l" defTabSz="73152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336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371600" indent="-274320" algn="l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8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920240" indent="-274320" algn="l" defTabSz="73152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468880" indent="-274320" algn="l" defTabSz="73152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301752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356616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411480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466344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8A6C0D-24F7-4CF8-BEF4-9B553F97A812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98631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3733800" y="1524000"/>
            <a:ext cx="6553200" cy="1371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Results Through &gt;&gt;&gt;&gt;</a:t>
            </a:r>
            <a:b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Financial Reports</a:t>
            </a: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3276600"/>
            <a:ext cx="8229600" cy="2819400"/>
          </a:xfrm>
        </p:spPr>
        <p:txBody>
          <a:bodyPr/>
          <a:lstStyle/>
          <a:p>
            <a:pPr algn="r"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/>
              <a:t>Continued</a:t>
            </a:r>
            <a:endParaRPr lang="en-US" altLang="en-US" dirty="0"/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sz="2667" dirty="0"/>
              <a:t>Do Not Forget the Three Secret Weapons: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667" dirty="0"/>
              <a:t>Monthly Budgets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667" dirty="0"/>
              <a:t>Projections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667" dirty="0"/>
              <a:t>Contingency Budgets (later)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C1C8DFC8-FA20-44AF-9DD5-AC64761F4FAD}"/>
              </a:ext>
            </a:extLst>
          </p:cNvPr>
          <p:cNvSpPr txBox="1">
            <a:spLocks/>
          </p:cNvSpPr>
          <p:nvPr/>
        </p:nvSpPr>
        <p:spPr>
          <a:xfrm>
            <a:off x="7121487" y="6306698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76200" tIns="38100" rIns="76200" bIns="38100" rtlCol="0" anchor="ctr"/>
          <a:lstStyle>
            <a:defPPr>
              <a:defRPr lang="en-US"/>
            </a:defPPr>
            <a:lvl1pPr marL="0" algn="r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84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891540" indent="-342900" algn="l" defTabSz="73152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336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371600" indent="-274320" algn="l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8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920240" indent="-274320" algn="l" defTabSz="73152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468880" indent="-274320" algn="l" defTabSz="73152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301752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356616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411480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466344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8A6C0D-24F7-4CF8-BEF4-9B553F97A812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58704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3352800" y="1371600"/>
            <a:ext cx="7010400" cy="1295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/>
              <a:t>Unlocking Results by     </a:t>
            </a:r>
            <a:br>
              <a:rPr lang="en-US"/>
            </a:br>
            <a:r>
              <a:rPr lang="en-US"/>
              <a:t>         </a:t>
            </a:r>
            <a:r>
              <a:rPr lang="en-US" sz="4800" i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USING</a:t>
            </a:r>
            <a:r>
              <a:rPr lang="en-US"/>
              <a:t> Budgets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eaLnBrk="1" hangingPunct="1">
              <a:buFontTx/>
              <a:buNone/>
            </a:pPr>
            <a:r>
              <a:rPr lang="en-US" altLang="en-US" sz="2000"/>
              <a:t>Summary</a:t>
            </a:r>
          </a:p>
          <a:p>
            <a:pPr eaLnBrk="1" hangingPunct="1"/>
            <a:r>
              <a:rPr lang="en-US" altLang="en-US" sz="3600"/>
              <a:t>The Goal: (for your Budget)</a:t>
            </a:r>
          </a:p>
          <a:p>
            <a:pPr lvl="2" eaLnBrk="1" hangingPunct="1"/>
            <a:r>
              <a:rPr lang="en-US" altLang="en-US" sz="2800"/>
              <a:t>A </a:t>
            </a:r>
            <a:r>
              <a:rPr lang="en-US" altLang="en-US" sz="2800" b="1" u="sng"/>
              <a:t>WORKING</a:t>
            </a:r>
            <a:r>
              <a:rPr lang="en-US" altLang="en-US" sz="2800"/>
              <a:t> Budget System</a:t>
            </a:r>
          </a:p>
          <a:p>
            <a:pPr lvl="2" eaLnBrk="1" hangingPunct="1"/>
            <a:r>
              <a:rPr lang="en-US" altLang="en-US" sz="2800"/>
              <a:t>for </a:t>
            </a:r>
            <a:r>
              <a:rPr lang="en-US" altLang="en-US" sz="2800" b="1" u="sng"/>
              <a:t>EVERYDAY USE</a:t>
            </a:r>
            <a:r>
              <a:rPr lang="en-US" altLang="en-US" sz="2800"/>
              <a:t> that</a:t>
            </a:r>
          </a:p>
          <a:p>
            <a:pPr lvl="2" eaLnBrk="1" hangingPunct="1"/>
            <a:r>
              <a:rPr lang="en-US" altLang="en-US" sz="2800" b="1" u="sng"/>
              <a:t>RAISES AWARENESS</a:t>
            </a:r>
            <a:r>
              <a:rPr lang="en-US" altLang="en-US" sz="2800"/>
              <a:t> which</a:t>
            </a:r>
          </a:p>
          <a:p>
            <a:pPr lvl="2" eaLnBrk="1" hangingPunct="1"/>
            <a:r>
              <a:rPr lang="en-US" altLang="en-US" sz="2800" b="1" u="sng"/>
              <a:t>CHANGES</a:t>
            </a:r>
            <a:r>
              <a:rPr lang="en-US" altLang="en-US" sz="2800"/>
              <a:t> Staff </a:t>
            </a:r>
            <a:r>
              <a:rPr lang="en-US" altLang="en-US" sz="2800" b="1" u="sng"/>
              <a:t>BEHAVIOR</a:t>
            </a:r>
            <a:r>
              <a:rPr lang="en-US" altLang="en-US" sz="2800"/>
              <a:t> which</a:t>
            </a:r>
          </a:p>
          <a:p>
            <a:pPr lvl="2" eaLnBrk="1" hangingPunct="1"/>
            <a:r>
              <a:rPr lang="en-US" altLang="en-US" sz="2800"/>
              <a:t>Equals = </a:t>
            </a:r>
            <a:r>
              <a:rPr lang="en-US" altLang="en-US" sz="2800" b="1" u="sng"/>
              <a:t>RESULTS</a:t>
            </a:r>
            <a:endParaRPr lang="en-US" altLang="en-US" sz="2800" b="1" i="1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081FB263-D85D-4215-B520-22E0E73AF748}"/>
              </a:ext>
            </a:extLst>
          </p:cNvPr>
          <p:cNvSpPr txBox="1">
            <a:spLocks/>
          </p:cNvSpPr>
          <p:nvPr/>
        </p:nvSpPr>
        <p:spPr>
          <a:xfrm>
            <a:off x="7121487" y="6306698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76200" tIns="38100" rIns="76200" bIns="38100" rtlCol="0" anchor="ctr"/>
          <a:lstStyle>
            <a:defPPr>
              <a:defRPr lang="en-US"/>
            </a:defPPr>
            <a:lvl1pPr marL="0" algn="r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84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891540" indent="-342900" algn="l" defTabSz="73152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336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371600" indent="-274320" algn="l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8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920240" indent="-274320" algn="l" defTabSz="73152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468880" indent="-274320" algn="l" defTabSz="73152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301752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356616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411480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466344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8A6C0D-24F7-4CF8-BEF4-9B553F97A812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41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1221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DC7F00-9B95-954D-A53E-50DDA5FB03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9463" y="1149530"/>
            <a:ext cx="9144000" cy="3238869"/>
          </a:xfrm>
        </p:spPr>
        <p:txBody>
          <a:bodyPr>
            <a:normAutofit fontScale="90000"/>
          </a:bodyPr>
          <a:lstStyle/>
          <a:p>
            <a:r>
              <a:rPr lang="en-US" dirty="0"/>
              <a:t>Building/Preparing</a:t>
            </a:r>
            <a:br>
              <a:rPr lang="en-US" dirty="0"/>
            </a:br>
            <a:br>
              <a:rPr lang="en-US" sz="5300" dirty="0"/>
            </a:br>
            <a:br>
              <a:rPr lang="en-US" sz="5300" dirty="0"/>
            </a:br>
            <a:r>
              <a:rPr lang="en-US" sz="5300" dirty="0"/>
              <a:t>Annual Budget for Next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28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1600200"/>
            <a:ext cx="7772400" cy="16002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PREPARING A BUDGET</a:t>
            </a:r>
            <a:br>
              <a:rPr lang="en-US" altLang="en-US" dirty="0"/>
            </a:br>
            <a:r>
              <a:rPr lang="en-US" altLang="en-US" u="sng" dirty="0"/>
              <a:t>12 STEPS TO SUCCESS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2819400"/>
            <a:ext cx="8229600" cy="2590800"/>
          </a:xfrm>
        </p:spPr>
        <p:txBody>
          <a:bodyPr/>
          <a:lstStyle/>
          <a:p>
            <a:pPr lvl="1" eaLnBrk="1" hangingPunct="1">
              <a:buFontTx/>
              <a:buNone/>
            </a:pPr>
            <a:endParaRPr lang="en-US" altLang="en-US" sz="3200" dirty="0"/>
          </a:p>
          <a:p>
            <a:pPr eaLnBrk="1" hangingPunct="1"/>
            <a:r>
              <a:rPr lang="en-US" altLang="en-US" sz="4400" dirty="0"/>
              <a:t>Step 1:</a:t>
            </a:r>
          </a:p>
          <a:p>
            <a:pPr lvl="1" eaLnBrk="1" hangingPunct="1"/>
            <a:r>
              <a:rPr lang="en-US" altLang="en-US" sz="3200" dirty="0"/>
              <a:t>Where Do You start?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DE1DD762-AD8F-4A31-811F-41F5A5CE3E01}"/>
              </a:ext>
            </a:extLst>
          </p:cNvPr>
          <p:cNvSpPr txBox="1">
            <a:spLocks/>
          </p:cNvSpPr>
          <p:nvPr/>
        </p:nvSpPr>
        <p:spPr>
          <a:xfrm>
            <a:off x="7121487" y="6306698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76200" tIns="38100" rIns="76200" bIns="38100" rtlCol="0" anchor="ctr"/>
          <a:lstStyle>
            <a:defPPr>
              <a:defRPr lang="en-US"/>
            </a:defPPr>
            <a:lvl1pPr marL="0" algn="r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84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891540" indent="-342900" algn="l" defTabSz="73152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336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371600" indent="-274320" algn="l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8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920240" indent="-274320" algn="l" defTabSz="73152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468880" indent="-274320" algn="l" defTabSz="73152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301752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356616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411480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466344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8A6C0D-24F7-4CF8-BEF4-9B553F97A812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43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9568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 autoUpdateAnimBg="0"/>
      <p:bldP spid="117763" grpId="0" build="p" bldLvl="3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3124200" y="1447800"/>
            <a:ext cx="7391400" cy="1066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</a:rPr>
              <a:t>Budget Preparation</a:t>
            </a:r>
            <a:b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</a:rPr>
              <a:t> Step 1: Where Do You Start?</a:t>
            </a:r>
            <a:endParaRPr lang="en-US" sz="4000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/>
              <a:t>Process View  (budget cycle)</a:t>
            </a:r>
          </a:p>
          <a:p>
            <a:pPr lvl="2" eaLnBrk="1" hangingPunct="1"/>
            <a:r>
              <a:rPr lang="en-US" altLang="en-US" sz="2800" b="1" u="sng"/>
              <a:t>Preparation</a:t>
            </a:r>
          </a:p>
          <a:p>
            <a:pPr lvl="2" eaLnBrk="1" hangingPunct="1"/>
            <a:r>
              <a:rPr lang="en-US" altLang="en-US" sz="2800"/>
              <a:t>Approval</a:t>
            </a:r>
          </a:p>
          <a:p>
            <a:pPr lvl="2" eaLnBrk="1" hangingPunct="1"/>
            <a:r>
              <a:rPr lang="en-US" altLang="en-US" sz="2800"/>
              <a:t>Installation</a:t>
            </a:r>
          </a:p>
          <a:p>
            <a:pPr lvl="2" eaLnBrk="1" hangingPunct="1"/>
            <a:r>
              <a:rPr lang="en-US" altLang="en-US" sz="2800"/>
              <a:t>Measurement</a:t>
            </a:r>
          </a:p>
          <a:p>
            <a:pPr lvl="2" eaLnBrk="1" hangingPunct="1"/>
            <a:r>
              <a:rPr lang="en-US" altLang="en-US" sz="2800"/>
              <a:t>Projection</a:t>
            </a:r>
          </a:p>
        </p:txBody>
      </p:sp>
      <p:graphicFrame>
        <p:nvGraphicFramePr>
          <p:cNvPr id="46084" name="Object 4"/>
          <p:cNvGraphicFramePr>
            <a:graphicFrameLocks noChangeAspect="1"/>
          </p:cNvGraphicFramePr>
          <p:nvPr/>
        </p:nvGraphicFramePr>
        <p:xfrm>
          <a:off x="6934200" y="3352801"/>
          <a:ext cx="2673350" cy="263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2" name="Clip" r:id="rId3" imgW="3368675" imgH="3314700" progId="MS_ClipArt_Gallery.2">
                  <p:embed/>
                </p:oleObj>
              </mc:Choice>
              <mc:Fallback>
                <p:oleObj name="Clip" r:id="rId3" imgW="3368675" imgH="3314700" progId="MS_ClipArt_Gallery.2">
                  <p:embed/>
                  <p:pic>
                    <p:nvPicPr>
                      <p:cNvPr id="4608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3352801"/>
                        <a:ext cx="2673350" cy="2632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64796C-20E2-41F1-94DE-8B7C5738B265}"/>
              </a:ext>
            </a:extLst>
          </p:cNvPr>
          <p:cNvSpPr txBox="1">
            <a:spLocks/>
          </p:cNvSpPr>
          <p:nvPr/>
        </p:nvSpPr>
        <p:spPr>
          <a:xfrm>
            <a:off x="7121487" y="6306698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76200" tIns="38100" rIns="76200" bIns="38100" rtlCol="0" anchor="ctr"/>
          <a:lstStyle>
            <a:defPPr>
              <a:defRPr lang="en-US"/>
            </a:defPPr>
            <a:lvl1pPr marL="0" algn="r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84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891540" indent="-342900" algn="l" defTabSz="73152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336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371600" indent="-274320" algn="l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8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920240" indent="-274320" algn="l" defTabSz="73152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468880" indent="-274320" algn="l" defTabSz="73152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301752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356616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411480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466344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8A6C0D-24F7-4CF8-BEF4-9B553F97A812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44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7217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2971800" y="1524000"/>
            <a:ext cx="7696200" cy="1219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</a:rPr>
              <a:t>Budget Preparation</a:t>
            </a:r>
            <a:b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</a:rPr>
              <a:t> Step 1: Where Do You Start?</a:t>
            </a:r>
            <a:endParaRPr lang="en-US" sz="4000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3048000"/>
            <a:ext cx="8229600" cy="3124200"/>
          </a:xfrm>
        </p:spPr>
        <p:txBody>
          <a:bodyPr/>
          <a:lstStyle/>
          <a:p>
            <a:pPr eaLnBrk="1" hangingPunct="1"/>
            <a:r>
              <a:rPr lang="en-US" altLang="en-US"/>
              <a:t>Process View  (budget cycle)</a:t>
            </a:r>
          </a:p>
          <a:p>
            <a:pPr lvl="2" eaLnBrk="1" hangingPunct="1"/>
            <a:r>
              <a:rPr lang="en-US" altLang="en-US" sz="2800" b="1" u="sng"/>
              <a:t>Preparation</a:t>
            </a:r>
          </a:p>
          <a:p>
            <a:pPr lvl="3" eaLnBrk="1" hangingPunct="1"/>
            <a:r>
              <a:rPr lang="en-US" altLang="en-US" sz="2400"/>
              <a:t>Assemble Next Year’s Budget</a:t>
            </a:r>
          </a:p>
        </p:txBody>
      </p:sp>
      <p:graphicFrame>
        <p:nvGraphicFramePr>
          <p:cNvPr id="47108" name="Object 4"/>
          <p:cNvGraphicFramePr>
            <a:graphicFrameLocks noChangeAspect="1"/>
          </p:cNvGraphicFramePr>
          <p:nvPr/>
        </p:nvGraphicFramePr>
        <p:xfrm>
          <a:off x="7508240" y="3449321"/>
          <a:ext cx="2673350" cy="263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6" name="Clip" r:id="rId3" imgW="3368675" imgH="3314700" progId="MS_ClipArt_Gallery.2">
                  <p:embed/>
                </p:oleObj>
              </mc:Choice>
              <mc:Fallback>
                <p:oleObj name="Clip" r:id="rId3" imgW="3368675" imgH="3314700" progId="MS_ClipArt_Gallery.2">
                  <p:embed/>
                  <p:pic>
                    <p:nvPicPr>
                      <p:cNvPr id="4710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8240" y="3449321"/>
                        <a:ext cx="2673350" cy="2632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3E1979-AD2C-414F-9E94-3F88D727B840}"/>
              </a:ext>
            </a:extLst>
          </p:cNvPr>
          <p:cNvSpPr txBox="1">
            <a:spLocks/>
          </p:cNvSpPr>
          <p:nvPr/>
        </p:nvSpPr>
        <p:spPr>
          <a:xfrm>
            <a:off x="7121487" y="6306698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76200" tIns="38100" rIns="76200" bIns="38100" rtlCol="0" anchor="ctr"/>
          <a:lstStyle>
            <a:defPPr>
              <a:defRPr lang="en-US"/>
            </a:defPPr>
            <a:lvl1pPr marL="0" algn="r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84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891540" indent="-342900" algn="l" defTabSz="73152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336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371600" indent="-274320" algn="l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8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920240" indent="-274320" algn="l" defTabSz="73152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468880" indent="-274320" algn="l" defTabSz="73152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301752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356616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411480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466344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8A6C0D-24F7-4CF8-BEF4-9B553F97A812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45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54938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0" y="1524000"/>
            <a:ext cx="7391400" cy="1066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</a:rPr>
              <a:t>Budget Preparation</a:t>
            </a:r>
            <a:b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</a:rPr>
              <a:t> Step 1: Where Do You Start?</a:t>
            </a:r>
            <a:endParaRPr lang="en-US" sz="4000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/>
              <a:t>Process View  (budget cycle)</a:t>
            </a:r>
          </a:p>
          <a:p>
            <a:pPr lvl="2" eaLnBrk="1" hangingPunct="1"/>
            <a:r>
              <a:rPr lang="en-US" altLang="en-US" sz="2800" b="1" u="sng"/>
              <a:t>Preparation</a:t>
            </a:r>
          </a:p>
          <a:p>
            <a:pPr lvl="3" eaLnBrk="1" hangingPunct="1"/>
            <a:r>
              <a:rPr lang="en-US" altLang="en-US" sz="2400"/>
              <a:t>Assemble Next Year’s Budget</a:t>
            </a:r>
          </a:p>
          <a:p>
            <a:pPr lvl="4" eaLnBrk="1" hangingPunct="1"/>
            <a:r>
              <a:rPr lang="en-US" altLang="en-US" sz="2400"/>
              <a:t>When?</a:t>
            </a:r>
          </a:p>
          <a:p>
            <a:pPr lvl="4" eaLnBrk="1" hangingPunct="1"/>
            <a:endParaRPr lang="en-US" altLang="en-US" sz="2400"/>
          </a:p>
          <a:p>
            <a:pPr lvl="4" eaLnBrk="1" hangingPunct="1"/>
            <a:r>
              <a:rPr lang="en-US" altLang="en-US" sz="2400"/>
              <a:t>Mid-year</a:t>
            </a:r>
          </a:p>
          <a:p>
            <a:pPr lvl="4" eaLnBrk="1" hangingPunct="1"/>
            <a:r>
              <a:rPr lang="en-US" altLang="en-US" sz="2400"/>
              <a:t>Consider Meeting Schedule, Business Cycle and Funding Sources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D743D2D0-6107-488C-93D0-24881D63B096}"/>
              </a:ext>
            </a:extLst>
          </p:cNvPr>
          <p:cNvSpPr txBox="1">
            <a:spLocks/>
          </p:cNvSpPr>
          <p:nvPr/>
        </p:nvSpPr>
        <p:spPr>
          <a:xfrm>
            <a:off x="7121487" y="6306698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76200" tIns="38100" rIns="76200" bIns="38100" rtlCol="0" anchor="ctr"/>
          <a:lstStyle>
            <a:defPPr>
              <a:defRPr lang="en-US"/>
            </a:defPPr>
            <a:lvl1pPr marL="0" algn="r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84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891540" indent="-342900" algn="l" defTabSz="73152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336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371600" indent="-274320" algn="l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8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920240" indent="-274320" algn="l" defTabSz="73152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468880" indent="-274320" algn="l" defTabSz="73152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301752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356616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411480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466344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8A6C0D-24F7-4CF8-BEF4-9B553F97A812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46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99663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1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1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1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1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 build="p" bldLvl="2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3124200" y="1371600"/>
            <a:ext cx="6934200" cy="990600"/>
          </a:xfrm>
        </p:spPr>
        <p:txBody>
          <a:bodyPr/>
          <a:lstStyle/>
          <a:p>
            <a:pPr eaLnBrk="1" hangingPunct="1"/>
            <a:r>
              <a:rPr lang="en-US" altLang="en-US"/>
              <a:t> CHART OF ACCOUNTS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24384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sz="4400"/>
              <a:t>Step 2:</a:t>
            </a:r>
          </a:p>
          <a:p>
            <a:pPr lvl="1" eaLnBrk="1" hangingPunct="1"/>
            <a:r>
              <a:rPr lang="en-US" altLang="en-US" sz="3200"/>
              <a:t>Analysis of Chart of Accounts and Departments/Projects/Cost Centers</a:t>
            </a:r>
          </a:p>
          <a:p>
            <a:pPr eaLnBrk="1" hangingPunct="1"/>
            <a:endParaRPr lang="en-US" altLang="en-US" sz="3600"/>
          </a:p>
          <a:p>
            <a:pPr algn="ctr" eaLnBrk="1" hangingPunct="1">
              <a:buFontTx/>
              <a:buNone/>
            </a:pPr>
            <a:r>
              <a:rPr lang="en-US" altLang="en-US" sz="3600" u="sng"/>
              <a:t>Great Results Begin Here</a:t>
            </a:r>
          </a:p>
          <a:p>
            <a:pPr lvl="1" eaLnBrk="1" hangingPunct="1">
              <a:buFontTx/>
              <a:buNone/>
            </a:pPr>
            <a:r>
              <a:rPr lang="en-US" altLang="en-US" sz="3200"/>
              <a:t>  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55B0C80B-9A6E-4E50-83C5-3934CE910B05}"/>
              </a:ext>
            </a:extLst>
          </p:cNvPr>
          <p:cNvSpPr txBox="1">
            <a:spLocks/>
          </p:cNvSpPr>
          <p:nvPr/>
        </p:nvSpPr>
        <p:spPr>
          <a:xfrm>
            <a:off x="7121487" y="6306698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76200" tIns="38100" rIns="76200" bIns="38100" rtlCol="0" anchor="ctr"/>
          <a:lstStyle>
            <a:defPPr>
              <a:defRPr lang="en-US"/>
            </a:defPPr>
            <a:lvl1pPr marL="0" algn="r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84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891540" indent="-342900" algn="l" defTabSz="73152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336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371600" indent="-274320" algn="l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8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920240" indent="-274320" algn="l" defTabSz="73152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468880" indent="-274320" algn="l" defTabSz="73152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301752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356616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411480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466344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8A6C0D-24F7-4CF8-BEF4-9B553F97A812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47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03873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2" grpId="0" autoUpdateAnimBg="0"/>
      <p:bldP spid="122883" grpId="0" build="p" bldLvl="3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1295400"/>
            <a:ext cx="7772400" cy="990600"/>
          </a:xfrm>
        </p:spPr>
        <p:txBody>
          <a:bodyPr/>
          <a:lstStyle/>
          <a:p>
            <a:pPr eaLnBrk="1" hangingPunct="1"/>
            <a:r>
              <a:rPr lang="en-US" altLang="en-US"/>
              <a:t> CHART OF ACCOUNTS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2438400"/>
            <a:ext cx="8229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600" b="1" i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The Starting Point of a Good Budget and Cost Accounting System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/>
              <a:t>Natural Accounts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en-US" sz="2400"/>
              <a:t>Line-Items Accounts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/>
              <a:t> Project / Cost Centers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en-US" sz="2400"/>
              <a:t>Departments / Sub-Departments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/>
              <a:t> General and Administrative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5378C325-84A1-45E3-907A-6B0555D6D97E}"/>
              </a:ext>
            </a:extLst>
          </p:cNvPr>
          <p:cNvSpPr txBox="1">
            <a:spLocks/>
          </p:cNvSpPr>
          <p:nvPr/>
        </p:nvSpPr>
        <p:spPr>
          <a:xfrm>
            <a:off x="7121487" y="6306698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76200" tIns="38100" rIns="76200" bIns="38100" rtlCol="0" anchor="ctr"/>
          <a:lstStyle>
            <a:defPPr>
              <a:defRPr lang="en-US"/>
            </a:defPPr>
            <a:lvl1pPr marL="0" algn="r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84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891540" indent="-342900" algn="l" defTabSz="73152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336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371600" indent="-274320" algn="l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8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920240" indent="-274320" algn="l" defTabSz="73152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468880" indent="-274320" algn="l" defTabSz="73152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301752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356616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411480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466344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8A6C0D-24F7-4CF8-BEF4-9B553F97A812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48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31221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0" grpId="0" autoUpdateAnimBg="0"/>
      <p:bldP spid="124931" grpId="0" build="p" bldLvl="3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0" y="1524001"/>
            <a:ext cx="2286000" cy="31432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1400"/>
              <a:t>CHART OF ACCOUNTS EXAMPLE</a:t>
            </a:r>
          </a:p>
        </p:txBody>
      </p:sp>
      <p:graphicFrame>
        <p:nvGraphicFramePr>
          <p:cNvPr id="5120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2923251"/>
              </p:ext>
            </p:extLst>
          </p:nvPr>
        </p:nvGraphicFramePr>
        <p:xfrm>
          <a:off x="2460434" y="253302"/>
          <a:ext cx="5482464" cy="6458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0" name="Worksheet" r:id="rId3" imgW="7334160" imgH="8394970" progId="Excel.Sheet.8">
                  <p:embed/>
                </p:oleObj>
              </mc:Choice>
              <mc:Fallback>
                <p:oleObj name="Worksheet" r:id="rId3" imgW="7334160" imgH="8394970" progId="Excel.Sheet.8">
                  <p:embed/>
                  <p:pic>
                    <p:nvPicPr>
                      <p:cNvPr id="5120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0434" y="253302"/>
                        <a:ext cx="5482464" cy="6458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5AFCC3A1-25A6-4ACC-9615-43846408A9DA}"/>
              </a:ext>
            </a:extLst>
          </p:cNvPr>
          <p:cNvSpPr txBox="1">
            <a:spLocks/>
          </p:cNvSpPr>
          <p:nvPr/>
        </p:nvSpPr>
        <p:spPr>
          <a:xfrm>
            <a:off x="7121487" y="6315878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76200" tIns="38100" rIns="76200" bIns="38100" rtlCol="0" anchor="ctr"/>
          <a:lstStyle>
            <a:defPPr>
              <a:defRPr lang="en-US"/>
            </a:defPPr>
            <a:lvl1pPr marL="0" algn="r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84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891540" indent="-342900" algn="l" defTabSz="73152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336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371600" indent="-274320" algn="l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8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920240" indent="-274320" algn="l" defTabSz="73152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468880" indent="-274320" algn="l" defTabSz="73152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301752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356616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411480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466344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8A6C0D-24F7-4CF8-BEF4-9B553F97A812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49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942378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0" y="1219200"/>
            <a:ext cx="64770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000" dirty="0"/>
              <a:t>Key Stakeholders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62350" y="2362200"/>
            <a:ext cx="9667301" cy="3871511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000" dirty="0"/>
              <a:t>Non-Financial Managers: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67" dirty="0"/>
              <a:t>Everyone but the Accountants: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333" dirty="0"/>
              <a:t>Who: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2000" dirty="0"/>
              <a:t>Project Managers, Directors, Board Members, Committee Members, Even Staff of All Levels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333" dirty="0"/>
              <a:t>What: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2000" dirty="0"/>
              <a:t>They all are making decisions that directly effect the financial health of your organization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333" dirty="0"/>
              <a:t>When: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2000" dirty="0"/>
              <a:t>Every minute of everyday decisions both small and large are made that involve dollars and cents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0D266BD0-156A-4D35-8A7A-CA25CD4C1E09}"/>
              </a:ext>
            </a:extLst>
          </p:cNvPr>
          <p:cNvSpPr txBox="1">
            <a:spLocks/>
          </p:cNvSpPr>
          <p:nvPr/>
        </p:nvSpPr>
        <p:spPr>
          <a:xfrm>
            <a:off x="7121487" y="6306698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76200" tIns="38100" rIns="76200" bIns="38100" rtlCol="0" anchor="ctr"/>
          <a:lstStyle>
            <a:defPPr>
              <a:defRPr lang="en-US"/>
            </a:defPPr>
            <a:lvl1pPr marL="0" algn="r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84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891540" indent="-342900" algn="l" defTabSz="73152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336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371600" indent="-274320" algn="l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8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920240" indent="-274320" algn="l" defTabSz="73152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468880" indent="-274320" algn="l" defTabSz="73152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301752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356616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411480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466344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8A6C0D-24F7-4CF8-BEF4-9B553F97A812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02294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8305800" y="1676401"/>
            <a:ext cx="2209800" cy="31432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1400"/>
              <a:t>CHART OF ACCOUNTS EXAMPLE</a:t>
            </a:r>
          </a:p>
        </p:txBody>
      </p:sp>
      <p:graphicFrame>
        <p:nvGraphicFramePr>
          <p:cNvPr id="522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4292530"/>
              </p:ext>
            </p:extLst>
          </p:nvPr>
        </p:nvGraphicFramePr>
        <p:xfrm>
          <a:off x="2157471" y="155105"/>
          <a:ext cx="5586989" cy="65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4" name="Worksheet" r:id="rId3" imgW="7334160" imgH="8394970" progId="Excel.Sheet.8">
                  <p:embed/>
                </p:oleObj>
              </mc:Choice>
              <mc:Fallback>
                <p:oleObj name="Worksheet" r:id="rId3" imgW="7334160" imgH="8394970" progId="Excel.Sheet.8">
                  <p:embed/>
                  <p:pic>
                    <p:nvPicPr>
                      <p:cNvPr id="522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471" y="155105"/>
                        <a:ext cx="5586989" cy="658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6540B8BD-B2DE-4DB1-804F-3D8C2F20B715}"/>
              </a:ext>
            </a:extLst>
          </p:cNvPr>
          <p:cNvSpPr txBox="1">
            <a:spLocks/>
          </p:cNvSpPr>
          <p:nvPr/>
        </p:nvSpPr>
        <p:spPr>
          <a:xfrm>
            <a:off x="7121487" y="6306698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76200" tIns="38100" rIns="76200" bIns="38100" rtlCol="0" anchor="ctr"/>
          <a:lstStyle>
            <a:defPPr>
              <a:defRPr lang="en-US"/>
            </a:defPPr>
            <a:lvl1pPr marL="0" algn="r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84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891540" indent="-342900" algn="l" defTabSz="73152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336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371600" indent="-274320" algn="l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8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920240" indent="-274320" algn="l" defTabSz="73152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468880" indent="-274320" algn="l" defTabSz="73152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301752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356616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411480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466344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8A6C0D-24F7-4CF8-BEF4-9B553F97A812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50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2183749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0" y="1447801"/>
            <a:ext cx="2286000" cy="31432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1400"/>
              <a:t>CHART OF ACCOUNTS EXAMPLE</a:t>
            </a:r>
          </a:p>
        </p:txBody>
      </p:sp>
      <p:graphicFrame>
        <p:nvGraphicFramePr>
          <p:cNvPr id="532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0781749"/>
              </p:ext>
            </p:extLst>
          </p:nvPr>
        </p:nvGraphicFramePr>
        <p:xfrm>
          <a:off x="1918771" y="180092"/>
          <a:ext cx="5590739" cy="6586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8" name="Worksheet" r:id="rId3" imgW="7334160" imgH="8394970" progId="Excel.Sheet.8">
                  <p:embed/>
                </p:oleObj>
              </mc:Choice>
              <mc:Fallback>
                <p:oleObj name="Worksheet" r:id="rId3" imgW="7334160" imgH="8394970" progId="Excel.Sheet.8">
                  <p:embed/>
                  <p:pic>
                    <p:nvPicPr>
                      <p:cNvPr id="532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8771" y="180092"/>
                        <a:ext cx="5590739" cy="65864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9BE08881-1E3B-4F9F-80B5-D8CE88814FCE}"/>
              </a:ext>
            </a:extLst>
          </p:cNvPr>
          <p:cNvSpPr txBox="1">
            <a:spLocks/>
          </p:cNvSpPr>
          <p:nvPr/>
        </p:nvSpPr>
        <p:spPr>
          <a:xfrm>
            <a:off x="7121487" y="6306698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76200" tIns="38100" rIns="76200" bIns="38100" rtlCol="0" anchor="ctr"/>
          <a:lstStyle>
            <a:defPPr>
              <a:defRPr lang="en-US"/>
            </a:defPPr>
            <a:lvl1pPr marL="0" algn="r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84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891540" indent="-342900" algn="l" defTabSz="73152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336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371600" indent="-274320" algn="l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8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920240" indent="-274320" algn="l" defTabSz="73152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468880" indent="-274320" algn="l" defTabSz="73152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301752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356616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411480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466344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8A6C0D-24F7-4CF8-BEF4-9B553F97A812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51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26102886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0" y="1371600"/>
            <a:ext cx="7010400" cy="990600"/>
          </a:xfrm>
        </p:spPr>
        <p:txBody>
          <a:bodyPr/>
          <a:lstStyle/>
          <a:p>
            <a:pPr eaLnBrk="1" hangingPunct="1"/>
            <a:r>
              <a:rPr lang="en-US" altLang="en-US"/>
              <a:t> Responsibility Budgets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25146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sz="4400"/>
              <a:t>Step 3:</a:t>
            </a:r>
          </a:p>
          <a:p>
            <a:pPr lvl="1" eaLnBrk="1" hangingPunct="1"/>
            <a:r>
              <a:rPr lang="en-US" altLang="en-US" sz="3200"/>
              <a:t>Assign Areas of Budget Responsibility</a:t>
            </a:r>
          </a:p>
          <a:p>
            <a:pPr lvl="1" eaLnBrk="1" hangingPunct="1">
              <a:buFontTx/>
              <a:buNone/>
            </a:pPr>
            <a:endParaRPr lang="en-US" altLang="en-US" sz="3200"/>
          </a:p>
          <a:p>
            <a:pPr algn="ctr" eaLnBrk="1" hangingPunct="1">
              <a:buFontTx/>
              <a:buNone/>
            </a:pPr>
            <a:r>
              <a:rPr lang="en-US" altLang="en-US" sz="3600" u="sng"/>
              <a:t>Who and Where</a:t>
            </a:r>
          </a:p>
          <a:p>
            <a:pPr algn="ctr" eaLnBrk="1" hangingPunct="1">
              <a:buFontTx/>
              <a:buNone/>
            </a:pPr>
            <a:r>
              <a:rPr lang="en-US" altLang="en-US" sz="3600" u="sng"/>
              <a:t>“A Budget in Name Only”</a:t>
            </a:r>
            <a:endParaRPr lang="en-US" altLang="en-US" sz="360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A29F308C-14F1-40B2-8C0E-846FB6FE54B5}"/>
              </a:ext>
            </a:extLst>
          </p:cNvPr>
          <p:cNvSpPr txBox="1">
            <a:spLocks/>
          </p:cNvSpPr>
          <p:nvPr/>
        </p:nvSpPr>
        <p:spPr>
          <a:xfrm>
            <a:off x="7121487" y="6306698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76200" tIns="38100" rIns="76200" bIns="38100" rtlCol="0" anchor="ctr"/>
          <a:lstStyle>
            <a:defPPr>
              <a:defRPr lang="en-US"/>
            </a:defPPr>
            <a:lvl1pPr marL="0" algn="r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84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891540" indent="-342900" algn="l" defTabSz="73152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336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371600" indent="-274320" algn="l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8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920240" indent="-274320" algn="l" defTabSz="73152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468880" indent="-274320" algn="l" defTabSz="73152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301752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356616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411480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466344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8A6C0D-24F7-4CF8-BEF4-9B553F97A812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52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87710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0" grpId="0" autoUpdateAnimBg="0"/>
      <p:bldP spid="130051" grpId="0" build="p" bldLvl="3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971800" y="1295400"/>
            <a:ext cx="73914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/>
              <a:t> </a:t>
            </a:r>
            <a:r>
              <a:rPr lang="en-US" altLang="en-US" sz="4000"/>
              <a:t>Assemble Budget Packages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25146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sz="4400"/>
              <a:t>Step 4:</a:t>
            </a:r>
          </a:p>
          <a:p>
            <a:pPr lvl="1" eaLnBrk="1" hangingPunct="1"/>
            <a:r>
              <a:rPr lang="en-US" altLang="en-US" sz="3200"/>
              <a:t>Budget Packages for Staff Use</a:t>
            </a:r>
          </a:p>
          <a:p>
            <a:pPr lvl="2" eaLnBrk="1" hangingPunct="1"/>
            <a:r>
              <a:rPr lang="en-US" altLang="en-US" sz="2800"/>
              <a:t>Forms</a:t>
            </a:r>
          </a:p>
          <a:p>
            <a:pPr lvl="2" eaLnBrk="1" hangingPunct="1"/>
            <a:r>
              <a:rPr lang="en-US" altLang="en-US" sz="2800"/>
              <a:t>Time-line/Work Plan</a:t>
            </a:r>
          </a:p>
          <a:p>
            <a:pPr lvl="2" eaLnBrk="1" hangingPunct="1"/>
            <a:r>
              <a:rPr lang="en-US" altLang="en-US" sz="2800"/>
              <a:t>Financial Reports</a:t>
            </a:r>
          </a:p>
          <a:p>
            <a:pPr lvl="2" eaLnBrk="1" hangingPunct="1"/>
            <a:r>
              <a:rPr lang="en-US" altLang="en-US" sz="2800"/>
              <a:t>Sample Data</a:t>
            </a:r>
          </a:p>
          <a:p>
            <a:pPr lvl="2" eaLnBrk="1" hangingPunct="1"/>
            <a:r>
              <a:rPr lang="en-US" altLang="en-US" sz="2800"/>
              <a:t>Instructions/Memo from the President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643716FF-A57C-49EA-951D-F1C6946ADDB3}"/>
              </a:ext>
            </a:extLst>
          </p:cNvPr>
          <p:cNvSpPr txBox="1">
            <a:spLocks/>
          </p:cNvSpPr>
          <p:nvPr/>
        </p:nvSpPr>
        <p:spPr>
          <a:xfrm>
            <a:off x="7121487" y="6306698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76200" tIns="38100" rIns="76200" bIns="38100" rtlCol="0" anchor="ctr"/>
          <a:lstStyle>
            <a:defPPr>
              <a:defRPr lang="en-US"/>
            </a:defPPr>
            <a:lvl1pPr marL="0" algn="r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84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891540" indent="-342900" algn="l" defTabSz="73152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336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371600" indent="-274320" algn="l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8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920240" indent="-274320" algn="l" defTabSz="73152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468880" indent="-274320" algn="l" defTabSz="73152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301752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356616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411480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466344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8A6C0D-24F7-4CF8-BEF4-9B553F97A812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53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0983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8" grpId="0" autoUpdateAnimBg="0"/>
      <p:bldP spid="132099" grpId="0" build="p" bldLvl="3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1524000"/>
            <a:ext cx="7772400" cy="990600"/>
          </a:xfrm>
        </p:spPr>
        <p:txBody>
          <a:bodyPr/>
          <a:lstStyle/>
          <a:p>
            <a:pPr eaLnBrk="1" hangingPunct="1"/>
            <a:r>
              <a:rPr lang="en-US" altLang="en-US"/>
              <a:t> Document Assumptions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25908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sz="4400"/>
              <a:t>Step 5:</a:t>
            </a:r>
          </a:p>
          <a:p>
            <a:pPr lvl="1" eaLnBrk="1" hangingPunct="1"/>
            <a:r>
              <a:rPr lang="en-US" altLang="en-US" sz="3200"/>
              <a:t>Assumption Worksheet</a:t>
            </a:r>
          </a:p>
          <a:p>
            <a:pPr lvl="2" eaLnBrk="1" hangingPunct="1"/>
            <a:r>
              <a:rPr lang="en-US" altLang="en-US" sz="2800"/>
              <a:t>Most Important Form</a:t>
            </a:r>
          </a:p>
          <a:p>
            <a:pPr lvl="3" eaLnBrk="1" hangingPunct="1"/>
            <a:r>
              <a:rPr lang="en-US" altLang="en-US" sz="2400"/>
              <a:t>Documentation Behind the Budget</a:t>
            </a:r>
          </a:p>
          <a:p>
            <a:pPr lvl="2" eaLnBrk="1" hangingPunct="1"/>
            <a:endParaRPr lang="en-US" altLang="en-US" sz="2800"/>
          </a:p>
          <a:p>
            <a:pPr lvl="2" algn="ctr" eaLnBrk="1" hangingPunct="1">
              <a:buFontTx/>
              <a:buNone/>
            </a:pPr>
            <a:r>
              <a:rPr lang="en-US" altLang="en-US" sz="2800" b="1" u="sng"/>
              <a:t>“ITS ALL IN THE DETAILS”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9B29AF68-461A-41FF-AA6B-17F5937FFB19}"/>
              </a:ext>
            </a:extLst>
          </p:cNvPr>
          <p:cNvSpPr txBox="1">
            <a:spLocks/>
          </p:cNvSpPr>
          <p:nvPr/>
        </p:nvSpPr>
        <p:spPr>
          <a:xfrm>
            <a:off x="7121487" y="6306698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76200" tIns="38100" rIns="76200" bIns="38100" rtlCol="0" anchor="ctr"/>
          <a:lstStyle>
            <a:defPPr>
              <a:defRPr lang="en-US"/>
            </a:defPPr>
            <a:lvl1pPr marL="0" algn="r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84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891540" indent="-342900" algn="l" defTabSz="73152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336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371600" indent="-274320" algn="l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8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920240" indent="-274320" algn="l" defTabSz="73152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468880" indent="-274320" algn="l" defTabSz="73152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301752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356616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411480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466344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8A6C0D-24F7-4CF8-BEF4-9B553F97A812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54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92871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4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4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6" grpId="0" autoUpdateAnimBg="0"/>
      <p:bldP spid="134147" grpId="0" build="p" bldLvl="3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76600" y="1371600"/>
            <a:ext cx="6553200" cy="990600"/>
          </a:xfrm>
        </p:spPr>
        <p:txBody>
          <a:bodyPr/>
          <a:lstStyle/>
          <a:p>
            <a:pPr eaLnBrk="1" hangingPunct="1"/>
            <a:r>
              <a:rPr lang="en-US" altLang="en-US"/>
              <a:t> Time-line/Work Plan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399" y="2514600"/>
            <a:ext cx="8766673" cy="4114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4000" dirty="0"/>
              <a:t>Step 6: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333" dirty="0"/>
              <a:t>Work Plan by Due Dates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333" dirty="0"/>
              <a:t>Training and Kick-off Meeting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333" dirty="0"/>
              <a:t>Preparation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333" dirty="0"/>
              <a:t>First Draft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333" dirty="0"/>
              <a:t>Budget Interviews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333" dirty="0"/>
              <a:t>Second Draft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333" dirty="0"/>
              <a:t>Management Meeting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333" dirty="0"/>
              <a:t>Final Proposed Budget – Ready for Board Presentation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333" dirty="0"/>
              <a:t>Budget Summary Analysis for the Board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6BE3F081-2ED5-4220-8B25-D0C508DD96D1}"/>
              </a:ext>
            </a:extLst>
          </p:cNvPr>
          <p:cNvSpPr txBox="1">
            <a:spLocks/>
          </p:cNvSpPr>
          <p:nvPr/>
        </p:nvSpPr>
        <p:spPr>
          <a:xfrm>
            <a:off x="7121487" y="6306698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76200" tIns="38100" rIns="76200" bIns="38100" rtlCol="0" anchor="ctr"/>
          <a:lstStyle>
            <a:defPPr>
              <a:defRPr lang="en-US"/>
            </a:defPPr>
            <a:lvl1pPr marL="0" algn="r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84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891540" indent="-342900" algn="l" defTabSz="73152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336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371600" indent="-274320" algn="l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8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920240" indent="-274320" algn="l" defTabSz="73152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468880" indent="-274320" algn="l" defTabSz="73152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301752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356616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411480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466344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8A6C0D-24F7-4CF8-BEF4-9B553F97A812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55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64075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6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6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6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6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6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6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6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6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6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6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4" grpId="0" autoUpdateAnimBg="0"/>
      <p:bldP spid="136195" grpId="0" build="p" bldLvl="3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124200" y="1371600"/>
            <a:ext cx="6629400" cy="990600"/>
          </a:xfrm>
        </p:spPr>
        <p:txBody>
          <a:bodyPr/>
          <a:lstStyle/>
          <a:p>
            <a:pPr eaLnBrk="1" hangingPunct="1"/>
            <a:r>
              <a:rPr lang="en-US" altLang="en-US"/>
              <a:t> Training and Meetings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25146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4000" dirty="0"/>
              <a:t>Step 7: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67" dirty="0"/>
              <a:t>Training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333" dirty="0"/>
              <a:t>Individual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333" dirty="0"/>
              <a:t>Group</a:t>
            </a:r>
          </a:p>
          <a:p>
            <a:pPr marL="761970" lvl="2" indent="0">
              <a:buNone/>
            </a:pPr>
            <a:endParaRPr lang="en-US" altLang="en-US" sz="667" dirty="0"/>
          </a:p>
          <a:p>
            <a:pPr eaLnBrk="1" hangingPunct="1">
              <a:lnSpc>
                <a:spcPct val="90000"/>
              </a:lnSpc>
            </a:pPr>
            <a:r>
              <a:rPr lang="en-US" altLang="en-US" sz="4000" dirty="0"/>
              <a:t>Step 8: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67" dirty="0"/>
              <a:t>Meetings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333" dirty="0"/>
              <a:t>Group Kick-off Meeting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333" dirty="0"/>
              <a:t>Individual Budget Interviews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FD623BC6-929F-4629-BF23-3CEFD5883D1C}"/>
              </a:ext>
            </a:extLst>
          </p:cNvPr>
          <p:cNvSpPr txBox="1">
            <a:spLocks/>
          </p:cNvSpPr>
          <p:nvPr/>
        </p:nvSpPr>
        <p:spPr>
          <a:xfrm>
            <a:off x="7121487" y="6306698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76200" tIns="38100" rIns="76200" bIns="38100" rtlCol="0" anchor="ctr"/>
          <a:lstStyle>
            <a:defPPr>
              <a:defRPr lang="en-US"/>
            </a:defPPr>
            <a:lvl1pPr marL="0" algn="r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84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891540" indent="-342900" algn="l" defTabSz="73152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336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371600" indent="-274320" algn="l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8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920240" indent="-274320" algn="l" defTabSz="73152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468880" indent="-274320" algn="l" defTabSz="73152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301752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356616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411480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466344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8A6C0D-24F7-4CF8-BEF4-9B553F97A812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56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04844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8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8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8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8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8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8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2" grpId="0" autoUpdateAnimBg="0"/>
      <p:bldP spid="138243" grpId="0" build="p" bldLvl="3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1371600"/>
            <a:ext cx="7772400" cy="990600"/>
          </a:xfrm>
        </p:spPr>
        <p:txBody>
          <a:bodyPr/>
          <a:lstStyle/>
          <a:p>
            <a:pPr eaLnBrk="1" hangingPunct="1"/>
            <a:r>
              <a:rPr lang="en-US" altLang="en-US"/>
              <a:t> Budget Summary Analysis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24384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sz="4400" dirty="0"/>
              <a:t>Step 9:</a:t>
            </a:r>
          </a:p>
          <a:p>
            <a:pPr lvl="1" eaLnBrk="1" hangingPunct="1"/>
            <a:r>
              <a:rPr lang="en-US" altLang="en-US" sz="3200" dirty="0"/>
              <a:t>Prepare Budget Summary Analysis for the Board</a:t>
            </a:r>
          </a:p>
          <a:p>
            <a:pPr lvl="2" eaLnBrk="1" hangingPunct="1"/>
            <a:r>
              <a:rPr lang="en-US" altLang="en-US" sz="2800" dirty="0"/>
              <a:t>Highlight:</a:t>
            </a:r>
          </a:p>
          <a:p>
            <a:pPr lvl="3" eaLnBrk="1" hangingPunct="1"/>
            <a:r>
              <a:rPr lang="en-US" altLang="en-US" sz="2667" dirty="0"/>
              <a:t>Significant Changes</a:t>
            </a:r>
          </a:p>
          <a:p>
            <a:pPr lvl="3" eaLnBrk="1" hangingPunct="1"/>
            <a:r>
              <a:rPr lang="en-US" altLang="en-US" sz="2667" dirty="0"/>
              <a:t>Major Challenges</a:t>
            </a:r>
          </a:p>
          <a:p>
            <a:pPr lvl="3" eaLnBrk="1" hangingPunct="1"/>
            <a:r>
              <a:rPr lang="en-US" altLang="en-US" sz="2667" dirty="0"/>
              <a:t>Goals</a:t>
            </a:r>
          </a:p>
          <a:p>
            <a:pPr lvl="3" eaLnBrk="1" hangingPunct="1"/>
            <a:r>
              <a:rPr lang="en-US" altLang="en-US" sz="2667" dirty="0"/>
              <a:t>Contingencies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5CD66451-FE27-4180-9980-6158A74620AC}"/>
              </a:ext>
            </a:extLst>
          </p:cNvPr>
          <p:cNvSpPr txBox="1">
            <a:spLocks/>
          </p:cNvSpPr>
          <p:nvPr/>
        </p:nvSpPr>
        <p:spPr>
          <a:xfrm>
            <a:off x="7121487" y="6306698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76200" tIns="38100" rIns="76200" bIns="38100" rtlCol="0" anchor="ctr"/>
          <a:lstStyle>
            <a:defPPr>
              <a:defRPr lang="en-US"/>
            </a:defPPr>
            <a:lvl1pPr marL="0" algn="r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84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891540" indent="-342900" algn="l" defTabSz="73152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336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371600" indent="-274320" algn="l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8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920240" indent="-274320" algn="l" defTabSz="73152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468880" indent="-274320" algn="l" defTabSz="73152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301752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356616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411480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466344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8A6C0D-24F7-4CF8-BEF4-9B553F97A812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57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82781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0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0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0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0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0" grpId="0" autoUpdateAnimBg="0"/>
      <p:bldP spid="140291" grpId="0" build="p" bldLvl="3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0" y="1295400"/>
            <a:ext cx="5181600" cy="990600"/>
          </a:xfrm>
        </p:spPr>
        <p:txBody>
          <a:bodyPr/>
          <a:lstStyle/>
          <a:p>
            <a:pPr eaLnBrk="1" hangingPunct="1"/>
            <a:r>
              <a:rPr lang="en-US" altLang="en-US"/>
              <a:t> Approval Process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2362200"/>
            <a:ext cx="77724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4000" dirty="0"/>
              <a:t>Step 10: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67" dirty="0"/>
              <a:t>Prepare for the Approval Process: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333" dirty="0"/>
              <a:t>Set Dates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333" dirty="0"/>
              <a:t>Decide Who Will Make the Presentation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2000" dirty="0"/>
              <a:t>Staff or Treasurer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333" dirty="0"/>
              <a:t>Script the Presentation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333" dirty="0"/>
              <a:t>Get Budget/Finance Committee Approval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333" dirty="0"/>
              <a:t>Get Board Approval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333" dirty="0"/>
              <a:t>What About Changes?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333" dirty="0"/>
              <a:t>What About Contingencies?</a:t>
            </a:r>
            <a:endParaRPr lang="en-US" altLang="en-US" dirty="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CA10A150-0935-43BB-9AB1-A6859B1252F7}"/>
              </a:ext>
            </a:extLst>
          </p:cNvPr>
          <p:cNvSpPr txBox="1">
            <a:spLocks/>
          </p:cNvSpPr>
          <p:nvPr/>
        </p:nvSpPr>
        <p:spPr>
          <a:xfrm>
            <a:off x="7121487" y="6306698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76200" tIns="38100" rIns="76200" bIns="38100" rtlCol="0" anchor="ctr"/>
          <a:lstStyle>
            <a:defPPr>
              <a:defRPr lang="en-US"/>
            </a:defPPr>
            <a:lvl1pPr marL="0" algn="r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84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891540" indent="-342900" algn="l" defTabSz="73152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336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371600" indent="-274320" algn="l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8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920240" indent="-274320" algn="l" defTabSz="73152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468880" indent="-274320" algn="l" defTabSz="73152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301752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356616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411480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466344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8A6C0D-24F7-4CF8-BEF4-9B553F97A812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58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40197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2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2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2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2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2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2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2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2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 autoUpdateAnimBg="0"/>
      <p:bldP spid="142339" grpId="0" build="p" bldLvl="3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581400" y="1371600"/>
            <a:ext cx="6629400" cy="990600"/>
          </a:xfrm>
        </p:spPr>
        <p:txBody>
          <a:bodyPr/>
          <a:lstStyle/>
          <a:p>
            <a:pPr eaLnBrk="1" hangingPunct="1"/>
            <a:r>
              <a:rPr lang="en-US" altLang="en-US"/>
              <a:t> INSTALLATION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25146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sz="4400"/>
              <a:t>Step 11:</a:t>
            </a:r>
          </a:p>
          <a:p>
            <a:pPr lvl="1" eaLnBrk="1" hangingPunct="1"/>
            <a:endParaRPr lang="en-US" altLang="en-US" sz="3200"/>
          </a:p>
          <a:p>
            <a:pPr lvl="1" eaLnBrk="1" hangingPunct="1"/>
            <a:r>
              <a:rPr lang="en-US" altLang="en-US" sz="3200"/>
              <a:t>Load Approved Budget into Accounting System</a:t>
            </a:r>
          </a:p>
          <a:p>
            <a:pPr lvl="1" eaLnBrk="1" hangingPunct="1"/>
            <a:r>
              <a:rPr lang="en-US" altLang="en-US" sz="3200"/>
              <a:t>Update Chart of Accounts and Financial Statements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26850577-AC4E-44D0-93D5-691256A1629F}"/>
              </a:ext>
            </a:extLst>
          </p:cNvPr>
          <p:cNvSpPr txBox="1">
            <a:spLocks/>
          </p:cNvSpPr>
          <p:nvPr/>
        </p:nvSpPr>
        <p:spPr>
          <a:xfrm>
            <a:off x="7121487" y="6306698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76200" tIns="38100" rIns="76200" bIns="38100" rtlCol="0" anchor="ctr"/>
          <a:lstStyle>
            <a:defPPr>
              <a:defRPr lang="en-US"/>
            </a:defPPr>
            <a:lvl1pPr marL="0" algn="r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84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891540" indent="-342900" algn="l" defTabSz="73152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336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371600" indent="-274320" algn="l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8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920240" indent="-274320" algn="l" defTabSz="73152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468880" indent="-274320" algn="l" defTabSz="73152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301752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356616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411480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466344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8A6C0D-24F7-4CF8-BEF4-9B553F97A812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59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97669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6" grpId="0" autoUpdateAnimBg="0"/>
      <p:bldP spid="144387" grpId="0" build="p" bldLvl="3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781300" y="1154935"/>
            <a:ext cx="65532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000" dirty="0"/>
              <a:t>Key Stakeholders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2438400"/>
            <a:ext cx="8610600" cy="3962400"/>
          </a:xfrm>
        </p:spPr>
        <p:txBody>
          <a:bodyPr/>
          <a:lstStyle/>
          <a:p>
            <a:pPr eaLnBrk="1" hangingPunct="1"/>
            <a:r>
              <a:rPr lang="en-US" altLang="en-US" sz="2667" dirty="0"/>
              <a:t>Non-Financial Managers:</a:t>
            </a:r>
          </a:p>
          <a:p>
            <a:pPr lvl="1" eaLnBrk="1" hangingPunct="1"/>
            <a:r>
              <a:rPr lang="en-US" altLang="en-US" sz="2333" dirty="0"/>
              <a:t>Need (Must) Raise the Financial Awareness Levels of Non-Financial Managers</a:t>
            </a:r>
          </a:p>
          <a:p>
            <a:pPr marL="380985" lvl="1" indent="0">
              <a:buNone/>
            </a:pPr>
            <a:endParaRPr lang="en-US" altLang="en-US" dirty="0"/>
          </a:p>
          <a:p>
            <a:pPr lvl="2" eaLnBrk="1" hangingPunct="1"/>
            <a:r>
              <a:rPr lang="en-US" altLang="en-US" sz="2800" dirty="0"/>
              <a:t>Why:</a:t>
            </a:r>
          </a:p>
          <a:p>
            <a:pPr lvl="3" eaLnBrk="1" hangingPunct="1"/>
            <a:r>
              <a:rPr lang="en-US" altLang="en-US" sz="2400" dirty="0"/>
              <a:t>Most Impact on In-Flow and Out-Flow of Funds</a:t>
            </a:r>
          </a:p>
          <a:p>
            <a:pPr lvl="2" eaLnBrk="1" hangingPunct="1"/>
            <a:r>
              <a:rPr lang="en-US" altLang="en-US" sz="2800" dirty="0"/>
              <a:t>How:</a:t>
            </a:r>
          </a:p>
          <a:p>
            <a:pPr lvl="3" eaLnBrk="1" hangingPunct="1"/>
            <a:r>
              <a:rPr lang="en-US" altLang="en-US" sz="2400" dirty="0"/>
              <a:t>Incorporate Budgets into Their EVERYDAY Decision Making Process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51633597-B0F6-4AF7-8ED1-861F056BC7EC}"/>
              </a:ext>
            </a:extLst>
          </p:cNvPr>
          <p:cNvSpPr txBox="1">
            <a:spLocks/>
          </p:cNvSpPr>
          <p:nvPr/>
        </p:nvSpPr>
        <p:spPr>
          <a:xfrm>
            <a:off x="7121487" y="6306698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76200" tIns="38100" rIns="76200" bIns="38100" rtlCol="0" anchor="ctr"/>
          <a:lstStyle>
            <a:defPPr>
              <a:defRPr lang="en-US"/>
            </a:defPPr>
            <a:lvl1pPr marL="0" algn="r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84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891540" indent="-342900" algn="l" defTabSz="73152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336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371600" indent="-274320" algn="l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8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920240" indent="-274320" algn="l" defTabSz="73152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468880" indent="-274320" algn="l" defTabSz="73152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301752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356616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411480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466344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8A6C0D-24F7-4CF8-BEF4-9B553F97A812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08123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62400" y="1371600"/>
            <a:ext cx="5334000" cy="990600"/>
          </a:xfrm>
        </p:spPr>
        <p:txBody>
          <a:bodyPr/>
          <a:lstStyle/>
          <a:p>
            <a:pPr eaLnBrk="1" hangingPunct="1"/>
            <a:r>
              <a:rPr lang="en-US" altLang="en-US"/>
              <a:t> THE LAST STEP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2514600"/>
            <a:ext cx="8229600" cy="4114800"/>
          </a:xfrm>
        </p:spPr>
        <p:txBody>
          <a:bodyPr/>
          <a:lstStyle/>
          <a:p>
            <a:pPr eaLnBrk="1" hangingPunct="1"/>
            <a:r>
              <a:rPr lang="en-US" altLang="en-US" sz="4400"/>
              <a:t>Step 12:</a:t>
            </a:r>
          </a:p>
          <a:p>
            <a:pPr lvl="1" eaLnBrk="1" hangingPunct="1"/>
            <a:endParaRPr lang="en-US" altLang="en-US" sz="3200"/>
          </a:p>
          <a:p>
            <a:pPr lvl="1" eaLnBrk="1" hangingPunct="1"/>
            <a:r>
              <a:rPr lang="en-US" altLang="en-US" sz="3600"/>
              <a:t>PUT THE BUDGET TO USE</a:t>
            </a:r>
          </a:p>
          <a:p>
            <a:pPr lvl="2" eaLnBrk="1" hangingPunct="1"/>
            <a:r>
              <a:rPr lang="en-US" altLang="en-US" sz="3200"/>
              <a:t>WHEN</a:t>
            </a:r>
          </a:p>
          <a:p>
            <a:pPr lvl="1" eaLnBrk="1" hangingPunct="1"/>
            <a:r>
              <a:rPr lang="en-US" altLang="en-US" sz="3600"/>
              <a:t>EVERYDAY!!!!!!!</a:t>
            </a:r>
          </a:p>
          <a:p>
            <a:pPr lvl="1" eaLnBrk="1" hangingPunct="1">
              <a:buFontTx/>
              <a:buNone/>
            </a:pPr>
            <a:endParaRPr lang="en-US" altLang="en-US" sz="360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EF207AA0-53AB-46B0-906D-84FAA5CA61C2}"/>
              </a:ext>
            </a:extLst>
          </p:cNvPr>
          <p:cNvSpPr txBox="1">
            <a:spLocks/>
          </p:cNvSpPr>
          <p:nvPr/>
        </p:nvSpPr>
        <p:spPr>
          <a:xfrm>
            <a:off x="7121487" y="6306698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76200" tIns="38100" rIns="76200" bIns="38100" rtlCol="0" anchor="ctr"/>
          <a:lstStyle>
            <a:defPPr>
              <a:defRPr lang="en-US"/>
            </a:defPPr>
            <a:lvl1pPr marL="0" algn="r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84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891540" indent="-342900" algn="l" defTabSz="73152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336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371600" indent="-274320" algn="l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8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920240" indent="-274320" algn="l" defTabSz="73152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468880" indent="-274320" algn="l" defTabSz="73152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301752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356616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411480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466344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8A6C0D-24F7-4CF8-BEF4-9B553F97A812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60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41264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4" grpId="0" autoUpdateAnimBg="0"/>
      <p:bldP spid="146435" grpId="0" build="p" bldLvl="3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1447800"/>
            <a:ext cx="83058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/>
              <a:t> </a:t>
            </a:r>
            <a:r>
              <a:rPr lang="en-US" altLang="en-US" sz="3600"/>
              <a:t>OTHER BUDGET CONSIDERATIONS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2286000"/>
            <a:ext cx="8382000" cy="4419600"/>
          </a:xfrm>
        </p:spPr>
        <p:txBody>
          <a:bodyPr/>
          <a:lstStyle/>
          <a:p>
            <a:pPr eaLnBrk="1" hangingPunct="1"/>
            <a:r>
              <a:rPr lang="en-US" altLang="en-US" sz="3600"/>
              <a:t>In-Kind Contributions</a:t>
            </a:r>
          </a:p>
          <a:p>
            <a:pPr eaLnBrk="1" hangingPunct="1"/>
            <a:r>
              <a:rPr lang="en-US" altLang="en-US" sz="3600"/>
              <a:t>Indirect Costs and the Allocation of Overhead</a:t>
            </a:r>
          </a:p>
          <a:p>
            <a:pPr eaLnBrk="1" hangingPunct="1"/>
            <a:r>
              <a:rPr lang="en-US" altLang="en-US" sz="3600"/>
              <a:t>Contingency Budgets</a:t>
            </a:r>
          </a:p>
          <a:p>
            <a:pPr eaLnBrk="1" hangingPunct="1"/>
            <a:r>
              <a:rPr lang="en-US" altLang="en-US" sz="3600"/>
              <a:t>Cash Flow Considerations and Reports</a:t>
            </a:r>
          </a:p>
          <a:p>
            <a:pPr eaLnBrk="1" hangingPunct="1"/>
            <a:r>
              <a:rPr lang="en-US" altLang="en-US" sz="3600"/>
              <a:t>Forecasting Methods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E7A13DC5-E1EB-4088-B1D8-3BA65C9D1FCD}"/>
              </a:ext>
            </a:extLst>
          </p:cNvPr>
          <p:cNvSpPr txBox="1">
            <a:spLocks/>
          </p:cNvSpPr>
          <p:nvPr/>
        </p:nvSpPr>
        <p:spPr>
          <a:xfrm>
            <a:off x="7121487" y="6306698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76200" tIns="38100" rIns="76200" bIns="38100" rtlCol="0" anchor="ctr"/>
          <a:lstStyle>
            <a:defPPr>
              <a:defRPr lang="en-US"/>
            </a:defPPr>
            <a:lvl1pPr marL="0" algn="r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84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891540" indent="-342900" algn="l" defTabSz="73152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336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371600" indent="-274320" algn="l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8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920240" indent="-274320" algn="l" defTabSz="73152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468880" indent="-274320" algn="l" defTabSz="73152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301752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356616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411480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466344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8A6C0D-24F7-4CF8-BEF4-9B553F97A812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61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92388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2" grpId="0" autoUpdateAnimBg="0"/>
      <p:bldP spid="148483" grpId="0" build="p" bldLvl="3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1676400"/>
            <a:ext cx="83820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/>
              <a:t> </a:t>
            </a:r>
            <a:r>
              <a:rPr lang="en-US" altLang="en-US" sz="3600"/>
              <a:t>OTHER BUDGET CONSIDERATIONS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2590800"/>
            <a:ext cx="8229600" cy="4114800"/>
          </a:xfrm>
        </p:spPr>
        <p:txBody>
          <a:bodyPr/>
          <a:lstStyle/>
          <a:p>
            <a:pPr eaLnBrk="1" hangingPunct="1"/>
            <a:r>
              <a:rPr lang="en-US" altLang="en-US" sz="3600"/>
              <a:t>Reporting to Boards – Dashboards</a:t>
            </a:r>
          </a:p>
          <a:p>
            <a:pPr eaLnBrk="1" hangingPunct="1"/>
            <a:r>
              <a:rPr lang="en-US" altLang="en-US" sz="3600"/>
              <a:t>Reserves</a:t>
            </a:r>
          </a:p>
          <a:p>
            <a:pPr eaLnBrk="1" hangingPunct="1"/>
            <a:r>
              <a:rPr lang="en-US" altLang="en-US" sz="3600"/>
              <a:t>Budgets and Link to Strategic Plans</a:t>
            </a:r>
          </a:p>
          <a:p>
            <a:pPr eaLnBrk="1" hangingPunct="1"/>
            <a:r>
              <a:rPr lang="en-US" altLang="en-US" sz="3600"/>
              <a:t>Budgeting for Grants and Awards</a:t>
            </a:r>
          </a:p>
          <a:p>
            <a:pPr eaLnBrk="1" hangingPunct="1"/>
            <a:r>
              <a:rPr lang="en-US" altLang="en-US" sz="3600"/>
              <a:t>Capital Budgets</a:t>
            </a:r>
          </a:p>
          <a:p>
            <a:pPr eaLnBrk="1" hangingPunct="1"/>
            <a:r>
              <a:rPr lang="en-US" altLang="en-US" sz="3600"/>
              <a:t>Budgeting for Salaries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85D2DEB5-B8DC-4801-AC27-1A43C86113AB}"/>
              </a:ext>
            </a:extLst>
          </p:cNvPr>
          <p:cNvSpPr txBox="1">
            <a:spLocks/>
          </p:cNvSpPr>
          <p:nvPr/>
        </p:nvSpPr>
        <p:spPr>
          <a:xfrm>
            <a:off x="7121487" y="6306698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76200" tIns="38100" rIns="76200" bIns="38100" rtlCol="0" anchor="ctr"/>
          <a:lstStyle>
            <a:defPPr>
              <a:defRPr lang="en-US"/>
            </a:defPPr>
            <a:lvl1pPr marL="0" algn="r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84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891540" indent="-342900" algn="l" defTabSz="73152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336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371600" indent="-274320" algn="l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8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920240" indent="-274320" algn="l" defTabSz="73152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468880" indent="-274320" algn="l" defTabSz="73152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301752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356616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411480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466344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8A6C0D-24F7-4CF8-BEF4-9B553F97A812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62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22478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0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0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0" grpId="0" autoUpdateAnimBg="0"/>
      <p:bldP spid="150531" grpId="0" build="p" bldLvl="3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1447800"/>
            <a:ext cx="8077200" cy="14478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000"/>
              <a:t> COMMON BUDGET PITFALLS</a:t>
            </a:r>
            <a:br>
              <a:rPr lang="en-US" altLang="en-US" sz="4000"/>
            </a:br>
            <a:r>
              <a:rPr lang="en-US" altLang="en-US" sz="4000"/>
              <a:t>#1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2819400"/>
            <a:ext cx="8229600" cy="3733800"/>
          </a:xfrm>
        </p:spPr>
        <p:txBody>
          <a:bodyPr/>
          <a:lstStyle/>
          <a:p>
            <a:pPr eaLnBrk="1" hangingPunct="1"/>
            <a:r>
              <a:rPr lang="en-US" altLang="en-US" sz="3600"/>
              <a:t>Assumption Documentation</a:t>
            </a:r>
          </a:p>
          <a:p>
            <a:pPr lvl="1" eaLnBrk="1" hangingPunct="1"/>
            <a:r>
              <a:rPr lang="en-US" altLang="en-US" sz="3200"/>
              <a:t>Not Emphasized</a:t>
            </a:r>
          </a:p>
          <a:p>
            <a:pPr lvl="1" eaLnBrk="1" hangingPunct="1"/>
            <a:r>
              <a:rPr lang="en-US" altLang="en-US" sz="3200"/>
              <a:t>No Consistent Methods or Procedures</a:t>
            </a:r>
          </a:p>
          <a:p>
            <a:pPr lvl="1" eaLnBrk="1" hangingPunct="1"/>
            <a:r>
              <a:rPr lang="en-US" altLang="en-US" sz="3200"/>
              <a:t>All in the Preparation</a:t>
            </a:r>
          </a:p>
          <a:p>
            <a:pPr lvl="2" eaLnBrk="1" hangingPunct="1"/>
            <a:r>
              <a:rPr lang="en-US" altLang="en-US" sz="2800"/>
              <a:t>What-to-Do</a:t>
            </a:r>
          </a:p>
          <a:p>
            <a:pPr lvl="2" eaLnBrk="1" hangingPunct="1"/>
            <a:r>
              <a:rPr lang="en-US" altLang="en-US" sz="2800"/>
              <a:t>What-Not-to-Do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1AFA759E-9972-4ABD-B958-012180069068}"/>
              </a:ext>
            </a:extLst>
          </p:cNvPr>
          <p:cNvSpPr txBox="1">
            <a:spLocks/>
          </p:cNvSpPr>
          <p:nvPr/>
        </p:nvSpPr>
        <p:spPr>
          <a:xfrm>
            <a:off x="7121487" y="6306698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76200" tIns="38100" rIns="76200" bIns="38100" rtlCol="0" anchor="ctr"/>
          <a:lstStyle>
            <a:defPPr>
              <a:defRPr lang="en-US"/>
            </a:defPPr>
            <a:lvl1pPr marL="0" algn="r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84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891540" indent="-342900" algn="l" defTabSz="73152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336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371600" indent="-274320" algn="l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8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920240" indent="-274320" algn="l" defTabSz="73152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468880" indent="-274320" algn="l" defTabSz="73152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301752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356616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411480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466344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8A6C0D-24F7-4CF8-BEF4-9B553F97A812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63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76382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8" grpId="0" autoUpdateAnimBg="0"/>
      <p:bldP spid="152579" grpId="0" build="p" bldLvl="3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752600"/>
            <a:ext cx="8534400" cy="1447800"/>
          </a:xfrm>
        </p:spPr>
        <p:txBody>
          <a:bodyPr/>
          <a:lstStyle/>
          <a:p>
            <a:pPr algn="ctr" eaLnBrk="1" hangingPunct="1"/>
            <a:r>
              <a:rPr lang="en-US" altLang="en-US"/>
              <a:t> COMMON BUDGET PITFALLS</a:t>
            </a:r>
            <a:br>
              <a:rPr lang="en-US" altLang="en-US"/>
            </a:br>
            <a:r>
              <a:rPr lang="en-US" altLang="en-US"/>
              <a:t>#2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3505200"/>
            <a:ext cx="8229600" cy="2819400"/>
          </a:xfrm>
        </p:spPr>
        <p:txBody>
          <a:bodyPr/>
          <a:lstStyle/>
          <a:p>
            <a:pPr eaLnBrk="1" hangingPunct="1"/>
            <a:r>
              <a:rPr lang="en-US" altLang="en-US" sz="3600"/>
              <a:t>Cash Flow</a:t>
            </a:r>
          </a:p>
          <a:p>
            <a:pPr lvl="1" eaLnBrk="1" hangingPunct="1"/>
            <a:r>
              <a:rPr lang="en-US" altLang="en-US" sz="3200"/>
              <a:t>Ignored</a:t>
            </a:r>
          </a:p>
          <a:p>
            <a:pPr lvl="1" eaLnBrk="1" hangingPunct="1"/>
            <a:r>
              <a:rPr lang="en-US" altLang="en-US" sz="3200"/>
              <a:t>Misunderstood</a:t>
            </a:r>
          </a:p>
          <a:p>
            <a:pPr lvl="1" eaLnBrk="1" hangingPunct="1"/>
            <a:r>
              <a:rPr lang="en-US" altLang="en-US" sz="3200"/>
              <a:t>Needs to be Monitored Closely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50429DDC-1095-4456-8D5E-A6BAA04633FD}"/>
              </a:ext>
            </a:extLst>
          </p:cNvPr>
          <p:cNvSpPr txBox="1">
            <a:spLocks/>
          </p:cNvSpPr>
          <p:nvPr/>
        </p:nvSpPr>
        <p:spPr>
          <a:xfrm>
            <a:off x="7121487" y="6306698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76200" tIns="38100" rIns="76200" bIns="38100" rtlCol="0" anchor="ctr"/>
          <a:lstStyle>
            <a:defPPr>
              <a:defRPr lang="en-US"/>
            </a:defPPr>
            <a:lvl1pPr marL="0" algn="r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84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891540" indent="-342900" algn="l" defTabSz="73152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336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371600" indent="-274320" algn="l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8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920240" indent="-274320" algn="l" defTabSz="73152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468880" indent="-274320" algn="l" defTabSz="73152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301752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356616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411480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466344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8A6C0D-24F7-4CF8-BEF4-9B553F97A812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64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02636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6" grpId="0" autoUpdateAnimBg="0"/>
      <p:bldP spid="154627" grpId="0" build="p" bldLvl="3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1447800"/>
            <a:ext cx="8077200" cy="1371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000"/>
              <a:t> COMMON BUDGET PITFALLS</a:t>
            </a:r>
            <a:br>
              <a:rPr lang="en-US" altLang="en-US" sz="4000"/>
            </a:br>
            <a:r>
              <a:rPr lang="en-US" altLang="en-US" sz="4000"/>
              <a:t>#3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2743200"/>
            <a:ext cx="8229600" cy="3962400"/>
          </a:xfrm>
        </p:spPr>
        <p:txBody>
          <a:bodyPr/>
          <a:lstStyle/>
          <a:p>
            <a:pPr eaLnBrk="1" hangingPunct="1"/>
            <a:r>
              <a:rPr lang="en-US" altLang="en-US" sz="3600"/>
              <a:t>Get Staffed Involved</a:t>
            </a:r>
          </a:p>
          <a:p>
            <a:pPr lvl="1" eaLnBrk="1" hangingPunct="1"/>
            <a:r>
              <a:rPr lang="en-US" altLang="en-US" sz="3200"/>
              <a:t>Where</a:t>
            </a:r>
          </a:p>
          <a:p>
            <a:pPr lvl="2" eaLnBrk="1" hangingPunct="1"/>
            <a:r>
              <a:rPr lang="en-US" altLang="en-US" sz="2800"/>
              <a:t>Everywhere</a:t>
            </a:r>
          </a:p>
          <a:p>
            <a:pPr lvl="3" eaLnBrk="1" hangingPunct="1"/>
            <a:r>
              <a:rPr lang="en-US" altLang="en-US" sz="2400"/>
              <a:t>Monitoring Budget Reports</a:t>
            </a:r>
          </a:p>
          <a:p>
            <a:pPr lvl="3" eaLnBrk="1" hangingPunct="1"/>
            <a:r>
              <a:rPr lang="en-US" altLang="en-US" sz="2400"/>
              <a:t>Building the Budget</a:t>
            </a:r>
          </a:p>
          <a:p>
            <a:pPr lvl="4" eaLnBrk="1" hangingPunct="1"/>
            <a:r>
              <a:rPr lang="en-US" altLang="en-US" sz="2400"/>
              <a:t>Ownership</a:t>
            </a:r>
          </a:p>
          <a:p>
            <a:pPr lvl="4" eaLnBrk="1" hangingPunct="1"/>
            <a:r>
              <a:rPr lang="en-US" altLang="en-US" sz="2400"/>
              <a:t>Responsibility</a:t>
            </a:r>
          </a:p>
          <a:p>
            <a:pPr lvl="4" eaLnBrk="1" hangingPunct="1"/>
            <a:r>
              <a:rPr lang="en-US" altLang="en-US" sz="2400"/>
              <a:t>Accountability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F112E6FA-0210-4FFB-8D54-883C31A22D7A}"/>
              </a:ext>
            </a:extLst>
          </p:cNvPr>
          <p:cNvSpPr txBox="1">
            <a:spLocks/>
          </p:cNvSpPr>
          <p:nvPr/>
        </p:nvSpPr>
        <p:spPr>
          <a:xfrm>
            <a:off x="7121487" y="6306698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76200" tIns="38100" rIns="76200" bIns="38100" rtlCol="0" anchor="ctr"/>
          <a:lstStyle>
            <a:defPPr>
              <a:defRPr lang="en-US"/>
            </a:defPPr>
            <a:lvl1pPr marL="0" algn="r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84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891540" indent="-342900" algn="l" defTabSz="73152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336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371600" indent="-274320" algn="l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8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920240" indent="-274320" algn="l" defTabSz="73152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468880" indent="-274320" algn="l" defTabSz="73152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301752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356616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411480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466344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8A6C0D-24F7-4CF8-BEF4-9B553F97A812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65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70677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6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6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6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6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4" grpId="0" autoUpdateAnimBg="0"/>
      <p:bldP spid="156675" grpId="0" build="p" bldLvl="3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09900" y="1156771"/>
            <a:ext cx="61722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000" dirty="0"/>
              <a:t>Key Stakeholders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2590800"/>
            <a:ext cx="8229600" cy="42672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Even Better:</a:t>
            </a:r>
          </a:p>
          <a:p>
            <a:pPr lvl="1" eaLnBrk="1" hangingPunct="1"/>
            <a:r>
              <a:rPr lang="en-US" altLang="en-US" sz="3200" dirty="0"/>
              <a:t>Get Non-Financial Managers to:</a:t>
            </a:r>
          </a:p>
          <a:p>
            <a:pPr lvl="2" eaLnBrk="1" hangingPunct="1"/>
            <a:r>
              <a:rPr lang="en-US" altLang="en-US" sz="3200" dirty="0"/>
              <a:t>Interact with:</a:t>
            </a:r>
          </a:p>
          <a:p>
            <a:pPr lvl="3" eaLnBrk="1" hangingPunct="1"/>
            <a:r>
              <a:rPr lang="en-US" altLang="en-US" sz="2800" dirty="0"/>
              <a:t>Each Other</a:t>
            </a:r>
          </a:p>
          <a:p>
            <a:pPr lvl="3" eaLnBrk="1" hangingPunct="1"/>
            <a:r>
              <a:rPr lang="en-US" altLang="en-US" sz="2800" dirty="0"/>
              <a:t>Budgets</a:t>
            </a:r>
          </a:p>
          <a:p>
            <a:pPr lvl="4" eaLnBrk="1" hangingPunct="1"/>
            <a:r>
              <a:rPr lang="en-US" altLang="en-US" sz="2800" dirty="0"/>
              <a:t>Interact implies a high level sharing and giving of information with an outcome to improve results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1D1A633F-F08C-4CF8-AECA-58EF7A36D3AA}"/>
              </a:ext>
            </a:extLst>
          </p:cNvPr>
          <p:cNvSpPr txBox="1">
            <a:spLocks/>
          </p:cNvSpPr>
          <p:nvPr/>
        </p:nvSpPr>
        <p:spPr>
          <a:xfrm>
            <a:off x="7121487" y="6306698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76200" tIns="38100" rIns="76200" bIns="38100" rtlCol="0" anchor="ctr"/>
          <a:lstStyle>
            <a:defPPr>
              <a:defRPr lang="en-US"/>
            </a:defPPr>
            <a:lvl1pPr marL="0" algn="r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84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891540" indent="-342900" algn="l" defTabSz="73152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336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371600" indent="-274320" algn="l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8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920240" indent="-274320" algn="l" defTabSz="73152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468880" indent="-274320" algn="l" defTabSz="73152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301752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356616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411480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466344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8A6C0D-24F7-4CF8-BEF4-9B553F97A812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17240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124200" y="1219200"/>
            <a:ext cx="5943600" cy="11430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4000" dirty="0"/>
              <a:t>Key Stakeholders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2582537"/>
            <a:ext cx="8229600" cy="3614451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End Result:</a:t>
            </a:r>
          </a:p>
          <a:p>
            <a:pPr lvl="1" eaLnBrk="1" hangingPunct="1"/>
            <a:r>
              <a:rPr lang="en-US" altLang="en-US" sz="3200" dirty="0"/>
              <a:t>Get Non-Financial Managers to take:</a:t>
            </a:r>
          </a:p>
          <a:p>
            <a:pPr lvl="2" eaLnBrk="1" hangingPunct="1"/>
            <a:r>
              <a:rPr lang="en-US" altLang="en-US" sz="3200" dirty="0"/>
              <a:t>Ownership</a:t>
            </a:r>
          </a:p>
          <a:p>
            <a:pPr lvl="2" eaLnBrk="1" hangingPunct="1"/>
            <a:r>
              <a:rPr lang="en-US" altLang="en-US" sz="3200" dirty="0"/>
              <a:t>Responsibility</a:t>
            </a:r>
          </a:p>
          <a:p>
            <a:pPr lvl="3" eaLnBrk="1" hangingPunct="1"/>
            <a:r>
              <a:rPr lang="en-US" altLang="en-US" sz="3200" dirty="0"/>
              <a:t>Leads to:</a:t>
            </a:r>
          </a:p>
          <a:p>
            <a:pPr lvl="4" eaLnBrk="1" hangingPunct="1"/>
            <a:r>
              <a:rPr lang="en-US" altLang="en-US" sz="3200" dirty="0"/>
              <a:t>Accountability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2C66805D-7892-4360-BE13-351A8C31E26B}"/>
              </a:ext>
            </a:extLst>
          </p:cNvPr>
          <p:cNvSpPr txBox="1">
            <a:spLocks/>
          </p:cNvSpPr>
          <p:nvPr/>
        </p:nvSpPr>
        <p:spPr>
          <a:xfrm>
            <a:off x="7121487" y="6306698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76200" tIns="38100" rIns="76200" bIns="38100" rtlCol="0" anchor="ctr"/>
          <a:lstStyle>
            <a:defPPr>
              <a:defRPr lang="en-US"/>
            </a:defPPr>
            <a:lvl1pPr marL="0" algn="r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84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891540" indent="-342900" algn="l" defTabSz="73152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336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371600" indent="-274320" algn="l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8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920240" indent="-274320" algn="l" defTabSz="73152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468880" indent="-274320" algn="l" defTabSz="73152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301752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356616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411480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466344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8A6C0D-24F7-4CF8-BEF4-9B553F97A812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61306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971800" y="1295400"/>
            <a:ext cx="62484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000" dirty="0"/>
              <a:t>Key Stakeholders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2844" y="2600900"/>
            <a:ext cx="9538770" cy="3981679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Method:</a:t>
            </a:r>
          </a:p>
          <a:p>
            <a:pPr lvl="1" eaLnBrk="1" hangingPunct="1"/>
            <a:r>
              <a:rPr lang="en-US" altLang="en-US" sz="3200" dirty="0"/>
              <a:t>Get Non-Financial Managers to Adopt:</a:t>
            </a:r>
          </a:p>
          <a:p>
            <a:pPr lvl="3" eaLnBrk="1" hangingPunct="1"/>
            <a:r>
              <a:rPr lang="en-US" altLang="en-US" sz="2800" dirty="0"/>
              <a:t>An effective budget tool that will help them to safeguard operational results and predict outcomes of programs and efforts that will allow them to improve results and performance.</a:t>
            </a:r>
          </a:p>
          <a:p>
            <a:pPr lvl="3" eaLnBrk="1" hangingPunct="1"/>
            <a:r>
              <a:rPr lang="en-US" altLang="en-US" sz="2800" dirty="0"/>
              <a:t>Give them a tool they can work with.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932AE206-2768-474D-A4AE-E2039239A73B}"/>
              </a:ext>
            </a:extLst>
          </p:cNvPr>
          <p:cNvSpPr txBox="1">
            <a:spLocks/>
          </p:cNvSpPr>
          <p:nvPr/>
        </p:nvSpPr>
        <p:spPr>
          <a:xfrm>
            <a:off x="7121487" y="6306698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76200" tIns="38100" rIns="76200" bIns="38100" rtlCol="0" anchor="ctr"/>
          <a:lstStyle>
            <a:defPPr>
              <a:defRPr lang="en-US"/>
            </a:defPPr>
            <a:lvl1pPr marL="0" algn="r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84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891540" indent="-342900" algn="l" defTabSz="73152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336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371600" indent="-274320" algn="l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8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920240" indent="-274320" algn="l" defTabSz="73152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468880" indent="-274320" algn="l" defTabSz="73152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301752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356616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411480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466344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8A6C0D-24F7-4CF8-BEF4-9B553F97A812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24107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USCC colors">
      <a:dk1>
        <a:srgbClr val="000000"/>
      </a:dk1>
      <a:lt1>
        <a:srgbClr val="FFFFFF"/>
      </a:lt1>
      <a:dk2>
        <a:srgbClr val="003B5C"/>
      </a:dk2>
      <a:lt2>
        <a:srgbClr val="E7E6E6"/>
      </a:lt2>
      <a:accent1>
        <a:srgbClr val="41B6E6"/>
      </a:accent1>
      <a:accent2>
        <a:srgbClr val="E5554F"/>
      </a:accent2>
      <a:accent3>
        <a:srgbClr val="A5A5A5"/>
      </a:accent3>
      <a:accent4>
        <a:srgbClr val="F0B323"/>
      </a:accent4>
      <a:accent5>
        <a:srgbClr val="93A5CF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043C1C95BA4F4686EEABDD0D1E9525" ma:contentTypeVersion="12" ma:contentTypeDescription="Create a new document." ma:contentTypeScope="" ma:versionID="ea42d3ea3253732df47bb26668d94e53">
  <xsd:schema xmlns:xsd="http://www.w3.org/2001/XMLSchema" xmlns:xs="http://www.w3.org/2001/XMLSchema" xmlns:p="http://schemas.microsoft.com/office/2006/metadata/properties" xmlns:ns3="6e33e75c-50be-4abb-9672-56d9f35a3f63" xmlns:ns4="31e6c30e-abd6-48e8-917e-3920e88d4412" targetNamespace="http://schemas.microsoft.com/office/2006/metadata/properties" ma:root="true" ma:fieldsID="fac5e747b7596e08e62beb7a49fe6a1e" ns3:_="" ns4:_="">
    <xsd:import namespace="6e33e75c-50be-4abb-9672-56d9f35a3f63"/>
    <xsd:import namespace="31e6c30e-abd6-48e8-917e-3920e88d441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33e75c-50be-4abb-9672-56d9f35a3f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e6c30e-abd6-48e8-917e-3920e88d441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3547F71-2E5C-4A84-9082-CC33C26DCA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e33e75c-50be-4abb-9672-56d9f35a3f63"/>
    <ds:schemaRef ds:uri="31e6c30e-abd6-48e8-917e-3920e88d44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81B3B76-432B-4955-9088-5190EFE6330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1CD9579-591F-4DE4-ACB2-42633D03EC6C}">
  <ds:schemaRefs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terms/"/>
    <ds:schemaRef ds:uri="31e6c30e-abd6-48e8-917e-3920e88d4412"/>
    <ds:schemaRef ds:uri="6e33e75c-50be-4abb-9672-56d9f35a3f63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1451</Words>
  <Application>Microsoft Office PowerPoint</Application>
  <PresentationFormat>Widescreen</PresentationFormat>
  <Paragraphs>475</Paragraphs>
  <Slides>65</Slides>
  <Notes>29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65</vt:i4>
      </vt:variant>
    </vt:vector>
  </HeadingPairs>
  <TitlesOfParts>
    <vt:vector size="75" baseType="lpstr">
      <vt:lpstr>Arial</vt:lpstr>
      <vt:lpstr>Arial Black</vt:lpstr>
      <vt:lpstr>Calibri</vt:lpstr>
      <vt:lpstr>Calibri Light</vt:lpstr>
      <vt:lpstr>Tahoma</vt:lpstr>
      <vt:lpstr>Webdings</vt:lpstr>
      <vt:lpstr>Office Theme</vt:lpstr>
      <vt:lpstr>Custom Design</vt:lpstr>
      <vt:lpstr>Clip</vt:lpstr>
      <vt:lpstr>Worksheet</vt:lpstr>
      <vt:lpstr>“BUDGETING AND THE BOTTOM LINE”</vt:lpstr>
      <vt:lpstr>   LEARNING OBJECTIVES   You Will Learn About:</vt:lpstr>
      <vt:lpstr>Key Stakeholders</vt:lpstr>
      <vt:lpstr>Key Stakeholders</vt:lpstr>
      <vt:lpstr>Key Stakeholders</vt:lpstr>
      <vt:lpstr>Key Stakeholders</vt:lpstr>
      <vt:lpstr>Key Stakeholders</vt:lpstr>
      <vt:lpstr>Key Stakeholders</vt:lpstr>
      <vt:lpstr>Key Stakeholders</vt:lpstr>
      <vt:lpstr>Budgeting for Nonprofits</vt:lpstr>
      <vt:lpstr>Budgeting for Nonprofits</vt:lpstr>
      <vt:lpstr>WHAT’S WRONG WITH BUDGETS TODAY???</vt:lpstr>
      <vt:lpstr>NEW PERSPECTIVE ON BUDGETING!!!</vt:lpstr>
      <vt:lpstr>NEW PERSPECTIVE ON BUDGETING!!!</vt:lpstr>
      <vt:lpstr>Glossary &gt;&gt;&gt;&gt;       of Budget Terms</vt:lpstr>
      <vt:lpstr> Financially - Are We OK???</vt:lpstr>
      <vt:lpstr> Financially - Are We OK???</vt:lpstr>
      <vt:lpstr> Financially - Are We OK???</vt:lpstr>
      <vt:lpstr>Financially - Are We OK??? </vt:lpstr>
      <vt:lpstr>Managing Through &gt;&gt;&gt;&gt; Financial Reports</vt:lpstr>
      <vt:lpstr>Managing Through &gt;&gt;&gt;&gt; Financial Reports</vt:lpstr>
      <vt:lpstr>Everyday Use &gt;&gt;&gt;&gt; Example</vt:lpstr>
      <vt:lpstr>BUDGET EXAMPLE</vt:lpstr>
      <vt:lpstr>BUDGET EXAMPLE</vt:lpstr>
      <vt:lpstr>BUDGET EXAMPLE</vt:lpstr>
      <vt:lpstr>BUDGET EXAMPLE</vt:lpstr>
      <vt:lpstr>BUDGET EXAMPLE</vt:lpstr>
      <vt:lpstr>BUDGET EXAMPLE</vt:lpstr>
      <vt:lpstr>Budget &gt;&gt;&gt;&gt; Cycles</vt:lpstr>
      <vt:lpstr>Budget &gt;&gt;&gt;&gt; Cycles</vt:lpstr>
      <vt:lpstr>Budget &gt;&gt;&gt;&gt; Cycles</vt:lpstr>
      <vt:lpstr>Results Through &gt;&gt;&gt;&gt; Financial Reports</vt:lpstr>
      <vt:lpstr>Results Through &gt;&gt;&gt;&gt; Financial Reports</vt:lpstr>
      <vt:lpstr>Results Through &gt;&gt;&gt;&gt; Financial Reports</vt:lpstr>
      <vt:lpstr>Results Through &gt;&gt;&gt;&gt; Financial Reports</vt:lpstr>
      <vt:lpstr>Results Through &gt;&gt;&gt;&gt; Financial Reports</vt:lpstr>
      <vt:lpstr>Results Through &gt;&gt;&gt;&gt; Financial Reports</vt:lpstr>
      <vt:lpstr>Results Through &gt;&gt;&gt;&gt; Financial Reports</vt:lpstr>
      <vt:lpstr>Results Through &gt;&gt;&gt;&gt; Financial Reports</vt:lpstr>
      <vt:lpstr>Results Through &gt;&gt;&gt;&gt; Financial Reports</vt:lpstr>
      <vt:lpstr>Unlocking Results by               USING Budgets</vt:lpstr>
      <vt:lpstr>Building/Preparing   Annual Budget for Next Year</vt:lpstr>
      <vt:lpstr>PREPARING A BUDGET 12 STEPS TO SUCCESS</vt:lpstr>
      <vt:lpstr>Budget Preparation  Step 1: Where Do You Start?</vt:lpstr>
      <vt:lpstr>Budget Preparation  Step 1: Where Do You Start?</vt:lpstr>
      <vt:lpstr>Budget Preparation  Step 1: Where Do You Start?</vt:lpstr>
      <vt:lpstr> CHART OF ACCOUNTS</vt:lpstr>
      <vt:lpstr> CHART OF ACCOUNTS</vt:lpstr>
      <vt:lpstr>CHART OF ACCOUNTS EXAMPLE</vt:lpstr>
      <vt:lpstr>CHART OF ACCOUNTS EXAMPLE</vt:lpstr>
      <vt:lpstr>CHART OF ACCOUNTS EXAMPLE</vt:lpstr>
      <vt:lpstr> Responsibility Budgets</vt:lpstr>
      <vt:lpstr> Assemble Budget Packages</vt:lpstr>
      <vt:lpstr> Document Assumptions</vt:lpstr>
      <vt:lpstr> Time-line/Work Plan</vt:lpstr>
      <vt:lpstr> Training and Meetings</vt:lpstr>
      <vt:lpstr> Budget Summary Analysis</vt:lpstr>
      <vt:lpstr> Approval Process</vt:lpstr>
      <vt:lpstr> INSTALLATION</vt:lpstr>
      <vt:lpstr> THE LAST STEP</vt:lpstr>
      <vt:lpstr> OTHER BUDGET CONSIDERATIONS</vt:lpstr>
      <vt:lpstr> OTHER BUDGET CONSIDERATIONS</vt:lpstr>
      <vt:lpstr> COMMON BUDGET PITFALLS #1</vt:lpstr>
      <vt:lpstr> COMMON BUDGET PITFALLS #2</vt:lpstr>
      <vt:lpstr> COMMON BUDGET PITFALLS #3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Yoon, Miyoung</dc:creator>
  <cp:lastModifiedBy>MacRae, Karyn</cp:lastModifiedBy>
  <cp:revision>17</cp:revision>
  <dcterms:created xsi:type="dcterms:W3CDTF">2020-11-30T20:44:51Z</dcterms:created>
  <dcterms:modified xsi:type="dcterms:W3CDTF">2021-12-28T03:09:48Z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0x01010082043C1C95BA4F4686EEABDD0D1E9525</vt:lpwstr>
  </property>
</Properties>
</file>