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6"/>
  </p:notesMasterIdLst>
  <p:sldIdLst>
    <p:sldId id="263" r:id="rId5"/>
    <p:sldId id="393" r:id="rId6"/>
    <p:sldId id="388" r:id="rId7"/>
    <p:sldId id="260" r:id="rId8"/>
    <p:sldId id="261" r:id="rId9"/>
    <p:sldId id="262" r:id="rId10"/>
    <p:sldId id="394" r:id="rId11"/>
    <p:sldId id="264" r:id="rId12"/>
    <p:sldId id="395" r:id="rId13"/>
    <p:sldId id="396" r:id="rId14"/>
    <p:sldId id="267" r:id="rId15"/>
    <p:sldId id="268" r:id="rId16"/>
    <p:sldId id="269" r:id="rId17"/>
    <p:sldId id="270" r:id="rId18"/>
    <p:sldId id="450" r:id="rId19"/>
    <p:sldId id="271" r:id="rId20"/>
    <p:sldId id="272" r:id="rId21"/>
    <p:sldId id="273" r:id="rId22"/>
    <p:sldId id="274" r:id="rId23"/>
    <p:sldId id="451" r:id="rId24"/>
    <p:sldId id="381" r:id="rId25"/>
    <p:sldId id="382" r:id="rId26"/>
    <p:sldId id="444" r:id="rId27"/>
    <p:sldId id="445" r:id="rId28"/>
    <p:sldId id="446" r:id="rId29"/>
    <p:sldId id="447" r:id="rId30"/>
    <p:sldId id="448" r:id="rId31"/>
    <p:sldId id="383" r:id="rId32"/>
    <p:sldId id="384" r:id="rId33"/>
    <p:sldId id="385" r:id="rId34"/>
    <p:sldId id="386" r:id="rId35"/>
    <p:sldId id="387" r:id="rId36"/>
    <p:sldId id="449" r:id="rId37"/>
    <p:sldId id="389" r:id="rId38"/>
    <p:sldId id="390" r:id="rId39"/>
    <p:sldId id="452" r:id="rId40"/>
    <p:sldId id="402" r:id="rId41"/>
    <p:sldId id="403" r:id="rId42"/>
    <p:sldId id="404" r:id="rId43"/>
    <p:sldId id="405" r:id="rId44"/>
    <p:sldId id="406" r:id="rId45"/>
    <p:sldId id="407" r:id="rId46"/>
    <p:sldId id="408" r:id="rId47"/>
    <p:sldId id="409" r:id="rId48"/>
    <p:sldId id="410" r:id="rId49"/>
    <p:sldId id="411" r:id="rId50"/>
    <p:sldId id="454" r:id="rId51"/>
    <p:sldId id="423" r:id="rId52"/>
    <p:sldId id="424" r:id="rId53"/>
    <p:sldId id="425" r:id="rId54"/>
    <p:sldId id="426" r:id="rId55"/>
    <p:sldId id="427" r:id="rId56"/>
    <p:sldId id="428" r:id="rId57"/>
    <p:sldId id="429" r:id="rId58"/>
    <p:sldId id="455" r:id="rId59"/>
    <p:sldId id="431" r:id="rId60"/>
    <p:sldId id="432" r:id="rId61"/>
    <p:sldId id="433" r:id="rId62"/>
    <p:sldId id="434" r:id="rId63"/>
    <p:sldId id="435" r:id="rId64"/>
    <p:sldId id="43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2"/>
    <a:srgbClr val="FFC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0"/>
    <p:restoredTop sz="94694"/>
  </p:normalViewPr>
  <p:slideViewPr>
    <p:cSldViewPr snapToGrid="0" snapToObjects="1">
      <p:cViewPr varScale="1">
        <p:scale>
          <a:sx n="73" d="100"/>
          <a:sy n="73" d="100"/>
        </p:scale>
        <p:origin x="28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4434D-F674-4AE0-B463-80276BE56B2A}"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3C632-3649-4C8F-87D1-86D315B15380}" type="slidenum">
              <a:rPr lang="en-US" smtClean="0"/>
              <a:t>‹#›</a:t>
            </a:fld>
            <a:endParaRPr lang="en-US"/>
          </a:p>
        </p:txBody>
      </p:sp>
    </p:spTree>
    <p:extLst>
      <p:ext uri="{BB962C8B-B14F-4D97-AF65-F5344CB8AC3E}">
        <p14:creationId xmlns:p14="http://schemas.microsoft.com/office/powerpoint/2010/main" val="35185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Titile</a:t>
            </a:r>
            <a:r>
              <a:rPr lang="en-US" dirty="0"/>
              <a:t> Slide</a:t>
            </a:r>
          </a:p>
        </p:txBody>
      </p:sp>
      <p:sp>
        <p:nvSpPr>
          <p:cNvPr id="4" name="Slide Number Placeholder 3"/>
          <p:cNvSpPr>
            <a:spLocks noGrp="1"/>
          </p:cNvSpPr>
          <p:nvPr>
            <p:ph type="sldNum" sz="quarter" idx="5"/>
          </p:nvPr>
        </p:nvSpPr>
        <p:spPr/>
        <p:txBody>
          <a:bodyPr/>
          <a:lstStyle/>
          <a:p>
            <a:fld id="{83ADB96A-47EA-9647-B8D2-8903D91E391A}" type="slidenum">
              <a:rPr lang="en-US" smtClean="0"/>
              <a:t>1</a:t>
            </a:fld>
            <a:endParaRPr lang="en-US"/>
          </a:p>
        </p:txBody>
      </p:sp>
    </p:spTree>
    <p:extLst>
      <p:ext uri="{BB962C8B-B14F-4D97-AF65-F5344CB8AC3E}">
        <p14:creationId xmlns:p14="http://schemas.microsoft.com/office/powerpoint/2010/main" val="366177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a:ln/>
        </p:spPr>
      </p:sp>
      <p:sp>
        <p:nvSpPr>
          <p:cNvPr id="10752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284662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ln/>
        </p:spPr>
      </p:sp>
      <p:sp>
        <p:nvSpPr>
          <p:cNvPr id="109571"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164862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152893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a:ln/>
        </p:spPr>
      </p:sp>
      <p:sp>
        <p:nvSpPr>
          <p:cNvPr id="113667"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2127909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a:ln/>
        </p:spPr>
      </p:sp>
      <p:sp>
        <p:nvSpPr>
          <p:cNvPr id="11571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547521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406400" y="696913"/>
            <a:ext cx="6196013" cy="3486150"/>
          </a:xfrm>
          <a:ln/>
        </p:spPr>
      </p:sp>
      <p:sp>
        <p:nvSpPr>
          <p:cNvPr id="11267"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09309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406400" y="696913"/>
            <a:ext cx="6196013" cy="3486150"/>
          </a:xfrm>
          <a:ln/>
        </p:spPr>
      </p:sp>
      <p:sp>
        <p:nvSpPr>
          <p:cNvPr id="13315"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00553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06400" y="696913"/>
            <a:ext cx="6196013" cy="3486150"/>
          </a:xfrm>
          <a:ln/>
        </p:spPr>
      </p:sp>
      <p:sp>
        <p:nvSpPr>
          <p:cNvPr id="15363"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33344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06400" y="696913"/>
            <a:ext cx="6196013" cy="3486150"/>
          </a:xfrm>
          <a:ln/>
        </p:spPr>
      </p:sp>
      <p:sp>
        <p:nvSpPr>
          <p:cNvPr id="17411"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73909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406400" y="696913"/>
            <a:ext cx="6196013" cy="3486150"/>
          </a:xfrm>
          <a:ln/>
        </p:spPr>
      </p:sp>
      <p:sp>
        <p:nvSpPr>
          <p:cNvPr id="19459"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4534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93" charset="-128"/>
              </a:defRPr>
            </a:lvl9pPr>
          </a:lstStyle>
          <a:p>
            <a:fld id="{DE7BA98A-19DE-4D33-92FE-4507F7485AE2}" type="slidenum">
              <a:rPr lang="en-US" altLang="en-US" sz="1200" smtClean="0"/>
              <a:pPr/>
              <a:t>2</a:t>
            </a:fld>
            <a:endParaRPr lang="en-US" alt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65248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406400" y="696913"/>
            <a:ext cx="6196013" cy="3486150"/>
          </a:xfrm>
          <a:ln/>
        </p:spPr>
      </p:sp>
      <p:sp>
        <p:nvSpPr>
          <p:cNvPr id="21507"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4217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fld id="{61C9DE05-5290-4BC9-A858-DCCDD9096219}" type="slidenum">
              <a:rPr lang="en-US" altLang="en-US" sz="1200" smtClean="0"/>
              <a:pPr/>
              <a:t>23</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extLst>
      <p:ext uri="{BB962C8B-B14F-4D97-AF65-F5344CB8AC3E}">
        <p14:creationId xmlns:p14="http://schemas.microsoft.com/office/powerpoint/2010/main" val="77231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fld id="{DCE3EE85-5355-4813-A7FF-A887AF780764}" type="slidenum">
              <a:rPr lang="en-US" altLang="en-US" sz="1200" smtClean="0"/>
              <a:pPr/>
              <a:t>24</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extLst>
      <p:ext uri="{BB962C8B-B14F-4D97-AF65-F5344CB8AC3E}">
        <p14:creationId xmlns:p14="http://schemas.microsoft.com/office/powerpoint/2010/main" val="235702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fld id="{4C976DF0-C994-44B7-B8C0-C922C3F995C2}" type="slidenum">
              <a:rPr lang="en-US" altLang="en-US" sz="1200" smtClean="0"/>
              <a:pPr/>
              <a:t>25</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extLst>
      <p:ext uri="{BB962C8B-B14F-4D97-AF65-F5344CB8AC3E}">
        <p14:creationId xmlns:p14="http://schemas.microsoft.com/office/powerpoint/2010/main" val="302132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fld id="{2C7C0C4F-5A99-4658-ABD0-EEB97ED884CF}" type="slidenum">
              <a:rPr lang="en-US" altLang="en-US" sz="1200" smtClean="0"/>
              <a:pPr/>
              <a:t>26</a:t>
            </a:fld>
            <a:endParaRPr lang="en-US"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extLst>
      <p:ext uri="{BB962C8B-B14F-4D97-AF65-F5344CB8AC3E}">
        <p14:creationId xmlns:p14="http://schemas.microsoft.com/office/powerpoint/2010/main" val="31840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57200" y="719138"/>
            <a:ext cx="6399213" cy="3600450"/>
          </a:xfrm>
          <a:ln/>
        </p:spPr>
      </p:sp>
      <p:sp>
        <p:nvSpPr>
          <p:cNvPr id="48131" name="Rectangle 3"/>
          <p:cNvSpPr>
            <a:spLocks noGrp="1" noChangeArrowheads="1"/>
          </p:cNvSpPr>
          <p:nvPr>
            <p:ph type="body" idx="1"/>
          </p:nvPr>
        </p:nvSpPr>
        <p:spPr>
          <a:xfrm>
            <a:off x="974725" y="4560888"/>
            <a:ext cx="53657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Continue – Other financial area questions – most of these questions pertain to all types of non-profit organizations – add questions that help you to monitor your organization.</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9764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406400" y="696913"/>
            <a:ext cx="6196013" cy="3486150"/>
          </a:xfrm>
          <a:ln/>
        </p:spPr>
      </p:sp>
      <p:sp>
        <p:nvSpPr>
          <p:cNvPr id="103427"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8084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406400" y="696913"/>
            <a:ext cx="6196013" cy="3486150"/>
          </a:xfrm>
          <a:ln/>
        </p:spPr>
      </p:sp>
      <p:sp>
        <p:nvSpPr>
          <p:cNvPr id="105475"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83394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p:spTree>
      <p:nvGrpSpPr>
        <p:cNvPr id="1" name=""/>
        <p:cNvGrpSpPr/>
        <p:nvPr/>
      </p:nvGrpSpPr>
      <p:grpSpPr>
        <a:xfrm>
          <a:off x="0" y="0"/>
          <a:ext cx="0" cy="0"/>
          <a:chOff x="0" y="0"/>
          <a:chExt cx="0" cy="0"/>
        </a:xfrm>
      </p:grpSpPr>
      <p:pic>
        <p:nvPicPr>
          <p:cNvPr id="7" name="Picture 6" descr="A picture containing person, playing, person, player&#10;&#10;Description automatically generated">
            <a:extLst>
              <a:ext uri="{FF2B5EF4-FFF2-40B4-BE49-F238E27FC236}">
                <a16:creationId xmlns:a16="http://schemas.microsoft.com/office/drawing/2014/main" id="{9853828A-137E-7640-BB10-3187A3E2C7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670560" y="1122363"/>
            <a:ext cx="10891520" cy="2027508"/>
          </a:xfr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670560" y="3261360"/>
            <a:ext cx="10891520" cy="1554480"/>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868680" y="8321675"/>
            <a:ext cx="2743200" cy="365125"/>
          </a:xfrm>
        </p:spPr>
        <p:txBody>
          <a:bodyPr/>
          <a:lstStyle/>
          <a:p>
            <a:fld id="{B7D2056D-E659-1246-A021-BB9B9801BBAF}" type="datetimeFigureOut">
              <a:rPr lang="en-US" smtClean="0"/>
              <a:t>10/11/2021</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069080" y="8321675"/>
            <a:ext cx="4114800" cy="365125"/>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8641080" y="8321675"/>
            <a:ext cx="2743200" cy="365125"/>
          </a:xfrm>
        </p:spPr>
        <p:txBody>
          <a:bodyPr/>
          <a:lstStyle/>
          <a:p>
            <a:fld id="{B4C9C0D5-DD38-8E49-8CBC-9FEBD21D8142}" type="slidenum">
              <a:rPr lang="en-US" smtClean="0"/>
              <a:t>‹#›</a:t>
            </a:fld>
            <a:endParaRPr lang="en-US"/>
          </a:p>
        </p:txBody>
      </p:sp>
      <p:pic>
        <p:nvPicPr>
          <p:cNvPr id="10" name="Picture 9" descr="Graphical user interface, application&#10;&#10;Description automatically generated">
            <a:extLst>
              <a:ext uri="{FF2B5EF4-FFF2-40B4-BE49-F238E27FC236}">
                <a16:creationId xmlns:a16="http://schemas.microsoft.com/office/drawing/2014/main" id="{2E81901B-5348-894A-A18C-31E8F53C8134}"/>
              </a:ext>
            </a:extLst>
          </p:cNvPr>
          <p:cNvPicPr>
            <a:picLocks noChangeAspect="1"/>
          </p:cNvPicPr>
          <p:nvPr userDrawn="1"/>
        </p:nvPicPr>
        <p:blipFill>
          <a:blip r:embed="rId3"/>
          <a:stretch>
            <a:fillRect/>
          </a:stretch>
        </p:blipFill>
        <p:spPr>
          <a:xfrm>
            <a:off x="2524760" y="5349875"/>
            <a:ext cx="7183120" cy="1055958"/>
          </a:xfrm>
          <a:prstGeom prst="rect">
            <a:avLst/>
          </a:prstGeom>
        </p:spPr>
      </p:pic>
    </p:spTree>
    <p:extLst>
      <p:ext uri="{BB962C8B-B14F-4D97-AF65-F5344CB8AC3E}">
        <p14:creationId xmlns:p14="http://schemas.microsoft.com/office/powerpoint/2010/main" val="167648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A">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DE799DC6-E9DB-E449-90AD-964BFFB1E8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670560" y="1782763"/>
            <a:ext cx="10891520" cy="2027508"/>
          </a:xfr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670560" y="3921760"/>
            <a:ext cx="10891520" cy="1554480"/>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868680" y="8321675"/>
            <a:ext cx="2743200" cy="365125"/>
          </a:xfrm>
        </p:spPr>
        <p:txBody>
          <a:bodyPr/>
          <a:lstStyle/>
          <a:p>
            <a:fld id="{B7D2056D-E659-1246-A021-BB9B9801BBAF}" type="datetimeFigureOut">
              <a:rPr lang="en-US" smtClean="0"/>
              <a:t>10/11/2021</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069080" y="8321675"/>
            <a:ext cx="4114800" cy="365125"/>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8641080" y="8321675"/>
            <a:ext cx="2743200" cy="365125"/>
          </a:xfrm>
        </p:spPr>
        <p:txBody>
          <a:bodyPr/>
          <a:lstStyle/>
          <a:p>
            <a:fld id="{B4C9C0D5-DD38-8E49-8CBC-9FEBD21D8142}" type="slidenum">
              <a:rPr lang="en-US" smtClean="0"/>
              <a:t>‹#›</a:t>
            </a:fld>
            <a:endParaRPr lang="en-US"/>
          </a:p>
        </p:txBody>
      </p:sp>
    </p:spTree>
    <p:extLst>
      <p:ext uri="{BB962C8B-B14F-4D97-AF65-F5344CB8AC3E}">
        <p14:creationId xmlns:p14="http://schemas.microsoft.com/office/powerpoint/2010/main" val="75142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B">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DE799DC6-E9DB-E449-90AD-964BFFB1E8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49F94912-B605-274E-9A9C-73854C8C4C39}"/>
              </a:ext>
            </a:extLst>
          </p:cNvPr>
          <p:cNvSpPr/>
          <p:nvPr userDrawn="1"/>
        </p:nvSpPr>
        <p:spPr>
          <a:xfrm>
            <a:off x="756920" y="6101079"/>
            <a:ext cx="10726420" cy="111492"/>
          </a:xfrm>
          <a:prstGeom prst="rect">
            <a:avLst/>
          </a:prstGeom>
          <a:solidFill>
            <a:srgbClr val="FFC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82ABDD-33CF-B240-B6E9-A6681E0522D2}"/>
              </a:ext>
            </a:extLst>
          </p:cNvPr>
          <p:cNvSpPr/>
          <p:nvPr userDrawn="1"/>
        </p:nvSpPr>
        <p:spPr>
          <a:xfrm>
            <a:off x="769620" y="756920"/>
            <a:ext cx="10713720" cy="534416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756920" y="1854421"/>
            <a:ext cx="10695940" cy="1703341"/>
          </a:xfrm>
        </p:spPr>
        <p:txBody>
          <a:bodyPr anchor="b"/>
          <a:lstStyle>
            <a:lvl1pPr algn="ctr">
              <a:defRPr sz="58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756920" y="3669252"/>
            <a:ext cx="10695940" cy="968152"/>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868680" y="8321675"/>
            <a:ext cx="2743200" cy="365125"/>
          </a:xfrm>
        </p:spPr>
        <p:txBody>
          <a:bodyPr/>
          <a:lstStyle/>
          <a:p>
            <a:fld id="{B7D2056D-E659-1246-A021-BB9B9801BBAF}" type="datetimeFigureOut">
              <a:rPr lang="en-US" smtClean="0"/>
              <a:t>10/11/2021</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069080" y="8321675"/>
            <a:ext cx="4114800" cy="365125"/>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8641080" y="8321675"/>
            <a:ext cx="2743200" cy="365125"/>
          </a:xfrm>
        </p:spPr>
        <p:txBody>
          <a:bodyPr/>
          <a:lstStyle/>
          <a:p>
            <a:fld id="{B4C9C0D5-DD38-8E49-8CBC-9FEBD21D8142}" type="slidenum">
              <a:rPr lang="en-US" smtClean="0"/>
              <a:t>‹#›</a:t>
            </a:fld>
            <a:endParaRPr lang="en-US"/>
          </a:p>
        </p:txBody>
      </p:sp>
      <p:sp>
        <p:nvSpPr>
          <p:cNvPr id="15" name="Rectangle 14">
            <a:extLst>
              <a:ext uri="{FF2B5EF4-FFF2-40B4-BE49-F238E27FC236}">
                <a16:creationId xmlns:a16="http://schemas.microsoft.com/office/drawing/2014/main" id="{DD4C48BD-B08A-9649-B24A-D43D082A6B9E}"/>
              </a:ext>
            </a:extLst>
          </p:cNvPr>
          <p:cNvSpPr/>
          <p:nvPr userDrawn="1"/>
        </p:nvSpPr>
        <p:spPr>
          <a:xfrm>
            <a:off x="756920" y="665479"/>
            <a:ext cx="10726420" cy="111492"/>
          </a:xfrm>
          <a:prstGeom prst="rect">
            <a:avLst/>
          </a:prstGeom>
          <a:solidFill>
            <a:srgbClr val="ED7D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10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45E7-58D5-274B-8D6B-C10EB878E8FD}"/>
              </a:ext>
            </a:extLst>
          </p:cNvPr>
          <p:cNvSpPr>
            <a:spLocks noGrp="1"/>
          </p:cNvSpPr>
          <p:nvPr>
            <p:ph type="title"/>
          </p:nvPr>
        </p:nvSpPr>
        <p:spPr>
          <a:xfrm>
            <a:off x="838200" y="1584325"/>
            <a:ext cx="10515600"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D8A1A2A-F521-E14D-951B-5020573C22EF}"/>
              </a:ext>
            </a:extLst>
          </p:cNvPr>
          <p:cNvSpPr>
            <a:spLocks noGrp="1"/>
          </p:cNvSpPr>
          <p:nvPr>
            <p:ph idx="1"/>
          </p:nvPr>
        </p:nvSpPr>
        <p:spPr>
          <a:xfrm>
            <a:off x="838200" y="3044825"/>
            <a:ext cx="10515600" cy="3556000"/>
          </a:xfrm>
        </p:spPr>
        <p:txBody>
          <a:bodyPr/>
          <a:lstStyle>
            <a:lvl1pPr>
              <a:defRPr>
                <a:solidFill>
                  <a:srgbClr val="002060"/>
                </a:solidFill>
                <a:latin typeface="Arial" panose="020B0604020202020204" pitchFamily="34" charset="0"/>
                <a:cs typeface="Arial" panose="020B0604020202020204" pitchFamily="34" charset="0"/>
              </a:defRPr>
            </a:lvl1pPr>
            <a:lvl2pPr>
              <a:defRPr>
                <a:solidFill>
                  <a:srgbClr val="002060"/>
                </a:solidFill>
                <a:latin typeface="Arial" panose="020B0604020202020204" pitchFamily="34" charset="0"/>
                <a:cs typeface="Arial" panose="020B0604020202020204" pitchFamily="34" charset="0"/>
              </a:defRPr>
            </a:lvl2pPr>
            <a:lvl3pPr>
              <a:defRPr>
                <a:solidFill>
                  <a:srgbClr val="002060"/>
                </a:solidFill>
                <a:latin typeface="Arial" panose="020B0604020202020204" pitchFamily="34" charset="0"/>
                <a:cs typeface="Arial" panose="020B0604020202020204" pitchFamily="34" charset="0"/>
              </a:defRPr>
            </a:lvl3pPr>
            <a:lvl4pPr>
              <a:defRPr>
                <a:solidFill>
                  <a:srgbClr val="002060"/>
                </a:solidFill>
                <a:latin typeface="Arial" panose="020B0604020202020204" pitchFamily="34" charset="0"/>
                <a:cs typeface="Arial" panose="020B0604020202020204" pitchFamily="34" charset="0"/>
              </a:defRPr>
            </a:lvl4pPr>
            <a:lvl5pPr>
              <a:defRPr>
                <a:solidFill>
                  <a:srgbClr val="00206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ECDAFE-16B9-8E4A-BC3D-E50A59D542ED}"/>
              </a:ext>
            </a:extLst>
          </p:cNvPr>
          <p:cNvSpPr>
            <a:spLocks noGrp="1"/>
          </p:cNvSpPr>
          <p:nvPr>
            <p:ph type="dt" sz="half" idx="10"/>
          </p:nvPr>
        </p:nvSpPr>
        <p:spPr>
          <a:xfrm>
            <a:off x="838200" y="7819390"/>
            <a:ext cx="2743200" cy="365125"/>
          </a:xfrm>
        </p:spPr>
        <p:txBody>
          <a:bodyPr/>
          <a:lstStyle/>
          <a:p>
            <a:fld id="{B7D2056D-E659-1246-A021-BB9B9801BBAF}" type="datetimeFigureOut">
              <a:rPr lang="en-US" smtClean="0"/>
              <a:t>10/11/2021</a:t>
            </a:fld>
            <a:endParaRPr lang="en-US"/>
          </a:p>
        </p:txBody>
      </p:sp>
      <p:sp>
        <p:nvSpPr>
          <p:cNvPr id="5" name="Footer Placeholder 4">
            <a:extLst>
              <a:ext uri="{FF2B5EF4-FFF2-40B4-BE49-F238E27FC236}">
                <a16:creationId xmlns:a16="http://schemas.microsoft.com/office/drawing/2014/main" id="{2E2DB931-CC87-964A-B43E-B5F13395FF77}"/>
              </a:ext>
            </a:extLst>
          </p:cNvPr>
          <p:cNvSpPr>
            <a:spLocks noGrp="1"/>
          </p:cNvSpPr>
          <p:nvPr>
            <p:ph type="ftr" sz="quarter" idx="11"/>
          </p:nvPr>
        </p:nvSpPr>
        <p:spPr>
          <a:xfrm>
            <a:off x="4038600" y="7819390"/>
            <a:ext cx="4114800" cy="365125"/>
          </a:xfrm>
        </p:spPr>
        <p:txBody>
          <a:bodyPr/>
          <a:lstStyle/>
          <a:p>
            <a:endParaRPr lang="en-US"/>
          </a:p>
        </p:txBody>
      </p:sp>
      <p:sp>
        <p:nvSpPr>
          <p:cNvPr id="6" name="Slide Number Placeholder 5">
            <a:extLst>
              <a:ext uri="{FF2B5EF4-FFF2-40B4-BE49-F238E27FC236}">
                <a16:creationId xmlns:a16="http://schemas.microsoft.com/office/drawing/2014/main" id="{AC7B0193-4789-C249-A855-6DA2FB4C72FB}"/>
              </a:ext>
            </a:extLst>
          </p:cNvPr>
          <p:cNvSpPr>
            <a:spLocks noGrp="1"/>
          </p:cNvSpPr>
          <p:nvPr>
            <p:ph type="sldNum" sz="quarter" idx="12"/>
          </p:nvPr>
        </p:nvSpPr>
        <p:spPr>
          <a:xfrm>
            <a:off x="8610600" y="7819390"/>
            <a:ext cx="2743200" cy="365125"/>
          </a:xfrm>
        </p:spPr>
        <p:txBody>
          <a:bodyPr/>
          <a:lstStyle/>
          <a:p>
            <a:fld id="{B4C9C0D5-DD38-8E49-8CBC-9FEBD21D8142}" type="slidenum">
              <a:rPr lang="en-US" smtClean="0"/>
              <a:t>‹#›</a:t>
            </a:fld>
            <a:endParaRPr lang="en-US"/>
          </a:p>
        </p:txBody>
      </p:sp>
      <p:pic>
        <p:nvPicPr>
          <p:cNvPr id="7" name="Picture 6" descr="Background pattern&#10;&#10;Description automatically generated">
            <a:extLst>
              <a:ext uri="{FF2B5EF4-FFF2-40B4-BE49-F238E27FC236}">
                <a16:creationId xmlns:a16="http://schemas.microsoft.com/office/drawing/2014/main" id="{FDC4DA3B-48B2-4840-916F-161AD744FC6A}"/>
              </a:ext>
            </a:extLst>
          </p:cNvPr>
          <p:cNvPicPr>
            <a:picLocks noChangeAspect="1"/>
          </p:cNvPicPr>
          <p:nvPr userDrawn="1"/>
        </p:nvPicPr>
        <p:blipFill rotWithShape="1">
          <a:blip r:embed="rId2"/>
          <a:srcRect b="82667"/>
          <a:stretch/>
        </p:blipFill>
        <p:spPr>
          <a:xfrm>
            <a:off x="0" y="1"/>
            <a:ext cx="12192000" cy="1188720"/>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B50F788A-EA16-C64B-9AB5-C53E7A9558D3}"/>
              </a:ext>
            </a:extLst>
          </p:cNvPr>
          <p:cNvPicPr>
            <a:picLocks noChangeAspect="1"/>
          </p:cNvPicPr>
          <p:nvPr userDrawn="1"/>
        </p:nvPicPr>
        <p:blipFill rotWithShape="1">
          <a:blip r:embed="rId3"/>
          <a:srcRect r="52467"/>
          <a:stretch/>
        </p:blipFill>
        <p:spPr>
          <a:xfrm>
            <a:off x="838199" y="183038"/>
            <a:ext cx="2394227" cy="740470"/>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DA6AA882-F5C7-B445-BA46-472AD58329A8}"/>
              </a:ext>
            </a:extLst>
          </p:cNvPr>
          <p:cNvPicPr>
            <a:picLocks noChangeAspect="1"/>
          </p:cNvPicPr>
          <p:nvPr userDrawn="1"/>
        </p:nvPicPr>
        <p:blipFill rotWithShape="1">
          <a:blip r:embed="rId3"/>
          <a:srcRect l="57742"/>
          <a:stretch/>
        </p:blipFill>
        <p:spPr>
          <a:xfrm>
            <a:off x="9293860" y="257175"/>
            <a:ext cx="2128520" cy="740470"/>
          </a:xfrm>
          <a:prstGeom prst="rect">
            <a:avLst/>
          </a:prstGeom>
        </p:spPr>
      </p:pic>
    </p:spTree>
    <p:extLst>
      <p:ext uri="{BB962C8B-B14F-4D97-AF65-F5344CB8AC3E}">
        <p14:creationId xmlns:p14="http://schemas.microsoft.com/office/powerpoint/2010/main" val="256584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D2D77-FE01-4D44-A1A2-ED718542DCCC}"/>
              </a:ext>
            </a:extLst>
          </p:cNvPr>
          <p:cNvSpPr>
            <a:spLocks noGrp="1"/>
          </p:cNvSpPr>
          <p:nvPr>
            <p:ph type="dt" sz="half" idx="10"/>
          </p:nvPr>
        </p:nvSpPr>
        <p:spPr/>
        <p:txBody>
          <a:bodyPr/>
          <a:lstStyle/>
          <a:p>
            <a:fld id="{B7D2056D-E659-1246-A021-BB9B9801BBAF}" type="datetimeFigureOut">
              <a:rPr lang="en-US" smtClean="0"/>
              <a:t>10/11/2021</a:t>
            </a:fld>
            <a:endParaRPr lang="en-US"/>
          </a:p>
        </p:txBody>
      </p:sp>
      <p:sp>
        <p:nvSpPr>
          <p:cNvPr id="3" name="Footer Placeholder 2">
            <a:extLst>
              <a:ext uri="{FF2B5EF4-FFF2-40B4-BE49-F238E27FC236}">
                <a16:creationId xmlns:a16="http://schemas.microsoft.com/office/drawing/2014/main" id="{46D355B5-C3A0-E649-B66A-F62A4970BF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90DEA7-CD8A-B84D-803A-457017763362}"/>
              </a:ext>
            </a:extLst>
          </p:cNvPr>
          <p:cNvSpPr>
            <a:spLocks noGrp="1"/>
          </p:cNvSpPr>
          <p:nvPr>
            <p:ph type="sldNum" sz="quarter" idx="12"/>
          </p:nvPr>
        </p:nvSpPr>
        <p:spPr/>
        <p:txBody>
          <a:bodyPr/>
          <a:lstStyle/>
          <a:p>
            <a:fld id="{B4C9C0D5-DD38-8E49-8CBC-9FEBD21D8142}" type="slidenum">
              <a:rPr lang="en-US" smtClean="0"/>
              <a:t>‹#›</a:t>
            </a:fld>
            <a:endParaRPr lang="en-US"/>
          </a:p>
        </p:txBody>
      </p:sp>
      <p:pic>
        <p:nvPicPr>
          <p:cNvPr id="5" name="Picture 4" descr="Background pattern&#10;&#10;Description automatically generated">
            <a:extLst>
              <a:ext uri="{FF2B5EF4-FFF2-40B4-BE49-F238E27FC236}">
                <a16:creationId xmlns:a16="http://schemas.microsoft.com/office/drawing/2014/main" id="{EE064721-3971-5440-8AB8-55045816325B}"/>
              </a:ext>
            </a:extLst>
          </p:cNvPr>
          <p:cNvPicPr>
            <a:picLocks noChangeAspect="1"/>
          </p:cNvPicPr>
          <p:nvPr userDrawn="1"/>
        </p:nvPicPr>
        <p:blipFill rotWithShape="1">
          <a:blip r:embed="rId2"/>
          <a:srcRect b="82667"/>
          <a:stretch/>
        </p:blipFill>
        <p:spPr>
          <a:xfrm>
            <a:off x="0" y="1"/>
            <a:ext cx="12192000" cy="1188720"/>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BD4A8C1D-4AC3-DD49-BA10-8117AC3FE5CB}"/>
              </a:ext>
            </a:extLst>
          </p:cNvPr>
          <p:cNvPicPr>
            <a:picLocks noChangeAspect="1"/>
          </p:cNvPicPr>
          <p:nvPr userDrawn="1"/>
        </p:nvPicPr>
        <p:blipFill rotWithShape="1">
          <a:blip r:embed="rId3"/>
          <a:srcRect r="52467"/>
          <a:stretch/>
        </p:blipFill>
        <p:spPr>
          <a:xfrm>
            <a:off x="838199" y="183038"/>
            <a:ext cx="2394227" cy="740470"/>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D9B41A00-27D6-E344-8AD6-DA8120951071}"/>
              </a:ext>
            </a:extLst>
          </p:cNvPr>
          <p:cNvPicPr>
            <a:picLocks noChangeAspect="1"/>
          </p:cNvPicPr>
          <p:nvPr userDrawn="1"/>
        </p:nvPicPr>
        <p:blipFill rotWithShape="1">
          <a:blip r:embed="rId3"/>
          <a:srcRect l="57742"/>
          <a:stretch/>
        </p:blipFill>
        <p:spPr>
          <a:xfrm>
            <a:off x="9293860" y="257175"/>
            <a:ext cx="2128520" cy="740470"/>
          </a:xfrm>
          <a:prstGeom prst="rect">
            <a:avLst/>
          </a:prstGeom>
        </p:spPr>
      </p:pic>
    </p:spTree>
    <p:extLst>
      <p:ext uri="{BB962C8B-B14F-4D97-AF65-F5344CB8AC3E}">
        <p14:creationId xmlns:p14="http://schemas.microsoft.com/office/powerpoint/2010/main" val="347416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BFE1-F027-3640-8A84-CBD7472D9C02}"/>
              </a:ext>
            </a:extLst>
          </p:cNvPr>
          <p:cNvSpPr>
            <a:spLocks noGrp="1"/>
          </p:cNvSpPr>
          <p:nvPr>
            <p:ph type="title"/>
          </p:nvPr>
        </p:nvSpPr>
        <p:spPr>
          <a:xfrm>
            <a:off x="867667" y="1350380"/>
            <a:ext cx="10514542" cy="993494"/>
          </a:xfrm>
        </p:spPr>
        <p:txBody>
          <a:bodyPr>
            <a:normAutofit/>
          </a:bodyPr>
          <a:lstStyle>
            <a:lvl1pPr>
              <a:defRPr sz="3333" b="0" i="0">
                <a:solidFill>
                  <a:schemeClr val="tx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26CB4B63-C028-BF4E-BDA4-CD7FD21632A3}"/>
              </a:ext>
            </a:extLst>
          </p:cNvPr>
          <p:cNvSpPr>
            <a:spLocks noGrp="1"/>
          </p:cNvSpPr>
          <p:nvPr>
            <p:ph sz="half" idx="1"/>
          </p:nvPr>
        </p:nvSpPr>
        <p:spPr>
          <a:xfrm>
            <a:off x="867667" y="2606917"/>
            <a:ext cx="5193771" cy="3382983"/>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32A5063-B645-C844-9592-9C244FDF6946}"/>
              </a:ext>
            </a:extLst>
          </p:cNvPr>
          <p:cNvSpPr>
            <a:spLocks noGrp="1"/>
          </p:cNvSpPr>
          <p:nvPr>
            <p:ph sz="half" idx="2"/>
          </p:nvPr>
        </p:nvSpPr>
        <p:spPr>
          <a:xfrm>
            <a:off x="6188438" y="2606917"/>
            <a:ext cx="5193771" cy="3382983"/>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3E9BD63-BDE2-894E-A1AF-EB271FA06575}"/>
              </a:ext>
            </a:extLst>
          </p:cNvPr>
          <p:cNvSpPr>
            <a:spLocks noGrp="1"/>
          </p:cNvSpPr>
          <p:nvPr>
            <p:ph type="sldNum" sz="quarter" idx="12"/>
          </p:nvPr>
        </p:nvSpPr>
        <p:spPr>
          <a:xfrm>
            <a:off x="317587" y="6286963"/>
            <a:ext cx="2742406" cy="365125"/>
          </a:xfrm>
        </p:spPr>
        <p:txBody>
          <a:bodyPr/>
          <a:lstStyle>
            <a:lvl1pPr algn="l">
              <a:defRPr b="0" i="0">
                <a:latin typeface="Arial" panose="020B0604020202020204" pitchFamily="34" charset="0"/>
              </a:defRPr>
            </a:lvl1pPr>
          </a:lstStyle>
          <a:p>
            <a:fld id="{58B2F7BC-0E1E-5A47-AD03-0CFA547DEFEF}" type="slidenum">
              <a:rPr lang="en-US" smtClean="0"/>
              <a:pPr/>
              <a:t>‹#›</a:t>
            </a:fld>
            <a:endParaRPr lang="en-US" dirty="0"/>
          </a:p>
        </p:txBody>
      </p:sp>
      <p:pic>
        <p:nvPicPr>
          <p:cNvPr id="16" name="Picture 15">
            <a:extLst>
              <a:ext uri="{FF2B5EF4-FFF2-40B4-BE49-F238E27FC236}">
                <a16:creationId xmlns:a16="http://schemas.microsoft.com/office/drawing/2014/main" id="{9414DE84-B2EB-C440-A732-77A7AAD5AA50}"/>
              </a:ext>
            </a:extLst>
          </p:cNvPr>
          <p:cNvPicPr>
            <a:picLocks noChangeAspect="1"/>
          </p:cNvPicPr>
          <p:nvPr userDrawn="1"/>
        </p:nvPicPr>
        <p:blipFill rotWithShape="1">
          <a:blip r:embed="rId2"/>
          <a:srcRect b="80773"/>
          <a:stretch/>
        </p:blipFill>
        <p:spPr>
          <a:xfrm>
            <a:off x="1" y="-67519"/>
            <a:ext cx="12191999" cy="1374908"/>
          </a:xfrm>
          <a:prstGeom prst="rect">
            <a:avLst/>
          </a:prstGeom>
        </p:spPr>
      </p:pic>
      <p:pic>
        <p:nvPicPr>
          <p:cNvPr id="17" name="Picture 16" descr="Institute_IOM_name_REVERSE.png">
            <a:extLst>
              <a:ext uri="{FF2B5EF4-FFF2-40B4-BE49-F238E27FC236}">
                <a16:creationId xmlns:a16="http://schemas.microsoft.com/office/drawing/2014/main" id="{03A7845E-DC3A-8E45-8D2F-EA1A54788C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3739" y="318187"/>
            <a:ext cx="1938118" cy="652841"/>
          </a:xfrm>
          <a:prstGeom prst="rect">
            <a:avLst/>
          </a:prstGeom>
        </p:spPr>
      </p:pic>
      <p:pic>
        <p:nvPicPr>
          <p:cNvPr id="18" name="Picture 17" descr="USCC_FOUNDATION_R_4C_reverse_R.png">
            <a:extLst>
              <a:ext uri="{FF2B5EF4-FFF2-40B4-BE49-F238E27FC236}">
                <a16:creationId xmlns:a16="http://schemas.microsoft.com/office/drawing/2014/main" id="{D5633A9E-233C-3D48-883B-CFFB92D287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14334" y="336989"/>
            <a:ext cx="4218588" cy="615235"/>
          </a:xfrm>
          <a:prstGeom prst="rect">
            <a:avLst/>
          </a:prstGeom>
        </p:spPr>
      </p:pic>
      <p:sp>
        <p:nvSpPr>
          <p:cNvPr id="21" name="TextBox 20">
            <a:extLst>
              <a:ext uri="{FF2B5EF4-FFF2-40B4-BE49-F238E27FC236}">
                <a16:creationId xmlns:a16="http://schemas.microsoft.com/office/drawing/2014/main" id="{FA7E9FDB-3360-6943-B711-74666C81CBFB}"/>
              </a:ext>
            </a:extLst>
          </p:cNvPr>
          <p:cNvSpPr txBox="1"/>
          <p:nvPr userDrawn="1"/>
        </p:nvSpPr>
        <p:spPr>
          <a:xfrm>
            <a:off x="6757786" y="6282326"/>
            <a:ext cx="4740778" cy="374398"/>
          </a:xfrm>
          <a:prstGeom prst="rect">
            <a:avLst/>
          </a:prstGeom>
          <a:noFill/>
        </p:spPr>
        <p:txBody>
          <a:bodyPr wrap="square" rtlCol="0" anchor="ctr">
            <a:spAutoFit/>
          </a:bodyPr>
          <a:lstStyle/>
          <a:p>
            <a:pPr algn="r"/>
            <a:r>
              <a:rPr lang="en-US" sz="1833" b="0" i="0" dirty="0">
                <a:solidFill>
                  <a:srgbClr val="D55F55"/>
                </a:solidFill>
                <a:latin typeface="+mj-lt"/>
              </a:rPr>
              <a:t>#</a:t>
            </a:r>
            <a:r>
              <a:rPr lang="en-US" sz="1833" b="0" i="0" dirty="0" err="1">
                <a:solidFill>
                  <a:srgbClr val="D55F55"/>
                </a:solidFill>
                <a:latin typeface="+mj-lt"/>
              </a:rPr>
              <a:t>IOMeducates</a:t>
            </a:r>
            <a:endParaRPr lang="en-US" sz="1833" b="0" i="0" dirty="0">
              <a:solidFill>
                <a:srgbClr val="D55F55"/>
              </a:solidFill>
              <a:latin typeface="+mj-lt"/>
            </a:endParaRPr>
          </a:p>
        </p:txBody>
      </p:sp>
    </p:spTree>
    <p:extLst>
      <p:ext uri="{BB962C8B-B14F-4D97-AF65-F5344CB8AC3E}">
        <p14:creationId xmlns:p14="http://schemas.microsoft.com/office/powerpoint/2010/main" val="421439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7B5AA-09F5-F240-9DB3-72EA59278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BD81-5C9C-0A4D-B5D0-BC37F1615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7762B-DBF7-104A-A811-5DCC5339E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2056D-E659-1246-A021-BB9B9801BBAF}" type="datetimeFigureOut">
              <a:rPr lang="en-US" smtClean="0"/>
              <a:t>10/11/2021</a:t>
            </a:fld>
            <a:endParaRPr lang="en-US"/>
          </a:p>
        </p:txBody>
      </p:sp>
      <p:sp>
        <p:nvSpPr>
          <p:cNvPr id="5" name="Footer Placeholder 4">
            <a:extLst>
              <a:ext uri="{FF2B5EF4-FFF2-40B4-BE49-F238E27FC236}">
                <a16:creationId xmlns:a16="http://schemas.microsoft.com/office/drawing/2014/main" id="{4D21E5EE-F229-D348-82BF-151D29223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5E9857-2E37-DD45-BC6D-9D254394B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9C0D5-DD38-8E49-8CBC-9FEBD21D8142}" type="slidenum">
              <a:rPr lang="en-US" smtClean="0"/>
              <a:t>‹#›</a:t>
            </a:fld>
            <a:endParaRPr lang="en-US"/>
          </a:p>
        </p:txBody>
      </p:sp>
    </p:spTree>
    <p:extLst>
      <p:ext uri="{BB962C8B-B14F-4D97-AF65-F5344CB8AC3E}">
        <p14:creationId xmlns:p14="http://schemas.microsoft.com/office/powerpoint/2010/main" val="41230661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5" r:id="rId5"/>
    <p:sldLayoutId id="214748366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gellman@fiscalstrategies4nonprofit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se4nonprofits.com/" TargetMode="External"/><Relationship Id="rId4" Type="http://schemas.openxmlformats.org/officeDocument/2006/relationships/hyperlink" Target="http://www.fs4nonprofit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A874DB6-8E19-024F-B49B-0782C7EF240F}"/>
              </a:ext>
            </a:extLst>
          </p:cNvPr>
          <p:cNvSpPr>
            <a:spLocks noGrp="1"/>
          </p:cNvSpPr>
          <p:nvPr>
            <p:ph type="ctrTitle"/>
          </p:nvPr>
        </p:nvSpPr>
        <p:spPr>
          <a:xfrm>
            <a:off x="1273389" y="39928"/>
            <a:ext cx="9645222" cy="816087"/>
          </a:xfrm>
        </p:spPr>
        <p:txBody>
          <a:bodyPr>
            <a:normAutofit/>
          </a:bodyPr>
          <a:lstStyle/>
          <a:p>
            <a:r>
              <a:rPr lang="en-US" altLang="en-US" sz="4800" dirty="0">
                <a:ea typeface="HY헤드라인B" pitchFamily="18" charset="-128"/>
              </a:rPr>
              <a:t>“EXECUTIVE FINANCE”</a:t>
            </a:r>
            <a:endParaRPr lang="en-US" sz="4800" dirty="0"/>
          </a:p>
        </p:txBody>
      </p:sp>
      <p:sp>
        <p:nvSpPr>
          <p:cNvPr id="13" name="Subtitle 12">
            <a:extLst>
              <a:ext uri="{FF2B5EF4-FFF2-40B4-BE49-F238E27FC236}">
                <a16:creationId xmlns:a16="http://schemas.microsoft.com/office/drawing/2014/main" id="{C5018EB9-BA6B-F34B-9FAA-820CFB6B8338}"/>
              </a:ext>
            </a:extLst>
          </p:cNvPr>
          <p:cNvSpPr>
            <a:spLocks noGrp="1"/>
          </p:cNvSpPr>
          <p:nvPr>
            <p:ph type="subTitle" idx="1"/>
          </p:nvPr>
        </p:nvSpPr>
        <p:spPr>
          <a:xfrm>
            <a:off x="1524000" y="1297272"/>
            <a:ext cx="9144000" cy="3522770"/>
          </a:xfrm>
        </p:spPr>
        <p:txBody>
          <a:bodyPr>
            <a:normAutofit lnSpcReduction="10000"/>
          </a:bodyPr>
          <a:lstStyle/>
          <a:p>
            <a:pPr algn="ctr">
              <a:lnSpc>
                <a:spcPct val="80000"/>
              </a:lnSpc>
            </a:pPr>
            <a:r>
              <a:rPr lang="en-US" altLang="en-US" sz="2000" dirty="0">
                <a:latin typeface="Arial" charset="0"/>
              </a:rPr>
              <a:t>November 10, 2021</a:t>
            </a:r>
          </a:p>
          <a:p>
            <a:pPr algn="ctr">
              <a:lnSpc>
                <a:spcPct val="80000"/>
              </a:lnSpc>
            </a:pPr>
            <a:r>
              <a:rPr lang="en-US" altLang="en-US" sz="2000" dirty="0"/>
              <a:t>Centennial Institute</a:t>
            </a:r>
          </a:p>
          <a:p>
            <a:pPr algn="ctr">
              <a:lnSpc>
                <a:spcPct val="80000"/>
              </a:lnSpc>
            </a:pPr>
            <a:endParaRPr lang="en-US" altLang="en-US" sz="800" dirty="0"/>
          </a:p>
          <a:p>
            <a:pPr algn="ctr">
              <a:lnSpc>
                <a:spcPct val="80000"/>
              </a:lnSpc>
            </a:pPr>
            <a:r>
              <a:rPr lang="en-US" altLang="en-US" dirty="0"/>
              <a:t>Speaker:   </a:t>
            </a:r>
            <a:r>
              <a:rPr lang="en-US" altLang="en-US" u="sng" dirty="0"/>
              <a:t>A. Michael Gellman, CPA, CGMA</a:t>
            </a:r>
          </a:p>
          <a:p>
            <a:pPr algn="ctr">
              <a:lnSpc>
                <a:spcPct val="80000"/>
              </a:lnSpc>
            </a:pPr>
            <a:endParaRPr lang="en-US" altLang="en-US" sz="2000" u="sng" dirty="0"/>
          </a:p>
          <a:p>
            <a:pPr algn="ctr">
              <a:lnSpc>
                <a:spcPct val="80000"/>
              </a:lnSpc>
            </a:pPr>
            <a:r>
              <a:rPr lang="en-US" altLang="en-US" sz="2000" u="sng" dirty="0"/>
              <a:t>Fiscal Strategies 4 Nonprofits, LLC</a:t>
            </a:r>
          </a:p>
          <a:p>
            <a:pPr algn="ctr">
              <a:lnSpc>
                <a:spcPct val="80000"/>
              </a:lnSpc>
            </a:pPr>
            <a:endParaRPr lang="en-US" altLang="en-US" sz="800" u="sng" dirty="0"/>
          </a:p>
          <a:p>
            <a:pPr algn="ctr">
              <a:lnSpc>
                <a:spcPct val="80000"/>
              </a:lnSpc>
            </a:pPr>
            <a:r>
              <a:rPr lang="en-US" altLang="en-US" sz="2000" dirty="0">
                <a:latin typeface="Arial" charset="0"/>
              </a:rPr>
              <a:t> </a:t>
            </a:r>
            <a:r>
              <a:rPr lang="en-US" altLang="en-US" sz="1600" dirty="0">
                <a:latin typeface="Arial" charset="0"/>
              </a:rPr>
              <a:t> </a:t>
            </a:r>
            <a:r>
              <a:rPr lang="en-US" altLang="en-US" sz="2000" u="sng" dirty="0"/>
              <a:t>Sustainability Education 4 Nonprofits</a:t>
            </a:r>
          </a:p>
          <a:p>
            <a:pPr algn="ctr">
              <a:lnSpc>
                <a:spcPct val="80000"/>
              </a:lnSpc>
            </a:pPr>
            <a:endParaRPr lang="en-US" altLang="en-US" sz="800" u="sng" dirty="0"/>
          </a:p>
          <a:p>
            <a:pPr algn="ctr">
              <a:lnSpc>
                <a:spcPct val="80000"/>
              </a:lnSpc>
            </a:pPr>
            <a:r>
              <a:rPr lang="en-US" altLang="en-US" sz="1600" dirty="0">
                <a:latin typeface="Arial" charset="0"/>
              </a:rPr>
              <a:t> </a:t>
            </a:r>
            <a:r>
              <a:rPr lang="en-US" altLang="en-US" sz="1600" u="sng" dirty="0">
                <a:latin typeface="Arial" charset="0"/>
                <a:hlinkClick r:id="rId3"/>
              </a:rPr>
              <a:t>mgellman@fiscalstrategies4nonprofits.com</a:t>
            </a:r>
            <a:endParaRPr lang="en-US" altLang="en-US" sz="1600" u="sng" dirty="0">
              <a:latin typeface="Arial" charset="0"/>
            </a:endParaRPr>
          </a:p>
          <a:p>
            <a:pPr algn="ctr">
              <a:lnSpc>
                <a:spcPct val="80000"/>
              </a:lnSpc>
            </a:pPr>
            <a:r>
              <a:rPr lang="en-US" altLang="en-US" sz="1600" u="sng" dirty="0">
                <a:latin typeface="Arial" charset="0"/>
                <a:hlinkClick r:id="rId4"/>
              </a:rPr>
              <a:t>www.fs4nonprofits.com</a:t>
            </a:r>
            <a:r>
              <a:rPr lang="en-US" altLang="en-US" sz="1600" u="sng" dirty="0">
                <a:latin typeface="Arial" charset="0"/>
              </a:rPr>
              <a:t>       </a:t>
            </a:r>
            <a:r>
              <a:rPr lang="en-US" altLang="en-US" sz="1600" u="sng" dirty="0">
                <a:latin typeface="Arial" charset="0"/>
                <a:hlinkClick r:id="rId5"/>
              </a:rPr>
              <a:t>www.se4nonprofits.com</a:t>
            </a:r>
            <a:r>
              <a:rPr lang="en-US" altLang="en-US" sz="1600" u="sng" dirty="0">
                <a:latin typeface="Arial" charset="0"/>
              </a:rPr>
              <a:t> </a:t>
            </a:r>
          </a:p>
          <a:p>
            <a:pPr algn="ctr">
              <a:lnSpc>
                <a:spcPct val="80000"/>
              </a:lnSpc>
            </a:pPr>
            <a:endParaRPr lang="en-US" altLang="en-US" sz="1167" u="sng" dirty="0"/>
          </a:p>
          <a:p>
            <a:pPr lvl="3"/>
            <a:endParaRPr lang="en-US" altLang="en-US" sz="583" u="sng" dirty="0"/>
          </a:p>
          <a:p>
            <a:pPr algn="ctr"/>
            <a:endParaRPr lang="en-US" altLang="en-US" i="1" dirty="0"/>
          </a:p>
          <a:p>
            <a:endParaRPr lang="en-US" dirty="0"/>
          </a:p>
        </p:txBody>
      </p:sp>
      <p:sp>
        <p:nvSpPr>
          <p:cNvPr id="17" name="L-Shape 16">
            <a:extLst>
              <a:ext uri="{FF2B5EF4-FFF2-40B4-BE49-F238E27FC236}">
                <a16:creationId xmlns:a16="http://schemas.microsoft.com/office/drawing/2014/main" id="{63FEF2C1-0D36-7243-BF4F-452E41E12A15}"/>
              </a:ext>
            </a:extLst>
          </p:cNvPr>
          <p:cNvSpPr/>
          <p:nvPr/>
        </p:nvSpPr>
        <p:spPr>
          <a:xfrm rot="5400000">
            <a:off x="231492" y="241139"/>
            <a:ext cx="704127" cy="704127"/>
          </a:xfrm>
          <a:prstGeom prst="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 name="L-Shape 21">
            <a:extLst>
              <a:ext uri="{FF2B5EF4-FFF2-40B4-BE49-F238E27FC236}">
                <a16:creationId xmlns:a16="http://schemas.microsoft.com/office/drawing/2014/main" id="{F8037B3A-ED62-D140-983A-A8B4ACC28EA1}"/>
              </a:ext>
            </a:extLst>
          </p:cNvPr>
          <p:cNvSpPr/>
          <p:nvPr/>
        </p:nvSpPr>
        <p:spPr>
          <a:xfrm rot="16200000">
            <a:off x="11298981" y="6009190"/>
            <a:ext cx="704127" cy="704127"/>
          </a:xfrm>
          <a:prstGeom prst="corne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17198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23012" y="1600200"/>
            <a:ext cx="9092588" cy="1143000"/>
          </a:xfrm>
        </p:spPr>
        <p:txBody>
          <a:bodyPr>
            <a:normAutofit/>
          </a:bodyPr>
          <a:lstStyle/>
          <a:p>
            <a:pPr algn="ctr" eaLnBrk="1" hangingPunct="1"/>
            <a:r>
              <a:rPr lang="en-US" altLang="en-US" sz="3000" dirty="0"/>
              <a:t>Unrelated Business Income Tax – UBIT</a:t>
            </a:r>
            <a:br>
              <a:rPr lang="en-US" altLang="en-US" sz="3000" dirty="0"/>
            </a:br>
            <a:r>
              <a:rPr lang="en-US" altLang="en-US" sz="3000" dirty="0"/>
              <a:t>Excluded Activities</a:t>
            </a:r>
          </a:p>
        </p:txBody>
      </p:sp>
      <p:sp>
        <p:nvSpPr>
          <p:cNvPr id="82947" name="Rectangle 3"/>
          <p:cNvSpPr>
            <a:spLocks noGrp="1" noChangeArrowheads="1"/>
          </p:cNvSpPr>
          <p:nvPr>
            <p:ph type="body" idx="1"/>
          </p:nvPr>
        </p:nvSpPr>
        <p:spPr>
          <a:xfrm>
            <a:off x="2133600" y="2971800"/>
            <a:ext cx="8229600" cy="3429000"/>
          </a:xfrm>
        </p:spPr>
        <p:txBody>
          <a:bodyPr/>
          <a:lstStyle/>
          <a:p>
            <a:pPr eaLnBrk="1" hangingPunct="1">
              <a:lnSpc>
                <a:spcPct val="80000"/>
              </a:lnSpc>
            </a:pPr>
            <a:r>
              <a:rPr lang="en-US" altLang="en-US" b="1"/>
              <a:t>Qualified sponsorship activities:</a:t>
            </a:r>
            <a:r>
              <a:rPr lang="en-US" altLang="en-US" sz="1400" b="1"/>
              <a:t> continued</a:t>
            </a:r>
          </a:p>
          <a:p>
            <a:pPr lvl="1" eaLnBrk="1" hangingPunct="1">
              <a:lnSpc>
                <a:spcPct val="80000"/>
              </a:lnSpc>
            </a:pPr>
            <a:r>
              <a:rPr lang="en-US" altLang="en-US"/>
              <a:t>Providing facilities, services or other benefits to a sponsor does not effect the sponsorship payment:</a:t>
            </a:r>
          </a:p>
          <a:p>
            <a:pPr lvl="2" eaLnBrk="1" hangingPunct="1">
              <a:lnSpc>
                <a:spcPct val="80000"/>
              </a:lnSpc>
            </a:pPr>
            <a:r>
              <a:rPr lang="en-US" altLang="en-US"/>
              <a:t>The goods and services are treated as a separate transaction.</a:t>
            </a:r>
          </a:p>
          <a:p>
            <a:pPr lvl="2" eaLnBrk="1" hangingPunct="1">
              <a:lnSpc>
                <a:spcPct val="80000"/>
              </a:lnSpc>
            </a:pPr>
            <a:r>
              <a:rPr lang="en-US" altLang="en-US"/>
              <a:t>Will not be treated as unrelated if:</a:t>
            </a:r>
          </a:p>
          <a:p>
            <a:pPr lvl="2" eaLnBrk="1" hangingPunct="1">
              <a:lnSpc>
                <a:spcPct val="80000"/>
              </a:lnSpc>
            </a:pPr>
            <a:r>
              <a:rPr lang="en-US" altLang="en-US"/>
              <a:t>There is not a substantial benefit </a:t>
            </a:r>
          </a:p>
          <a:p>
            <a:pPr lvl="2" eaLnBrk="1" hangingPunct="1">
              <a:lnSpc>
                <a:spcPct val="80000"/>
              </a:lnSpc>
            </a:pPr>
            <a:r>
              <a:rPr lang="en-US" altLang="en-US"/>
              <a:t>The provision of the goods and services is a related business activity</a:t>
            </a:r>
          </a:p>
          <a:p>
            <a:pPr lvl="2" eaLnBrk="1" hangingPunct="1">
              <a:lnSpc>
                <a:spcPct val="80000"/>
              </a:lnSpc>
            </a:pPr>
            <a:r>
              <a:rPr lang="en-US" altLang="en-US"/>
              <a:t>Also applies to the sponsor’s receipt of an intangible asset</a:t>
            </a:r>
          </a:p>
          <a:p>
            <a:pPr lvl="3" eaLnBrk="1" hangingPunct="1">
              <a:lnSpc>
                <a:spcPct val="80000"/>
              </a:lnSpc>
            </a:pPr>
            <a:r>
              <a:rPr lang="en-US" altLang="en-US"/>
              <a:t>Use of the logo</a:t>
            </a:r>
          </a:p>
        </p:txBody>
      </p:sp>
      <p:sp>
        <p:nvSpPr>
          <p:cNvPr id="4"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10</a:t>
            </a:fld>
            <a:endParaRPr lang="en-US" altLang="en-US" sz="1400" dirty="0"/>
          </a:p>
        </p:txBody>
      </p:sp>
    </p:spTree>
    <p:extLst>
      <p:ext uri="{BB962C8B-B14F-4D97-AF65-F5344CB8AC3E}">
        <p14:creationId xmlns:p14="http://schemas.microsoft.com/office/powerpoint/2010/main" val="19201564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fade">
                                      <p:cBhvr>
                                        <p:cTn id="7" dur="1000"/>
                                        <p:tgtEl>
                                          <p:spTgt spid="82947">
                                            <p:txEl>
                                              <p:pRg st="0" end="0"/>
                                            </p:txEl>
                                          </p:spTgt>
                                        </p:tgtEl>
                                      </p:cBhvr>
                                    </p:animEffect>
                                    <p:anim calcmode="lin" valueType="num">
                                      <p:cBhvr>
                                        <p:cTn id="8" dur="10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29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fade">
                                      <p:cBhvr>
                                        <p:cTn id="12" dur="1000"/>
                                        <p:tgtEl>
                                          <p:spTgt spid="82947">
                                            <p:txEl>
                                              <p:pRg st="1" end="1"/>
                                            </p:txEl>
                                          </p:spTgt>
                                        </p:tgtEl>
                                      </p:cBhvr>
                                    </p:animEffect>
                                    <p:anim calcmode="lin" valueType="num">
                                      <p:cBhvr>
                                        <p:cTn id="13" dur="10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294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fade">
                                      <p:cBhvr>
                                        <p:cTn id="17" dur="1000"/>
                                        <p:tgtEl>
                                          <p:spTgt spid="82947">
                                            <p:txEl>
                                              <p:pRg st="2" end="2"/>
                                            </p:txEl>
                                          </p:spTgt>
                                        </p:tgtEl>
                                      </p:cBhvr>
                                    </p:animEffect>
                                    <p:anim calcmode="lin" valueType="num">
                                      <p:cBhvr>
                                        <p:cTn id="18" dur="10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294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2947">
                                            <p:txEl>
                                              <p:pRg st="3" end="3"/>
                                            </p:txEl>
                                          </p:spTgt>
                                        </p:tgtEl>
                                        <p:attrNameLst>
                                          <p:attrName>style.visibility</p:attrName>
                                        </p:attrNameLst>
                                      </p:cBhvr>
                                      <p:to>
                                        <p:strVal val="visible"/>
                                      </p:to>
                                    </p:set>
                                    <p:animEffect transition="in" filter="fade">
                                      <p:cBhvr>
                                        <p:cTn id="22" dur="1000"/>
                                        <p:tgtEl>
                                          <p:spTgt spid="82947">
                                            <p:txEl>
                                              <p:pRg st="3" end="3"/>
                                            </p:txEl>
                                          </p:spTgt>
                                        </p:tgtEl>
                                      </p:cBhvr>
                                    </p:animEffect>
                                    <p:anim calcmode="lin" valueType="num">
                                      <p:cBhvr>
                                        <p:cTn id="23" dur="10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294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2947">
                                            <p:txEl>
                                              <p:pRg st="4" end="4"/>
                                            </p:txEl>
                                          </p:spTgt>
                                        </p:tgtEl>
                                        <p:attrNameLst>
                                          <p:attrName>style.visibility</p:attrName>
                                        </p:attrNameLst>
                                      </p:cBhvr>
                                      <p:to>
                                        <p:strVal val="visible"/>
                                      </p:to>
                                    </p:set>
                                    <p:animEffect transition="in" filter="fade">
                                      <p:cBhvr>
                                        <p:cTn id="27" dur="1000"/>
                                        <p:tgtEl>
                                          <p:spTgt spid="82947">
                                            <p:txEl>
                                              <p:pRg st="4" end="4"/>
                                            </p:txEl>
                                          </p:spTgt>
                                        </p:tgtEl>
                                      </p:cBhvr>
                                    </p:animEffect>
                                    <p:anim calcmode="lin" valueType="num">
                                      <p:cBhvr>
                                        <p:cTn id="28" dur="10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294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2947">
                                            <p:txEl>
                                              <p:pRg st="5" end="5"/>
                                            </p:txEl>
                                          </p:spTgt>
                                        </p:tgtEl>
                                        <p:attrNameLst>
                                          <p:attrName>style.visibility</p:attrName>
                                        </p:attrNameLst>
                                      </p:cBhvr>
                                      <p:to>
                                        <p:strVal val="visible"/>
                                      </p:to>
                                    </p:set>
                                    <p:animEffect transition="in" filter="fade">
                                      <p:cBhvr>
                                        <p:cTn id="32" dur="1000"/>
                                        <p:tgtEl>
                                          <p:spTgt spid="82947">
                                            <p:txEl>
                                              <p:pRg st="5" end="5"/>
                                            </p:txEl>
                                          </p:spTgt>
                                        </p:tgtEl>
                                      </p:cBhvr>
                                    </p:animEffect>
                                    <p:anim calcmode="lin" valueType="num">
                                      <p:cBhvr>
                                        <p:cTn id="33" dur="1000" fill="hold"/>
                                        <p:tgtEl>
                                          <p:spTgt spid="8294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2947">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2947">
                                            <p:txEl>
                                              <p:pRg st="6" end="6"/>
                                            </p:txEl>
                                          </p:spTgt>
                                        </p:tgtEl>
                                        <p:attrNameLst>
                                          <p:attrName>style.visibility</p:attrName>
                                        </p:attrNameLst>
                                      </p:cBhvr>
                                      <p:to>
                                        <p:strVal val="visible"/>
                                      </p:to>
                                    </p:set>
                                    <p:animEffect transition="in" filter="fade">
                                      <p:cBhvr>
                                        <p:cTn id="37" dur="1000"/>
                                        <p:tgtEl>
                                          <p:spTgt spid="82947">
                                            <p:txEl>
                                              <p:pRg st="6" end="6"/>
                                            </p:txEl>
                                          </p:spTgt>
                                        </p:tgtEl>
                                      </p:cBhvr>
                                    </p:animEffect>
                                    <p:anim calcmode="lin" valueType="num">
                                      <p:cBhvr>
                                        <p:cTn id="38" dur="1000" fill="hold"/>
                                        <p:tgtEl>
                                          <p:spTgt spid="82947">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82947">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2947">
                                            <p:txEl>
                                              <p:pRg st="7" end="7"/>
                                            </p:txEl>
                                          </p:spTgt>
                                        </p:tgtEl>
                                        <p:attrNameLst>
                                          <p:attrName>style.visibility</p:attrName>
                                        </p:attrNameLst>
                                      </p:cBhvr>
                                      <p:to>
                                        <p:strVal val="visible"/>
                                      </p:to>
                                    </p:set>
                                    <p:animEffect transition="in" filter="fade">
                                      <p:cBhvr>
                                        <p:cTn id="42" dur="1000"/>
                                        <p:tgtEl>
                                          <p:spTgt spid="82947">
                                            <p:txEl>
                                              <p:pRg st="7" end="7"/>
                                            </p:txEl>
                                          </p:spTgt>
                                        </p:tgtEl>
                                      </p:cBhvr>
                                    </p:animEffect>
                                    <p:anim calcmode="lin" valueType="num">
                                      <p:cBhvr>
                                        <p:cTn id="43" dur="1000" fill="hold"/>
                                        <p:tgtEl>
                                          <p:spTgt spid="82947">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8294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60723" y="1524000"/>
            <a:ext cx="8954878" cy="1143000"/>
          </a:xfrm>
        </p:spPr>
        <p:txBody>
          <a:bodyPr>
            <a:normAutofit/>
          </a:bodyPr>
          <a:lstStyle/>
          <a:p>
            <a:pPr algn="ctr" eaLnBrk="1" hangingPunct="1"/>
            <a:r>
              <a:rPr lang="en-US" altLang="en-US" sz="3000" dirty="0"/>
              <a:t>Unrelated Business Income Tax – UBIT</a:t>
            </a:r>
            <a:br>
              <a:rPr lang="en-US" altLang="en-US" sz="3000" dirty="0"/>
            </a:br>
            <a:r>
              <a:rPr lang="en-US" altLang="en-US" sz="3000" dirty="0"/>
              <a:t>Sponsorship Vs. Advertising</a:t>
            </a:r>
          </a:p>
        </p:txBody>
      </p:sp>
      <p:sp>
        <p:nvSpPr>
          <p:cNvPr id="83971" name="Rectangle 3"/>
          <p:cNvSpPr>
            <a:spLocks noGrp="1" noChangeArrowheads="1"/>
          </p:cNvSpPr>
          <p:nvPr>
            <p:ph type="body" idx="1"/>
          </p:nvPr>
        </p:nvSpPr>
        <p:spPr>
          <a:xfrm>
            <a:off x="2133600" y="2743200"/>
            <a:ext cx="8305800" cy="3962400"/>
          </a:xfrm>
        </p:spPr>
        <p:txBody>
          <a:bodyPr>
            <a:normAutofit lnSpcReduction="10000"/>
          </a:bodyPr>
          <a:lstStyle/>
          <a:p>
            <a:pPr eaLnBrk="1" hangingPunct="1">
              <a:lnSpc>
                <a:spcPct val="80000"/>
              </a:lnSpc>
            </a:pPr>
            <a:r>
              <a:rPr lang="en-US" altLang="en-US" sz="1800"/>
              <a:t>Advertising:</a:t>
            </a:r>
          </a:p>
          <a:p>
            <a:pPr lvl="1" eaLnBrk="1" hangingPunct="1">
              <a:lnSpc>
                <a:spcPct val="80000"/>
              </a:lnSpc>
            </a:pPr>
            <a:r>
              <a:rPr lang="en-US" altLang="en-US" sz="1600"/>
              <a:t>Messages contain:</a:t>
            </a:r>
          </a:p>
          <a:p>
            <a:pPr lvl="2" eaLnBrk="1" hangingPunct="1">
              <a:lnSpc>
                <a:spcPct val="80000"/>
              </a:lnSpc>
            </a:pPr>
            <a:r>
              <a:rPr lang="en-US" altLang="en-US" sz="1600"/>
              <a:t>Qualitative or comparative language</a:t>
            </a:r>
          </a:p>
          <a:p>
            <a:pPr lvl="2" eaLnBrk="1" hangingPunct="1">
              <a:lnSpc>
                <a:spcPct val="80000"/>
              </a:lnSpc>
            </a:pPr>
            <a:r>
              <a:rPr lang="en-US" altLang="en-US" sz="1600"/>
              <a:t>Endorsements</a:t>
            </a:r>
          </a:p>
          <a:p>
            <a:pPr lvl="2" eaLnBrk="1" hangingPunct="1">
              <a:lnSpc>
                <a:spcPct val="80000"/>
              </a:lnSpc>
            </a:pPr>
            <a:r>
              <a:rPr lang="en-US" altLang="en-US" sz="1600"/>
              <a:t>Inducements to purchase or use sponsor’s products or services</a:t>
            </a:r>
          </a:p>
          <a:p>
            <a:pPr lvl="2" eaLnBrk="1" hangingPunct="1">
              <a:lnSpc>
                <a:spcPct val="80000"/>
              </a:lnSpc>
            </a:pPr>
            <a:r>
              <a:rPr lang="en-US" altLang="en-US" sz="1600"/>
              <a:t>Placement of logo, business name, etc. in the organization’s printed periodical</a:t>
            </a:r>
          </a:p>
          <a:p>
            <a:pPr eaLnBrk="1" hangingPunct="1">
              <a:lnSpc>
                <a:spcPct val="80000"/>
              </a:lnSpc>
            </a:pPr>
            <a:r>
              <a:rPr lang="en-US" altLang="en-US" sz="1800"/>
              <a:t>Sponsorship acknowledgment includes;</a:t>
            </a:r>
          </a:p>
          <a:p>
            <a:pPr lvl="1" eaLnBrk="1" hangingPunct="1">
              <a:lnSpc>
                <a:spcPct val="80000"/>
              </a:lnSpc>
            </a:pPr>
            <a:r>
              <a:rPr lang="en-US" altLang="en-US" sz="1600"/>
              <a:t>Use of logos or slogans that are an established part of the sponsor’s identity</a:t>
            </a:r>
          </a:p>
          <a:p>
            <a:pPr lvl="1" eaLnBrk="1" hangingPunct="1">
              <a:lnSpc>
                <a:spcPct val="80000"/>
              </a:lnSpc>
            </a:pPr>
            <a:r>
              <a:rPr lang="en-US" altLang="en-US" sz="1600"/>
              <a:t>Distribution or display of products at a sponsored event</a:t>
            </a:r>
          </a:p>
          <a:p>
            <a:pPr eaLnBrk="1" hangingPunct="1">
              <a:lnSpc>
                <a:spcPct val="80000"/>
              </a:lnSpc>
            </a:pPr>
            <a:r>
              <a:rPr lang="en-US" altLang="en-US" sz="1800"/>
              <a:t>Contingent payments:</a:t>
            </a:r>
          </a:p>
          <a:p>
            <a:pPr lvl="1" eaLnBrk="1" hangingPunct="1">
              <a:lnSpc>
                <a:spcPct val="80000"/>
              </a:lnSpc>
            </a:pPr>
            <a:r>
              <a:rPr lang="en-US" altLang="en-US" sz="1600"/>
              <a:t>Not considered a qualified sponsorship payment if based upon:</a:t>
            </a:r>
          </a:p>
          <a:p>
            <a:pPr lvl="1" eaLnBrk="1" hangingPunct="1">
              <a:lnSpc>
                <a:spcPct val="80000"/>
              </a:lnSpc>
            </a:pPr>
            <a:r>
              <a:rPr lang="en-US" altLang="en-US" sz="1600"/>
              <a:t>Attendance at an event</a:t>
            </a:r>
          </a:p>
          <a:p>
            <a:pPr lvl="1" eaLnBrk="1" hangingPunct="1">
              <a:lnSpc>
                <a:spcPct val="80000"/>
              </a:lnSpc>
            </a:pPr>
            <a:r>
              <a:rPr lang="en-US" altLang="en-US" sz="1600"/>
              <a:t>Broadcast ratings</a:t>
            </a:r>
          </a:p>
          <a:p>
            <a:pPr lvl="1" eaLnBrk="1" hangingPunct="1">
              <a:lnSpc>
                <a:spcPct val="80000"/>
              </a:lnSpc>
            </a:pPr>
            <a:r>
              <a:rPr lang="en-US" altLang="en-US" sz="1600"/>
              <a:t>Other factors tied to the degree of public exposure</a:t>
            </a:r>
          </a:p>
        </p:txBody>
      </p:sp>
      <p:sp>
        <p:nvSpPr>
          <p:cNvPr id="4"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11</a:t>
            </a:fld>
            <a:endParaRPr lang="en-US" altLang="en-US" sz="1400" dirty="0"/>
          </a:p>
        </p:txBody>
      </p:sp>
    </p:spTree>
    <p:extLst>
      <p:ext uri="{BB962C8B-B14F-4D97-AF65-F5344CB8AC3E}">
        <p14:creationId xmlns:p14="http://schemas.microsoft.com/office/powerpoint/2010/main" val="9229871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1000"/>
                                        <p:tgtEl>
                                          <p:spTgt spid="83971">
                                            <p:txEl>
                                              <p:pRg st="0" end="0"/>
                                            </p:txEl>
                                          </p:spTgt>
                                        </p:tgtEl>
                                      </p:cBhvr>
                                    </p:animEffect>
                                    <p:anim calcmode="lin" valueType="num">
                                      <p:cBhvr>
                                        <p:cTn id="8" dur="10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39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fade">
                                      <p:cBhvr>
                                        <p:cTn id="12" dur="1000"/>
                                        <p:tgtEl>
                                          <p:spTgt spid="83971">
                                            <p:txEl>
                                              <p:pRg st="1" end="1"/>
                                            </p:txEl>
                                          </p:spTgt>
                                        </p:tgtEl>
                                      </p:cBhvr>
                                    </p:animEffect>
                                    <p:anim calcmode="lin" valueType="num">
                                      <p:cBhvr>
                                        <p:cTn id="13" dur="10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397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fade">
                                      <p:cBhvr>
                                        <p:cTn id="17" dur="1000"/>
                                        <p:tgtEl>
                                          <p:spTgt spid="83971">
                                            <p:txEl>
                                              <p:pRg st="2" end="2"/>
                                            </p:txEl>
                                          </p:spTgt>
                                        </p:tgtEl>
                                      </p:cBhvr>
                                    </p:animEffect>
                                    <p:anim calcmode="lin" valueType="num">
                                      <p:cBhvr>
                                        <p:cTn id="18" dur="10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397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fade">
                                      <p:cBhvr>
                                        <p:cTn id="22" dur="1000"/>
                                        <p:tgtEl>
                                          <p:spTgt spid="83971">
                                            <p:txEl>
                                              <p:pRg st="3" end="3"/>
                                            </p:txEl>
                                          </p:spTgt>
                                        </p:tgtEl>
                                      </p:cBhvr>
                                    </p:animEffect>
                                    <p:anim calcmode="lin" valueType="num">
                                      <p:cBhvr>
                                        <p:cTn id="23" dur="10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397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3971">
                                            <p:txEl>
                                              <p:pRg st="4" end="4"/>
                                            </p:txEl>
                                          </p:spTgt>
                                        </p:tgtEl>
                                        <p:attrNameLst>
                                          <p:attrName>style.visibility</p:attrName>
                                        </p:attrNameLst>
                                      </p:cBhvr>
                                      <p:to>
                                        <p:strVal val="visible"/>
                                      </p:to>
                                    </p:set>
                                    <p:animEffect transition="in" filter="fade">
                                      <p:cBhvr>
                                        <p:cTn id="27" dur="1000"/>
                                        <p:tgtEl>
                                          <p:spTgt spid="83971">
                                            <p:txEl>
                                              <p:pRg st="4" end="4"/>
                                            </p:txEl>
                                          </p:spTgt>
                                        </p:tgtEl>
                                      </p:cBhvr>
                                    </p:animEffect>
                                    <p:anim calcmode="lin" valueType="num">
                                      <p:cBhvr>
                                        <p:cTn id="28" dur="10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397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3971">
                                            <p:txEl>
                                              <p:pRg st="5" end="5"/>
                                            </p:txEl>
                                          </p:spTgt>
                                        </p:tgtEl>
                                        <p:attrNameLst>
                                          <p:attrName>style.visibility</p:attrName>
                                        </p:attrNameLst>
                                      </p:cBhvr>
                                      <p:to>
                                        <p:strVal val="visible"/>
                                      </p:to>
                                    </p:set>
                                    <p:animEffect transition="in" filter="fade">
                                      <p:cBhvr>
                                        <p:cTn id="32" dur="1000"/>
                                        <p:tgtEl>
                                          <p:spTgt spid="83971">
                                            <p:txEl>
                                              <p:pRg st="5" end="5"/>
                                            </p:txEl>
                                          </p:spTgt>
                                        </p:tgtEl>
                                      </p:cBhvr>
                                    </p:animEffect>
                                    <p:anim calcmode="lin" valueType="num">
                                      <p:cBhvr>
                                        <p:cTn id="33" dur="1000" fill="hold"/>
                                        <p:tgtEl>
                                          <p:spTgt spid="8397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39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3971">
                                            <p:txEl>
                                              <p:pRg st="6" end="6"/>
                                            </p:txEl>
                                          </p:spTgt>
                                        </p:tgtEl>
                                        <p:attrNameLst>
                                          <p:attrName>style.visibility</p:attrName>
                                        </p:attrNameLst>
                                      </p:cBhvr>
                                      <p:to>
                                        <p:strVal val="visible"/>
                                      </p:to>
                                    </p:set>
                                    <p:animEffect transition="in" filter="fade">
                                      <p:cBhvr>
                                        <p:cTn id="39" dur="1000"/>
                                        <p:tgtEl>
                                          <p:spTgt spid="83971">
                                            <p:txEl>
                                              <p:pRg st="6" end="6"/>
                                            </p:txEl>
                                          </p:spTgt>
                                        </p:tgtEl>
                                      </p:cBhvr>
                                    </p:animEffect>
                                    <p:anim calcmode="lin" valueType="num">
                                      <p:cBhvr>
                                        <p:cTn id="40" dur="1000" fill="hold"/>
                                        <p:tgtEl>
                                          <p:spTgt spid="8397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83971">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3971">
                                            <p:txEl>
                                              <p:pRg st="7" end="7"/>
                                            </p:txEl>
                                          </p:spTgt>
                                        </p:tgtEl>
                                        <p:attrNameLst>
                                          <p:attrName>style.visibility</p:attrName>
                                        </p:attrNameLst>
                                      </p:cBhvr>
                                      <p:to>
                                        <p:strVal val="visible"/>
                                      </p:to>
                                    </p:set>
                                    <p:animEffect transition="in" filter="fade">
                                      <p:cBhvr>
                                        <p:cTn id="44" dur="1000"/>
                                        <p:tgtEl>
                                          <p:spTgt spid="83971">
                                            <p:txEl>
                                              <p:pRg st="7" end="7"/>
                                            </p:txEl>
                                          </p:spTgt>
                                        </p:tgtEl>
                                      </p:cBhvr>
                                    </p:animEffect>
                                    <p:anim calcmode="lin" valueType="num">
                                      <p:cBhvr>
                                        <p:cTn id="45" dur="1000" fill="hold"/>
                                        <p:tgtEl>
                                          <p:spTgt spid="83971">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3971">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3971">
                                            <p:txEl>
                                              <p:pRg st="8" end="8"/>
                                            </p:txEl>
                                          </p:spTgt>
                                        </p:tgtEl>
                                        <p:attrNameLst>
                                          <p:attrName>style.visibility</p:attrName>
                                        </p:attrNameLst>
                                      </p:cBhvr>
                                      <p:to>
                                        <p:strVal val="visible"/>
                                      </p:to>
                                    </p:set>
                                    <p:animEffect transition="in" filter="fade">
                                      <p:cBhvr>
                                        <p:cTn id="49" dur="1000"/>
                                        <p:tgtEl>
                                          <p:spTgt spid="83971">
                                            <p:txEl>
                                              <p:pRg st="8" end="8"/>
                                            </p:txEl>
                                          </p:spTgt>
                                        </p:tgtEl>
                                      </p:cBhvr>
                                    </p:animEffect>
                                    <p:anim calcmode="lin" valueType="num">
                                      <p:cBhvr>
                                        <p:cTn id="50" dur="1000" fill="hold"/>
                                        <p:tgtEl>
                                          <p:spTgt spid="83971">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839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3971">
                                            <p:txEl>
                                              <p:pRg st="9" end="9"/>
                                            </p:txEl>
                                          </p:spTgt>
                                        </p:tgtEl>
                                        <p:attrNameLst>
                                          <p:attrName>style.visibility</p:attrName>
                                        </p:attrNameLst>
                                      </p:cBhvr>
                                      <p:to>
                                        <p:strVal val="visible"/>
                                      </p:to>
                                    </p:set>
                                    <p:animEffect transition="in" filter="fade">
                                      <p:cBhvr>
                                        <p:cTn id="56" dur="1000"/>
                                        <p:tgtEl>
                                          <p:spTgt spid="83971">
                                            <p:txEl>
                                              <p:pRg st="9" end="9"/>
                                            </p:txEl>
                                          </p:spTgt>
                                        </p:tgtEl>
                                      </p:cBhvr>
                                    </p:animEffect>
                                    <p:anim calcmode="lin" valueType="num">
                                      <p:cBhvr>
                                        <p:cTn id="57" dur="1000" fill="hold"/>
                                        <p:tgtEl>
                                          <p:spTgt spid="83971">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83971">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3971">
                                            <p:txEl>
                                              <p:pRg st="10" end="10"/>
                                            </p:txEl>
                                          </p:spTgt>
                                        </p:tgtEl>
                                        <p:attrNameLst>
                                          <p:attrName>style.visibility</p:attrName>
                                        </p:attrNameLst>
                                      </p:cBhvr>
                                      <p:to>
                                        <p:strVal val="visible"/>
                                      </p:to>
                                    </p:set>
                                    <p:animEffect transition="in" filter="fade">
                                      <p:cBhvr>
                                        <p:cTn id="61" dur="1000"/>
                                        <p:tgtEl>
                                          <p:spTgt spid="83971">
                                            <p:txEl>
                                              <p:pRg st="10" end="10"/>
                                            </p:txEl>
                                          </p:spTgt>
                                        </p:tgtEl>
                                      </p:cBhvr>
                                    </p:animEffect>
                                    <p:anim calcmode="lin" valueType="num">
                                      <p:cBhvr>
                                        <p:cTn id="62" dur="1000" fill="hold"/>
                                        <p:tgtEl>
                                          <p:spTgt spid="83971">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83971">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83971">
                                            <p:txEl>
                                              <p:pRg st="11" end="11"/>
                                            </p:txEl>
                                          </p:spTgt>
                                        </p:tgtEl>
                                        <p:attrNameLst>
                                          <p:attrName>style.visibility</p:attrName>
                                        </p:attrNameLst>
                                      </p:cBhvr>
                                      <p:to>
                                        <p:strVal val="visible"/>
                                      </p:to>
                                    </p:set>
                                    <p:animEffect transition="in" filter="fade">
                                      <p:cBhvr>
                                        <p:cTn id="66" dur="1000"/>
                                        <p:tgtEl>
                                          <p:spTgt spid="83971">
                                            <p:txEl>
                                              <p:pRg st="11" end="11"/>
                                            </p:txEl>
                                          </p:spTgt>
                                        </p:tgtEl>
                                      </p:cBhvr>
                                    </p:animEffect>
                                    <p:anim calcmode="lin" valueType="num">
                                      <p:cBhvr>
                                        <p:cTn id="67" dur="1000" fill="hold"/>
                                        <p:tgtEl>
                                          <p:spTgt spid="83971">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83971">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3971">
                                            <p:txEl>
                                              <p:pRg st="12" end="12"/>
                                            </p:txEl>
                                          </p:spTgt>
                                        </p:tgtEl>
                                        <p:attrNameLst>
                                          <p:attrName>style.visibility</p:attrName>
                                        </p:attrNameLst>
                                      </p:cBhvr>
                                      <p:to>
                                        <p:strVal val="visible"/>
                                      </p:to>
                                    </p:set>
                                    <p:animEffect transition="in" filter="fade">
                                      <p:cBhvr>
                                        <p:cTn id="71" dur="1000"/>
                                        <p:tgtEl>
                                          <p:spTgt spid="83971">
                                            <p:txEl>
                                              <p:pRg st="12" end="12"/>
                                            </p:txEl>
                                          </p:spTgt>
                                        </p:tgtEl>
                                      </p:cBhvr>
                                    </p:animEffect>
                                    <p:anim calcmode="lin" valueType="num">
                                      <p:cBhvr>
                                        <p:cTn id="72" dur="1000" fill="hold"/>
                                        <p:tgtEl>
                                          <p:spTgt spid="83971">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83971">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3971">
                                            <p:txEl>
                                              <p:pRg st="13" end="13"/>
                                            </p:txEl>
                                          </p:spTgt>
                                        </p:tgtEl>
                                        <p:attrNameLst>
                                          <p:attrName>style.visibility</p:attrName>
                                        </p:attrNameLst>
                                      </p:cBhvr>
                                      <p:to>
                                        <p:strVal val="visible"/>
                                      </p:to>
                                    </p:set>
                                    <p:animEffect transition="in" filter="fade">
                                      <p:cBhvr>
                                        <p:cTn id="76" dur="1000"/>
                                        <p:tgtEl>
                                          <p:spTgt spid="83971">
                                            <p:txEl>
                                              <p:pRg st="13" end="13"/>
                                            </p:txEl>
                                          </p:spTgt>
                                        </p:tgtEl>
                                      </p:cBhvr>
                                    </p:animEffect>
                                    <p:anim calcmode="lin" valueType="num">
                                      <p:cBhvr>
                                        <p:cTn id="77" dur="1000" fill="hold"/>
                                        <p:tgtEl>
                                          <p:spTgt spid="83971">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8397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04651" y="1524000"/>
            <a:ext cx="9110949" cy="1143000"/>
          </a:xfrm>
        </p:spPr>
        <p:txBody>
          <a:bodyPr>
            <a:normAutofit/>
          </a:bodyPr>
          <a:lstStyle/>
          <a:p>
            <a:pPr algn="ctr" eaLnBrk="1" hangingPunct="1"/>
            <a:r>
              <a:rPr lang="en-US" altLang="en-US" sz="3000" dirty="0"/>
              <a:t>Unrelated Business Income Tax – UBIT</a:t>
            </a:r>
            <a:br>
              <a:rPr lang="en-US" altLang="en-US" sz="3000" dirty="0"/>
            </a:br>
            <a:r>
              <a:rPr lang="en-US" altLang="en-US" sz="3000" dirty="0"/>
              <a:t>Internet</a:t>
            </a:r>
          </a:p>
        </p:txBody>
      </p:sp>
      <p:sp>
        <p:nvSpPr>
          <p:cNvPr id="84995" name="Rectangle 3"/>
          <p:cNvSpPr>
            <a:spLocks noGrp="1" noChangeArrowheads="1"/>
          </p:cNvSpPr>
          <p:nvPr>
            <p:ph type="body" idx="1"/>
          </p:nvPr>
        </p:nvSpPr>
        <p:spPr>
          <a:xfrm>
            <a:off x="2209800" y="2743200"/>
            <a:ext cx="7772400" cy="3276600"/>
          </a:xfrm>
        </p:spPr>
        <p:txBody>
          <a:bodyPr/>
          <a:lstStyle/>
          <a:p>
            <a:pPr eaLnBrk="1" hangingPunct="1"/>
            <a:endParaRPr lang="en-US" altLang="en-US" dirty="0"/>
          </a:p>
          <a:p>
            <a:pPr eaLnBrk="1" hangingPunct="1"/>
            <a:r>
              <a:rPr lang="en-US" altLang="en-US" dirty="0"/>
              <a:t>The IRS noted in 1999 that the law relating to the conduct of unrelated business does not change due to the use of the Internet.  However this is evolving State by State “Quickly”. </a:t>
            </a:r>
          </a:p>
        </p:txBody>
      </p:sp>
      <p:sp>
        <p:nvSpPr>
          <p:cNvPr id="4"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12</a:t>
            </a:fld>
            <a:endParaRPr lang="en-US" altLang="en-US" sz="1400" dirty="0"/>
          </a:p>
        </p:txBody>
      </p:sp>
    </p:spTree>
    <p:extLst>
      <p:ext uri="{BB962C8B-B14F-4D97-AF65-F5344CB8AC3E}">
        <p14:creationId xmlns:p14="http://schemas.microsoft.com/office/powerpoint/2010/main" val="4072571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animEffect transition="in" filter="fade">
                                      <p:cBhvr>
                                        <p:cTn id="7" dur="1000"/>
                                        <p:tgtEl>
                                          <p:spTgt spid="84995">
                                            <p:txEl>
                                              <p:pRg st="1" end="1"/>
                                            </p:txEl>
                                          </p:spTgt>
                                        </p:tgtEl>
                                      </p:cBhvr>
                                    </p:animEffect>
                                    <p:anim calcmode="lin" valueType="num">
                                      <p:cBhvr>
                                        <p:cTn id="8" dur="10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49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85052" y="1355381"/>
            <a:ext cx="9098097" cy="1143000"/>
          </a:xfrm>
        </p:spPr>
        <p:txBody>
          <a:bodyPr>
            <a:normAutofit/>
          </a:bodyPr>
          <a:lstStyle/>
          <a:p>
            <a:pPr algn="ctr" eaLnBrk="1" hangingPunct="1"/>
            <a:r>
              <a:rPr lang="en-US" altLang="en-US" sz="3000" dirty="0"/>
              <a:t>Unrelated Business Income Tax – UBIT</a:t>
            </a:r>
            <a:br>
              <a:rPr lang="en-US" altLang="en-US" sz="3000" dirty="0"/>
            </a:br>
            <a:r>
              <a:rPr lang="en-US" altLang="en-US" sz="3000" dirty="0"/>
              <a:t>Internet</a:t>
            </a:r>
          </a:p>
        </p:txBody>
      </p:sp>
      <p:sp>
        <p:nvSpPr>
          <p:cNvPr id="86019" name="Rectangle 3"/>
          <p:cNvSpPr>
            <a:spLocks noGrp="1" noChangeArrowheads="1"/>
          </p:cNvSpPr>
          <p:nvPr>
            <p:ph type="body" idx="1"/>
          </p:nvPr>
        </p:nvSpPr>
        <p:spPr>
          <a:xfrm>
            <a:off x="1828800" y="2489200"/>
            <a:ext cx="8610600" cy="3962400"/>
          </a:xfrm>
        </p:spPr>
        <p:txBody>
          <a:bodyPr/>
          <a:lstStyle/>
          <a:p>
            <a:pPr eaLnBrk="1" hangingPunct="1">
              <a:lnSpc>
                <a:spcPct val="90000"/>
              </a:lnSpc>
            </a:pPr>
            <a:r>
              <a:rPr lang="en-US" altLang="en-US" dirty="0"/>
              <a:t>Advertising (internet)</a:t>
            </a:r>
          </a:p>
          <a:p>
            <a:pPr lvl="1" eaLnBrk="1" hangingPunct="1">
              <a:lnSpc>
                <a:spcPct val="90000"/>
              </a:lnSpc>
            </a:pPr>
            <a:r>
              <a:rPr lang="en-US" altLang="en-US" dirty="0"/>
              <a:t>IRS includes the display of a “banner, graphic, or statement of sponsorship”</a:t>
            </a:r>
          </a:p>
          <a:p>
            <a:pPr lvl="1" eaLnBrk="1" hangingPunct="1">
              <a:lnSpc>
                <a:spcPct val="90000"/>
              </a:lnSpc>
            </a:pPr>
            <a:r>
              <a:rPr lang="en-US" altLang="en-US" dirty="0"/>
              <a:t>Issue appears to be the use of a banner as opposed to a “less obtrusive” sponsorship statement</a:t>
            </a:r>
          </a:p>
          <a:p>
            <a:pPr lvl="1" eaLnBrk="1" hangingPunct="1">
              <a:lnSpc>
                <a:spcPct val="90000"/>
              </a:lnSpc>
            </a:pPr>
            <a:r>
              <a:rPr lang="en-US" altLang="en-US" dirty="0"/>
              <a:t>Banner ads are perceived to be more appropriate to commercial sites</a:t>
            </a:r>
          </a:p>
          <a:p>
            <a:pPr eaLnBrk="1" hangingPunct="1">
              <a:lnSpc>
                <a:spcPct val="90000"/>
              </a:lnSpc>
            </a:pPr>
            <a:r>
              <a:rPr lang="en-US" altLang="en-US" dirty="0"/>
              <a:t>Sponsorship (internet)</a:t>
            </a:r>
          </a:p>
          <a:p>
            <a:pPr lvl="1" eaLnBrk="1" hangingPunct="1">
              <a:lnSpc>
                <a:spcPct val="90000"/>
              </a:lnSpc>
            </a:pPr>
            <a:r>
              <a:rPr lang="en-US" altLang="en-US" dirty="0"/>
              <a:t>Can create a link to the sponsor’s website </a:t>
            </a:r>
          </a:p>
          <a:p>
            <a:pPr lvl="1" eaLnBrk="1" hangingPunct="1">
              <a:lnSpc>
                <a:spcPct val="90000"/>
              </a:lnSpc>
            </a:pPr>
            <a:r>
              <a:rPr lang="en-US" altLang="en-US" dirty="0"/>
              <a:t>Endorsements by the organization will create advertising</a:t>
            </a:r>
          </a:p>
        </p:txBody>
      </p:sp>
      <p:sp>
        <p:nvSpPr>
          <p:cNvPr id="4" name="Slide Number Placeholder 4"/>
          <p:cNvSpPr txBox="1">
            <a:spLocks/>
          </p:cNvSpPr>
          <p:nvPr/>
        </p:nvSpPr>
        <p:spPr>
          <a:xfrm>
            <a:off x="8305800" y="6394373"/>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13</a:t>
            </a:fld>
            <a:endParaRPr lang="en-US" altLang="en-US" sz="1400" dirty="0"/>
          </a:p>
        </p:txBody>
      </p:sp>
    </p:spTree>
    <p:extLst>
      <p:ext uri="{BB962C8B-B14F-4D97-AF65-F5344CB8AC3E}">
        <p14:creationId xmlns:p14="http://schemas.microsoft.com/office/powerpoint/2010/main" val="2569021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1000"/>
                                        <p:tgtEl>
                                          <p:spTgt spid="86019">
                                            <p:txEl>
                                              <p:pRg st="0" end="0"/>
                                            </p:txEl>
                                          </p:spTgt>
                                        </p:tgtEl>
                                      </p:cBhvr>
                                    </p:animEffect>
                                    <p:anim calcmode="lin" valueType="num">
                                      <p:cBhvr>
                                        <p:cTn id="8" dur="10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60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fade">
                                      <p:cBhvr>
                                        <p:cTn id="12" dur="1000"/>
                                        <p:tgtEl>
                                          <p:spTgt spid="86019">
                                            <p:txEl>
                                              <p:pRg st="1" end="1"/>
                                            </p:txEl>
                                          </p:spTgt>
                                        </p:tgtEl>
                                      </p:cBhvr>
                                    </p:animEffect>
                                    <p:anim calcmode="lin" valueType="num">
                                      <p:cBhvr>
                                        <p:cTn id="13" dur="10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601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fade">
                                      <p:cBhvr>
                                        <p:cTn id="17" dur="1000"/>
                                        <p:tgtEl>
                                          <p:spTgt spid="86019">
                                            <p:txEl>
                                              <p:pRg st="2" end="2"/>
                                            </p:txEl>
                                          </p:spTgt>
                                        </p:tgtEl>
                                      </p:cBhvr>
                                    </p:animEffect>
                                    <p:anim calcmode="lin" valueType="num">
                                      <p:cBhvr>
                                        <p:cTn id="18" dur="10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601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fade">
                                      <p:cBhvr>
                                        <p:cTn id="22" dur="1000"/>
                                        <p:tgtEl>
                                          <p:spTgt spid="86019">
                                            <p:txEl>
                                              <p:pRg st="3" end="3"/>
                                            </p:txEl>
                                          </p:spTgt>
                                        </p:tgtEl>
                                      </p:cBhvr>
                                    </p:animEffect>
                                    <p:anim calcmode="lin" valueType="num">
                                      <p:cBhvr>
                                        <p:cTn id="23" dur="10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60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6019">
                                            <p:txEl>
                                              <p:pRg st="4" end="4"/>
                                            </p:txEl>
                                          </p:spTgt>
                                        </p:tgtEl>
                                        <p:attrNameLst>
                                          <p:attrName>style.visibility</p:attrName>
                                        </p:attrNameLst>
                                      </p:cBhvr>
                                      <p:to>
                                        <p:strVal val="visible"/>
                                      </p:to>
                                    </p:set>
                                    <p:animEffect transition="in" filter="fade">
                                      <p:cBhvr>
                                        <p:cTn id="29" dur="1000"/>
                                        <p:tgtEl>
                                          <p:spTgt spid="86019">
                                            <p:txEl>
                                              <p:pRg st="4" end="4"/>
                                            </p:txEl>
                                          </p:spTgt>
                                        </p:tgtEl>
                                      </p:cBhvr>
                                    </p:animEffect>
                                    <p:anim calcmode="lin" valueType="num">
                                      <p:cBhvr>
                                        <p:cTn id="30" dur="10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86019">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6019">
                                            <p:txEl>
                                              <p:pRg st="5" end="5"/>
                                            </p:txEl>
                                          </p:spTgt>
                                        </p:tgtEl>
                                        <p:attrNameLst>
                                          <p:attrName>style.visibility</p:attrName>
                                        </p:attrNameLst>
                                      </p:cBhvr>
                                      <p:to>
                                        <p:strVal val="visible"/>
                                      </p:to>
                                    </p:set>
                                    <p:animEffect transition="in" filter="fade">
                                      <p:cBhvr>
                                        <p:cTn id="34" dur="1000"/>
                                        <p:tgtEl>
                                          <p:spTgt spid="86019">
                                            <p:txEl>
                                              <p:pRg st="5" end="5"/>
                                            </p:txEl>
                                          </p:spTgt>
                                        </p:tgtEl>
                                      </p:cBhvr>
                                    </p:animEffect>
                                    <p:anim calcmode="lin" valueType="num">
                                      <p:cBhvr>
                                        <p:cTn id="35" dur="10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86019">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6019">
                                            <p:txEl>
                                              <p:pRg st="6" end="6"/>
                                            </p:txEl>
                                          </p:spTgt>
                                        </p:tgtEl>
                                        <p:attrNameLst>
                                          <p:attrName>style.visibility</p:attrName>
                                        </p:attrNameLst>
                                      </p:cBhvr>
                                      <p:to>
                                        <p:strVal val="visible"/>
                                      </p:to>
                                    </p:set>
                                    <p:animEffect transition="in" filter="fade">
                                      <p:cBhvr>
                                        <p:cTn id="39" dur="1000"/>
                                        <p:tgtEl>
                                          <p:spTgt spid="86019">
                                            <p:txEl>
                                              <p:pRg st="6" end="6"/>
                                            </p:txEl>
                                          </p:spTgt>
                                        </p:tgtEl>
                                      </p:cBhvr>
                                    </p:animEffect>
                                    <p:anim calcmode="lin" valueType="num">
                                      <p:cBhvr>
                                        <p:cTn id="40" dur="10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860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05000" y="1524000"/>
            <a:ext cx="8610600" cy="1143000"/>
          </a:xfrm>
        </p:spPr>
        <p:txBody>
          <a:bodyPr>
            <a:normAutofit/>
          </a:bodyPr>
          <a:lstStyle/>
          <a:p>
            <a:pPr algn="ctr" eaLnBrk="1" hangingPunct="1"/>
            <a:r>
              <a:rPr lang="en-US" altLang="en-US" sz="3000" dirty="0"/>
              <a:t>Unrelated Business Income Tax – UBIT</a:t>
            </a:r>
            <a:br>
              <a:rPr lang="en-US" altLang="en-US" sz="3000" dirty="0"/>
            </a:br>
            <a:r>
              <a:rPr lang="en-US" altLang="en-US" sz="3000" dirty="0"/>
              <a:t>Internet</a:t>
            </a:r>
          </a:p>
        </p:txBody>
      </p:sp>
      <p:sp>
        <p:nvSpPr>
          <p:cNvPr id="87043" name="Rectangle 3"/>
          <p:cNvSpPr>
            <a:spLocks noGrp="1" noChangeArrowheads="1"/>
          </p:cNvSpPr>
          <p:nvPr>
            <p:ph type="body" idx="1"/>
          </p:nvPr>
        </p:nvSpPr>
        <p:spPr>
          <a:xfrm>
            <a:off x="1828800" y="2743200"/>
            <a:ext cx="8610600" cy="3962400"/>
          </a:xfrm>
        </p:spPr>
        <p:txBody>
          <a:bodyPr>
            <a:normAutofit fontScale="92500" lnSpcReduction="10000"/>
          </a:bodyPr>
          <a:lstStyle/>
          <a:p>
            <a:pPr eaLnBrk="1" hangingPunct="1">
              <a:lnSpc>
                <a:spcPct val="80000"/>
              </a:lnSpc>
            </a:pPr>
            <a:r>
              <a:rPr lang="en-US" altLang="en-US" sz="2400"/>
              <a:t>Trade Shows (internet)</a:t>
            </a:r>
          </a:p>
          <a:p>
            <a:pPr lvl="1" eaLnBrk="1" hangingPunct="1">
              <a:lnSpc>
                <a:spcPct val="80000"/>
              </a:lnSpc>
            </a:pPr>
            <a:r>
              <a:rPr lang="en-US" altLang="en-US"/>
              <a:t>To qualify for the trade show exemption:</a:t>
            </a:r>
          </a:p>
          <a:p>
            <a:pPr lvl="1" eaLnBrk="1" hangingPunct="1">
              <a:lnSpc>
                <a:spcPct val="80000"/>
              </a:lnSpc>
            </a:pPr>
            <a:r>
              <a:rPr lang="en-US" altLang="en-US"/>
              <a:t>Should coincide with an actual event</a:t>
            </a:r>
          </a:p>
          <a:p>
            <a:pPr lvl="1" eaLnBrk="1" hangingPunct="1">
              <a:lnSpc>
                <a:spcPct val="80000"/>
              </a:lnSpc>
            </a:pPr>
            <a:r>
              <a:rPr lang="en-US" altLang="en-US"/>
              <a:t>Should consider a special section of the website available to members and interested public</a:t>
            </a:r>
          </a:p>
          <a:p>
            <a:pPr lvl="1" eaLnBrk="1" hangingPunct="1">
              <a:lnSpc>
                <a:spcPct val="80000"/>
              </a:lnSpc>
            </a:pPr>
            <a:r>
              <a:rPr lang="en-US" altLang="en-US"/>
              <a:t>Should have access to the same information available to the participants attending the meeting in person</a:t>
            </a:r>
          </a:p>
          <a:p>
            <a:pPr eaLnBrk="1" hangingPunct="1">
              <a:lnSpc>
                <a:spcPct val="80000"/>
              </a:lnSpc>
            </a:pPr>
            <a:r>
              <a:rPr lang="en-US" altLang="en-US" sz="2400"/>
              <a:t>The exemption may not be available if:</a:t>
            </a:r>
          </a:p>
          <a:p>
            <a:pPr lvl="1" eaLnBrk="1" hangingPunct="1">
              <a:lnSpc>
                <a:spcPct val="80000"/>
              </a:lnSpc>
            </a:pPr>
            <a:r>
              <a:rPr lang="en-US" altLang="en-US"/>
              <a:t>The show is available on an ongoing basis over a long period of time</a:t>
            </a:r>
          </a:p>
          <a:p>
            <a:pPr lvl="1" eaLnBrk="1" hangingPunct="1">
              <a:lnSpc>
                <a:spcPct val="80000"/>
              </a:lnSpc>
            </a:pPr>
            <a:r>
              <a:rPr lang="en-US" altLang="en-US"/>
              <a:t>No longer a specific event</a:t>
            </a:r>
          </a:p>
          <a:p>
            <a:pPr lvl="1" eaLnBrk="1" hangingPunct="1">
              <a:lnSpc>
                <a:spcPct val="80000"/>
              </a:lnSpc>
            </a:pPr>
            <a:r>
              <a:rPr lang="en-US" altLang="en-US"/>
              <a:t>The display consists of a listing of links to industry suppliers’ website</a:t>
            </a:r>
          </a:p>
        </p:txBody>
      </p:sp>
      <p:sp>
        <p:nvSpPr>
          <p:cNvPr id="4"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14</a:t>
            </a:fld>
            <a:endParaRPr lang="en-US" altLang="en-US" sz="1400" dirty="0"/>
          </a:p>
        </p:txBody>
      </p:sp>
    </p:spTree>
    <p:extLst>
      <p:ext uri="{BB962C8B-B14F-4D97-AF65-F5344CB8AC3E}">
        <p14:creationId xmlns:p14="http://schemas.microsoft.com/office/powerpoint/2010/main" val="2556130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anim calcmode="lin" valueType="num">
                                      <p:cBhvr>
                                        <p:cTn id="8" dur="10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70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fade">
                                      <p:cBhvr>
                                        <p:cTn id="12" dur="1000"/>
                                        <p:tgtEl>
                                          <p:spTgt spid="87043">
                                            <p:txEl>
                                              <p:pRg st="1" end="1"/>
                                            </p:txEl>
                                          </p:spTgt>
                                        </p:tgtEl>
                                      </p:cBhvr>
                                    </p:animEffect>
                                    <p:anim calcmode="lin" valueType="num">
                                      <p:cBhvr>
                                        <p:cTn id="13" dur="10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704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fade">
                                      <p:cBhvr>
                                        <p:cTn id="17" dur="1000"/>
                                        <p:tgtEl>
                                          <p:spTgt spid="87043">
                                            <p:txEl>
                                              <p:pRg st="2" end="2"/>
                                            </p:txEl>
                                          </p:spTgt>
                                        </p:tgtEl>
                                      </p:cBhvr>
                                    </p:animEffect>
                                    <p:anim calcmode="lin" valueType="num">
                                      <p:cBhvr>
                                        <p:cTn id="18" dur="10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704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fade">
                                      <p:cBhvr>
                                        <p:cTn id="22" dur="1000"/>
                                        <p:tgtEl>
                                          <p:spTgt spid="87043">
                                            <p:txEl>
                                              <p:pRg st="3" end="3"/>
                                            </p:txEl>
                                          </p:spTgt>
                                        </p:tgtEl>
                                      </p:cBhvr>
                                    </p:animEffect>
                                    <p:anim calcmode="lin" valueType="num">
                                      <p:cBhvr>
                                        <p:cTn id="23" dur="10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704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Effect transition="in" filter="fade">
                                      <p:cBhvr>
                                        <p:cTn id="27" dur="1000"/>
                                        <p:tgtEl>
                                          <p:spTgt spid="87043">
                                            <p:txEl>
                                              <p:pRg st="4" end="4"/>
                                            </p:txEl>
                                          </p:spTgt>
                                        </p:tgtEl>
                                      </p:cBhvr>
                                    </p:animEffect>
                                    <p:anim calcmode="lin" valueType="num">
                                      <p:cBhvr>
                                        <p:cTn id="28" dur="10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70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7043">
                                            <p:txEl>
                                              <p:pRg st="5" end="5"/>
                                            </p:txEl>
                                          </p:spTgt>
                                        </p:tgtEl>
                                        <p:attrNameLst>
                                          <p:attrName>style.visibility</p:attrName>
                                        </p:attrNameLst>
                                      </p:cBhvr>
                                      <p:to>
                                        <p:strVal val="visible"/>
                                      </p:to>
                                    </p:set>
                                    <p:animEffect transition="in" filter="fade">
                                      <p:cBhvr>
                                        <p:cTn id="34" dur="1000"/>
                                        <p:tgtEl>
                                          <p:spTgt spid="87043">
                                            <p:txEl>
                                              <p:pRg st="5" end="5"/>
                                            </p:txEl>
                                          </p:spTgt>
                                        </p:tgtEl>
                                      </p:cBhvr>
                                    </p:animEffect>
                                    <p:anim calcmode="lin" valueType="num">
                                      <p:cBhvr>
                                        <p:cTn id="35" dur="10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8704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7043">
                                            <p:txEl>
                                              <p:pRg st="6" end="6"/>
                                            </p:txEl>
                                          </p:spTgt>
                                        </p:tgtEl>
                                        <p:attrNameLst>
                                          <p:attrName>style.visibility</p:attrName>
                                        </p:attrNameLst>
                                      </p:cBhvr>
                                      <p:to>
                                        <p:strVal val="visible"/>
                                      </p:to>
                                    </p:set>
                                    <p:animEffect transition="in" filter="fade">
                                      <p:cBhvr>
                                        <p:cTn id="39" dur="1000"/>
                                        <p:tgtEl>
                                          <p:spTgt spid="87043">
                                            <p:txEl>
                                              <p:pRg st="6" end="6"/>
                                            </p:txEl>
                                          </p:spTgt>
                                        </p:tgtEl>
                                      </p:cBhvr>
                                    </p:animEffect>
                                    <p:anim calcmode="lin" valueType="num">
                                      <p:cBhvr>
                                        <p:cTn id="40" dur="1000" fill="hold"/>
                                        <p:tgtEl>
                                          <p:spTgt spid="8704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8704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7043">
                                            <p:txEl>
                                              <p:pRg st="7" end="7"/>
                                            </p:txEl>
                                          </p:spTgt>
                                        </p:tgtEl>
                                        <p:attrNameLst>
                                          <p:attrName>style.visibility</p:attrName>
                                        </p:attrNameLst>
                                      </p:cBhvr>
                                      <p:to>
                                        <p:strVal val="visible"/>
                                      </p:to>
                                    </p:set>
                                    <p:animEffect transition="in" filter="fade">
                                      <p:cBhvr>
                                        <p:cTn id="44" dur="1000"/>
                                        <p:tgtEl>
                                          <p:spTgt spid="87043">
                                            <p:txEl>
                                              <p:pRg st="7" end="7"/>
                                            </p:txEl>
                                          </p:spTgt>
                                        </p:tgtEl>
                                      </p:cBhvr>
                                    </p:animEffect>
                                    <p:anim calcmode="lin" valueType="num">
                                      <p:cBhvr>
                                        <p:cTn id="45" dur="1000" fill="hold"/>
                                        <p:tgtEl>
                                          <p:spTgt spid="8704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704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7043">
                                            <p:txEl>
                                              <p:pRg st="8" end="8"/>
                                            </p:txEl>
                                          </p:spTgt>
                                        </p:tgtEl>
                                        <p:attrNameLst>
                                          <p:attrName>style.visibility</p:attrName>
                                        </p:attrNameLst>
                                      </p:cBhvr>
                                      <p:to>
                                        <p:strVal val="visible"/>
                                      </p:to>
                                    </p:set>
                                    <p:animEffect transition="in" filter="fade">
                                      <p:cBhvr>
                                        <p:cTn id="49" dur="1000"/>
                                        <p:tgtEl>
                                          <p:spTgt spid="87043">
                                            <p:txEl>
                                              <p:pRg st="8" end="8"/>
                                            </p:txEl>
                                          </p:spTgt>
                                        </p:tgtEl>
                                      </p:cBhvr>
                                    </p:animEffect>
                                    <p:anim calcmode="lin" valueType="num">
                                      <p:cBhvr>
                                        <p:cTn id="50" dur="1000" fill="hold"/>
                                        <p:tgtEl>
                                          <p:spTgt spid="8704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8704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p:nvPr>
        </p:nvSpPr>
        <p:spPr>
          <a:xfrm>
            <a:off x="1524000" y="1411524"/>
            <a:ext cx="9144000" cy="2711907"/>
          </a:xfrm>
        </p:spPr>
        <p:txBody>
          <a:bodyPr>
            <a:noAutofit/>
          </a:bodyPr>
          <a:lstStyle/>
          <a:p>
            <a:r>
              <a:rPr lang="en-US" sz="4800" dirty="0"/>
              <a:t>Different Types</a:t>
            </a:r>
            <a:br>
              <a:rPr lang="en-US" sz="4800" dirty="0"/>
            </a:br>
            <a:r>
              <a:rPr lang="en-US" sz="4800" dirty="0"/>
              <a:t>of</a:t>
            </a:r>
            <a:br>
              <a:rPr lang="en-US" sz="4800" dirty="0"/>
            </a:br>
            <a:r>
              <a:rPr lang="en-US" sz="4800" dirty="0"/>
              <a:t>Financial and Accounting Services</a:t>
            </a:r>
          </a:p>
        </p:txBody>
      </p:sp>
    </p:spTree>
    <p:extLst>
      <p:ext uri="{BB962C8B-B14F-4D97-AF65-F5344CB8AC3E}">
        <p14:creationId xmlns:p14="http://schemas.microsoft.com/office/powerpoint/2010/main" val="24845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476500" y="1531681"/>
            <a:ext cx="7391400" cy="838200"/>
          </a:xfrm>
        </p:spPr>
        <p:txBody>
          <a:bodyPr/>
          <a:lstStyle/>
          <a:p>
            <a:pPr eaLnBrk="1" hangingPunct="1"/>
            <a:r>
              <a:rPr lang="en-US" altLang="en-US" sz="3200" dirty="0"/>
              <a:t>Accounting Services </a:t>
            </a:r>
            <a:r>
              <a:rPr lang="en-US" altLang="en-US" sz="3200" dirty="0">
                <a:sym typeface="Wingdings" pitchFamily="2" charset="2"/>
              </a:rPr>
              <a:t>– Types &gt;</a:t>
            </a:r>
            <a:endParaRPr lang="en-US" altLang="en-US" sz="3200" dirty="0"/>
          </a:p>
        </p:txBody>
      </p:sp>
      <p:sp>
        <p:nvSpPr>
          <p:cNvPr id="75779" name="Rectangle 3"/>
          <p:cNvSpPr>
            <a:spLocks noGrp="1" noChangeArrowheads="1"/>
          </p:cNvSpPr>
          <p:nvPr>
            <p:ph type="body" sz="half" idx="1"/>
          </p:nvPr>
        </p:nvSpPr>
        <p:spPr>
          <a:xfrm>
            <a:off x="1981200" y="2796178"/>
            <a:ext cx="4038600" cy="3177903"/>
          </a:xfrm>
        </p:spPr>
        <p:txBody>
          <a:bodyPr/>
          <a:lstStyle/>
          <a:p>
            <a:pPr eaLnBrk="1" hangingPunct="1"/>
            <a:r>
              <a:rPr lang="en-US" altLang="en-US" dirty="0"/>
              <a:t>Accounting Services: – </a:t>
            </a:r>
            <a:r>
              <a:rPr lang="en-US" altLang="en-US" sz="3600" b="1" u="sng" dirty="0"/>
              <a:t>Reporting</a:t>
            </a:r>
          </a:p>
          <a:p>
            <a:pPr lvl="1" eaLnBrk="1" hangingPunct="1"/>
            <a:r>
              <a:rPr lang="en-US" altLang="en-US" dirty="0"/>
              <a:t>Audit</a:t>
            </a:r>
          </a:p>
          <a:p>
            <a:pPr lvl="1" eaLnBrk="1" hangingPunct="1"/>
            <a:r>
              <a:rPr lang="en-US" altLang="en-US" dirty="0"/>
              <a:t>Review</a:t>
            </a:r>
          </a:p>
          <a:p>
            <a:pPr lvl="1" eaLnBrk="1" hangingPunct="1"/>
            <a:r>
              <a:rPr lang="en-US" altLang="en-US" dirty="0"/>
              <a:t>Compilation</a:t>
            </a:r>
          </a:p>
        </p:txBody>
      </p:sp>
      <p:sp>
        <p:nvSpPr>
          <p:cNvPr id="26628" name="Rectangle 4"/>
          <p:cNvSpPr>
            <a:spLocks noGrp="1" noChangeArrowheads="1"/>
          </p:cNvSpPr>
          <p:nvPr>
            <p:ph type="body" sz="half" idx="2"/>
          </p:nvPr>
        </p:nvSpPr>
        <p:spPr>
          <a:xfrm>
            <a:off x="6172200" y="2796178"/>
            <a:ext cx="4038600" cy="3177903"/>
          </a:xfrm>
        </p:spPr>
        <p:txBody>
          <a:bodyPr/>
          <a:lstStyle/>
          <a:p>
            <a:pPr eaLnBrk="1" hangingPunct="1"/>
            <a:r>
              <a:rPr lang="en-US" altLang="en-US" dirty="0"/>
              <a:t>Accounting Services: – </a:t>
            </a:r>
            <a:r>
              <a:rPr lang="en-US" altLang="en-US" sz="3600" b="1" u="sng" dirty="0"/>
              <a:t>Other</a:t>
            </a:r>
          </a:p>
          <a:p>
            <a:pPr lvl="1" eaLnBrk="1" hangingPunct="1"/>
            <a:r>
              <a:rPr lang="en-US" altLang="en-US" dirty="0"/>
              <a:t>Consulting</a:t>
            </a:r>
          </a:p>
          <a:p>
            <a:pPr lvl="1" eaLnBrk="1" hangingPunct="1"/>
            <a:r>
              <a:rPr lang="en-US" altLang="en-US" dirty="0"/>
              <a:t>Accounting</a:t>
            </a:r>
          </a:p>
          <a:p>
            <a:pPr lvl="1" eaLnBrk="1" hangingPunct="1"/>
            <a:r>
              <a:rPr lang="en-US" altLang="en-US" dirty="0"/>
              <a:t>Bookkeeping</a:t>
            </a:r>
          </a:p>
          <a:p>
            <a:pPr lvl="1" eaLnBrk="1" hangingPunct="1"/>
            <a:r>
              <a:rPr lang="en-US" altLang="en-US" dirty="0"/>
              <a:t>Tax</a:t>
            </a:r>
          </a:p>
          <a:p>
            <a:pPr eaLnBrk="1" hangingPunct="1"/>
            <a:endParaRPr lang="en-US" altLang="en-US" dirty="0"/>
          </a:p>
        </p:txBody>
      </p:sp>
      <p:sp>
        <p:nvSpPr>
          <p:cNvPr id="5" name="Slide Number Placeholder 4"/>
          <p:cNvSpPr>
            <a:spLocks noGrp="1"/>
          </p:cNvSpPr>
          <p:nvPr>
            <p:ph type="sldNum" sz="quarter" idx="4294967295"/>
          </p:nvPr>
        </p:nvSpPr>
        <p:spPr>
          <a:xfrm>
            <a:off x="7139848" y="6273188"/>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20" indent="-285739">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2954" indent="-228591">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136" indent="-228591">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318" indent="-228591">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499"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681"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8863"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045"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A8A6C0D-24F7-4CF8-BEF4-9B553F97A812}" type="slidenum">
              <a:rPr lang="en-US" altLang="en-US" sz="1400"/>
              <a:pPr>
                <a:spcBef>
                  <a:spcPct val="0"/>
                </a:spcBef>
                <a:buClrTx/>
                <a:buSzTx/>
                <a:buFontTx/>
                <a:buNone/>
              </a:pPr>
              <a:t>16</a:t>
            </a:fld>
            <a:endParaRPr lang="en-US" altLang="en-US" sz="1400" dirty="0"/>
          </a:p>
        </p:txBody>
      </p:sp>
    </p:spTree>
    <p:extLst>
      <p:ext uri="{BB962C8B-B14F-4D97-AF65-F5344CB8AC3E}">
        <p14:creationId xmlns:p14="http://schemas.microsoft.com/office/powerpoint/2010/main" val="6155326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ox(in)">
                                      <p:cBhvr>
                                        <p:cTn id="7" dur="500"/>
                                        <p:tgtEl>
                                          <p:spTgt spid="7577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5779">
                                            <p:txEl>
                                              <p:pRg st="1" end="1"/>
                                            </p:txEl>
                                          </p:spTgt>
                                        </p:tgtEl>
                                        <p:attrNameLst>
                                          <p:attrName>style.visibility</p:attrName>
                                        </p:attrNameLst>
                                      </p:cBhvr>
                                      <p:to>
                                        <p:strVal val="visible"/>
                                      </p:to>
                                    </p:set>
                                    <p:animEffect transition="in" filter="box(in)">
                                      <p:cBhvr>
                                        <p:cTn id="10" dur="500"/>
                                        <p:tgtEl>
                                          <p:spTgt spid="75779">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animEffect transition="in" filter="box(in)">
                                      <p:cBhvr>
                                        <p:cTn id="13" dur="500"/>
                                        <p:tgtEl>
                                          <p:spTgt spid="75779">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5779">
                                            <p:txEl>
                                              <p:pRg st="3" end="3"/>
                                            </p:txEl>
                                          </p:spTgt>
                                        </p:tgtEl>
                                        <p:attrNameLst>
                                          <p:attrName>style.visibility</p:attrName>
                                        </p:attrNameLst>
                                      </p:cBhvr>
                                      <p:to>
                                        <p:strVal val="visible"/>
                                      </p:to>
                                    </p:set>
                                    <p:animEffect transition="in" filter="box(in)">
                                      <p:cBhvr>
                                        <p:cTn id="16" dur="5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428081" y="1235725"/>
            <a:ext cx="7335838" cy="1143000"/>
          </a:xfrm>
        </p:spPr>
        <p:txBody>
          <a:bodyPr/>
          <a:lstStyle/>
          <a:p>
            <a:pPr algn="r" eaLnBrk="1" hangingPunct="1"/>
            <a:r>
              <a:rPr lang="en-US" altLang="en-US" dirty="0"/>
              <a:t>Financial Statement Audit</a:t>
            </a:r>
          </a:p>
        </p:txBody>
      </p:sp>
      <p:sp>
        <p:nvSpPr>
          <p:cNvPr id="77827" name="Rectangle 3"/>
          <p:cNvSpPr>
            <a:spLocks noGrp="1" noChangeArrowheads="1"/>
          </p:cNvSpPr>
          <p:nvPr>
            <p:ph type="body" idx="1"/>
          </p:nvPr>
        </p:nvSpPr>
        <p:spPr>
          <a:xfrm>
            <a:off x="1981200" y="2438400"/>
            <a:ext cx="8001000" cy="4114800"/>
          </a:xfrm>
        </p:spPr>
        <p:txBody>
          <a:bodyPr/>
          <a:lstStyle/>
          <a:p>
            <a:pPr eaLnBrk="1" hangingPunct="1"/>
            <a:r>
              <a:rPr lang="en-US" altLang="en-US" sz="3000" dirty="0"/>
              <a:t>Finding an Auditor</a:t>
            </a:r>
          </a:p>
          <a:p>
            <a:pPr lvl="1" eaLnBrk="1" hangingPunct="1"/>
            <a:r>
              <a:rPr lang="en-US" altLang="en-US" sz="2667" dirty="0"/>
              <a:t>When to Get Started</a:t>
            </a:r>
          </a:p>
          <a:p>
            <a:pPr lvl="1" eaLnBrk="1" hangingPunct="1"/>
            <a:r>
              <a:rPr lang="en-US" altLang="en-US" sz="2667" dirty="0"/>
              <a:t>Who Drives the Process</a:t>
            </a:r>
          </a:p>
          <a:p>
            <a:pPr lvl="1" eaLnBrk="1" hangingPunct="1"/>
            <a:r>
              <a:rPr lang="en-US" altLang="en-US" sz="2667" dirty="0"/>
              <a:t>What are Criteria (what are you looking for)</a:t>
            </a:r>
          </a:p>
          <a:p>
            <a:pPr lvl="1" eaLnBrk="1" hangingPunct="1"/>
            <a:r>
              <a:rPr lang="en-US" altLang="en-US" sz="2667" dirty="0"/>
              <a:t>Economics Today</a:t>
            </a:r>
          </a:p>
          <a:p>
            <a:pPr lvl="2" eaLnBrk="1" hangingPunct="1"/>
            <a:r>
              <a:rPr lang="en-US" altLang="en-US" sz="2333" dirty="0"/>
              <a:t>Costs</a:t>
            </a:r>
          </a:p>
          <a:p>
            <a:pPr lvl="2" eaLnBrk="1" hangingPunct="1"/>
            <a:r>
              <a:rPr lang="en-US" altLang="en-US" sz="2333" dirty="0"/>
              <a:t>Reality</a:t>
            </a:r>
          </a:p>
          <a:p>
            <a:pPr lvl="2" eaLnBrk="1" hangingPunct="1"/>
            <a:r>
              <a:rPr lang="en-US" altLang="en-US" sz="2333" dirty="0"/>
              <a:t>Strategy</a:t>
            </a:r>
            <a:endParaRPr lang="en-US" altLang="en-US" dirty="0"/>
          </a:p>
        </p:txBody>
      </p:sp>
      <p:sp>
        <p:nvSpPr>
          <p:cNvPr id="4"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17</a:t>
            </a:fld>
            <a:endParaRPr lang="en-US" altLang="en-US" sz="1400" dirty="0"/>
          </a:p>
        </p:txBody>
      </p:sp>
    </p:spTree>
    <p:extLst>
      <p:ext uri="{BB962C8B-B14F-4D97-AF65-F5344CB8AC3E}">
        <p14:creationId xmlns:p14="http://schemas.microsoft.com/office/powerpoint/2010/main" val="12279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ox(in)">
                                      <p:cBhvr>
                                        <p:cTn id="7" dur="500"/>
                                        <p:tgtEl>
                                          <p:spTgt spid="7782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7827">
                                            <p:txEl>
                                              <p:pRg st="1" end="1"/>
                                            </p:txEl>
                                          </p:spTgt>
                                        </p:tgtEl>
                                        <p:attrNameLst>
                                          <p:attrName>style.visibility</p:attrName>
                                        </p:attrNameLst>
                                      </p:cBhvr>
                                      <p:to>
                                        <p:strVal val="visible"/>
                                      </p:to>
                                    </p:set>
                                    <p:animEffect transition="in" filter="box(in)">
                                      <p:cBhvr>
                                        <p:cTn id="10" dur="500"/>
                                        <p:tgtEl>
                                          <p:spTgt spid="77827">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animEffect transition="in" filter="box(in)">
                                      <p:cBhvr>
                                        <p:cTn id="13" dur="500"/>
                                        <p:tgtEl>
                                          <p:spTgt spid="77827">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7827">
                                            <p:txEl>
                                              <p:pRg st="3" end="3"/>
                                            </p:txEl>
                                          </p:spTgt>
                                        </p:tgtEl>
                                        <p:attrNameLst>
                                          <p:attrName>style.visibility</p:attrName>
                                        </p:attrNameLst>
                                      </p:cBhvr>
                                      <p:to>
                                        <p:strVal val="visible"/>
                                      </p:to>
                                    </p:set>
                                    <p:animEffect transition="in" filter="box(in)">
                                      <p:cBhvr>
                                        <p:cTn id="16" dur="500"/>
                                        <p:tgtEl>
                                          <p:spTgt spid="77827">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animEffect transition="in" filter="box(in)">
                                      <p:cBhvr>
                                        <p:cTn id="19" dur="500"/>
                                        <p:tgtEl>
                                          <p:spTgt spid="77827">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7827">
                                            <p:txEl>
                                              <p:pRg st="5" end="5"/>
                                            </p:txEl>
                                          </p:spTgt>
                                        </p:tgtEl>
                                        <p:attrNameLst>
                                          <p:attrName>style.visibility</p:attrName>
                                        </p:attrNameLst>
                                      </p:cBhvr>
                                      <p:to>
                                        <p:strVal val="visible"/>
                                      </p:to>
                                    </p:set>
                                    <p:animEffect transition="in" filter="box(in)">
                                      <p:cBhvr>
                                        <p:cTn id="22" dur="500"/>
                                        <p:tgtEl>
                                          <p:spTgt spid="77827">
                                            <p:txEl>
                                              <p:pRg st="5" end="5"/>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7827">
                                            <p:txEl>
                                              <p:pRg st="6" end="6"/>
                                            </p:txEl>
                                          </p:spTgt>
                                        </p:tgtEl>
                                        <p:attrNameLst>
                                          <p:attrName>style.visibility</p:attrName>
                                        </p:attrNameLst>
                                      </p:cBhvr>
                                      <p:to>
                                        <p:strVal val="visible"/>
                                      </p:to>
                                    </p:set>
                                    <p:animEffect transition="in" filter="box(in)">
                                      <p:cBhvr>
                                        <p:cTn id="25" dur="500"/>
                                        <p:tgtEl>
                                          <p:spTgt spid="77827">
                                            <p:txEl>
                                              <p:pRg st="6" end="6"/>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77827">
                                            <p:txEl>
                                              <p:pRg st="7" end="7"/>
                                            </p:txEl>
                                          </p:spTgt>
                                        </p:tgtEl>
                                        <p:attrNameLst>
                                          <p:attrName>style.visibility</p:attrName>
                                        </p:attrNameLst>
                                      </p:cBhvr>
                                      <p:to>
                                        <p:strVal val="visible"/>
                                      </p:to>
                                    </p:set>
                                    <p:animEffect transition="in" filter="box(in)">
                                      <p:cBhvr>
                                        <p:cTn id="28" dur="500"/>
                                        <p:tgtEl>
                                          <p:spTgt spid="77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428081" y="1298154"/>
            <a:ext cx="7335838" cy="1143000"/>
          </a:xfrm>
        </p:spPr>
        <p:txBody>
          <a:bodyPr/>
          <a:lstStyle/>
          <a:p>
            <a:pPr algn="r" eaLnBrk="1" hangingPunct="1"/>
            <a:r>
              <a:rPr lang="en-US" altLang="en-US" dirty="0"/>
              <a:t>Financial Statement Audit</a:t>
            </a:r>
          </a:p>
        </p:txBody>
      </p:sp>
      <p:sp>
        <p:nvSpPr>
          <p:cNvPr id="78851" name="Rectangle 3"/>
          <p:cNvSpPr>
            <a:spLocks noGrp="1" noChangeArrowheads="1"/>
          </p:cNvSpPr>
          <p:nvPr>
            <p:ph type="body" idx="1"/>
          </p:nvPr>
        </p:nvSpPr>
        <p:spPr>
          <a:xfrm>
            <a:off x="1981200" y="2667000"/>
            <a:ext cx="8229600" cy="3810000"/>
          </a:xfrm>
        </p:spPr>
        <p:txBody>
          <a:bodyPr>
            <a:normAutofit/>
          </a:bodyPr>
          <a:lstStyle/>
          <a:p>
            <a:pPr eaLnBrk="1" hangingPunct="1"/>
            <a:r>
              <a:rPr lang="en-US" altLang="en-US" sz="3000" dirty="0"/>
              <a:t>Audit Committees</a:t>
            </a:r>
          </a:p>
          <a:p>
            <a:pPr lvl="1" eaLnBrk="1" hangingPunct="1"/>
            <a:r>
              <a:rPr lang="en-US" altLang="en-US" sz="2667" dirty="0"/>
              <a:t>Do you Have an Audit Committee?</a:t>
            </a:r>
          </a:p>
          <a:p>
            <a:pPr lvl="2" eaLnBrk="1" hangingPunct="1"/>
            <a:r>
              <a:rPr lang="en-US" altLang="en-US" sz="2333" dirty="0"/>
              <a:t>What to Do If You Do Not Have One</a:t>
            </a:r>
          </a:p>
          <a:p>
            <a:pPr lvl="1" eaLnBrk="1" hangingPunct="1"/>
            <a:r>
              <a:rPr lang="en-US" altLang="en-US" sz="2667" dirty="0"/>
              <a:t>Are They Independent?</a:t>
            </a:r>
          </a:p>
          <a:p>
            <a:pPr lvl="2" eaLnBrk="1" hangingPunct="1"/>
            <a:r>
              <a:rPr lang="en-US" altLang="en-US" sz="2333" dirty="0"/>
              <a:t>Make-Up</a:t>
            </a:r>
          </a:p>
          <a:p>
            <a:pPr lvl="2" eaLnBrk="1" hangingPunct="1"/>
            <a:r>
              <a:rPr lang="en-US" altLang="en-US" sz="2333" dirty="0"/>
              <a:t>Operating Policies</a:t>
            </a:r>
          </a:p>
          <a:p>
            <a:pPr lvl="2" eaLnBrk="1" hangingPunct="1"/>
            <a:r>
              <a:rPr lang="en-US" altLang="en-US" sz="2333" dirty="0"/>
              <a:t>Authority</a:t>
            </a:r>
          </a:p>
          <a:p>
            <a:pPr lvl="1" eaLnBrk="1" hangingPunct="1"/>
            <a:r>
              <a:rPr lang="en-US" altLang="en-US" sz="2667" dirty="0"/>
              <a:t>The Board’s Role</a:t>
            </a:r>
            <a:endParaRPr lang="en-US" altLang="en-US" dirty="0"/>
          </a:p>
        </p:txBody>
      </p:sp>
      <p:sp>
        <p:nvSpPr>
          <p:cNvPr id="4"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18</a:t>
            </a:fld>
            <a:endParaRPr lang="en-US" altLang="en-US" sz="1400" dirty="0"/>
          </a:p>
        </p:txBody>
      </p:sp>
    </p:spTree>
    <p:extLst>
      <p:ext uri="{BB962C8B-B14F-4D97-AF65-F5344CB8AC3E}">
        <p14:creationId xmlns:p14="http://schemas.microsoft.com/office/powerpoint/2010/main" val="97029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box(in)">
                                      <p:cBhvr>
                                        <p:cTn id="7" dur="500"/>
                                        <p:tgtEl>
                                          <p:spTgt spid="78851">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8851">
                                            <p:txEl>
                                              <p:pRg st="1" end="1"/>
                                            </p:txEl>
                                          </p:spTgt>
                                        </p:tgtEl>
                                        <p:attrNameLst>
                                          <p:attrName>style.visibility</p:attrName>
                                        </p:attrNameLst>
                                      </p:cBhvr>
                                      <p:to>
                                        <p:strVal val="visible"/>
                                      </p:to>
                                    </p:set>
                                    <p:animEffect transition="in" filter="box(in)">
                                      <p:cBhvr>
                                        <p:cTn id="10" dur="500"/>
                                        <p:tgtEl>
                                          <p:spTgt spid="78851">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Effect transition="in" filter="box(in)">
                                      <p:cBhvr>
                                        <p:cTn id="13" dur="500"/>
                                        <p:tgtEl>
                                          <p:spTgt spid="78851">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8851">
                                            <p:txEl>
                                              <p:pRg st="3" end="3"/>
                                            </p:txEl>
                                          </p:spTgt>
                                        </p:tgtEl>
                                        <p:attrNameLst>
                                          <p:attrName>style.visibility</p:attrName>
                                        </p:attrNameLst>
                                      </p:cBhvr>
                                      <p:to>
                                        <p:strVal val="visible"/>
                                      </p:to>
                                    </p:set>
                                    <p:animEffect transition="in" filter="box(in)">
                                      <p:cBhvr>
                                        <p:cTn id="16" dur="500"/>
                                        <p:tgtEl>
                                          <p:spTgt spid="78851">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8851">
                                            <p:txEl>
                                              <p:pRg st="4" end="4"/>
                                            </p:txEl>
                                          </p:spTgt>
                                        </p:tgtEl>
                                        <p:attrNameLst>
                                          <p:attrName>style.visibility</p:attrName>
                                        </p:attrNameLst>
                                      </p:cBhvr>
                                      <p:to>
                                        <p:strVal val="visible"/>
                                      </p:to>
                                    </p:set>
                                    <p:animEffect transition="in" filter="box(in)">
                                      <p:cBhvr>
                                        <p:cTn id="19" dur="500"/>
                                        <p:tgtEl>
                                          <p:spTgt spid="78851">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8851">
                                            <p:txEl>
                                              <p:pRg st="5" end="5"/>
                                            </p:txEl>
                                          </p:spTgt>
                                        </p:tgtEl>
                                        <p:attrNameLst>
                                          <p:attrName>style.visibility</p:attrName>
                                        </p:attrNameLst>
                                      </p:cBhvr>
                                      <p:to>
                                        <p:strVal val="visible"/>
                                      </p:to>
                                    </p:set>
                                    <p:animEffect transition="in" filter="box(in)">
                                      <p:cBhvr>
                                        <p:cTn id="22" dur="500"/>
                                        <p:tgtEl>
                                          <p:spTgt spid="78851">
                                            <p:txEl>
                                              <p:pRg st="5" end="5"/>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8851">
                                            <p:txEl>
                                              <p:pRg st="6" end="6"/>
                                            </p:txEl>
                                          </p:spTgt>
                                        </p:tgtEl>
                                        <p:attrNameLst>
                                          <p:attrName>style.visibility</p:attrName>
                                        </p:attrNameLst>
                                      </p:cBhvr>
                                      <p:to>
                                        <p:strVal val="visible"/>
                                      </p:to>
                                    </p:set>
                                    <p:animEffect transition="in" filter="box(in)">
                                      <p:cBhvr>
                                        <p:cTn id="25" dur="500"/>
                                        <p:tgtEl>
                                          <p:spTgt spid="78851">
                                            <p:txEl>
                                              <p:pRg st="6" end="6"/>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78851">
                                            <p:txEl>
                                              <p:pRg st="7" end="7"/>
                                            </p:txEl>
                                          </p:spTgt>
                                        </p:tgtEl>
                                        <p:attrNameLst>
                                          <p:attrName>style.visibility</p:attrName>
                                        </p:attrNameLst>
                                      </p:cBhvr>
                                      <p:to>
                                        <p:strVal val="visible"/>
                                      </p:to>
                                    </p:set>
                                    <p:animEffect transition="in" filter="box(in)">
                                      <p:cBhvr>
                                        <p:cTn id="28"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428081" y="1355993"/>
            <a:ext cx="7335838" cy="1143000"/>
          </a:xfrm>
        </p:spPr>
        <p:txBody>
          <a:bodyPr/>
          <a:lstStyle/>
          <a:p>
            <a:pPr algn="r" eaLnBrk="1" hangingPunct="1"/>
            <a:r>
              <a:rPr lang="en-US" altLang="en-US" dirty="0"/>
              <a:t>Financial Statement Audit</a:t>
            </a:r>
          </a:p>
        </p:txBody>
      </p:sp>
      <p:sp>
        <p:nvSpPr>
          <p:cNvPr id="79875" name="Rectangle 3"/>
          <p:cNvSpPr>
            <a:spLocks noGrp="1" noChangeArrowheads="1"/>
          </p:cNvSpPr>
          <p:nvPr>
            <p:ph type="body" idx="1"/>
          </p:nvPr>
        </p:nvSpPr>
        <p:spPr>
          <a:xfrm>
            <a:off x="1905000" y="2743200"/>
            <a:ext cx="8229600" cy="3810000"/>
          </a:xfrm>
        </p:spPr>
        <p:txBody>
          <a:bodyPr>
            <a:normAutofit/>
          </a:bodyPr>
          <a:lstStyle/>
          <a:p>
            <a:pPr eaLnBrk="1" hangingPunct="1"/>
            <a:r>
              <a:rPr lang="en-US" altLang="en-US" sz="3000" dirty="0"/>
              <a:t>Audit Reports</a:t>
            </a:r>
          </a:p>
          <a:p>
            <a:pPr lvl="1" eaLnBrk="1" hangingPunct="1"/>
            <a:r>
              <a:rPr lang="en-US" altLang="en-US" sz="2667" dirty="0"/>
              <a:t>Opinion</a:t>
            </a:r>
          </a:p>
          <a:p>
            <a:pPr lvl="1" eaLnBrk="1" hangingPunct="1"/>
            <a:r>
              <a:rPr lang="en-US" altLang="en-US" sz="2667" dirty="0"/>
              <a:t>Internal Controls (AU-C Section 265)</a:t>
            </a:r>
          </a:p>
          <a:p>
            <a:pPr lvl="2" eaLnBrk="1" hangingPunct="1"/>
            <a:r>
              <a:rPr lang="en-US" altLang="en-US" sz="2333" dirty="0"/>
              <a:t>Material Weaknesses</a:t>
            </a:r>
          </a:p>
          <a:p>
            <a:pPr lvl="2" eaLnBrk="1" hangingPunct="1"/>
            <a:r>
              <a:rPr lang="en-US" altLang="en-US" sz="2333" dirty="0"/>
              <a:t>Significant Deficiencies</a:t>
            </a:r>
          </a:p>
          <a:p>
            <a:pPr lvl="2" eaLnBrk="1" hangingPunct="1"/>
            <a:r>
              <a:rPr lang="en-US" altLang="en-US" sz="2333" dirty="0"/>
              <a:t>Other Matters</a:t>
            </a:r>
          </a:p>
          <a:p>
            <a:pPr lvl="1" eaLnBrk="1" hangingPunct="1"/>
            <a:r>
              <a:rPr lang="en-US" altLang="en-US" sz="2667" dirty="0"/>
              <a:t>Required Communications Letter (AU-C 260)</a:t>
            </a:r>
          </a:p>
        </p:txBody>
      </p:sp>
      <p:sp>
        <p:nvSpPr>
          <p:cNvPr id="4"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19</a:t>
            </a:fld>
            <a:endParaRPr lang="en-US" altLang="en-US" sz="1400" dirty="0"/>
          </a:p>
        </p:txBody>
      </p:sp>
    </p:spTree>
    <p:extLst>
      <p:ext uri="{BB962C8B-B14F-4D97-AF65-F5344CB8AC3E}">
        <p14:creationId xmlns:p14="http://schemas.microsoft.com/office/powerpoint/2010/main" val="258701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box(in)">
                                      <p:cBhvr>
                                        <p:cTn id="7" dur="500"/>
                                        <p:tgtEl>
                                          <p:spTgt spid="79875">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9875">
                                            <p:txEl>
                                              <p:pRg st="1" end="1"/>
                                            </p:txEl>
                                          </p:spTgt>
                                        </p:tgtEl>
                                        <p:attrNameLst>
                                          <p:attrName>style.visibility</p:attrName>
                                        </p:attrNameLst>
                                      </p:cBhvr>
                                      <p:to>
                                        <p:strVal val="visible"/>
                                      </p:to>
                                    </p:set>
                                    <p:animEffect transition="in" filter="box(in)">
                                      <p:cBhvr>
                                        <p:cTn id="10" dur="500"/>
                                        <p:tgtEl>
                                          <p:spTgt spid="79875">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9875">
                                            <p:txEl>
                                              <p:pRg st="2" end="2"/>
                                            </p:txEl>
                                          </p:spTgt>
                                        </p:tgtEl>
                                        <p:attrNameLst>
                                          <p:attrName>style.visibility</p:attrName>
                                        </p:attrNameLst>
                                      </p:cBhvr>
                                      <p:to>
                                        <p:strVal val="visible"/>
                                      </p:to>
                                    </p:set>
                                    <p:animEffect transition="in" filter="box(in)">
                                      <p:cBhvr>
                                        <p:cTn id="13" dur="500"/>
                                        <p:tgtEl>
                                          <p:spTgt spid="7987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9875">
                                            <p:txEl>
                                              <p:pRg st="3" end="3"/>
                                            </p:txEl>
                                          </p:spTgt>
                                        </p:tgtEl>
                                        <p:attrNameLst>
                                          <p:attrName>style.visibility</p:attrName>
                                        </p:attrNameLst>
                                      </p:cBhvr>
                                      <p:to>
                                        <p:strVal val="visible"/>
                                      </p:to>
                                    </p:set>
                                    <p:animEffect transition="in" filter="box(in)">
                                      <p:cBhvr>
                                        <p:cTn id="16" dur="500"/>
                                        <p:tgtEl>
                                          <p:spTgt spid="79875">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9875">
                                            <p:txEl>
                                              <p:pRg st="4" end="4"/>
                                            </p:txEl>
                                          </p:spTgt>
                                        </p:tgtEl>
                                        <p:attrNameLst>
                                          <p:attrName>style.visibility</p:attrName>
                                        </p:attrNameLst>
                                      </p:cBhvr>
                                      <p:to>
                                        <p:strVal val="visible"/>
                                      </p:to>
                                    </p:set>
                                    <p:animEffect transition="in" filter="box(in)">
                                      <p:cBhvr>
                                        <p:cTn id="19" dur="500"/>
                                        <p:tgtEl>
                                          <p:spTgt spid="79875">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9875">
                                            <p:txEl>
                                              <p:pRg st="5" end="5"/>
                                            </p:txEl>
                                          </p:spTgt>
                                        </p:tgtEl>
                                        <p:attrNameLst>
                                          <p:attrName>style.visibility</p:attrName>
                                        </p:attrNameLst>
                                      </p:cBhvr>
                                      <p:to>
                                        <p:strVal val="visible"/>
                                      </p:to>
                                    </p:set>
                                    <p:animEffect transition="in" filter="box(in)">
                                      <p:cBhvr>
                                        <p:cTn id="22" dur="500"/>
                                        <p:tgtEl>
                                          <p:spTgt spid="79875">
                                            <p:txEl>
                                              <p:pRg st="5" end="5"/>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9875">
                                            <p:txEl>
                                              <p:pRg st="6" end="6"/>
                                            </p:txEl>
                                          </p:spTgt>
                                        </p:tgtEl>
                                        <p:attrNameLst>
                                          <p:attrName>style.visibility</p:attrName>
                                        </p:attrNameLst>
                                      </p:cBhvr>
                                      <p:to>
                                        <p:strVal val="visible"/>
                                      </p:to>
                                    </p:set>
                                    <p:animEffect transition="in" filter="box(in)">
                                      <p:cBhvr>
                                        <p:cTn id="25" dur="500"/>
                                        <p:tgtEl>
                                          <p:spTgt spid="7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62410" y="1361440"/>
            <a:ext cx="6228203" cy="1143000"/>
          </a:xfrm>
        </p:spPr>
        <p:txBody>
          <a:bodyPr>
            <a:normAutofit/>
          </a:bodyPr>
          <a:lstStyle/>
          <a:p>
            <a:pPr eaLnBrk="1" hangingPunct="1"/>
            <a:r>
              <a:rPr lang="en-US" altLang="en-US" sz="3600" dirty="0"/>
              <a:t>   LEARNING OBJECTIVES</a:t>
            </a:r>
            <a:br>
              <a:rPr lang="en-US" altLang="en-US" sz="4000" dirty="0"/>
            </a:br>
            <a:r>
              <a:rPr lang="en-US" altLang="en-US" sz="4000" dirty="0"/>
              <a:t>		</a:t>
            </a:r>
            <a:r>
              <a:rPr lang="en-US" altLang="en-US" sz="2800" dirty="0"/>
              <a:t>You Will Learn About:</a:t>
            </a:r>
          </a:p>
        </p:txBody>
      </p:sp>
      <p:sp>
        <p:nvSpPr>
          <p:cNvPr id="11267" name="Rectangle 3"/>
          <p:cNvSpPr>
            <a:spLocks noGrp="1" noChangeArrowheads="1"/>
          </p:cNvSpPr>
          <p:nvPr>
            <p:ph type="body" sz="half" idx="1"/>
          </p:nvPr>
        </p:nvSpPr>
        <p:spPr>
          <a:xfrm>
            <a:off x="1119053" y="2572898"/>
            <a:ext cx="4297680" cy="4191000"/>
          </a:xfrm>
        </p:spPr>
        <p:txBody>
          <a:bodyPr/>
          <a:lstStyle/>
          <a:p>
            <a:pPr eaLnBrk="1" hangingPunct="1">
              <a:buFontTx/>
              <a:buNone/>
            </a:pPr>
            <a:r>
              <a:rPr lang="en-US" altLang="en-US" sz="3200" dirty="0"/>
              <a:t>Session-Part I:</a:t>
            </a:r>
          </a:p>
          <a:p>
            <a:pPr eaLnBrk="1" hangingPunct="1"/>
            <a:r>
              <a:rPr lang="en-US" altLang="en-US" sz="2000" dirty="0"/>
              <a:t>Unrelated Business Income Tax – UBIT</a:t>
            </a:r>
          </a:p>
          <a:p>
            <a:pPr lvl="1" eaLnBrk="1" hangingPunct="1"/>
            <a:r>
              <a:rPr lang="en-US" altLang="en-US" sz="1800" dirty="0"/>
              <a:t>Definitions</a:t>
            </a:r>
          </a:p>
          <a:p>
            <a:pPr lvl="1" eaLnBrk="1" hangingPunct="1"/>
            <a:r>
              <a:rPr lang="en-US" altLang="en-US" sz="1800" dirty="0"/>
              <a:t>Examples</a:t>
            </a:r>
          </a:p>
          <a:p>
            <a:pPr lvl="1" eaLnBrk="1" hangingPunct="1"/>
            <a:r>
              <a:rPr lang="en-US" altLang="en-US" sz="1800" dirty="0"/>
              <a:t>Excluded Activities</a:t>
            </a:r>
          </a:p>
          <a:p>
            <a:pPr lvl="1" eaLnBrk="1" hangingPunct="1"/>
            <a:r>
              <a:rPr lang="en-US" altLang="en-US" sz="1800" dirty="0"/>
              <a:t>Sponsorships Vs. Advertising</a:t>
            </a:r>
          </a:p>
          <a:p>
            <a:pPr lvl="1" eaLnBrk="1" hangingPunct="1"/>
            <a:r>
              <a:rPr lang="en-US" altLang="en-US" sz="1800" dirty="0"/>
              <a:t>Internet</a:t>
            </a:r>
          </a:p>
          <a:p>
            <a:r>
              <a:rPr lang="en-US" altLang="en-US" sz="2000" dirty="0"/>
              <a:t>Financial Statement Audits – What to Look For</a:t>
            </a:r>
          </a:p>
        </p:txBody>
      </p:sp>
      <p:sp>
        <p:nvSpPr>
          <p:cNvPr id="11268" name="Rectangle 4"/>
          <p:cNvSpPr>
            <a:spLocks noGrp="1" noChangeArrowheads="1"/>
          </p:cNvSpPr>
          <p:nvPr>
            <p:ph type="body" sz="half" idx="2"/>
          </p:nvPr>
        </p:nvSpPr>
        <p:spPr>
          <a:xfrm>
            <a:off x="6775269" y="2572898"/>
            <a:ext cx="4230688" cy="3962400"/>
          </a:xfrm>
        </p:spPr>
        <p:txBody>
          <a:bodyPr>
            <a:normAutofit/>
          </a:bodyPr>
          <a:lstStyle/>
          <a:p>
            <a:pPr eaLnBrk="1" hangingPunct="1">
              <a:lnSpc>
                <a:spcPct val="90000"/>
              </a:lnSpc>
              <a:buFontTx/>
              <a:buNone/>
            </a:pPr>
            <a:r>
              <a:rPr lang="en-US" altLang="en-US" sz="3200" dirty="0"/>
              <a:t>Session-Part II:</a:t>
            </a:r>
          </a:p>
          <a:p>
            <a:pPr eaLnBrk="1" hangingPunct="1">
              <a:lnSpc>
                <a:spcPct val="90000"/>
              </a:lnSpc>
            </a:pPr>
            <a:r>
              <a:rPr lang="en-US" altLang="en-US" sz="2000" dirty="0"/>
              <a:t>Internal Controls – Basic Building Blocks</a:t>
            </a:r>
          </a:p>
          <a:p>
            <a:pPr>
              <a:defRPr/>
            </a:pPr>
            <a:r>
              <a:rPr lang="en-US" altLang="en-US" sz="2000" dirty="0"/>
              <a:t>Effective Financial Messaging and Using Dashboards</a:t>
            </a:r>
          </a:p>
          <a:p>
            <a:r>
              <a:rPr lang="en-US" altLang="en-US" sz="2000" dirty="0"/>
              <a:t>Top Ten List for Improving Fiscal and Financial Sustainability</a:t>
            </a:r>
          </a:p>
          <a:p>
            <a:pPr eaLnBrk="1" hangingPunct="1">
              <a:lnSpc>
                <a:spcPct val="90000"/>
              </a:lnSpc>
            </a:pPr>
            <a:endParaRPr lang="en-US" altLang="en-US" dirty="0"/>
          </a:p>
        </p:txBody>
      </p:sp>
      <p:sp>
        <p:nvSpPr>
          <p:cNvPr id="5" name="Slide Number Placeholder 4"/>
          <p:cNvSpPr>
            <a:spLocks noGrp="1"/>
          </p:cNvSpPr>
          <p:nvPr>
            <p:ph type="sldNum" sz="quarter" idx="4294967295"/>
          </p:nvPr>
        </p:nvSpPr>
        <p:spPr>
          <a:xfrm>
            <a:off x="7121487" y="6306698"/>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20" indent="-285739">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2954" indent="-228591">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136" indent="-228591">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318" indent="-228591">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499"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681"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8863"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045"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A8A6C0D-24F7-4CF8-BEF4-9B553F97A812}" type="slidenum">
              <a:rPr lang="en-US" altLang="en-US" sz="1400"/>
              <a:pPr>
                <a:spcBef>
                  <a:spcPct val="0"/>
                </a:spcBef>
                <a:buClrTx/>
                <a:buSzTx/>
                <a:buFontTx/>
                <a:buNone/>
              </a:pPr>
              <a:t>2</a:t>
            </a:fld>
            <a:endParaRPr lang="en-US" altLang="en-US" sz="1400" dirty="0"/>
          </a:p>
        </p:txBody>
      </p:sp>
    </p:spTree>
    <p:extLst>
      <p:ext uri="{BB962C8B-B14F-4D97-AF65-F5344CB8AC3E}">
        <p14:creationId xmlns:p14="http://schemas.microsoft.com/office/powerpoint/2010/main" val="325744802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13" dur="500"/>
                                        <p:tgtEl>
                                          <p:spTgt spid="1126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8" dur="500"/>
                                        <p:tgtEl>
                                          <p:spTgt spid="11267">
                                            <p:txEl>
                                              <p:pRg st="1" end="1"/>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21" dur="500"/>
                                        <p:tgtEl>
                                          <p:spTgt spid="11267">
                                            <p:txEl>
                                              <p:pRg st="2" end="2"/>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24" dur="500"/>
                                        <p:tgtEl>
                                          <p:spTgt spid="11267">
                                            <p:txEl>
                                              <p:pRg st="3" end="3"/>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27" dur="500"/>
                                        <p:tgtEl>
                                          <p:spTgt spid="11267">
                                            <p:txEl>
                                              <p:pRg st="4" end="4"/>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1267">
                                            <p:txEl>
                                              <p:pRg st="5" end="5"/>
                                            </p:txEl>
                                          </p:spTgt>
                                        </p:tgtEl>
                                        <p:attrNameLst>
                                          <p:attrName>style.visibility</p:attrName>
                                        </p:attrNameLst>
                                      </p:cBhvr>
                                      <p:to>
                                        <p:strVal val="visible"/>
                                      </p:to>
                                    </p:set>
                                    <p:animEffect transition="in" filter="checkerboard(across)">
                                      <p:cBhvr>
                                        <p:cTn id="30" dur="500"/>
                                        <p:tgtEl>
                                          <p:spTgt spid="11267">
                                            <p:txEl>
                                              <p:pRg st="5" end="5"/>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1267">
                                            <p:txEl>
                                              <p:pRg st="6" end="6"/>
                                            </p:txEl>
                                          </p:spTgt>
                                        </p:tgtEl>
                                        <p:attrNameLst>
                                          <p:attrName>style.visibility</p:attrName>
                                        </p:attrNameLst>
                                      </p:cBhvr>
                                      <p:to>
                                        <p:strVal val="visible"/>
                                      </p:to>
                                    </p:set>
                                    <p:animEffect transition="in" filter="checkerboard(across)">
                                      <p:cBhvr>
                                        <p:cTn id="33" dur="500"/>
                                        <p:tgtEl>
                                          <p:spTgt spid="1126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1267">
                                            <p:txEl>
                                              <p:pRg st="7" end="7"/>
                                            </p:txEl>
                                          </p:spTgt>
                                        </p:tgtEl>
                                        <p:attrNameLst>
                                          <p:attrName>style.visibility</p:attrName>
                                        </p:attrNameLst>
                                      </p:cBhvr>
                                      <p:to>
                                        <p:strVal val="visible"/>
                                      </p:to>
                                    </p:set>
                                    <p:animEffect transition="in" filter="checkerboard(across)">
                                      <p:cBhvr>
                                        <p:cTn id="38" dur="500"/>
                                        <p:tgtEl>
                                          <p:spTgt spid="11267">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1268">
                                            <p:txEl>
                                              <p:pRg st="0" end="0"/>
                                            </p:txEl>
                                          </p:spTgt>
                                        </p:tgtEl>
                                        <p:attrNameLst>
                                          <p:attrName>style.visibility</p:attrName>
                                        </p:attrNameLst>
                                      </p:cBhvr>
                                      <p:to>
                                        <p:strVal val="visible"/>
                                      </p:to>
                                    </p:set>
                                    <p:animEffect transition="in" filter="checkerboard(across)">
                                      <p:cBhvr>
                                        <p:cTn id="43" dur="500"/>
                                        <p:tgtEl>
                                          <p:spTgt spid="1126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1268">
                                            <p:txEl>
                                              <p:pRg st="1" end="1"/>
                                            </p:txEl>
                                          </p:spTgt>
                                        </p:tgtEl>
                                        <p:attrNameLst>
                                          <p:attrName>style.visibility</p:attrName>
                                        </p:attrNameLst>
                                      </p:cBhvr>
                                      <p:to>
                                        <p:strVal val="visible"/>
                                      </p:to>
                                    </p:set>
                                    <p:animEffect transition="in" filter="checkerboard(across)">
                                      <p:cBhvr>
                                        <p:cTn id="48" dur="500"/>
                                        <p:tgtEl>
                                          <p:spTgt spid="1126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1268">
                                            <p:txEl>
                                              <p:pRg st="2" end="2"/>
                                            </p:txEl>
                                          </p:spTgt>
                                        </p:tgtEl>
                                        <p:attrNameLst>
                                          <p:attrName>style.visibility</p:attrName>
                                        </p:attrNameLst>
                                      </p:cBhvr>
                                      <p:to>
                                        <p:strVal val="visible"/>
                                      </p:to>
                                    </p:set>
                                    <p:animEffect transition="in" filter="checkerboard(across)">
                                      <p:cBhvr>
                                        <p:cTn id="53" dur="500"/>
                                        <p:tgtEl>
                                          <p:spTgt spid="11268">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1268">
                                            <p:txEl>
                                              <p:pRg st="3" end="3"/>
                                            </p:txEl>
                                          </p:spTgt>
                                        </p:tgtEl>
                                        <p:attrNameLst>
                                          <p:attrName>style.visibility</p:attrName>
                                        </p:attrNameLst>
                                      </p:cBhvr>
                                      <p:to>
                                        <p:strVal val="visible"/>
                                      </p:to>
                                    </p:set>
                                    <p:animEffect transition="in" filter="checkerboard(across)">
                                      <p:cBhvr>
                                        <p:cTn id="58"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1126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p:nvPr>
        </p:nvSpPr>
        <p:spPr>
          <a:xfrm>
            <a:off x="1524000" y="1289603"/>
            <a:ext cx="9144000" cy="2711907"/>
          </a:xfrm>
        </p:spPr>
        <p:txBody>
          <a:bodyPr>
            <a:noAutofit/>
          </a:bodyPr>
          <a:lstStyle/>
          <a:p>
            <a:r>
              <a:rPr lang="en-US" sz="4800" dirty="0"/>
              <a:t>Internal Accounting Controls</a:t>
            </a:r>
            <a:br>
              <a:rPr lang="en-US" sz="4800" dirty="0"/>
            </a:br>
            <a:br>
              <a:rPr lang="en-US" sz="4800" dirty="0"/>
            </a:br>
            <a:r>
              <a:rPr lang="en-US" sz="4800" dirty="0"/>
              <a:t>Basic Building Blocks</a:t>
            </a:r>
          </a:p>
        </p:txBody>
      </p:sp>
    </p:spTree>
    <p:extLst>
      <p:ext uri="{BB962C8B-B14F-4D97-AF65-F5344CB8AC3E}">
        <p14:creationId xmlns:p14="http://schemas.microsoft.com/office/powerpoint/2010/main" val="407910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095500" y="1668462"/>
            <a:ext cx="8001000" cy="846138"/>
          </a:xfrm>
        </p:spPr>
        <p:txBody>
          <a:bodyPr/>
          <a:lstStyle/>
          <a:p>
            <a:pPr algn="ctr" eaLnBrk="1" hangingPunct="1"/>
            <a:r>
              <a:rPr lang="en-US" altLang="en-US" sz="3200" dirty="0"/>
              <a:t>Internal Accounting Controls (IAC)</a:t>
            </a:r>
          </a:p>
        </p:txBody>
      </p:sp>
      <p:sp>
        <p:nvSpPr>
          <p:cNvPr id="30723" name="Rectangle 3"/>
          <p:cNvSpPr>
            <a:spLocks noGrp="1" noChangeArrowheads="1"/>
          </p:cNvSpPr>
          <p:nvPr>
            <p:ph type="body" idx="1"/>
          </p:nvPr>
        </p:nvSpPr>
        <p:spPr>
          <a:xfrm>
            <a:off x="2057400" y="2514600"/>
            <a:ext cx="7467600" cy="3962400"/>
          </a:xfrm>
        </p:spPr>
        <p:txBody>
          <a:bodyPr/>
          <a:lstStyle/>
          <a:p>
            <a:pPr eaLnBrk="1" hangingPunct="1"/>
            <a:endParaRPr lang="en-US" altLang="en-US" dirty="0"/>
          </a:p>
          <a:p>
            <a:pPr eaLnBrk="1" hangingPunct="1"/>
            <a:r>
              <a:rPr lang="en-US" altLang="en-US" sz="2667" dirty="0"/>
              <a:t>Why Have Internal Controls?</a:t>
            </a:r>
          </a:p>
          <a:p>
            <a:pPr marL="761970" lvl="2" indent="0">
              <a:buNone/>
            </a:pPr>
            <a:endParaRPr lang="en-US" altLang="en-US" sz="1000" dirty="0"/>
          </a:p>
          <a:p>
            <a:pPr lvl="2" eaLnBrk="1" hangingPunct="1"/>
            <a:r>
              <a:rPr lang="en-US" altLang="en-US" sz="3200" dirty="0"/>
              <a:t>Prevention of:</a:t>
            </a:r>
          </a:p>
          <a:p>
            <a:pPr lvl="3" eaLnBrk="1" hangingPunct="1"/>
            <a:r>
              <a:rPr lang="en-US" altLang="en-US" sz="2800" dirty="0"/>
              <a:t>Errors</a:t>
            </a:r>
          </a:p>
          <a:p>
            <a:pPr lvl="3" eaLnBrk="1" hangingPunct="1"/>
            <a:r>
              <a:rPr lang="en-US" altLang="en-US" sz="2800" dirty="0"/>
              <a:t>Mismanagement</a:t>
            </a:r>
          </a:p>
          <a:p>
            <a:pPr lvl="3" eaLnBrk="1" hangingPunct="1"/>
            <a:r>
              <a:rPr lang="en-US" altLang="en-US" sz="2800" dirty="0"/>
              <a:t>Fraud</a:t>
            </a:r>
            <a:endParaRPr lang="en-US" altLang="en-US" dirty="0"/>
          </a:p>
        </p:txBody>
      </p:sp>
      <p:sp>
        <p:nvSpPr>
          <p:cNvPr id="5" name="Slide Number Placeholder 4"/>
          <p:cNvSpPr txBox="1">
            <a:spLocks noGrp="1"/>
          </p:cNvSpPr>
          <p:nvPr/>
        </p:nvSpPr>
        <p:spPr bwMode="auto">
          <a:xfrm>
            <a:off x="715821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21</a:t>
            </a:fld>
            <a:endParaRPr lang="en-US" altLang="en-US" sz="1400" dirty="0">
              <a:latin typeface="Tahoma" pitchFamily="34" charset="0"/>
            </a:endParaRPr>
          </a:p>
        </p:txBody>
      </p:sp>
    </p:spTree>
    <p:extLst>
      <p:ext uri="{BB962C8B-B14F-4D97-AF65-F5344CB8AC3E}">
        <p14:creationId xmlns:p14="http://schemas.microsoft.com/office/powerpoint/2010/main" val="22306764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095500" y="1744662"/>
            <a:ext cx="8001000" cy="846138"/>
          </a:xfrm>
        </p:spPr>
        <p:txBody>
          <a:bodyPr/>
          <a:lstStyle/>
          <a:p>
            <a:pPr algn="ctr" eaLnBrk="1" hangingPunct="1"/>
            <a:r>
              <a:rPr lang="en-US" altLang="en-US" sz="3200" dirty="0"/>
              <a:t>Internal Accounting Controls (IAC</a:t>
            </a:r>
            <a:r>
              <a:rPr lang="en-US" altLang="en-US" sz="4000" dirty="0"/>
              <a:t>)</a:t>
            </a:r>
          </a:p>
        </p:txBody>
      </p:sp>
      <p:sp>
        <p:nvSpPr>
          <p:cNvPr id="31747" name="Rectangle 3"/>
          <p:cNvSpPr>
            <a:spLocks noGrp="1" noChangeArrowheads="1"/>
          </p:cNvSpPr>
          <p:nvPr>
            <p:ph type="body" idx="1"/>
          </p:nvPr>
        </p:nvSpPr>
        <p:spPr>
          <a:xfrm>
            <a:off x="1028241" y="2590800"/>
            <a:ext cx="10098795" cy="3581400"/>
          </a:xfrm>
        </p:spPr>
        <p:txBody>
          <a:bodyPr/>
          <a:lstStyle/>
          <a:p>
            <a:pPr algn="ctr" eaLnBrk="1" hangingPunct="1">
              <a:buFontTx/>
              <a:buNone/>
            </a:pPr>
            <a:endParaRPr lang="en-US" altLang="en-US" dirty="0"/>
          </a:p>
          <a:p>
            <a:pPr algn="ctr" eaLnBrk="1" hangingPunct="1">
              <a:buFontTx/>
              <a:buNone/>
            </a:pPr>
            <a:r>
              <a:rPr lang="en-US" altLang="en-US" sz="3600" dirty="0"/>
              <a:t>Main Concern</a:t>
            </a:r>
          </a:p>
          <a:p>
            <a:pPr algn="ctr" eaLnBrk="1" hangingPunct="1">
              <a:buFontTx/>
              <a:buNone/>
            </a:pPr>
            <a:endParaRPr lang="en-US" altLang="en-US" dirty="0"/>
          </a:p>
          <a:p>
            <a:pPr algn="ctr" eaLnBrk="1" hangingPunct="1">
              <a:buFontTx/>
              <a:buNone/>
            </a:pPr>
            <a:r>
              <a:rPr lang="en-US" altLang="en-US" sz="2667" dirty="0"/>
              <a:t>Financial Resources are </a:t>
            </a:r>
            <a:r>
              <a:rPr lang="en-US" altLang="en-US" sz="2667" b="1" u="sng" dirty="0"/>
              <a:t>Safe</a:t>
            </a:r>
            <a:r>
              <a:rPr lang="en-US" altLang="en-US" sz="2667" dirty="0"/>
              <a:t> and </a:t>
            </a:r>
            <a:r>
              <a:rPr lang="en-US" altLang="en-US" sz="2667" b="1" u="sng" dirty="0"/>
              <a:t>Accounted for Properly</a:t>
            </a:r>
          </a:p>
        </p:txBody>
      </p:sp>
      <p:sp>
        <p:nvSpPr>
          <p:cNvPr id="5" name="Slide Number Placeholder 4"/>
          <p:cNvSpPr txBox="1">
            <a:spLocks noGrp="1"/>
          </p:cNvSpPr>
          <p:nvPr/>
        </p:nvSpPr>
        <p:spPr bwMode="auto">
          <a:xfrm>
            <a:off x="7176571" y="633270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22</a:t>
            </a:fld>
            <a:endParaRPr lang="en-US" altLang="en-US" sz="1400" dirty="0">
              <a:latin typeface="Tahoma" pitchFamily="34" charset="0"/>
            </a:endParaRPr>
          </a:p>
        </p:txBody>
      </p:sp>
    </p:spTree>
    <p:extLst>
      <p:ext uri="{BB962C8B-B14F-4D97-AF65-F5344CB8AC3E}">
        <p14:creationId xmlns:p14="http://schemas.microsoft.com/office/powerpoint/2010/main" val="32873931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234410" y="1180782"/>
            <a:ext cx="4572000" cy="990600"/>
          </a:xfrm>
        </p:spPr>
        <p:txBody>
          <a:bodyPr>
            <a:normAutofit/>
          </a:bodyPr>
          <a:lstStyle/>
          <a:p>
            <a:pPr algn="ctr" eaLnBrk="1" hangingPunct="1"/>
            <a:r>
              <a:rPr lang="en-US" altLang="en-US" sz="2333" u="sng" dirty="0"/>
              <a:t>Covering the Basics and Lowering Your Risk</a:t>
            </a:r>
            <a:endParaRPr lang="en-US" altLang="en-US" sz="2333" dirty="0"/>
          </a:p>
        </p:txBody>
      </p:sp>
      <p:sp>
        <p:nvSpPr>
          <p:cNvPr id="57347" name="Rectangle 3"/>
          <p:cNvSpPr>
            <a:spLocks noGrp="1" noChangeArrowheads="1"/>
          </p:cNvSpPr>
          <p:nvPr>
            <p:ph type="body" idx="1"/>
          </p:nvPr>
        </p:nvSpPr>
        <p:spPr>
          <a:xfrm>
            <a:off x="1752600" y="2214880"/>
            <a:ext cx="8686800" cy="4495800"/>
          </a:xfrm>
        </p:spPr>
        <p:txBody>
          <a:bodyPr/>
          <a:lstStyle/>
          <a:p>
            <a:pPr eaLnBrk="1" hangingPunct="1">
              <a:lnSpc>
                <a:spcPct val="90000"/>
              </a:lnSpc>
            </a:pPr>
            <a:r>
              <a:rPr lang="en-US" altLang="en-US" b="1" u="sng" dirty="0"/>
              <a:t>Nonprofit Organization – Financial “Check-Up”</a:t>
            </a:r>
          </a:p>
          <a:p>
            <a:pPr lvl="1" eaLnBrk="1" hangingPunct="1">
              <a:lnSpc>
                <a:spcPct val="90000"/>
              </a:lnSpc>
            </a:pPr>
            <a:r>
              <a:rPr lang="en-US" altLang="en-US" b="1" dirty="0"/>
              <a:t>Related Parties and Other Sensitive Areas</a:t>
            </a:r>
          </a:p>
          <a:p>
            <a:pPr lvl="3" eaLnBrk="1" hangingPunct="1">
              <a:lnSpc>
                <a:spcPct val="90000"/>
              </a:lnSpc>
            </a:pPr>
            <a:r>
              <a:rPr lang="en-US" altLang="en-US" b="1" dirty="0"/>
              <a:t>Transactions with Related Parties</a:t>
            </a:r>
          </a:p>
          <a:p>
            <a:pPr lvl="3" eaLnBrk="1" hangingPunct="1">
              <a:lnSpc>
                <a:spcPct val="90000"/>
              </a:lnSpc>
            </a:pPr>
            <a:r>
              <a:rPr lang="en-US" altLang="en-US" b="1" dirty="0"/>
              <a:t>Key Management Compensation</a:t>
            </a:r>
          </a:p>
          <a:p>
            <a:pPr lvl="3" eaLnBrk="1" hangingPunct="1">
              <a:lnSpc>
                <a:spcPct val="90000"/>
              </a:lnSpc>
            </a:pPr>
            <a:r>
              <a:rPr lang="en-US" altLang="en-US" b="1" dirty="0"/>
              <a:t>Board Approval of Sensitive Transactions</a:t>
            </a:r>
          </a:p>
          <a:p>
            <a:pPr lvl="1" eaLnBrk="1" hangingPunct="1">
              <a:lnSpc>
                <a:spcPct val="90000"/>
              </a:lnSpc>
            </a:pPr>
            <a:r>
              <a:rPr lang="en-US" altLang="en-US" b="1" dirty="0"/>
              <a:t>Internal Controls and Risks</a:t>
            </a:r>
          </a:p>
          <a:p>
            <a:pPr lvl="3" eaLnBrk="1" hangingPunct="1">
              <a:lnSpc>
                <a:spcPct val="90000"/>
              </a:lnSpc>
            </a:pPr>
            <a:r>
              <a:rPr lang="en-US" altLang="en-US" b="1" dirty="0"/>
              <a:t>Is there a Healthy Attitude about Internal Controls</a:t>
            </a:r>
          </a:p>
          <a:p>
            <a:pPr lvl="3" eaLnBrk="1" hangingPunct="1">
              <a:lnSpc>
                <a:spcPct val="90000"/>
              </a:lnSpc>
            </a:pPr>
            <a:r>
              <a:rPr lang="en-US" altLang="en-US" b="1" dirty="0"/>
              <a:t>Do we have Adequate Written Financial Policies and Procedures</a:t>
            </a:r>
          </a:p>
          <a:p>
            <a:pPr lvl="3" eaLnBrk="1" hangingPunct="1">
              <a:lnSpc>
                <a:spcPct val="90000"/>
              </a:lnSpc>
            </a:pPr>
            <a:r>
              <a:rPr lang="en-US" altLang="en-US" b="1" dirty="0"/>
              <a:t>What are the Major Internal Controls in place to Safeguard Cash, Investments and Other Assets</a:t>
            </a:r>
          </a:p>
          <a:p>
            <a:pPr lvl="3" eaLnBrk="1" hangingPunct="1">
              <a:lnSpc>
                <a:spcPct val="90000"/>
              </a:lnSpc>
            </a:pPr>
            <a:r>
              <a:rPr lang="en-US" altLang="en-US" b="1" dirty="0"/>
              <a:t>Are Assets Protected Against Theft</a:t>
            </a:r>
          </a:p>
          <a:p>
            <a:pPr lvl="3" eaLnBrk="1" hangingPunct="1">
              <a:lnSpc>
                <a:spcPct val="90000"/>
              </a:lnSpc>
            </a:pPr>
            <a:r>
              <a:rPr lang="en-US" altLang="en-US" b="1" dirty="0"/>
              <a:t>Has the Auditor made Recommendations for Improvements in Internal Controls and have they been Implemented</a:t>
            </a:r>
          </a:p>
        </p:txBody>
      </p:sp>
      <p:sp>
        <p:nvSpPr>
          <p:cNvPr id="5" name="Slide Number Placeholder 4"/>
          <p:cNvSpPr txBox="1">
            <a:spLocks noGrp="1"/>
          </p:cNvSpPr>
          <p:nvPr/>
        </p:nvSpPr>
        <p:spPr bwMode="auto">
          <a:xfrm>
            <a:off x="723441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23</a:t>
            </a:fld>
            <a:endParaRPr lang="en-US" altLang="en-US" sz="1400" dirty="0">
              <a:latin typeface="Tahoma" pitchFamily="34" charset="0"/>
            </a:endParaRPr>
          </a:p>
        </p:txBody>
      </p:sp>
    </p:spTree>
    <p:extLst>
      <p:ext uri="{BB962C8B-B14F-4D97-AF65-F5344CB8AC3E}">
        <p14:creationId xmlns:p14="http://schemas.microsoft.com/office/powerpoint/2010/main" val="3130128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10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10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7347">
                                            <p:txEl>
                                              <p:pRg st="5" end="5"/>
                                            </p:txEl>
                                          </p:spTgt>
                                        </p:tgtEl>
                                        <p:attrNameLst>
                                          <p:attrName>style.visibility</p:attrName>
                                        </p:attrNameLst>
                                      </p:cBhvr>
                                      <p:to>
                                        <p:strVal val="visible"/>
                                      </p:to>
                                    </p:set>
                                    <p:anim calcmode="lin" valueType="num">
                                      <p:cBhvr additive="base">
                                        <p:cTn id="37" dur="10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73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7347">
                                            <p:txEl>
                                              <p:pRg st="6" end="6"/>
                                            </p:txEl>
                                          </p:spTgt>
                                        </p:tgtEl>
                                        <p:attrNameLst>
                                          <p:attrName>style.visibility</p:attrName>
                                        </p:attrNameLst>
                                      </p:cBhvr>
                                      <p:to>
                                        <p:strVal val="visible"/>
                                      </p:to>
                                    </p:set>
                                    <p:anim calcmode="lin" valueType="num">
                                      <p:cBhvr additive="base">
                                        <p:cTn id="43" dur="10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7347">
                                            <p:txEl>
                                              <p:pRg st="7" end="7"/>
                                            </p:txEl>
                                          </p:spTgt>
                                        </p:tgtEl>
                                        <p:attrNameLst>
                                          <p:attrName>style.visibility</p:attrName>
                                        </p:attrNameLst>
                                      </p:cBhvr>
                                      <p:to>
                                        <p:strVal val="visible"/>
                                      </p:to>
                                    </p:set>
                                    <p:anim calcmode="lin" valueType="num">
                                      <p:cBhvr additive="base">
                                        <p:cTn id="49" dur="10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573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7347">
                                            <p:txEl>
                                              <p:pRg st="8" end="8"/>
                                            </p:txEl>
                                          </p:spTgt>
                                        </p:tgtEl>
                                        <p:attrNameLst>
                                          <p:attrName>style.visibility</p:attrName>
                                        </p:attrNameLst>
                                      </p:cBhvr>
                                      <p:to>
                                        <p:strVal val="visible"/>
                                      </p:to>
                                    </p:set>
                                    <p:anim calcmode="lin" valueType="num">
                                      <p:cBhvr additive="base">
                                        <p:cTn id="55" dur="1000" fill="hold"/>
                                        <p:tgtEl>
                                          <p:spTgt spid="57347">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573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7347">
                                            <p:txEl>
                                              <p:pRg st="9" end="9"/>
                                            </p:txEl>
                                          </p:spTgt>
                                        </p:tgtEl>
                                        <p:attrNameLst>
                                          <p:attrName>style.visibility</p:attrName>
                                        </p:attrNameLst>
                                      </p:cBhvr>
                                      <p:to>
                                        <p:strVal val="visible"/>
                                      </p:to>
                                    </p:set>
                                    <p:anim calcmode="lin" valueType="num">
                                      <p:cBhvr additive="base">
                                        <p:cTn id="61" dur="1000" fill="hold"/>
                                        <p:tgtEl>
                                          <p:spTgt spid="57347">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5734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7347">
                                            <p:txEl>
                                              <p:pRg st="10" end="10"/>
                                            </p:txEl>
                                          </p:spTgt>
                                        </p:tgtEl>
                                        <p:attrNameLst>
                                          <p:attrName>style.visibility</p:attrName>
                                        </p:attrNameLst>
                                      </p:cBhvr>
                                      <p:to>
                                        <p:strVal val="visible"/>
                                      </p:to>
                                    </p:set>
                                    <p:anim calcmode="lin" valueType="num">
                                      <p:cBhvr additive="base">
                                        <p:cTn id="67" dur="1000" fill="hold"/>
                                        <p:tgtEl>
                                          <p:spTgt spid="57347">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573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762790" y="1201737"/>
            <a:ext cx="4071161" cy="990600"/>
          </a:xfrm>
        </p:spPr>
        <p:txBody>
          <a:bodyPr>
            <a:noAutofit/>
          </a:bodyPr>
          <a:lstStyle/>
          <a:p>
            <a:pPr algn="ctr"/>
            <a:r>
              <a:rPr lang="en-US" altLang="en-US" sz="2333" u="sng" dirty="0"/>
              <a:t>Covering the Basics and Lowering Your Risk</a:t>
            </a:r>
            <a:endParaRPr lang="en-US" altLang="en-US" sz="2333" dirty="0"/>
          </a:p>
        </p:txBody>
      </p:sp>
      <p:sp>
        <p:nvSpPr>
          <p:cNvPr id="59395" name="Rectangle 3"/>
          <p:cNvSpPr>
            <a:spLocks noGrp="1" noChangeArrowheads="1"/>
          </p:cNvSpPr>
          <p:nvPr>
            <p:ph type="body" idx="1"/>
          </p:nvPr>
        </p:nvSpPr>
        <p:spPr>
          <a:xfrm>
            <a:off x="1640840" y="2176811"/>
            <a:ext cx="8763000" cy="4240514"/>
          </a:xfrm>
        </p:spPr>
        <p:txBody>
          <a:bodyPr>
            <a:normAutofit lnSpcReduction="10000"/>
          </a:bodyPr>
          <a:lstStyle/>
          <a:p>
            <a:pPr eaLnBrk="1" hangingPunct="1">
              <a:lnSpc>
                <a:spcPct val="90000"/>
              </a:lnSpc>
            </a:pPr>
            <a:r>
              <a:rPr lang="en-US" altLang="en-US" b="1" u="sng" dirty="0"/>
              <a:t>Nonprofit Organization – Financial “Check-Up”</a:t>
            </a:r>
          </a:p>
          <a:p>
            <a:pPr lvl="1" eaLnBrk="1" hangingPunct="1">
              <a:lnSpc>
                <a:spcPct val="90000"/>
              </a:lnSpc>
            </a:pPr>
            <a:r>
              <a:rPr lang="en-US" altLang="en-US" b="1" dirty="0"/>
              <a:t>Internal Controls and Risks </a:t>
            </a:r>
            <a:r>
              <a:rPr lang="en-US" altLang="en-US" sz="1800" b="1" dirty="0"/>
              <a:t>(continued)</a:t>
            </a:r>
          </a:p>
          <a:p>
            <a:pPr lvl="3" eaLnBrk="1" hangingPunct="1">
              <a:lnSpc>
                <a:spcPct val="90000"/>
              </a:lnSpc>
            </a:pPr>
            <a:r>
              <a:rPr lang="en-US" altLang="en-US" b="1" dirty="0"/>
              <a:t>Is at the End of Each Monthly Accounting Period a Budget to Actual Comparison Made and Significant Variances Investigated</a:t>
            </a:r>
          </a:p>
          <a:p>
            <a:pPr lvl="3" eaLnBrk="1" hangingPunct="1">
              <a:lnSpc>
                <a:spcPct val="90000"/>
              </a:lnSpc>
            </a:pPr>
            <a:r>
              <a:rPr lang="en-US" altLang="en-US" b="1" dirty="0"/>
              <a:t>Are Projections Prepared to Make Sure the Organization is on the Right Course</a:t>
            </a:r>
          </a:p>
          <a:p>
            <a:pPr lvl="3" eaLnBrk="1" hangingPunct="1">
              <a:lnSpc>
                <a:spcPct val="90000"/>
              </a:lnSpc>
            </a:pPr>
            <a:r>
              <a:rPr lang="en-US" altLang="en-US" b="1" dirty="0"/>
              <a:t>Has Computer Security and Back-up been Reviewed</a:t>
            </a:r>
          </a:p>
          <a:p>
            <a:pPr lvl="3" eaLnBrk="1" hangingPunct="1">
              <a:lnSpc>
                <a:spcPct val="90000"/>
              </a:lnSpc>
            </a:pPr>
            <a:r>
              <a:rPr lang="en-US" altLang="en-US" b="1" dirty="0"/>
              <a:t>Has Someone Knowledgeable About Nonprofit Taxes Reviewed for Possible Exposure to:</a:t>
            </a:r>
          </a:p>
          <a:p>
            <a:pPr lvl="4" eaLnBrk="1" hangingPunct="1">
              <a:lnSpc>
                <a:spcPct val="90000"/>
              </a:lnSpc>
            </a:pPr>
            <a:r>
              <a:rPr lang="en-US" altLang="en-US" b="1" dirty="0"/>
              <a:t>UBIT (unrelated business income tax)</a:t>
            </a:r>
          </a:p>
          <a:p>
            <a:pPr lvl="4" eaLnBrk="1" hangingPunct="1">
              <a:lnSpc>
                <a:spcPct val="90000"/>
              </a:lnSpc>
            </a:pPr>
            <a:r>
              <a:rPr lang="en-US" altLang="en-US" b="1" dirty="0"/>
              <a:t>Private inurnment</a:t>
            </a:r>
          </a:p>
          <a:p>
            <a:pPr lvl="4" eaLnBrk="1" hangingPunct="1">
              <a:lnSpc>
                <a:spcPct val="90000"/>
              </a:lnSpc>
            </a:pPr>
            <a:r>
              <a:rPr lang="en-US" altLang="en-US" b="1" dirty="0"/>
              <a:t>Excess Lobbying/Political Activity</a:t>
            </a:r>
          </a:p>
          <a:p>
            <a:pPr lvl="4" eaLnBrk="1" hangingPunct="1">
              <a:lnSpc>
                <a:spcPct val="90000"/>
              </a:lnSpc>
            </a:pPr>
            <a:r>
              <a:rPr lang="en-US" altLang="en-US" b="1" dirty="0"/>
              <a:t>Issues Related to Exempt Status </a:t>
            </a:r>
          </a:p>
          <a:p>
            <a:pPr lvl="4" eaLnBrk="1" hangingPunct="1">
              <a:lnSpc>
                <a:spcPct val="90000"/>
              </a:lnSpc>
            </a:pPr>
            <a:r>
              <a:rPr lang="en-US" altLang="en-US" b="1" dirty="0"/>
              <a:t>Employee vs.. Independent Contractor Status</a:t>
            </a:r>
            <a:endParaRPr lang="en-US" altLang="en-US" sz="1400" b="1" dirty="0"/>
          </a:p>
        </p:txBody>
      </p:sp>
      <p:sp>
        <p:nvSpPr>
          <p:cNvPr id="5" name="Slide Number Placeholder 4"/>
          <p:cNvSpPr txBox="1">
            <a:spLocks noGrp="1"/>
          </p:cNvSpPr>
          <p:nvPr/>
        </p:nvSpPr>
        <p:spPr bwMode="auto">
          <a:xfrm>
            <a:off x="7185752"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24</a:t>
            </a:fld>
            <a:endParaRPr lang="en-US" altLang="en-US" sz="1400" dirty="0">
              <a:latin typeface="Tahoma" pitchFamily="34" charset="0"/>
            </a:endParaRPr>
          </a:p>
        </p:txBody>
      </p:sp>
    </p:spTree>
    <p:extLst>
      <p:ext uri="{BB962C8B-B14F-4D97-AF65-F5344CB8AC3E}">
        <p14:creationId xmlns:p14="http://schemas.microsoft.com/office/powerpoint/2010/main" val="29624345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1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 calcmode="lin" valueType="num">
                                      <p:cBhvr additive="base">
                                        <p:cTn id="37" dur="10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5">
                                            <p:txEl>
                                              <p:pRg st="6" end="6"/>
                                            </p:txEl>
                                          </p:spTgt>
                                        </p:tgtEl>
                                        <p:attrNameLst>
                                          <p:attrName>style.visibility</p:attrName>
                                        </p:attrNameLst>
                                      </p:cBhvr>
                                      <p:to>
                                        <p:strVal val="visible"/>
                                      </p:to>
                                    </p:set>
                                    <p:anim calcmode="lin" valueType="num">
                                      <p:cBhvr additive="base">
                                        <p:cTn id="43" dur="10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9395">
                                            <p:txEl>
                                              <p:pRg st="7" end="7"/>
                                            </p:txEl>
                                          </p:spTgt>
                                        </p:tgtEl>
                                        <p:attrNameLst>
                                          <p:attrName>style.visibility</p:attrName>
                                        </p:attrNameLst>
                                      </p:cBhvr>
                                      <p:to>
                                        <p:strVal val="visible"/>
                                      </p:to>
                                    </p:set>
                                    <p:anim calcmode="lin" valueType="num">
                                      <p:cBhvr additive="base">
                                        <p:cTn id="49" dur="10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593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9395">
                                            <p:txEl>
                                              <p:pRg st="8" end="8"/>
                                            </p:txEl>
                                          </p:spTgt>
                                        </p:tgtEl>
                                        <p:attrNameLst>
                                          <p:attrName>style.visibility</p:attrName>
                                        </p:attrNameLst>
                                      </p:cBhvr>
                                      <p:to>
                                        <p:strVal val="visible"/>
                                      </p:to>
                                    </p:set>
                                    <p:anim calcmode="lin" valueType="num">
                                      <p:cBhvr additive="base">
                                        <p:cTn id="55" dur="10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593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9395">
                                            <p:txEl>
                                              <p:pRg st="9" end="9"/>
                                            </p:txEl>
                                          </p:spTgt>
                                        </p:tgtEl>
                                        <p:attrNameLst>
                                          <p:attrName>style.visibility</p:attrName>
                                        </p:attrNameLst>
                                      </p:cBhvr>
                                      <p:to>
                                        <p:strVal val="visible"/>
                                      </p:to>
                                    </p:set>
                                    <p:anim calcmode="lin" valueType="num">
                                      <p:cBhvr additive="base">
                                        <p:cTn id="61" dur="1000" fill="hold"/>
                                        <p:tgtEl>
                                          <p:spTgt spid="59395">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5939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9395">
                                            <p:txEl>
                                              <p:pRg st="10" end="10"/>
                                            </p:txEl>
                                          </p:spTgt>
                                        </p:tgtEl>
                                        <p:attrNameLst>
                                          <p:attrName>style.visibility</p:attrName>
                                        </p:attrNameLst>
                                      </p:cBhvr>
                                      <p:to>
                                        <p:strVal val="visible"/>
                                      </p:to>
                                    </p:set>
                                    <p:anim calcmode="lin" valueType="num">
                                      <p:cBhvr additive="base">
                                        <p:cTn id="67" dur="1000" fill="hold"/>
                                        <p:tgtEl>
                                          <p:spTgt spid="59395">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593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60028" y="1117600"/>
            <a:ext cx="4128020" cy="1143000"/>
          </a:xfrm>
        </p:spPr>
        <p:txBody>
          <a:bodyPr>
            <a:normAutofit/>
          </a:bodyPr>
          <a:lstStyle/>
          <a:p>
            <a:pPr algn="ctr"/>
            <a:r>
              <a:rPr lang="en-US" altLang="en-US" sz="2333" u="sng" dirty="0"/>
              <a:t>Covering the Basics and Lowering Your Risk</a:t>
            </a:r>
            <a:endParaRPr lang="en-US" altLang="en-US" sz="2333" dirty="0"/>
          </a:p>
        </p:txBody>
      </p:sp>
      <p:sp>
        <p:nvSpPr>
          <p:cNvPr id="61443" name="Rectangle 3"/>
          <p:cNvSpPr>
            <a:spLocks noGrp="1" noChangeArrowheads="1"/>
          </p:cNvSpPr>
          <p:nvPr>
            <p:ph type="body" idx="1"/>
          </p:nvPr>
        </p:nvSpPr>
        <p:spPr>
          <a:xfrm>
            <a:off x="1752600" y="2184399"/>
            <a:ext cx="8458200" cy="4419600"/>
          </a:xfrm>
        </p:spPr>
        <p:txBody>
          <a:bodyPr/>
          <a:lstStyle/>
          <a:p>
            <a:pPr eaLnBrk="1" hangingPunct="1"/>
            <a:r>
              <a:rPr lang="en-US" altLang="en-US" b="1" u="sng" dirty="0"/>
              <a:t>Nonprofit Organization – Financial “Check-Up”</a:t>
            </a:r>
          </a:p>
          <a:p>
            <a:pPr lvl="1" eaLnBrk="1" hangingPunct="1"/>
            <a:r>
              <a:rPr lang="en-US" altLang="en-US" b="1" dirty="0"/>
              <a:t>Government Grants and Awards</a:t>
            </a:r>
          </a:p>
          <a:p>
            <a:pPr lvl="3" eaLnBrk="1" hangingPunct="1"/>
            <a:r>
              <a:rPr lang="en-US" altLang="en-US" b="1" dirty="0"/>
              <a:t>Are you Following OMB Circulars A-110 and A-122</a:t>
            </a:r>
          </a:p>
          <a:p>
            <a:pPr lvl="4" eaLnBrk="1" hangingPunct="1"/>
            <a:r>
              <a:rPr lang="en-US" altLang="en-US" sz="1400" b="1" dirty="0"/>
              <a:t>Do you have Adequate Time Records</a:t>
            </a:r>
          </a:p>
          <a:p>
            <a:pPr lvl="4" eaLnBrk="1" hangingPunct="1"/>
            <a:r>
              <a:rPr lang="en-US" altLang="en-US" sz="1400" b="1" dirty="0"/>
              <a:t>Are Adequate Procedures and Controls in Place</a:t>
            </a:r>
          </a:p>
          <a:p>
            <a:pPr lvl="4" eaLnBrk="1" hangingPunct="1"/>
            <a:r>
              <a:rPr lang="en-US" altLang="en-US" sz="1400" b="1" dirty="0"/>
              <a:t>Have all Reports been Filed Timely</a:t>
            </a:r>
          </a:p>
          <a:p>
            <a:pPr lvl="1" eaLnBrk="1" hangingPunct="1"/>
            <a:r>
              <a:rPr lang="en-US" altLang="en-US" b="1" dirty="0"/>
              <a:t>Financial Reporting and Audits</a:t>
            </a:r>
          </a:p>
          <a:p>
            <a:pPr lvl="3" eaLnBrk="1" hangingPunct="1"/>
            <a:r>
              <a:rPr lang="en-US" altLang="en-US" b="1" dirty="0"/>
              <a:t>Have you Arranged to have an Independent Audit</a:t>
            </a:r>
          </a:p>
          <a:p>
            <a:pPr lvl="3" eaLnBrk="1" hangingPunct="1"/>
            <a:r>
              <a:rPr lang="en-US" altLang="en-US" b="1" dirty="0"/>
              <a:t>Have you Received Clean (unqualified) Audit Reports</a:t>
            </a:r>
          </a:p>
          <a:p>
            <a:pPr lvl="3" eaLnBrk="1" hangingPunct="1"/>
            <a:r>
              <a:rPr lang="en-US" altLang="en-US" b="1" dirty="0"/>
              <a:t>Does the Auditors have Unrestricted Access to Board and Audit Committee</a:t>
            </a:r>
          </a:p>
          <a:p>
            <a:pPr lvl="3" eaLnBrk="1" hangingPunct="1"/>
            <a:r>
              <a:rPr lang="en-US" altLang="en-US" b="1" dirty="0"/>
              <a:t>Have All Government Reports (form 990, state filings, etc.) been filed timely</a:t>
            </a:r>
          </a:p>
        </p:txBody>
      </p:sp>
      <p:sp>
        <p:nvSpPr>
          <p:cNvPr id="5" name="Slide Number Placeholder 4"/>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25</a:t>
            </a:fld>
            <a:endParaRPr lang="en-US" altLang="en-US" sz="1400" dirty="0">
              <a:latin typeface="Tahoma" pitchFamily="34" charset="0"/>
            </a:endParaRPr>
          </a:p>
        </p:txBody>
      </p:sp>
    </p:spTree>
    <p:extLst>
      <p:ext uri="{BB962C8B-B14F-4D97-AF65-F5344CB8AC3E}">
        <p14:creationId xmlns:p14="http://schemas.microsoft.com/office/powerpoint/2010/main" val="2983511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10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1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10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additive="base">
                                        <p:cTn id="31" dur="10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43">
                                            <p:txEl>
                                              <p:pRg st="5" end="5"/>
                                            </p:txEl>
                                          </p:spTgt>
                                        </p:tgtEl>
                                        <p:attrNameLst>
                                          <p:attrName>style.visibility</p:attrName>
                                        </p:attrNameLst>
                                      </p:cBhvr>
                                      <p:to>
                                        <p:strVal val="visible"/>
                                      </p:to>
                                    </p:set>
                                    <p:anim calcmode="lin" valueType="num">
                                      <p:cBhvr additive="base">
                                        <p:cTn id="37" dur="10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614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43">
                                            <p:txEl>
                                              <p:pRg st="6" end="6"/>
                                            </p:txEl>
                                          </p:spTgt>
                                        </p:tgtEl>
                                        <p:attrNameLst>
                                          <p:attrName>style.visibility</p:attrName>
                                        </p:attrNameLst>
                                      </p:cBhvr>
                                      <p:to>
                                        <p:strVal val="visible"/>
                                      </p:to>
                                    </p:set>
                                    <p:anim calcmode="lin" valueType="num">
                                      <p:cBhvr additive="base">
                                        <p:cTn id="43" dur="10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614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43">
                                            <p:txEl>
                                              <p:pRg st="7" end="7"/>
                                            </p:txEl>
                                          </p:spTgt>
                                        </p:tgtEl>
                                        <p:attrNameLst>
                                          <p:attrName>style.visibility</p:attrName>
                                        </p:attrNameLst>
                                      </p:cBhvr>
                                      <p:to>
                                        <p:strVal val="visible"/>
                                      </p:to>
                                    </p:set>
                                    <p:anim calcmode="lin" valueType="num">
                                      <p:cBhvr additive="base">
                                        <p:cTn id="49" dur="1000" fill="hold"/>
                                        <p:tgtEl>
                                          <p:spTgt spid="6144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614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43">
                                            <p:txEl>
                                              <p:pRg st="8" end="8"/>
                                            </p:txEl>
                                          </p:spTgt>
                                        </p:tgtEl>
                                        <p:attrNameLst>
                                          <p:attrName>style.visibility</p:attrName>
                                        </p:attrNameLst>
                                      </p:cBhvr>
                                      <p:to>
                                        <p:strVal val="visible"/>
                                      </p:to>
                                    </p:set>
                                    <p:anim calcmode="lin" valueType="num">
                                      <p:cBhvr additive="base">
                                        <p:cTn id="55" dur="1000" fill="hold"/>
                                        <p:tgtEl>
                                          <p:spTgt spid="6144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614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1443">
                                            <p:txEl>
                                              <p:pRg st="9" end="9"/>
                                            </p:txEl>
                                          </p:spTgt>
                                        </p:tgtEl>
                                        <p:attrNameLst>
                                          <p:attrName>style.visibility</p:attrName>
                                        </p:attrNameLst>
                                      </p:cBhvr>
                                      <p:to>
                                        <p:strVal val="visible"/>
                                      </p:to>
                                    </p:set>
                                    <p:anim calcmode="lin" valueType="num">
                                      <p:cBhvr additive="base">
                                        <p:cTn id="61" dur="1000" fill="hold"/>
                                        <p:tgtEl>
                                          <p:spTgt spid="61443">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6144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1443">
                                            <p:txEl>
                                              <p:pRg st="10" end="10"/>
                                            </p:txEl>
                                          </p:spTgt>
                                        </p:tgtEl>
                                        <p:attrNameLst>
                                          <p:attrName>style.visibility</p:attrName>
                                        </p:attrNameLst>
                                      </p:cBhvr>
                                      <p:to>
                                        <p:strVal val="visible"/>
                                      </p:to>
                                    </p:set>
                                    <p:anim calcmode="lin" valueType="num">
                                      <p:cBhvr additive="base">
                                        <p:cTn id="67" dur="1000" fill="hold"/>
                                        <p:tgtEl>
                                          <p:spTgt spid="61443">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6144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836379" y="1084580"/>
            <a:ext cx="4144464" cy="1143000"/>
          </a:xfrm>
        </p:spPr>
        <p:txBody>
          <a:bodyPr>
            <a:normAutofit/>
          </a:bodyPr>
          <a:lstStyle/>
          <a:p>
            <a:pPr algn="ctr"/>
            <a:r>
              <a:rPr lang="en-US" altLang="en-US" sz="2333" u="sng" dirty="0"/>
              <a:t>Covering the Basics and Lowering Your Risk</a:t>
            </a:r>
            <a:endParaRPr lang="en-US" altLang="en-US" sz="2333" dirty="0"/>
          </a:p>
        </p:txBody>
      </p:sp>
      <p:sp>
        <p:nvSpPr>
          <p:cNvPr id="63491" name="Rectangle 3"/>
          <p:cNvSpPr>
            <a:spLocks noGrp="1" noChangeArrowheads="1"/>
          </p:cNvSpPr>
          <p:nvPr>
            <p:ph type="body" idx="1"/>
          </p:nvPr>
        </p:nvSpPr>
        <p:spPr>
          <a:xfrm>
            <a:off x="1676400" y="2057400"/>
            <a:ext cx="8686800" cy="4648200"/>
          </a:xfrm>
        </p:spPr>
        <p:txBody>
          <a:bodyPr/>
          <a:lstStyle/>
          <a:p>
            <a:pPr eaLnBrk="1" hangingPunct="1"/>
            <a:r>
              <a:rPr lang="en-US" altLang="en-US" b="1" u="sng" dirty="0"/>
              <a:t>Nonprofit Organization – Financial “Check-Up”</a:t>
            </a:r>
          </a:p>
          <a:p>
            <a:pPr lvl="1" eaLnBrk="1" hangingPunct="1"/>
            <a:r>
              <a:rPr lang="en-US" altLang="en-US" b="1" dirty="0"/>
              <a:t>Other</a:t>
            </a:r>
          </a:p>
          <a:p>
            <a:pPr lvl="3" eaLnBrk="1" hangingPunct="1"/>
            <a:r>
              <a:rPr lang="en-US" altLang="en-US" sz="1600" b="1" dirty="0"/>
              <a:t>Have you Made All Payroll Tax Deposits on a Timely Basis</a:t>
            </a:r>
          </a:p>
          <a:p>
            <a:pPr lvl="3" eaLnBrk="1" hangingPunct="1"/>
            <a:r>
              <a:rPr lang="en-US" altLang="en-US" sz="1600" b="1" dirty="0"/>
              <a:t>Do you Carry Adequate Insurance</a:t>
            </a:r>
          </a:p>
          <a:p>
            <a:pPr lvl="3" eaLnBrk="1" hangingPunct="1"/>
            <a:r>
              <a:rPr lang="en-US" altLang="en-US" sz="1600" b="1" dirty="0"/>
              <a:t>Has the Board Adopted a Reserve Policy</a:t>
            </a:r>
          </a:p>
          <a:p>
            <a:pPr lvl="3" eaLnBrk="1" hangingPunct="1"/>
            <a:r>
              <a:rPr lang="en-US" altLang="en-US" sz="1600" b="1" dirty="0"/>
              <a:t>Has the Board Reviewed and Updated the Investment Policy</a:t>
            </a:r>
          </a:p>
          <a:p>
            <a:pPr lvl="3" eaLnBrk="1" hangingPunct="1"/>
            <a:r>
              <a:rPr lang="en-US" altLang="en-US" sz="1600" b="1" dirty="0"/>
              <a:t>Has a Code of Ethics been Adopted</a:t>
            </a:r>
          </a:p>
          <a:p>
            <a:pPr lvl="3" eaLnBrk="1" hangingPunct="1"/>
            <a:r>
              <a:rPr lang="en-US" altLang="en-US" sz="1600" b="1" dirty="0"/>
              <a:t>Has a Knowledgeable Attorney Reviewed Your Activities for Possible Legal Risks</a:t>
            </a:r>
          </a:p>
          <a:p>
            <a:pPr lvl="3" eaLnBrk="1" hangingPunct="1"/>
            <a:r>
              <a:rPr lang="en-US" altLang="en-US" sz="1600" b="1" dirty="0"/>
              <a:t>Are there any Chapters, Committees, Task Forces Acting on Behalf of the Organization</a:t>
            </a:r>
          </a:p>
          <a:p>
            <a:pPr lvl="3" eaLnBrk="1" hangingPunct="1"/>
            <a:r>
              <a:rPr lang="en-US" altLang="en-US" sz="1600" b="1" dirty="0"/>
              <a:t>Is there a Board Orientation for New Board Members</a:t>
            </a:r>
          </a:p>
          <a:p>
            <a:pPr lvl="3" eaLnBrk="1" hangingPunct="1"/>
            <a:r>
              <a:rPr lang="en-US" altLang="en-US" sz="1600" b="1" dirty="0"/>
              <a:t>Are By-Laws and Operating Policies Adhered to and Periodically Reviewed and Updated</a:t>
            </a:r>
          </a:p>
          <a:p>
            <a:pPr lvl="3" eaLnBrk="1" hangingPunct="1"/>
            <a:r>
              <a:rPr lang="en-US" altLang="en-US" sz="1600" b="1" dirty="0"/>
              <a:t>Have you Analyzed Cash Flows for Possible Problems and Risks</a:t>
            </a:r>
          </a:p>
        </p:txBody>
      </p:sp>
      <p:sp>
        <p:nvSpPr>
          <p:cNvPr id="5" name="Slide Number Placeholder 4"/>
          <p:cNvSpPr txBox="1">
            <a:spLocks noGrp="1"/>
          </p:cNvSpPr>
          <p:nvPr/>
        </p:nvSpPr>
        <p:spPr bwMode="auto">
          <a:xfrm>
            <a:off x="7353300" y="6306159"/>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26</a:t>
            </a:fld>
            <a:endParaRPr lang="en-US" altLang="en-US" sz="1400" dirty="0">
              <a:latin typeface="Tahoma" pitchFamily="34" charset="0"/>
            </a:endParaRPr>
          </a:p>
        </p:txBody>
      </p:sp>
    </p:spTree>
    <p:extLst>
      <p:ext uri="{BB962C8B-B14F-4D97-AF65-F5344CB8AC3E}">
        <p14:creationId xmlns:p14="http://schemas.microsoft.com/office/powerpoint/2010/main" val="3263925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10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additive="base">
                                        <p:cTn id="37" dur="10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634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3491">
                                            <p:txEl>
                                              <p:pRg st="6" end="6"/>
                                            </p:txEl>
                                          </p:spTgt>
                                        </p:tgtEl>
                                        <p:attrNameLst>
                                          <p:attrName>style.visibility</p:attrName>
                                        </p:attrNameLst>
                                      </p:cBhvr>
                                      <p:to>
                                        <p:strVal val="visible"/>
                                      </p:to>
                                    </p:set>
                                    <p:anim calcmode="lin" valueType="num">
                                      <p:cBhvr additive="base">
                                        <p:cTn id="43" dur="10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634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3491">
                                            <p:txEl>
                                              <p:pRg st="7" end="7"/>
                                            </p:txEl>
                                          </p:spTgt>
                                        </p:tgtEl>
                                        <p:attrNameLst>
                                          <p:attrName>style.visibility</p:attrName>
                                        </p:attrNameLst>
                                      </p:cBhvr>
                                      <p:to>
                                        <p:strVal val="visible"/>
                                      </p:to>
                                    </p:set>
                                    <p:anim calcmode="lin" valueType="num">
                                      <p:cBhvr additive="base">
                                        <p:cTn id="49" dur="1000" fill="hold"/>
                                        <p:tgtEl>
                                          <p:spTgt spid="63491">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634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3491">
                                            <p:txEl>
                                              <p:pRg st="8" end="8"/>
                                            </p:txEl>
                                          </p:spTgt>
                                        </p:tgtEl>
                                        <p:attrNameLst>
                                          <p:attrName>style.visibility</p:attrName>
                                        </p:attrNameLst>
                                      </p:cBhvr>
                                      <p:to>
                                        <p:strVal val="visible"/>
                                      </p:to>
                                    </p:set>
                                    <p:anim calcmode="lin" valueType="num">
                                      <p:cBhvr additive="base">
                                        <p:cTn id="55" dur="1000" fill="hold"/>
                                        <p:tgtEl>
                                          <p:spTgt spid="63491">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634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3491">
                                            <p:txEl>
                                              <p:pRg st="9" end="9"/>
                                            </p:txEl>
                                          </p:spTgt>
                                        </p:tgtEl>
                                        <p:attrNameLst>
                                          <p:attrName>style.visibility</p:attrName>
                                        </p:attrNameLst>
                                      </p:cBhvr>
                                      <p:to>
                                        <p:strVal val="visible"/>
                                      </p:to>
                                    </p:set>
                                    <p:anim calcmode="lin" valueType="num">
                                      <p:cBhvr additive="base">
                                        <p:cTn id="61" dur="1000" fill="hold"/>
                                        <p:tgtEl>
                                          <p:spTgt spid="63491">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634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3491">
                                            <p:txEl>
                                              <p:pRg st="10" end="10"/>
                                            </p:txEl>
                                          </p:spTgt>
                                        </p:tgtEl>
                                        <p:attrNameLst>
                                          <p:attrName>style.visibility</p:attrName>
                                        </p:attrNameLst>
                                      </p:cBhvr>
                                      <p:to>
                                        <p:strVal val="visible"/>
                                      </p:to>
                                    </p:set>
                                    <p:anim calcmode="lin" valueType="num">
                                      <p:cBhvr additive="base">
                                        <p:cTn id="67" dur="1000" fill="hold"/>
                                        <p:tgtEl>
                                          <p:spTgt spid="63491">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634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3491">
                                            <p:txEl>
                                              <p:pRg st="11" end="11"/>
                                            </p:txEl>
                                          </p:spTgt>
                                        </p:tgtEl>
                                        <p:attrNameLst>
                                          <p:attrName>style.visibility</p:attrName>
                                        </p:attrNameLst>
                                      </p:cBhvr>
                                      <p:to>
                                        <p:strVal val="visible"/>
                                      </p:to>
                                    </p:set>
                                    <p:anim calcmode="lin" valueType="num">
                                      <p:cBhvr additive="base">
                                        <p:cTn id="73" dur="1000" fill="hold"/>
                                        <p:tgtEl>
                                          <p:spTgt spid="63491">
                                            <p:txEl>
                                              <p:pRg st="11" end="11"/>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6349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a:xfrm>
            <a:off x="7983312" y="1208385"/>
            <a:ext cx="3749652" cy="1143000"/>
          </a:xfrm>
        </p:spPr>
        <p:txBody>
          <a:bodyPr>
            <a:noAutofit/>
          </a:bodyPr>
          <a:lstStyle/>
          <a:p>
            <a:pPr algn="ctr"/>
            <a:r>
              <a:rPr lang="en-US" altLang="en-US" sz="2333" b="1" u="sng" dirty="0"/>
              <a:t>Covering the Basics and Lowering Your Risk</a:t>
            </a:r>
            <a:endParaRPr lang="en-US" altLang="en-US" sz="2333" b="1" dirty="0">
              <a:cs typeface="Tahoma" panose="020B0604030504040204" pitchFamily="34" charset="0"/>
            </a:endParaRPr>
          </a:p>
        </p:txBody>
      </p:sp>
      <p:sp>
        <p:nvSpPr>
          <p:cNvPr id="207875" name="Rectangle 3"/>
          <p:cNvSpPr>
            <a:spLocks noGrp="1"/>
          </p:cNvSpPr>
          <p:nvPr>
            <p:ph type="body" idx="4294967295"/>
          </p:nvPr>
        </p:nvSpPr>
        <p:spPr>
          <a:xfrm>
            <a:off x="1298155" y="2351385"/>
            <a:ext cx="8912646" cy="3733800"/>
          </a:xfrm>
        </p:spPr>
        <p:txBody>
          <a:bodyPr>
            <a:noAutofit/>
          </a:bodyPr>
          <a:lstStyle/>
          <a:p>
            <a:pPr eaLnBrk="1" hangingPunct="1">
              <a:lnSpc>
                <a:spcPct val="80000"/>
              </a:lnSpc>
            </a:pPr>
            <a:r>
              <a:rPr lang="en-US" altLang="ja-JP" sz="3000" b="1" u="sng" dirty="0">
                <a:latin typeface="Calibri" panose="020F0502020204030204" pitchFamily="34" charset="0"/>
                <a:ea typeface="ＭＳ Ｐゴシック" panose="020B0600070205080204" pitchFamily="34" charset="-128"/>
                <a:cs typeface="Century Gothic" panose="020B0502020202020204" pitchFamily="34" charset="0"/>
              </a:rPr>
              <a:t>Select One Internal Control Consideration from the “Covering the Basics” List that you can Add to Your Check List for Implementation:</a:t>
            </a:r>
          </a:p>
          <a:p>
            <a:pPr lvl="1" eaLnBrk="1" hangingPunct="1">
              <a:lnSpc>
                <a:spcPct val="80000"/>
              </a:lnSpc>
            </a:pPr>
            <a:endParaRPr lang="en-US" altLang="en-US" sz="2667" dirty="0">
              <a:latin typeface="Calibri" panose="020F0502020204030204" pitchFamily="34" charset="0"/>
              <a:ea typeface="ＭＳ Ｐゴシック" panose="020B0600070205080204" pitchFamily="34" charset="-128"/>
              <a:cs typeface="Century Gothic" panose="020B0502020202020204" pitchFamily="34" charset="0"/>
            </a:endParaRPr>
          </a:p>
          <a:p>
            <a:pPr lvl="1" eaLnBrk="1" hangingPunct="1">
              <a:lnSpc>
                <a:spcPct val="80000"/>
              </a:lnSpc>
            </a:pPr>
            <a:r>
              <a:rPr lang="en-US" altLang="en-US" sz="2667" dirty="0">
                <a:latin typeface="Calibri" panose="020F0502020204030204" pitchFamily="34" charset="0"/>
                <a:ea typeface="ＭＳ Ｐゴシック" panose="020B0600070205080204" pitchFamily="34" charset="-128"/>
                <a:cs typeface="Century Gothic" panose="020B0502020202020204" pitchFamily="34" charset="0"/>
              </a:rPr>
              <a:t>Item selected:____________________________________</a:t>
            </a:r>
          </a:p>
          <a:p>
            <a:pPr lvl="1" eaLnBrk="1" hangingPunct="1">
              <a:lnSpc>
                <a:spcPct val="80000"/>
              </a:lnSpc>
            </a:pPr>
            <a:r>
              <a:rPr lang="en-US" altLang="en-US" sz="2667" dirty="0">
                <a:latin typeface="Calibri" panose="020F0502020204030204" pitchFamily="34" charset="0"/>
                <a:ea typeface="ＭＳ Ｐゴシック" panose="020B0600070205080204" pitchFamily="34" charset="-128"/>
                <a:cs typeface="Century Gothic" panose="020B0502020202020204" pitchFamily="34" charset="0"/>
              </a:rPr>
              <a:t>Discussion:_______________________________________________________________________________________________________________________________________________________________________________________</a:t>
            </a:r>
          </a:p>
        </p:txBody>
      </p:sp>
      <p:sp>
        <p:nvSpPr>
          <p:cNvPr id="5" name="Slide Number Placeholder 4">
            <a:extLst>
              <a:ext uri="{FF2B5EF4-FFF2-40B4-BE49-F238E27FC236}">
                <a16:creationId xmlns:a16="http://schemas.microsoft.com/office/drawing/2014/main" id="{920EE19B-DD84-40C7-81A4-D21DE32DFBF6}"/>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27</a:t>
            </a:fld>
            <a:endParaRPr lang="en-US" altLang="en-US" sz="1400" dirty="0">
              <a:latin typeface="Tahoma" pitchFamily="34" charset="0"/>
            </a:endParaRPr>
          </a:p>
        </p:txBody>
      </p:sp>
    </p:spTree>
    <p:extLst>
      <p:ext uri="{BB962C8B-B14F-4D97-AF65-F5344CB8AC3E}">
        <p14:creationId xmlns:p14="http://schemas.microsoft.com/office/powerpoint/2010/main" val="82597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 calcmode="lin" valueType="num">
                                      <p:cBhvr additive="base">
                                        <p:cTn id="7" dur="1000" fill="hold"/>
                                        <p:tgtEl>
                                          <p:spTgt spid="20787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78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875">
                                            <p:txEl>
                                              <p:pRg st="2" end="2"/>
                                            </p:txEl>
                                          </p:spTgt>
                                        </p:tgtEl>
                                        <p:attrNameLst>
                                          <p:attrName>style.visibility</p:attrName>
                                        </p:attrNameLst>
                                      </p:cBhvr>
                                      <p:to>
                                        <p:strVal val="visible"/>
                                      </p:to>
                                    </p:set>
                                    <p:anim calcmode="lin" valueType="num">
                                      <p:cBhvr additive="base">
                                        <p:cTn id="11" dur="1000" fill="hold"/>
                                        <p:tgtEl>
                                          <p:spTgt spid="207875">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0787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7875">
                                            <p:txEl>
                                              <p:pRg st="3" end="3"/>
                                            </p:txEl>
                                          </p:spTgt>
                                        </p:tgtEl>
                                        <p:attrNameLst>
                                          <p:attrName>style.visibility</p:attrName>
                                        </p:attrNameLst>
                                      </p:cBhvr>
                                      <p:to>
                                        <p:strVal val="visible"/>
                                      </p:to>
                                    </p:set>
                                    <p:anim calcmode="lin" valueType="num">
                                      <p:cBhvr additive="base">
                                        <p:cTn id="15" dur="1000" fill="hold"/>
                                        <p:tgtEl>
                                          <p:spTgt spid="207875">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078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318133" y="1523266"/>
            <a:ext cx="8001000" cy="846138"/>
          </a:xfrm>
        </p:spPr>
        <p:txBody>
          <a:bodyPr>
            <a:normAutofit/>
          </a:bodyPr>
          <a:lstStyle/>
          <a:p>
            <a:pPr algn="ctr" eaLnBrk="1" hangingPunct="1"/>
            <a:r>
              <a:rPr lang="en-US" altLang="en-US" sz="3000" dirty="0"/>
              <a:t>Internal Accounting Controls (IAC)</a:t>
            </a:r>
          </a:p>
        </p:txBody>
      </p:sp>
      <p:sp>
        <p:nvSpPr>
          <p:cNvPr id="32771" name="Rectangle 3"/>
          <p:cNvSpPr>
            <a:spLocks noGrp="1" noChangeArrowheads="1"/>
          </p:cNvSpPr>
          <p:nvPr>
            <p:ph type="body" idx="1"/>
          </p:nvPr>
        </p:nvSpPr>
        <p:spPr>
          <a:xfrm>
            <a:off x="2057400" y="2667000"/>
            <a:ext cx="7924800" cy="3810000"/>
          </a:xfrm>
        </p:spPr>
        <p:txBody>
          <a:bodyPr>
            <a:normAutofit/>
          </a:bodyPr>
          <a:lstStyle/>
          <a:p>
            <a:pPr marL="609576" indent="-609576"/>
            <a:r>
              <a:rPr lang="en-US" altLang="en-US" sz="3000" b="1" u="sng" dirty="0"/>
              <a:t>Six General Principles of IAC</a:t>
            </a:r>
          </a:p>
          <a:p>
            <a:pPr marL="609576" indent="-609576">
              <a:buNone/>
            </a:pPr>
            <a:endParaRPr lang="en-US" altLang="en-US" sz="3000" b="1" u="sng" dirty="0"/>
          </a:p>
          <a:p>
            <a:pPr marL="990560" lvl="1" indent="-533379">
              <a:buClr>
                <a:schemeClr val="tx2"/>
              </a:buClr>
              <a:buFont typeface="Wingdings" pitchFamily="2" charset="2"/>
              <a:buAutoNum type="arabicParenR"/>
            </a:pPr>
            <a:r>
              <a:rPr lang="en-US" altLang="en-US" sz="2667" dirty="0"/>
              <a:t>Competent People Following Clear Procedures, Keeping Adequate Records</a:t>
            </a:r>
          </a:p>
          <a:p>
            <a:pPr marL="990560" lvl="1" indent="-533379">
              <a:buClr>
                <a:schemeClr val="tx2"/>
              </a:buClr>
              <a:buFont typeface="Wingdings" pitchFamily="2" charset="2"/>
              <a:buAutoNum type="arabicParenR"/>
            </a:pPr>
            <a:r>
              <a:rPr lang="en-US" altLang="en-US" sz="2667" dirty="0"/>
              <a:t>Segregation of Duties</a:t>
            </a:r>
          </a:p>
          <a:p>
            <a:pPr marL="990560" lvl="1" indent="-533379">
              <a:buClr>
                <a:schemeClr val="tx2"/>
              </a:buClr>
              <a:buFont typeface="Wingdings" pitchFamily="2" charset="2"/>
              <a:buAutoNum type="arabicParenR"/>
            </a:pPr>
            <a:r>
              <a:rPr lang="en-US" altLang="en-US" sz="2667" dirty="0"/>
              <a:t>Review and Approval of Transactions by Knowledgeable Persons</a:t>
            </a:r>
          </a:p>
        </p:txBody>
      </p:sp>
      <p:sp>
        <p:nvSpPr>
          <p:cNvPr id="5" name="Slide Number Placeholder 4">
            <a:extLst>
              <a:ext uri="{FF2B5EF4-FFF2-40B4-BE49-F238E27FC236}">
                <a16:creationId xmlns:a16="http://schemas.microsoft.com/office/drawing/2014/main" id="{99859419-5A0D-441C-B268-D817C609363C}"/>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28</a:t>
            </a:fld>
            <a:endParaRPr lang="en-US" altLang="en-US" sz="1400" dirty="0">
              <a:latin typeface="Tahoma" pitchFamily="34" charset="0"/>
            </a:endParaRPr>
          </a:p>
        </p:txBody>
      </p:sp>
    </p:spTree>
    <p:extLst>
      <p:ext uri="{BB962C8B-B14F-4D97-AF65-F5344CB8AC3E}">
        <p14:creationId xmlns:p14="http://schemas.microsoft.com/office/powerpoint/2010/main" val="21628858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1549112"/>
            <a:ext cx="8001000" cy="846138"/>
          </a:xfrm>
        </p:spPr>
        <p:txBody>
          <a:bodyPr/>
          <a:lstStyle/>
          <a:p>
            <a:pPr algn="ctr" eaLnBrk="1" hangingPunct="1"/>
            <a:r>
              <a:rPr lang="en-US" altLang="en-US" sz="3200" dirty="0"/>
              <a:t>Internal </a:t>
            </a:r>
            <a:r>
              <a:rPr lang="en-US" altLang="en-US" sz="3000" dirty="0"/>
              <a:t>Accounting</a:t>
            </a:r>
            <a:r>
              <a:rPr lang="en-US" altLang="en-US" sz="3200" dirty="0"/>
              <a:t> Controls (IAC)</a:t>
            </a:r>
          </a:p>
        </p:txBody>
      </p:sp>
      <p:sp>
        <p:nvSpPr>
          <p:cNvPr id="33795" name="Rectangle 3"/>
          <p:cNvSpPr>
            <a:spLocks noGrp="1" noChangeArrowheads="1"/>
          </p:cNvSpPr>
          <p:nvPr>
            <p:ph type="body" idx="1"/>
          </p:nvPr>
        </p:nvSpPr>
        <p:spPr>
          <a:xfrm>
            <a:off x="2057400" y="2514600"/>
            <a:ext cx="7924800" cy="3962400"/>
          </a:xfrm>
        </p:spPr>
        <p:txBody>
          <a:bodyPr>
            <a:normAutofit/>
          </a:bodyPr>
          <a:lstStyle/>
          <a:p>
            <a:pPr marL="609576" indent="-609576"/>
            <a:r>
              <a:rPr lang="en-US" altLang="en-US" sz="3000" b="1" u="sng" dirty="0"/>
              <a:t>Six General Principles of IAC</a:t>
            </a:r>
          </a:p>
          <a:p>
            <a:pPr marL="609576" indent="-609576">
              <a:buNone/>
            </a:pPr>
            <a:endParaRPr lang="en-US" altLang="en-US" sz="3000" b="1" u="sng" dirty="0"/>
          </a:p>
          <a:p>
            <a:pPr marL="990560" lvl="1" indent="-533379">
              <a:buClr>
                <a:schemeClr val="tx2"/>
              </a:buClr>
              <a:buFont typeface="Wingdings" pitchFamily="2" charset="2"/>
              <a:buAutoNum type="arabicParenR" startAt="4"/>
            </a:pPr>
            <a:r>
              <a:rPr lang="en-US" altLang="en-US" sz="2667" dirty="0"/>
              <a:t>Physical Control of Assets Including Access to Computer Systems</a:t>
            </a:r>
          </a:p>
          <a:p>
            <a:pPr marL="990560" lvl="1" indent="-533379">
              <a:buClr>
                <a:schemeClr val="tx2"/>
              </a:buClr>
              <a:buFont typeface="Wingdings" pitchFamily="2" charset="2"/>
              <a:buAutoNum type="arabicParenR" startAt="4"/>
            </a:pPr>
            <a:r>
              <a:rPr lang="en-US" altLang="en-US" sz="2667" dirty="0"/>
              <a:t>Balancing and Reconciliation Procedures</a:t>
            </a:r>
          </a:p>
          <a:p>
            <a:pPr marL="990560" lvl="1" indent="-533379">
              <a:buClr>
                <a:schemeClr val="tx2"/>
              </a:buClr>
              <a:buFont typeface="Wingdings" pitchFamily="2" charset="2"/>
              <a:buAutoNum type="arabicParenR" startAt="4"/>
            </a:pPr>
            <a:r>
              <a:rPr lang="en-US" altLang="en-US" sz="2667" dirty="0"/>
              <a:t>Top Level Review of Operations and Results – </a:t>
            </a:r>
            <a:r>
              <a:rPr lang="en-US" altLang="en-US" sz="2667" b="1" u="sng" dirty="0"/>
              <a:t>Last Line of Defense</a:t>
            </a:r>
            <a:endParaRPr lang="en-US" altLang="en-US" sz="2667" dirty="0"/>
          </a:p>
        </p:txBody>
      </p:sp>
      <p:sp>
        <p:nvSpPr>
          <p:cNvPr id="5" name="Slide Number Placeholder 4">
            <a:extLst>
              <a:ext uri="{FF2B5EF4-FFF2-40B4-BE49-F238E27FC236}">
                <a16:creationId xmlns:a16="http://schemas.microsoft.com/office/drawing/2014/main" id="{82C9A841-24FB-4C5F-8BCF-DB91D752E280}"/>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29</a:t>
            </a:fld>
            <a:endParaRPr lang="en-US" altLang="en-US" sz="1400" dirty="0">
              <a:latin typeface="Tahoma" pitchFamily="34" charset="0"/>
            </a:endParaRPr>
          </a:p>
        </p:txBody>
      </p:sp>
    </p:spTree>
    <p:extLst>
      <p:ext uri="{BB962C8B-B14F-4D97-AF65-F5344CB8AC3E}">
        <p14:creationId xmlns:p14="http://schemas.microsoft.com/office/powerpoint/2010/main" val="25761985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p:nvPr>
        </p:nvSpPr>
        <p:spPr>
          <a:xfrm>
            <a:off x="1524000" y="2316559"/>
            <a:ext cx="9144000" cy="1981043"/>
          </a:xfrm>
        </p:spPr>
        <p:txBody>
          <a:bodyPr>
            <a:noAutofit/>
          </a:bodyPr>
          <a:lstStyle/>
          <a:p>
            <a:r>
              <a:rPr lang="en-US" sz="5400" dirty="0"/>
              <a:t>UBIT Concerns</a:t>
            </a:r>
            <a:br>
              <a:rPr lang="en-US" sz="5400" dirty="0"/>
            </a:br>
            <a:br>
              <a:rPr lang="en-US" sz="5400" dirty="0"/>
            </a:br>
            <a:r>
              <a:rPr lang="en-US" sz="5400" dirty="0"/>
              <a:t>Unrelated Business Income Tax</a:t>
            </a:r>
          </a:p>
        </p:txBody>
      </p:sp>
    </p:spTree>
    <p:extLst>
      <p:ext uri="{BB962C8B-B14F-4D97-AF65-F5344CB8AC3E}">
        <p14:creationId xmlns:p14="http://schemas.microsoft.com/office/powerpoint/2010/main" val="67376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095500" y="1503209"/>
            <a:ext cx="8001000" cy="846138"/>
          </a:xfrm>
        </p:spPr>
        <p:txBody>
          <a:bodyPr/>
          <a:lstStyle/>
          <a:p>
            <a:pPr algn="ctr" eaLnBrk="1" hangingPunct="1"/>
            <a:r>
              <a:rPr lang="en-US" altLang="en-US" sz="3200" dirty="0"/>
              <a:t>Internal </a:t>
            </a:r>
            <a:r>
              <a:rPr lang="en-US" altLang="en-US" sz="3000" dirty="0"/>
              <a:t>Accounting</a:t>
            </a:r>
            <a:r>
              <a:rPr lang="en-US" altLang="en-US" sz="3200" dirty="0"/>
              <a:t> Controls (IAC)</a:t>
            </a:r>
          </a:p>
        </p:txBody>
      </p:sp>
      <p:sp>
        <p:nvSpPr>
          <p:cNvPr id="34819" name="Rectangle 3"/>
          <p:cNvSpPr>
            <a:spLocks noGrp="1" noChangeArrowheads="1"/>
          </p:cNvSpPr>
          <p:nvPr>
            <p:ph type="body" idx="1"/>
          </p:nvPr>
        </p:nvSpPr>
        <p:spPr>
          <a:xfrm>
            <a:off x="2286000" y="2514600"/>
            <a:ext cx="7924800" cy="39624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a:pPr>
            <a:r>
              <a:rPr lang="en-US" altLang="en-US" sz="2667" dirty="0"/>
              <a:t>Competent People Following Clear Procedures, Keeping Adequate Records</a:t>
            </a:r>
          </a:p>
          <a:p>
            <a:pPr marL="1752530" lvl="3" indent="-380985">
              <a:buClr>
                <a:schemeClr val="tx2"/>
              </a:buClr>
            </a:pPr>
            <a:r>
              <a:rPr lang="en-US" altLang="en-US" sz="2000" dirty="0"/>
              <a:t>Job Descriptions</a:t>
            </a:r>
          </a:p>
          <a:p>
            <a:pPr marL="1752530" lvl="3" indent="-380985">
              <a:buClr>
                <a:schemeClr val="tx2"/>
              </a:buClr>
            </a:pPr>
            <a:r>
              <a:rPr lang="en-US" altLang="en-US" sz="2000" dirty="0"/>
              <a:t>Hiring Practices</a:t>
            </a:r>
          </a:p>
          <a:p>
            <a:pPr marL="1752530" lvl="3" indent="-380985">
              <a:buClr>
                <a:schemeClr val="tx2"/>
              </a:buClr>
            </a:pPr>
            <a:r>
              <a:rPr lang="en-US" altLang="en-US" sz="2000" dirty="0"/>
              <a:t>Compensation</a:t>
            </a:r>
          </a:p>
          <a:p>
            <a:pPr marL="1752530" lvl="3" indent="-380985">
              <a:buClr>
                <a:schemeClr val="tx2"/>
              </a:buClr>
            </a:pPr>
            <a:r>
              <a:rPr lang="en-US" altLang="en-US" sz="2000" dirty="0"/>
              <a:t>Performance Review</a:t>
            </a:r>
          </a:p>
          <a:p>
            <a:pPr marL="1752530" lvl="3" indent="-380985">
              <a:buClr>
                <a:schemeClr val="tx2"/>
              </a:buClr>
            </a:pPr>
            <a:r>
              <a:rPr lang="en-US" altLang="en-US" sz="2000" dirty="0"/>
              <a:t>Accounting Systems and Procedures Manual</a:t>
            </a:r>
          </a:p>
          <a:p>
            <a:pPr marL="1752530" lvl="3" indent="-380985">
              <a:buClr>
                <a:schemeClr val="tx2"/>
              </a:buClr>
            </a:pPr>
            <a:r>
              <a:rPr lang="en-US" altLang="en-US" sz="2000" dirty="0"/>
              <a:t>Filing System</a:t>
            </a:r>
          </a:p>
          <a:p>
            <a:pPr marL="1752530" lvl="3" indent="-380985">
              <a:buClr>
                <a:schemeClr val="tx2"/>
              </a:buClr>
            </a:pPr>
            <a:r>
              <a:rPr lang="en-US" altLang="en-US" sz="2000" dirty="0"/>
              <a:t>Record Retention</a:t>
            </a:r>
          </a:p>
        </p:txBody>
      </p:sp>
      <p:sp>
        <p:nvSpPr>
          <p:cNvPr id="5" name="Slide Number Placeholder 4">
            <a:extLst>
              <a:ext uri="{FF2B5EF4-FFF2-40B4-BE49-F238E27FC236}">
                <a16:creationId xmlns:a16="http://schemas.microsoft.com/office/drawing/2014/main" id="{08C59E58-A64B-428B-8FB1-D58455BBFCB3}"/>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30</a:t>
            </a:fld>
            <a:endParaRPr lang="en-US" altLang="en-US" sz="1400" dirty="0">
              <a:latin typeface="Tahoma" pitchFamily="34" charset="0"/>
            </a:endParaRPr>
          </a:p>
        </p:txBody>
      </p:sp>
    </p:spTree>
    <p:extLst>
      <p:ext uri="{BB962C8B-B14F-4D97-AF65-F5344CB8AC3E}">
        <p14:creationId xmlns:p14="http://schemas.microsoft.com/office/powerpoint/2010/main" val="9476765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95500" y="1511147"/>
            <a:ext cx="8001000" cy="846138"/>
          </a:xfrm>
        </p:spPr>
        <p:txBody>
          <a:bodyPr/>
          <a:lstStyle/>
          <a:p>
            <a:pPr algn="ctr" eaLnBrk="1" hangingPunct="1"/>
            <a:r>
              <a:rPr lang="en-US" altLang="en-US" sz="3200" dirty="0"/>
              <a:t>Internal </a:t>
            </a:r>
            <a:r>
              <a:rPr lang="en-US" altLang="en-US" sz="3000" dirty="0"/>
              <a:t>Accounting</a:t>
            </a:r>
            <a:r>
              <a:rPr lang="en-US" altLang="en-US" sz="3200" dirty="0"/>
              <a:t> Controls (IAC)</a:t>
            </a:r>
          </a:p>
        </p:txBody>
      </p:sp>
      <p:sp>
        <p:nvSpPr>
          <p:cNvPr id="35843" name="Rectangle 3"/>
          <p:cNvSpPr>
            <a:spLocks noGrp="1" noChangeArrowheads="1"/>
          </p:cNvSpPr>
          <p:nvPr>
            <p:ph type="body" idx="1"/>
          </p:nvPr>
        </p:nvSpPr>
        <p:spPr>
          <a:xfrm>
            <a:off x="2057400" y="2667000"/>
            <a:ext cx="7924800" cy="39624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2"/>
            </a:pPr>
            <a:r>
              <a:rPr lang="en-US" altLang="en-US" sz="2667" dirty="0"/>
              <a:t>Segregation of Duties</a:t>
            </a:r>
          </a:p>
          <a:p>
            <a:pPr marL="1752530" lvl="3" indent="-380985">
              <a:buClr>
                <a:schemeClr val="tx2"/>
              </a:buClr>
            </a:pPr>
            <a:r>
              <a:rPr lang="en-US" altLang="en-US" sz="2000" dirty="0"/>
              <a:t>Training</a:t>
            </a:r>
          </a:p>
          <a:p>
            <a:pPr marL="1752530" lvl="3" indent="-380985">
              <a:buClr>
                <a:schemeClr val="tx2"/>
              </a:buClr>
            </a:pPr>
            <a:r>
              <a:rPr lang="en-US" altLang="en-US" sz="2000" dirty="0"/>
              <a:t>Job Descriptions</a:t>
            </a:r>
          </a:p>
          <a:p>
            <a:pPr marL="1752530" lvl="3" indent="-380985">
              <a:buClr>
                <a:schemeClr val="tx2"/>
              </a:buClr>
            </a:pPr>
            <a:r>
              <a:rPr lang="en-US" altLang="en-US" sz="2000" dirty="0"/>
              <a:t>Control</a:t>
            </a:r>
          </a:p>
          <a:p>
            <a:pPr marL="1752530" lvl="3" indent="-380985">
              <a:buClr>
                <a:schemeClr val="tx2"/>
              </a:buClr>
            </a:pPr>
            <a:r>
              <a:rPr lang="en-US" altLang="en-US" sz="2000" dirty="0"/>
              <a:t>Authorization</a:t>
            </a:r>
          </a:p>
          <a:p>
            <a:pPr marL="1752530" lvl="3" indent="-380985">
              <a:buClr>
                <a:schemeClr val="tx2"/>
              </a:buClr>
            </a:pPr>
            <a:r>
              <a:rPr lang="en-US" altLang="en-US" sz="2000" dirty="0"/>
              <a:t>System of Checks and Balances</a:t>
            </a:r>
          </a:p>
          <a:p>
            <a:pPr marL="2209712" lvl="4" indent="-380985">
              <a:buClr>
                <a:schemeClr val="tx2"/>
              </a:buClr>
            </a:pPr>
            <a:r>
              <a:rPr lang="en-US" altLang="en-US" sz="2000" dirty="0"/>
              <a:t>Open Mail vs. Deposit Checks</a:t>
            </a:r>
          </a:p>
          <a:p>
            <a:pPr marL="2209712" lvl="4" indent="-380985">
              <a:buClr>
                <a:schemeClr val="tx2"/>
              </a:buClr>
            </a:pPr>
            <a:r>
              <a:rPr lang="en-US" altLang="en-US" sz="2000" dirty="0"/>
              <a:t>Prepare Disbursements vs. Check Signature</a:t>
            </a:r>
          </a:p>
          <a:p>
            <a:pPr marL="2209712" lvl="4" indent="-380985">
              <a:buClr>
                <a:schemeClr val="tx2"/>
              </a:buClr>
            </a:pPr>
            <a:r>
              <a:rPr lang="en-US" altLang="en-US" sz="2000" dirty="0"/>
              <a:t>Bank Reconciliation vs. Prepare Disbursements</a:t>
            </a:r>
          </a:p>
        </p:txBody>
      </p:sp>
      <p:sp>
        <p:nvSpPr>
          <p:cNvPr id="5" name="Slide Number Placeholder 4">
            <a:extLst>
              <a:ext uri="{FF2B5EF4-FFF2-40B4-BE49-F238E27FC236}">
                <a16:creationId xmlns:a16="http://schemas.microsoft.com/office/drawing/2014/main" id="{064A4396-C81F-46BB-BB56-C3B6F8623F13}"/>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31</a:t>
            </a:fld>
            <a:endParaRPr lang="en-US" altLang="en-US" sz="1400" dirty="0">
              <a:latin typeface="Tahoma" pitchFamily="34" charset="0"/>
            </a:endParaRPr>
          </a:p>
        </p:txBody>
      </p:sp>
    </p:spTree>
    <p:extLst>
      <p:ext uri="{BB962C8B-B14F-4D97-AF65-F5344CB8AC3E}">
        <p14:creationId xmlns:p14="http://schemas.microsoft.com/office/powerpoint/2010/main" val="19987692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33600" y="1459814"/>
            <a:ext cx="8001000" cy="846138"/>
          </a:xfrm>
        </p:spPr>
        <p:txBody>
          <a:bodyPr/>
          <a:lstStyle/>
          <a:p>
            <a:pPr algn="ctr" eaLnBrk="1" hangingPunct="1"/>
            <a:r>
              <a:rPr lang="en-US" altLang="en-US" sz="3200" dirty="0"/>
              <a:t>Internal </a:t>
            </a:r>
            <a:r>
              <a:rPr lang="en-US" altLang="en-US" sz="3000" dirty="0"/>
              <a:t>Accounting</a:t>
            </a:r>
            <a:r>
              <a:rPr lang="en-US" altLang="en-US" sz="3200" dirty="0"/>
              <a:t> Controls (IAC)</a:t>
            </a:r>
          </a:p>
        </p:txBody>
      </p:sp>
      <p:sp>
        <p:nvSpPr>
          <p:cNvPr id="36867" name="Rectangle 3"/>
          <p:cNvSpPr>
            <a:spLocks noGrp="1" noChangeArrowheads="1"/>
          </p:cNvSpPr>
          <p:nvPr>
            <p:ph type="body" idx="1"/>
          </p:nvPr>
        </p:nvSpPr>
        <p:spPr>
          <a:xfrm>
            <a:off x="2209800" y="2590800"/>
            <a:ext cx="7924800" cy="39624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3"/>
            </a:pPr>
            <a:r>
              <a:rPr lang="en-US" altLang="en-US" sz="2667" dirty="0"/>
              <a:t>Review and Approval of Transactions by Knowledgeable Persons</a:t>
            </a:r>
          </a:p>
          <a:p>
            <a:pPr marL="1752530" lvl="3" indent="-380985">
              <a:buClr>
                <a:schemeClr val="tx2"/>
              </a:buClr>
            </a:pPr>
            <a:r>
              <a:rPr lang="en-US" altLang="en-US" sz="2000" dirty="0"/>
              <a:t>Authorization/Approval</a:t>
            </a:r>
          </a:p>
          <a:p>
            <a:pPr marL="2209712" lvl="4" indent="-380985">
              <a:buClr>
                <a:schemeClr val="tx2"/>
              </a:buClr>
            </a:pPr>
            <a:r>
              <a:rPr lang="en-US" altLang="en-US" sz="2000" dirty="0"/>
              <a:t>Disbursements</a:t>
            </a:r>
          </a:p>
          <a:p>
            <a:pPr marL="2209712" lvl="4" indent="-380985">
              <a:buClr>
                <a:schemeClr val="tx2"/>
              </a:buClr>
            </a:pPr>
            <a:r>
              <a:rPr lang="en-US" altLang="en-US" sz="2000" dirty="0"/>
              <a:t>Payroll</a:t>
            </a:r>
          </a:p>
          <a:p>
            <a:pPr marL="2209712" lvl="4" indent="-380985">
              <a:buClr>
                <a:schemeClr val="tx2"/>
              </a:buClr>
            </a:pPr>
            <a:r>
              <a:rPr lang="en-US" altLang="en-US" sz="2000" dirty="0"/>
              <a:t>AJE’s</a:t>
            </a:r>
          </a:p>
          <a:p>
            <a:pPr marL="2209712" lvl="4" indent="-380985">
              <a:buClr>
                <a:schemeClr val="tx2"/>
              </a:buClr>
            </a:pPr>
            <a:r>
              <a:rPr lang="en-US" altLang="en-US" sz="2000" dirty="0"/>
              <a:t>Transfers</a:t>
            </a:r>
          </a:p>
          <a:p>
            <a:pPr marL="1752530" lvl="3" indent="-380985">
              <a:buClr>
                <a:schemeClr val="tx2"/>
              </a:buClr>
            </a:pPr>
            <a:r>
              <a:rPr lang="en-US" altLang="en-US" sz="2000" dirty="0"/>
              <a:t>Coding of Transactions</a:t>
            </a:r>
          </a:p>
          <a:p>
            <a:pPr marL="2209712" lvl="4" indent="-380985">
              <a:buClr>
                <a:schemeClr val="tx2"/>
              </a:buClr>
            </a:pPr>
            <a:r>
              <a:rPr lang="en-US" altLang="en-US" sz="2000" dirty="0"/>
              <a:t>Chart of Accounts</a:t>
            </a:r>
          </a:p>
          <a:p>
            <a:pPr marL="1752530" lvl="3" indent="-380985">
              <a:buClr>
                <a:schemeClr val="tx2"/>
              </a:buClr>
            </a:pPr>
            <a:r>
              <a:rPr lang="en-US" altLang="en-US" sz="2000" dirty="0"/>
              <a:t>Budget Controls</a:t>
            </a:r>
            <a:endParaRPr lang="en-US" altLang="en-US" dirty="0"/>
          </a:p>
        </p:txBody>
      </p:sp>
      <p:sp>
        <p:nvSpPr>
          <p:cNvPr id="5" name="Slide Number Placeholder 4">
            <a:extLst>
              <a:ext uri="{FF2B5EF4-FFF2-40B4-BE49-F238E27FC236}">
                <a16:creationId xmlns:a16="http://schemas.microsoft.com/office/drawing/2014/main" id="{7E631E65-86F2-47CE-9F41-9CC7535AEE85}"/>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32</a:t>
            </a:fld>
            <a:endParaRPr lang="en-US" altLang="en-US" sz="1400" dirty="0">
              <a:latin typeface="Tahoma" pitchFamily="34" charset="0"/>
            </a:endParaRPr>
          </a:p>
        </p:txBody>
      </p:sp>
    </p:spTree>
    <p:extLst>
      <p:ext uri="{BB962C8B-B14F-4D97-AF65-F5344CB8AC3E}">
        <p14:creationId xmlns:p14="http://schemas.microsoft.com/office/powerpoint/2010/main" val="33957163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171700" y="1406242"/>
            <a:ext cx="8001000" cy="846138"/>
          </a:xfrm>
        </p:spPr>
        <p:txBody>
          <a:bodyPr/>
          <a:lstStyle/>
          <a:p>
            <a:pPr algn="ctr" eaLnBrk="1" hangingPunct="1"/>
            <a:r>
              <a:rPr lang="en-US" altLang="en-US" sz="3200" dirty="0"/>
              <a:t>Internal </a:t>
            </a:r>
            <a:r>
              <a:rPr lang="en-US" altLang="en-US" sz="3000" dirty="0"/>
              <a:t>Accounting</a:t>
            </a:r>
            <a:r>
              <a:rPr lang="en-US" altLang="en-US" sz="3200" dirty="0"/>
              <a:t> Controls (IAC)</a:t>
            </a:r>
          </a:p>
        </p:txBody>
      </p:sp>
      <p:sp>
        <p:nvSpPr>
          <p:cNvPr id="37891" name="Rectangle 3"/>
          <p:cNvSpPr>
            <a:spLocks noGrp="1" noChangeArrowheads="1"/>
          </p:cNvSpPr>
          <p:nvPr>
            <p:ph type="body" idx="1"/>
          </p:nvPr>
        </p:nvSpPr>
        <p:spPr>
          <a:xfrm>
            <a:off x="2209800" y="2362200"/>
            <a:ext cx="7924800" cy="42672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4"/>
            </a:pPr>
            <a:r>
              <a:rPr lang="en-US" altLang="en-US" sz="2667" dirty="0"/>
              <a:t>Physical Control of Assets Including Access to Computer Systems</a:t>
            </a:r>
          </a:p>
          <a:p>
            <a:pPr marL="1752530" lvl="3" indent="-380985">
              <a:buClr>
                <a:schemeClr val="tx2"/>
              </a:buClr>
            </a:pPr>
            <a:r>
              <a:rPr lang="en-US" altLang="en-US" sz="2000" dirty="0"/>
              <a:t>Security</a:t>
            </a:r>
          </a:p>
          <a:p>
            <a:pPr marL="2209712" lvl="4" indent="-380985">
              <a:buClr>
                <a:schemeClr val="tx2"/>
              </a:buClr>
            </a:pPr>
            <a:r>
              <a:rPr lang="en-US" altLang="en-US" sz="2000" dirty="0"/>
              <a:t>Passwords</a:t>
            </a:r>
          </a:p>
          <a:p>
            <a:pPr marL="2209712" lvl="4" indent="-380985">
              <a:buClr>
                <a:schemeClr val="tx2"/>
              </a:buClr>
            </a:pPr>
            <a:r>
              <a:rPr lang="en-US" altLang="en-US" sz="2000" dirty="0"/>
              <a:t>Locks</a:t>
            </a:r>
          </a:p>
          <a:p>
            <a:pPr marL="2209712" lvl="4" indent="-380985">
              <a:buClr>
                <a:schemeClr val="tx2"/>
              </a:buClr>
            </a:pPr>
            <a:r>
              <a:rPr lang="en-US" altLang="en-US" sz="2000" dirty="0"/>
              <a:t>Controlled Access</a:t>
            </a:r>
          </a:p>
          <a:p>
            <a:pPr marL="2209712" lvl="4" indent="-380985">
              <a:buClr>
                <a:schemeClr val="tx2"/>
              </a:buClr>
            </a:pPr>
            <a:r>
              <a:rPr lang="en-US" altLang="en-US" sz="2000" dirty="0"/>
              <a:t>Computer Back-Ups</a:t>
            </a:r>
          </a:p>
          <a:p>
            <a:pPr marL="1752530" lvl="3" indent="-380985">
              <a:buClr>
                <a:schemeClr val="tx2"/>
              </a:buClr>
            </a:pPr>
            <a:r>
              <a:rPr lang="en-US" altLang="en-US" sz="2000" dirty="0"/>
              <a:t>Inventory Fixed Assets (computers/telephones/etc.)</a:t>
            </a:r>
          </a:p>
          <a:p>
            <a:pPr marL="1752530" lvl="3" indent="-380985">
              <a:buClr>
                <a:schemeClr val="tx2"/>
              </a:buClr>
            </a:pPr>
            <a:r>
              <a:rPr lang="en-US" altLang="en-US" sz="2000" dirty="0"/>
              <a:t>Building Security</a:t>
            </a:r>
          </a:p>
          <a:p>
            <a:pPr marL="1752530" lvl="3" indent="-380985">
              <a:buClr>
                <a:schemeClr val="tx2"/>
              </a:buClr>
            </a:pPr>
            <a:r>
              <a:rPr lang="en-US" altLang="en-US" sz="2000" dirty="0"/>
              <a:t>Files</a:t>
            </a:r>
          </a:p>
        </p:txBody>
      </p:sp>
      <p:sp>
        <p:nvSpPr>
          <p:cNvPr id="5" name="Slide Number Placeholder 4">
            <a:extLst>
              <a:ext uri="{FF2B5EF4-FFF2-40B4-BE49-F238E27FC236}">
                <a16:creationId xmlns:a16="http://schemas.microsoft.com/office/drawing/2014/main" id="{8AF456CE-20A6-4CA7-B0A4-8D9721923181}"/>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33</a:t>
            </a:fld>
            <a:endParaRPr lang="en-US" altLang="en-US" sz="1400" dirty="0">
              <a:latin typeface="Tahoma" pitchFamily="34" charset="0"/>
            </a:endParaRPr>
          </a:p>
        </p:txBody>
      </p:sp>
    </p:spTree>
    <p:extLst>
      <p:ext uri="{BB962C8B-B14F-4D97-AF65-F5344CB8AC3E}">
        <p14:creationId xmlns:p14="http://schemas.microsoft.com/office/powerpoint/2010/main" val="21480373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47900" y="1434947"/>
            <a:ext cx="8001000" cy="846138"/>
          </a:xfrm>
        </p:spPr>
        <p:txBody>
          <a:bodyPr/>
          <a:lstStyle/>
          <a:p>
            <a:pPr algn="ctr" eaLnBrk="1" hangingPunct="1"/>
            <a:r>
              <a:rPr lang="en-US" altLang="en-US" sz="3200" dirty="0"/>
              <a:t>Internal </a:t>
            </a:r>
            <a:r>
              <a:rPr lang="en-US" altLang="en-US" sz="3000" dirty="0"/>
              <a:t>Accounting</a:t>
            </a:r>
            <a:r>
              <a:rPr lang="en-US" altLang="en-US" sz="3200" dirty="0"/>
              <a:t> Controls (IAC)</a:t>
            </a:r>
          </a:p>
        </p:txBody>
      </p:sp>
      <p:sp>
        <p:nvSpPr>
          <p:cNvPr id="38915" name="Rectangle 3"/>
          <p:cNvSpPr>
            <a:spLocks noGrp="1" noChangeArrowheads="1"/>
          </p:cNvSpPr>
          <p:nvPr>
            <p:ph type="body" idx="1"/>
          </p:nvPr>
        </p:nvSpPr>
        <p:spPr>
          <a:xfrm>
            <a:off x="2286000" y="2447091"/>
            <a:ext cx="7924800" cy="39624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5"/>
            </a:pPr>
            <a:r>
              <a:rPr lang="en-US" altLang="en-US" sz="2667" dirty="0"/>
              <a:t>Balancing and Reconciliation Procedures</a:t>
            </a:r>
          </a:p>
          <a:p>
            <a:pPr marL="1752530" lvl="3" indent="-380985">
              <a:buClr>
                <a:schemeClr val="tx2"/>
              </a:buClr>
            </a:pPr>
            <a:r>
              <a:rPr lang="en-US" altLang="en-US" sz="2000" dirty="0"/>
              <a:t>System of Checks and Balances</a:t>
            </a:r>
          </a:p>
          <a:p>
            <a:pPr marL="1752530" lvl="3" indent="-380985">
              <a:buClr>
                <a:schemeClr val="tx2"/>
              </a:buClr>
            </a:pPr>
            <a:r>
              <a:rPr lang="en-US" altLang="en-US" sz="2000" dirty="0"/>
              <a:t>Double Entry Accounting System</a:t>
            </a:r>
          </a:p>
          <a:p>
            <a:pPr marL="1752530" lvl="3" indent="-380985">
              <a:buClr>
                <a:schemeClr val="tx2"/>
              </a:buClr>
            </a:pPr>
            <a:r>
              <a:rPr lang="en-US" altLang="en-US" sz="2000" dirty="0"/>
              <a:t>General Ledger</a:t>
            </a:r>
          </a:p>
          <a:p>
            <a:pPr marL="2209712" lvl="4" indent="-380985">
              <a:buClr>
                <a:schemeClr val="tx2"/>
              </a:buClr>
            </a:pPr>
            <a:r>
              <a:rPr lang="en-US" altLang="en-US" sz="2000" dirty="0"/>
              <a:t>Bank Reconciliation</a:t>
            </a:r>
          </a:p>
          <a:p>
            <a:pPr marL="2209712" lvl="4" indent="-380985">
              <a:buClr>
                <a:schemeClr val="tx2"/>
              </a:buClr>
            </a:pPr>
            <a:r>
              <a:rPr lang="en-US" altLang="en-US" sz="2000" dirty="0"/>
              <a:t>Accounts Receivable</a:t>
            </a:r>
          </a:p>
          <a:p>
            <a:pPr marL="2209712" lvl="4" indent="-380985">
              <a:buClr>
                <a:schemeClr val="tx2"/>
              </a:buClr>
            </a:pPr>
            <a:r>
              <a:rPr lang="en-US" altLang="en-US" sz="2000" dirty="0"/>
              <a:t>Accounts Payable</a:t>
            </a:r>
          </a:p>
          <a:p>
            <a:pPr marL="2209712" lvl="4" indent="-380985">
              <a:buClr>
                <a:schemeClr val="tx2"/>
              </a:buClr>
            </a:pPr>
            <a:r>
              <a:rPr lang="en-US" altLang="en-US" sz="2000" dirty="0"/>
              <a:t>Payroll</a:t>
            </a:r>
          </a:p>
          <a:p>
            <a:pPr marL="2209712" lvl="4" indent="-380985">
              <a:buClr>
                <a:schemeClr val="tx2"/>
              </a:buClr>
            </a:pPr>
            <a:r>
              <a:rPr lang="en-US" altLang="en-US" sz="2000" dirty="0"/>
              <a:t>Contributions</a:t>
            </a:r>
            <a:endParaRPr lang="en-US" altLang="en-US" dirty="0"/>
          </a:p>
        </p:txBody>
      </p:sp>
      <p:sp>
        <p:nvSpPr>
          <p:cNvPr id="5" name="Slide Number Placeholder 4">
            <a:extLst>
              <a:ext uri="{FF2B5EF4-FFF2-40B4-BE49-F238E27FC236}">
                <a16:creationId xmlns:a16="http://schemas.microsoft.com/office/drawing/2014/main" id="{63C30669-3007-4B18-A450-0BEA1E6A1D24}"/>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34</a:t>
            </a:fld>
            <a:endParaRPr lang="en-US" altLang="en-US" sz="1400" dirty="0">
              <a:latin typeface="Tahoma" pitchFamily="34" charset="0"/>
            </a:endParaRPr>
          </a:p>
        </p:txBody>
      </p:sp>
    </p:spTree>
    <p:extLst>
      <p:ext uri="{BB962C8B-B14F-4D97-AF65-F5344CB8AC3E}">
        <p14:creationId xmlns:p14="http://schemas.microsoft.com/office/powerpoint/2010/main" val="41942390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095500" y="1465262"/>
            <a:ext cx="8001000" cy="846138"/>
          </a:xfrm>
        </p:spPr>
        <p:txBody>
          <a:bodyPr/>
          <a:lstStyle/>
          <a:p>
            <a:pPr algn="ctr" eaLnBrk="1" hangingPunct="1"/>
            <a:r>
              <a:rPr lang="en-US" altLang="en-US" sz="3200" dirty="0"/>
              <a:t>Internal </a:t>
            </a:r>
            <a:r>
              <a:rPr lang="en-US" altLang="en-US" sz="3000" dirty="0"/>
              <a:t>Accounting</a:t>
            </a:r>
            <a:r>
              <a:rPr lang="en-US" altLang="en-US" sz="3200" dirty="0"/>
              <a:t> Controls (IAC)</a:t>
            </a:r>
          </a:p>
        </p:txBody>
      </p:sp>
      <p:sp>
        <p:nvSpPr>
          <p:cNvPr id="39939" name="Rectangle 3"/>
          <p:cNvSpPr>
            <a:spLocks noGrp="1" noChangeArrowheads="1"/>
          </p:cNvSpPr>
          <p:nvPr>
            <p:ph type="body" idx="1"/>
          </p:nvPr>
        </p:nvSpPr>
        <p:spPr>
          <a:xfrm>
            <a:off x="2133600" y="2600960"/>
            <a:ext cx="7924800" cy="39624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6"/>
            </a:pPr>
            <a:r>
              <a:rPr lang="en-US" altLang="en-US" sz="2667" dirty="0"/>
              <a:t>Top Level Review of Operations and Results – </a:t>
            </a:r>
            <a:r>
              <a:rPr lang="en-US" altLang="en-US" sz="2667" b="1" u="sng" dirty="0"/>
              <a:t>Last Line of Defense</a:t>
            </a:r>
          </a:p>
          <a:p>
            <a:pPr marL="1752530" lvl="3" indent="-380985">
              <a:buClr>
                <a:schemeClr val="tx2"/>
              </a:buClr>
            </a:pPr>
            <a:r>
              <a:rPr lang="en-US" altLang="en-US" sz="2000" dirty="0"/>
              <a:t>Management Review and Approve:</a:t>
            </a:r>
          </a:p>
          <a:p>
            <a:pPr marL="2209712" lvl="4" indent="-380985">
              <a:buClr>
                <a:schemeClr val="tx2"/>
              </a:buClr>
            </a:pPr>
            <a:r>
              <a:rPr lang="en-US" altLang="en-US" sz="2000" dirty="0"/>
              <a:t>Bank Statements</a:t>
            </a:r>
          </a:p>
          <a:p>
            <a:pPr marL="2209712" lvl="4" indent="-380985">
              <a:buClr>
                <a:schemeClr val="tx2"/>
              </a:buClr>
            </a:pPr>
            <a:r>
              <a:rPr lang="en-US" altLang="en-US" sz="2000" dirty="0"/>
              <a:t>Timesheets</a:t>
            </a:r>
          </a:p>
          <a:p>
            <a:pPr marL="2209712" lvl="4" indent="-380985">
              <a:buClr>
                <a:schemeClr val="tx2"/>
              </a:buClr>
            </a:pPr>
            <a:r>
              <a:rPr lang="en-US" altLang="en-US" sz="2000" dirty="0"/>
              <a:t>C/R and C/D Logs</a:t>
            </a:r>
          </a:p>
          <a:p>
            <a:pPr marL="2209712" lvl="4" indent="-380985">
              <a:buClr>
                <a:schemeClr val="tx2"/>
              </a:buClr>
            </a:pPr>
            <a:r>
              <a:rPr lang="en-US" altLang="en-US" sz="2000" dirty="0"/>
              <a:t>Financial Reports</a:t>
            </a:r>
          </a:p>
          <a:p>
            <a:pPr marL="2209712" lvl="4" indent="-380985">
              <a:buClr>
                <a:schemeClr val="tx2"/>
              </a:buClr>
            </a:pPr>
            <a:r>
              <a:rPr lang="en-US" altLang="en-US" sz="2000" dirty="0"/>
              <a:t>Budget Reports</a:t>
            </a:r>
          </a:p>
          <a:p>
            <a:pPr marL="2209712" lvl="4" indent="-380985">
              <a:buClr>
                <a:schemeClr val="tx2"/>
              </a:buClr>
            </a:pPr>
            <a:r>
              <a:rPr lang="en-US" altLang="en-US" sz="2000" dirty="0"/>
              <a:t>Purchases Orders</a:t>
            </a:r>
          </a:p>
        </p:txBody>
      </p:sp>
      <p:sp>
        <p:nvSpPr>
          <p:cNvPr id="5" name="Slide Number Placeholder 4">
            <a:extLst>
              <a:ext uri="{FF2B5EF4-FFF2-40B4-BE49-F238E27FC236}">
                <a16:creationId xmlns:a16="http://schemas.microsoft.com/office/drawing/2014/main" id="{EFEAE36A-6825-4E15-878B-00EEC7230EB1}"/>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35</a:t>
            </a:fld>
            <a:endParaRPr lang="en-US" altLang="en-US" sz="1400" dirty="0">
              <a:latin typeface="Tahoma" pitchFamily="34" charset="0"/>
            </a:endParaRPr>
          </a:p>
        </p:txBody>
      </p:sp>
    </p:spTree>
    <p:extLst>
      <p:ext uri="{BB962C8B-B14F-4D97-AF65-F5344CB8AC3E}">
        <p14:creationId xmlns:p14="http://schemas.microsoft.com/office/powerpoint/2010/main" val="313019466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p:nvPr>
        </p:nvSpPr>
        <p:spPr>
          <a:xfrm>
            <a:off x="1524000" y="1227907"/>
            <a:ext cx="9144000" cy="2927773"/>
          </a:xfrm>
        </p:spPr>
        <p:txBody>
          <a:bodyPr>
            <a:normAutofit/>
          </a:bodyPr>
          <a:lstStyle/>
          <a:p>
            <a:pPr marL="190492" indent="-190492">
              <a:spcBef>
                <a:spcPts val="833"/>
              </a:spcBef>
            </a:pPr>
            <a:r>
              <a:rPr lang="en-US" altLang="en-US" sz="4800" b="1" i="1" dirty="0">
                <a:latin typeface="Arial" panose="020B0604020202020204" pitchFamily="34" charset="0"/>
                <a:ea typeface="+mn-ea"/>
                <a:cs typeface="+mn-cs"/>
              </a:rPr>
              <a:t>CASE STUDY - #2</a:t>
            </a:r>
            <a:br>
              <a:rPr lang="en-US" altLang="en-US" sz="4800" b="1" i="1" dirty="0">
                <a:latin typeface="Arial" panose="020B0604020202020204" pitchFamily="34" charset="0"/>
                <a:ea typeface="+mn-ea"/>
                <a:cs typeface="+mn-cs"/>
              </a:rPr>
            </a:br>
            <a:br>
              <a:rPr lang="en-US" altLang="en-US" sz="2000" i="1" dirty="0">
                <a:ea typeface="+mn-ea"/>
                <a:cs typeface="+mn-cs"/>
              </a:rPr>
            </a:br>
            <a:r>
              <a:rPr lang="en-US" altLang="en-US" sz="4800" b="1" i="1" dirty="0">
                <a:latin typeface="Arial" panose="020B0604020202020204" pitchFamily="34" charset="0"/>
                <a:ea typeface="+mn-ea"/>
                <a:cs typeface="+mn-cs"/>
              </a:rPr>
              <a:t>“Top Ten Control Areas”</a:t>
            </a:r>
            <a:br>
              <a:rPr lang="en-US" altLang="en-US" sz="4800" b="1" i="1" dirty="0">
                <a:latin typeface="Arial" panose="020B0604020202020204" pitchFamily="34" charset="0"/>
                <a:ea typeface="+mn-ea"/>
                <a:cs typeface="+mn-cs"/>
              </a:rPr>
            </a:br>
            <a:r>
              <a:rPr lang="en-US" altLang="en-US" sz="2000" i="1" dirty="0">
                <a:ea typeface="+mn-ea"/>
                <a:cs typeface="+mn-cs"/>
              </a:rPr>
              <a:t>Identifying Risks and Appropriate Mitigating Controls</a:t>
            </a:r>
            <a:br>
              <a:rPr lang="en-US" altLang="en-US" sz="2000" i="1" dirty="0">
                <a:ea typeface="+mn-ea"/>
                <a:cs typeface="+mn-cs"/>
              </a:rPr>
            </a:br>
            <a:br>
              <a:rPr lang="en-US" altLang="en-US" sz="2000" i="1" dirty="0">
                <a:ea typeface="+mn-ea"/>
                <a:cs typeface="+mn-cs"/>
              </a:rPr>
            </a:br>
            <a:r>
              <a:rPr lang="en-US" altLang="en-US" sz="2000" i="1" dirty="0">
                <a:ea typeface="+mn-ea"/>
                <a:cs typeface="+mn-cs"/>
              </a:rPr>
              <a:t>Small Group Problem Solving</a:t>
            </a:r>
            <a:endParaRPr lang="en-US" sz="4800" dirty="0"/>
          </a:p>
        </p:txBody>
      </p:sp>
      <p:sp>
        <p:nvSpPr>
          <p:cNvPr id="5" name="Rectangle 2">
            <a:extLst>
              <a:ext uri="{FF2B5EF4-FFF2-40B4-BE49-F238E27FC236}">
                <a16:creationId xmlns:a16="http://schemas.microsoft.com/office/drawing/2014/main" id="{E6F339B3-85A3-4387-A1FD-2C93BA98A85D}"/>
              </a:ext>
            </a:extLst>
          </p:cNvPr>
          <p:cNvSpPr txBox="1">
            <a:spLocks noChangeArrowheads="1"/>
          </p:cNvSpPr>
          <p:nvPr/>
        </p:nvSpPr>
        <p:spPr>
          <a:xfrm>
            <a:off x="1524000" y="0"/>
            <a:ext cx="9144000" cy="761711"/>
          </a:xfrm>
          <a:prstGeom prst="rect">
            <a:avLst/>
          </a:prstGeom>
        </p:spPr>
        <p:txBody>
          <a:bodyPr vert="horz" lIns="76200" tIns="38100" rIns="76200" bIns="38100" rtlCol="0" anchor="b">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r"/>
            <a:r>
              <a:rPr lang="en-US" altLang="en-US" sz="3600" dirty="0">
                <a:solidFill>
                  <a:schemeClr val="bg1"/>
                </a:solidFill>
              </a:rPr>
              <a:t>INTERNAL ACCOUNTING CONTROLS</a:t>
            </a:r>
          </a:p>
        </p:txBody>
      </p:sp>
    </p:spTree>
    <p:extLst>
      <p:ext uri="{BB962C8B-B14F-4D97-AF65-F5344CB8AC3E}">
        <p14:creationId xmlns:p14="http://schemas.microsoft.com/office/powerpoint/2010/main" val="321691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644049" y="1376313"/>
            <a:ext cx="6903903" cy="946410"/>
          </a:xfrm>
        </p:spPr>
        <p:txBody>
          <a:bodyPr>
            <a:normAutofit/>
          </a:bodyPr>
          <a:lstStyle/>
          <a:p>
            <a:pPr algn="ctr" eaLnBrk="1" hangingPunct="1"/>
            <a:r>
              <a:rPr lang="en-US" altLang="en-US" sz="2667" dirty="0"/>
              <a:t>Internal Accounting Controls - (IAC)</a:t>
            </a:r>
            <a:br>
              <a:rPr lang="en-US" altLang="en-US" sz="2667" dirty="0"/>
            </a:br>
            <a:r>
              <a:rPr lang="en-US" altLang="en-US" sz="2333" dirty="0"/>
              <a:t>Top Ten Control Areas</a:t>
            </a:r>
          </a:p>
        </p:txBody>
      </p:sp>
      <p:sp>
        <p:nvSpPr>
          <p:cNvPr id="52227" name="Rectangle 3"/>
          <p:cNvSpPr>
            <a:spLocks noGrp="1" noChangeArrowheads="1"/>
          </p:cNvSpPr>
          <p:nvPr>
            <p:ph type="body" idx="1"/>
          </p:nvPr>
        </p:nvSpPr>
        <p:spPr>
          <a:xfrm>
            <a:off x="2133600" y="2386988"/>
            <a:ext cx="7924800" cy="35052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a:pPr>
            <a:r>
              <a:rPr lang="en-US" altLang="en-US" sz="2667" dirty="0"/>
              <a:t>Managing the In-Flow of Information to the Organization:</a:t>
            </a:r>
          </a:p>
          <a:p>
            <a:pPr marL="1752530" lvl="3" indent="-380985">
              <a:buClr>
                <a:schemeClr val="tx2"/>
              </a:buClr>
            </a:pPr>
            <a:r>
              <a:rPr lang="en-US" altLang="en-US" sz="2000" dirty="0"/>
              <a:t>No Procedures</a:t>
            </a:r>
          </a:p>
          <a:p>
            <a:pPr marL="1752530" lvl="3" indent="-380985">
              <a:buClr>
                <a:schemeClr val="tx2"/>
              </a:buClr>
            </a:pPr>
            <a:r>
              <a:rPr lang="en-US" altLang="en-US" sz="2000" dirty="0"/>
              <a:t>Logs</a:t>
            </a:r>
          </a:p>
          <a:p>
            <a:pPr marL="2209712" lvl="4" indent="-380985">
              <a:buClr>
                <a:schemeClr val="tx2"/>
              </a:buClr>
            </a:pPr>
            <a:r>
              <a:rPr lang="en-US" altLang="en-US" sz="2000" dirty="0"/>
              <a:t>Cash Receipts Log</a:t>
            </a:r>
          </a:p>
          <a:p>
            <a:pPr marL="2209712" lvl="4" indent="-380985">
              <a:buClr>
                <a:schemeClr val="tx2"/>
              </a:buClr>
            </a:pPr>
            <a:r>
              <a:rPr lang="en-US" altLang="en-US" sz="2000" dirty="0"/>
              <a:t>Accounts Payable/Vendor Invoice Log</a:t>
            </a:r>
          </a:p>
          <a:p>
            <a:pPr marL="1752530" lvl="3" indent="-380985">
              <a:buClr>
                <a:schemeClr val="tx2"/>
              </a:buClr>
            </a:pPr>
            <a:r>
              <a:rPr lang="en-US" altLang="en-US" sz="2000" dirty="0"/>
              <a:t>Separate from Accounting Staff/Function</a:t>
            </a:r>
          </a:p>
        </p:txBody>
      </p:sp>
      <p:sp>
        <p:nvSpPr>
          <p:cNvPr id="5" name="Slide Number Placeholder 4">
            <a:extLst>
              <a:ext uri="{FF2B5EF4-FFF2-40B4-BE49-F238E27FC236}">
                <a16:creationId xmlns:a16="http://schemas.microsoft.com/office/drawing/2014/main" id="{38483F38-487F-402A-A10E-C1D00D193966}"/>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37</a:t>
            </a:fld>
            <a:endParaRPr lang="en-US" altLang="en-US" sz="1400" dirty="0">
              <a:latin typeface="Tahoma" pitchFamily="34" charset="0"/>
            </a:endParaRPr>
          </a:p>
        </p:txBody>
      </p:sp>
    </p:spTree>
    <p:extLst>
      <p:ext uri="{BB962C8B-B14F-4D97-AF65-F5344CB8AC3E}">
        <p14:creationId xmlns:p14="http://schemas.microsoft.com/office/powerpoint/2010/main" val="10003573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44289" y="1322392"/>
            <a:ext cx="6728063" cy="846138"/>
          </a:xfrm>
        </p:spPr>
        <p:txBody>
          <a:bodyPr>
            <a:normAutofit/>
          </a:bodyPr>
          <a:lstStyle/>
          <a:p>
            <a:pPr algn="ctr" eaLnBrk="1" hangingPunct="1"/>
            <a:r>
              <a:rPr lang="en-US" altLang="en-US" sz="2800" dirty="0"/>
              <a:t>Internal Accounting Controls - (IAC)</a:t>
            </a:r>
            <a:br>
              <a:rPr lang="en-US" altLang="en-US" sz="2800" dirty="0"/>
            </a:br>
            <a:r>
              <a:rPr lang="en-US" altLang="en-US" sz="2000" dirty="0"/>
              <a:t>Top Ten Control Areas</a:t>
            </a:r>
          </a:p>
        </p:txBody>
      </p:sp>
      <p:sp>
        <p:nvSpPr>
          <p:cNvPr id="53251" name="Rectangle 3"/>
          <p:cNvSpPr>
            <a:spLocks noGrp="1" noChangeArrowheads="1"/>
          </p:cNvSpPr>
          <p:nvPr>
            <p:ph type="body" idx="1"/>
          </p:nvPr>
        </p:nvSpPr>
        <p:spPr>
          <a:xfrm>
            <a:off x="1813560" y="2338413"/>
            <a:ext cx="8564880" cy="4194467"/>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2"/>
            </a:pPr>
            <a:r>
              <a:rPr lang="en-US" altLang="en-US" sz="2667" dirty="0"/>
              <a:t>Controls over Cash and Bank Accounts:</a:t>
            </a:r>
          </a:p>
          <a:p>
            <a:pPr marL="1752530" lvl="3" indent="-380985">
              <a:buClr>
                <a:schemeClr val="tx2"/>
              </a:buClr>
            </a:pPr>
            <a:r>
              <a:rPr lang="en-US" altLang="en-US" sz="2000" dirty="0"/>
              <a:t>Two Signatures Should be Required at All Times</a:t>
            </a:r>
          </a:p>
          <a:p>
            <a:pPr marL="1752530" lvl="3" indent="-380985">
              <a:buClr>
                <a:schemeClr val="tx2"/>
              </a:buClr>
            </a:pPr>
            <a:r>
              <a:rPr lang="en-US" altLang="en-US" sz="2000" dirty="0"/>
              <a:t>Cancel All Checks Received “For Deposit Only”</a:t>
            </a:r>
          </a:p>
          <a:p>
            <a:pPr marL="1752530" lvl="3" indent="-380985">
              <a:buClr>
                <a:schemeClr val="tx2"/>
              </a:buClr>
            </a:pPr>
            <a:r>
              <a:rPr lang="en-US" altLang="en-US" sz="2000" dirty="0"/>
              <a:t>Make a Copy of Checks Received – Batch by Deposit</a:t>
            </a:r>
          </a:p>
          <a:p>
            <a:pPr marL="1752530" lvl="3" indent="-380985">
              <a:buClr>
                <a:schemeClr val="tx2"/>
              </a:buClr>
            </a:pPr>
            <a:r>
              <a:rPr lang="en-US" altLang="en-US" sz="2000" dirty="0"/>
              <a:t>Compare to Cash Receipts Log</a:t>
            </a:r>
          </a:p>
          <a:p>
            <a:pPr marL="1752530" lvl="3" indent="-380985">
              <a:buClr>
                <a:schemeClr val="tx2"/>
              </a:buClr>
            </a:pPr>
            <a:r>
              <a:rPr lang="en-US" altLang="en-US" sz="2000" dirty="0"/>
              <a:t>Post to General Ledger Daily</a:t>
            </a:r>
          </a:p>
          <a:p>
            <a:pPr marL="1752530" lvl="3" indent="-380985">
              <a:buClr>
                <a:schemeClr val="tx2"/>
              </a:buClr>
            </a:pPr>
            <a:r>
              <a:rPr lang="en-US" altLang="en-US" sz="2000" dirty="0"/>
              <a:t>Banks Statements Sent Directly Unopened to President or Treasurer or Executive Director</a:t>
            </a:r>
          </a:p>
          <a:p>
            <a:pPr marL="1752530" lvl="3" indent="-380985">
              <a:buClr>
                <a:schemeClr val="tx2"/>
              </a:buClr>
            </a:pPr>
            <a:r>
              <a:rPr lang="en-US" altLang="en-US" sz="2000" dirty="0"/>
              <a:t>Deposits of Cash Requires Two Sign-Offs</a:t>
            </a:r>
          </a:p>
          <a:p>
            <a:pPr marL="1752530" lvl="3" indent="-380985">
              <a:buClr>
                <a:schemeClr val="tx2"/>
              </a:buClr>
            </a:pPr>
            <a:r>
              <a:rPr lang="en-US" altLang="en-US" sz="2000" dirty="0"/>
              <a:t>Deposits Should Be Made Daily</a:t>
            </a:r>
          </a:p>
          <a:p>
            <a:pPr marL="1752530" lvl="3" indent="-380985">
              <a:buClr>
                <a:schemeClr val="tx2"/>
              </a:buClr>
            </a:pPr>
            <a:r>
              <a:rPr lang="en-US" altLang="en-US" sz="2000" dirty="0"/>
              <a:t>Keep Running Bank Balance Log</a:t>
            </a:r>
          </a:p>
        </p:txBody>
      </p:sp>
      <p:sp>
        <p:nvSpPr>
          <p:cNvPr id="5" name="Slide Number Placeholder 4">
            <a:extLst>
              <a:ext uri="{FF2B5EF4-FFF2-40B4-BE49-F238E27FC236}">
                <a16:creationId xmlns:a16="http://schemas.microsoft.com/office/drawing/2014/main" id="{66383191-D5B1-4D07-A368-D19A1C3A9B55}"/>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38</a:t>
            </a:fld>
            <a:endParaRPr lang="en-US" altLang="en-US" sz="1400" dirty="0">
              <a:latin typeface="Tahoma" pitchFamily="34" charset="0"/>
            </a:endParaRPr>
          </a:p>
        </p:txBody>
      </p:sp>
    </p:spTree>
    <p:extLst>
      <p:ext uri="{BB962C8B-B14F-4D97-AF65-F5344CB8AC3E}">
        <p14:creationId xmlns:p14="http://schemas.microsoft.com/office/powerpoint/2010/main" val="7904376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438400" y="1357153"/>
            <a:ext cx="7315200" cy="846138"/>
          </a:xfrm>
        </p:spPr>
        <p:txBody>
          <a:bodyPr>
            <a:normAutofit/>
          </a:bodyPr>
          <a:lstStyle/>
          <a:p>
            <a:pPr algn="ctr" eaLnBrk="1" hangingPunct="1"/>
            <a:r>
              <a:rPr lang="en-US" altLang="en-US" sz="2667" dirty="0"/>
              <a:t>Internal Accounting Controls (IAC)</a:t>
            </a:r>
            <a:br>
              <a:rPr lang="en-US" altLang="en-US" sz="2667" dirty="0"/>
            </a:br>
            <a:r>
              <a:rPr lang="en-US" altLang="en-US" sz="2333" dirty="0"/>
              <a:t>Top Ten Control Areas</a:t>
            </a:r>
          </a:p>
        </p:txBody>
      </p:sp>
      <p:sp>
        <p:nvSpPr>
          <p:cNvPr id="54275" name="Rectangle 3"/>
          <p:cNvSpPr>
            <a:spLocks noGrp="1" noChangeArrowheads="1"/>
          </p:cNvSpPr>
          <p:nvPr>
            <p:ph type="body" idx="1"/>
          </p:nvPr>
        </p:nvSpPr>
        <p:spPr>
          <a:xfrm>
            <a:off x="1808480" y="2133600"/>
            <a:ext cx="7924800" cy="42672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3"/>
            </a:pPr>
            <a:r>
              <a:rPr lang="en-US" altLang="en-US" sz="2667" dirty="0"/>
              <a:t>Controls Over Access:</a:t>
            </a:r>
          </a:p>
          <a:p>
            <a:pPr marL="1752530" lvl="3" indent="-380985">
              <a:buClr>
                <a:schemeClr val="tx2"/>
              </a:buClr>
            </a:pPr>
            <a:r>
              <a:rPr lang="en-US" altLang="en-US" sz="2000" dirty="0"/>
              <a:t>Blank Checks Kept in Secure Locked Location</a:t>
            </a:r>
          </a:p>
          <a:p>
            <a:pPr marL="1752530" lvl="3" indent="-380985">
              <a:buClr>
                <a:schemeClr val="tx2"/>
              </a:buClr>
            </a:pPr>
            <a:r>
              <a:rPr lang="en-US" altLang="en-US" sz="2000" dirty="0"/>
              <a:t>Track Unused Numerical Sequence of Blank Checks</a:t>
            </a:r>
          </a:p>
          <a:p>
            <a:pPr marL="1752530" lvl="3" indent="-380985">
              <a:buClr>
                <a:schemeClr val="tx2"/>
              </a:buClr>
            </a:pPr>
            <a:r>
              <a:rPr lang="en-US" altLang="en-US" sz="2000" dirty="0"/>
              <a:t>Keep All Voided Checks and Properly Canceled</a:t>
            </a:r>
          </a:p>
          <a:p>
            <a:pPr marL="1752530" lvl="3" indent="-380985">
              <a:buClr>
                <a:schemeClr val="tx2"/>
              </a:buClr>
            </a:pPr>
            <a:r>
              <a:rPr lang="en-US" altLang="en-US" sz="2000" dirty="0"/>
              <a:t>Password Access to:</a:t>
            </a:r>
          </a:p>
          <a:p>
            <a:pPr marL="2209712" lvl="4" indent="-380985">
              <a:buClr>
                <a:schemeClr val="tx2"/>
              </a:buClr>
            </a:pPr>
            <a:r>
              <a:rPr lang="en-US" altLang="en-US" sz="2000" dirty="0"/>
              <a:t>General Ledger</a:t>
            </a:r>
          </a:p>
          <a:p>
            <a:pPr marL="2209712" lvl="4" indent="-380985">
              <a:buClr>
                <a:schemeClr val="tx2"/>
              </a:buClr>
            </a:pPr>
            <a:r>
              <a:rPr lang="en-US" altLang="en-US" sz="2000" dirty="0"/>
              <a:t>Payroll Files</a:t>
            </a:r>
          </a:p>
          <a:p>
            <a:pPr marL="2209712" lvl="4" indent="-380985">
              <a:buClr>
                <a:schemeClr val="tx2"/>
              </a:buClr>
            </a:pPr>
            <a:r>
              <a:rPr lang="en-US" altLang="en-US" sz="2000" dirty="0"/>
              <a:t>Data Base</a:t>
            </a:r>
          </a:p>
          <a:p>
            <a:pPr marL="1752530" lvl="3" indent="-380985">
              <a:buClr>
                <a:schemeClr val="tx2"/>
              </a:buClr>
            </a:pPr>
            <a:r>
              <a:rPr lang="en-US" altLang="en-US" sz="2000" dirty="0"/>
              <a:t>Files in Secure Area That Contain Sensitive Data:</a:t>
            </a:r>
          </a:p>
          <a:p>
            <a:pPr marL="2209712" lvl="4" indent="-380985">
              <a:buClr>
                <a:schemeClr val="tx2"/>
              </a:buClr>
            </a:pPr>
            <a:r>
              <a:rPr lang="en-US" altLang="en-US" sz="2000" dirty="0"/>
              <a:t>Bank Account Numbers, Credit Card Numbers, Personnel Files, Bank Statements, Signature Cards, Authorizations, Board Personal Info.</a:t>
            </a:r>
          </a:p>
        </p:txBody>
      </p:sp>
      <p:sp>
        <p:nvSpPr>
          <p:cNvPr id="5" name="Slide Number Placeholder 4">
            <a:extLst>
              <a:ext uri="{FF2B5EF4-FFF2-40B4-BE49-F238E27FC236}">
                <a16:creationId xmlns:a16="http://schemas.microsoft.com/office/drawing/2014/main" id="{85B6DB37-F8C1-4AF2-AF6C-E123AD1E2506}"/>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39</a:t>
            </a:fld>
            <a:endParaRPr lang="en-US" altLang="en-US" sz="1400" dirty="0">
              <a:latin typeface="Tahoma" pitchFamily="34" charset="0"/>
            </a:endParaRPr>
          </a:p>
        </p:txBody>
      </p:sp>
    </p:spTree>
    <p:extLst>
      <p:ext uri="{BB962C8B-B14F-4D97-AF65-F5344CB8AC3E}">
        <p14:creationId xmlns:p14="http://schemas.microsoft.com/office/powerpoint/2010/main" val="42248732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74424" y="1524000"/>
            <a:ext cx="9395552" cy="1143000"/>
          </a:xfrm>
        </p:spPr>
        <p:txBody>
          <a:bodyPr>
            <a:normAutofit/>
          </a:bodyPr>
          <a:lstStyle/>
          <a:p>
            <a:pPr algn="ctr" eaLnBrk="1" hangingPunct="1"/>
            <a:r>
              <a:rPr lang="en-US" altLang="en-US" sz="3000" dirty="0"/>
              <a:t>Unrelated Business Income Tax – UBIT</a:t>
            </a:r>
            <a:br>
              <a:rPr lang="en-US" altLang="en-US" sz="3000" dirty="0"/>
            </a:br>
            <a:r>
              <a:rPr lang="en-US" altLang="en-US" sz="3000" dirty="0"/>
              <a:t>General </a:t>
            </a:r>
          </a:p>
        </p:txBody>
      </p:sp>
      <p:sp>
        <p:nvSpPr>
          <p:cNvPr id="12291" name="Rectangle 3"/>
          <p:cNvSpPr>
            <a:spLocks noGrp="1" noChangeArrowheads="1"/>
          </p:cNvSpPr>
          <p:nvPr>
            <p:ph type="body" idx="1"/>
          </p:nvPr>
        </p:nvSpPr>
        <p:spPr>
          <a:xfrm>
            <a:off x="2057400" y="2971800"/>
            <a:ext cx="8229600" cy="3657600"/>
          </a:xfrm>
        </p:spPr>
        <p:txBody>
          <a:bodyPr/>
          <a:lstStyle/>
          <a:p>
            <a:pPr eaLnBrk="1" hangingPunct="1"/>
            <a:r>
              <a:rPr lang="en-US" altLang="en-US" sz="3600" b="1" dirty="0"/>
              <a:t>Definitions #1</a:t>
            </a:r>
          </a:p>
          <a:p>
            <a:pPr eaLnBrk="1" hangingPunct="1"/>
            <a:r>
              <a:rPr lang="en-US" altLang="en-US" dirty="0"/>
              <a:t>Unrelated business income:</a:t>
            </a:r>
          </a:p>
          <a:p>
            <a:pPr lvl="1" eaLnBrk="1" hangingPunct="1"/>
            <a:r>
              <a:rPr lang="en-US" altLang="en-US" dirty="0"/>
              <a:t>Income from a </a:t>
            </a:r>
            <a:r>
              <a:rPr lang="en-US" altLang="en-US" b="1" u="sng" dirty="0"/>
              <a:t>trade or business </a:t>
            </a:r>
            <a:r>
              <a:rPr lang="en-US" altLang="en-US" dirty="0"/>
              <a:t>that is </a:t>
            </a:r>
            <a:r>
              <a:rPr lang="en-US" altLang="en-US" b="1" u="sng" dirty="0"/>
              <a:t>regularly carried </a:t>
            </a:r>
            <a:r>
              <a:rPr lang="en-US" altLang="en-US" dirty="0"/>
              <a:t>on by an exempt organization and that is </a:t>
            </a:r>
            <a:r>
              <a:rPr lang="en-US" altLang="en-US" b="1" u="sng" dirty="0"/>
              <a:t>not substantially related</a:t>
            </a:r>
            <a:r>
              <a:rPr lang="en-US" altLang="en-US" dirty="0"/>
              <a:t> to the performance by the organization of its </a:t>
            </a:r>
            <a:r>
              <a:rPr lang="en-US" altLang="en-US" b="1" u="sng" dirty="0"/>
              <a:t>exempt purpose </a:t>
            </a:r>
            <a:r>
              <a:rPr lang="en-US" altLang="en-US" dirty="0"/>
              <a:t>or function, except that the organization uses the profits derived from this activity (IRS, 990T instructions)</a:t>
            </a:r>
          </a:p>
        </p:txBody>
      </p:sp>
      <p:sp>
        <p:nvSpPr>
          <p:cNvPr id="4"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4</a:t>
            </a:fld>
            <a:endParaRPr lang="en-US" altLang="en-US" sz="1400" dirty="0"/>
          </a:p>
        </p:txBody>
      </p:sp>
    </p:spTree>
    <p:extLst>
      <p:ext uri="{BB962C8B-B14F-4D97-AF65-F5344CB8AC3E}">
        <p14:creationId xmlns:p14="http://schemas.microsoft.com/office/powerpoint/2010/main" val="3544304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amond(in)">
                                      <p:cBhvr>
                                        <p:cTn id="7" dur="1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amond(in)">
                                      <p:cBhvr>
                                        <p:cTn id="12" dur="1000"/>
                                        <p:tgtEl>
                                          <p:spTgt spid="12291">
                                            <p:txEl>
                                              <p:pRg st="1" end="1"/>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diamond(in)">
                                      <p:cBhvr>
                                        <p:cTn id="15" dur="1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324100" y="1471669"/>
            <a:ext cx="7696200" cy="846138"/>
          </a:xfrm>
        </p:spPr>
        <p:txBody>
          <a:bodyPr>
            <a:normAutofit/>
          </a:bodyPr>
          <a:lstStyle/>
          <a:p>
            <a:pPr algn="ctr" eaLnBrk="1" hangingPunct="1"/>
            <a:r>
              <a:rPr lang="en-US" altLang="en-US" sz="2667" dirty="0"/>
              <a:t>Internal Accounting Controls (IAC)</a:t>
            </a:r>
            <a:br>
              <a:rPr lang="en-US" altLang="en-US" sz="2667" dirty="0"/>
            </a:br>
            <a:r>
              <a:rPr lang="en-US" altLang="en-US" sz="2333" dirty="0"/>
              <a:t>Top Ten Control Areas</a:t>
            </a:r>
          </a:p>
        </p:txBody>
      </p:sp>
      <p:sp>
        <p:nvSpPr>
          <p:cNvPr id="55299" name="Rectangle 3"/>
          <p:cNvSpPr>
            <a:spLocks noGrp="1" noChangeArrowheads="1"/>
          </p:cNvSpPr>
          <p:nvPr>
            <p:ph type="body" idx="1"/>
          </p:nvPr>
        </p:nvSpPr>
        <p:spPr>
          <a:xfrm>
            <a:off x="2133600" y="2492567"/>
            <a:ext cx="7924800" cy="39624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4"/>
            </a:pPr>
            <a:r>
              <a:rPr lang="en-US" altLang="en-US" sz="2667" dirty="0"/>
              <a:t>Personnel Files:</a:t>
            </a:r>
          </a:p>
          <a:p>
            <a:pPr marL="1752530" lvl="3" indent="-380985">
              <a:buClr>
                <a:schemeClr val="tx2"/>
              </a:buClr>
            </a:pPr>
            <a:r>
              <a:rPr lang="en-US" altLang="en-US" sz="2000" dirty="0"/>
              <a:t>Keep Current</a:t>
            </a:r>
          </a:p>
          <a:p>
            <a:pPr marL="1752530" lvl="3" indent="-380985">
              <a:buClr>
                <a:schemeClr val="tx2"/>
              </a:buClr>
            </a:pPr>
            <a:r>
              <a:rPr lang="en-US" altLang="en-US" sz="2000" dirty="0"/>
              <a:t>Update Annually</a:t>
            </a:r>
          </a:p>
          <a:p>
            <a:pPr marL="1752530" lvl="3" indent="-380985">
              <a:buClr>
                <a:schemeClr val="tx2"/>
              </a:buClr>
            </a:pPr>
            <a:r>
              <a:rPr lang="en-US" altLang="en-US" sz="2000" dirty="0"/>
              <a:t>Tax Withholding Forms</a:t>
            </a:r>
          </a:p>
          <a:p>
            <a:pPr marL="1752530" lvl="3" indent="-380985">
              <a:buClr>
                <a:schemeClr val="tx2"/>
              </a:buClr>
            </a:pPr>
            <a:r>
              <a:rPr lang="en-US" altLang="en-US" sz="2000" dirty="0"/>
              <a:t>Election Benefit Forms</a:t>
            </a:r>
          </a:p>
          <a:p>
            <a:pPr marL="1752530" lvl="3" indent="-380985">
              <a:buClr>
                <a:schemeClr val="tx2"/>
              </a:buClr>
            </a:pPr>
            <a:r>
              <a:rPr lang="en-US" altLang="en-US" sz="2000" dirty="0"/>
              <a:t>New Hire / Termination Documentation</a:t>
            </a:r>
          </a:p>
          <a:p>
            <a:pPr marL="1752530" lvl="3" indent="-380985">
              <a:buClr>
                <a:schemeClr val="tx2"/>
              </a:buClr>
            </a:pPr>
            <a:r>
              <a:rPr lang="en-US" altLang="en-US" sz="2000" dirty="0"/>
              <a:t>Performance Evaluations</a:t>
            </a:r>
          </a:p>
          <a:p>
            <a:pPr marL="1752530" lvl="3" indent="-380985">
              <a:buClr>
                <a:schemeClr val="tx2"/>
              </a:buClr>
            </a:pPr>
            <a:r>
              <a:rPr lang="en-US" altLang="en-US" sz="2000" dirty="0"/>
              <a:t>Compensation History / Current / Authorization</a:t>
            </a:r>
          </a:p>
          <a:p>
            <a:pPr marL="1752530" lvl="3" indent="-380985">
              <a:buClr>
                <a:schemeClr val="tx2"/>
              </a:buClr>
            </a:pPr>
            <a:r>
              <a:rPr lang="en-US" altLang="en-US" sz="2000" dirty="0"/>
              <a:t>Limit Access / Keep Secure</a:t>
            </a:r>
          </a:p>
        </p:txBody>
      </p:sp>
      <p:sp>
        <p:nvSpPr>
          <p:cNvPr id="4" name="Slide Number Placeholder 4"/>
          <p:cNvSpPr txBox="1">
            <a:spLocks noGrp="1"/>
          </p:cNvSpPr>
          <p:nvPr/>
        </p:nvSpPr>
        <p:spPr bwMode="auto">
          <a:xfrm>
            <a:off x="7430877" y="6226367"/>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40</a:t>
            </a:fld>
            <a:endParaRPr lang="en-US" altLang="en-US" sz="1400" dirty="0">
              <a:latin typeface="Tahoma" pitchFamily="34" charset="0"/>
            </a:endParaRPr>
          </a:p>
        </p:txBody>
      </p:sp>
    </p:spTree>
    <p:extLst>
      <p:ext uri="{BB962C8B-B14F-4D97-AF65-F5344CB8AC3E}">
        <p14:creationId xmlns:p14="http://schemas.microsoft.com/office/powerpoint/2010/main" val="206053303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58160" y="1391284"/>
            <a:ext cx="6151880" cy="846138"/>
          </a:xfrm>
        </p:spPr>
        <p:txBody>
          <a:bodyPr>
            <a:normAutofit/>
          </a:bodyPr>
          <a:lstStyle/>
          <a:p>
            <a:pPr algn="ctr" eaLnBrk="1" hangingPunct="1"/>
            <a:r>
              <a:rPr lang="en-US" altLang="en-US" sz="2333" dirty="0"/>
              <a:t>Internal Accounting Controls (IAC)</a:t>
            </a:r>
            <a:br>
              <a:rPr lang="en-US" altLang="en-US" sz="2333" dirty="0"/>
            </a:br>
            <a:r>
              <a:rPr lang="en-US" altLang="en-US" sz="2000" dirty="0"/>
              <a:t>Top Ten Control Areas</a:t>
            </a:r>
          </a:p>
        </p:txBody>
      </p:sp>
      <p:sp>
        <p:nvSpPr>
          <p:cNvPr id="56323" name="Rectangle 3"/>
          <p:cNvSpPr>
            <a:spLocks noGrp="1" noChangeArrowheads="1"/>
          </p:cNvSpPr>
          <p:nvPr>
            <p:ph type="body" idx="1"/>
          </p:nvPr>
        </p:nvSpPr>
        <p:spPr>
          <a:xfrm>
            <a:off x="1905000" y="2237422"/>
            <a:ext cx="8458200" cy="42672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5"/>
            </a:pPr>
            <a:r>
              <a:rPr lang="en-US" altLang="en-US" sz="2667" dirty="0"/>
              <a:t>Credit Card – Payment Received / Processing</a:t>
            </a:r>
          </a:p>
          <a:p>
            <a:pPr marL="1752530" lvl="3" indent="-380985">
              <a:buClr>
                <a:schemeClr val="tx2"/>
              </a:buClr>
            </a:pPr>
            <a:r>
              <a:rPr lang="en-US" altLang="en-US" sz="2000" dirty="0"/>
              <a:t>Single / Batch Process Daily</a:t>
            </a:r>
          </a:p>
          <a:p>
            <a:pPr marL="1752530" lvl="3" indent="-380985">
              <a:buClr>
                <a:schemeClr val="tx2"/>
              </a:buClr>
            </a:pPr>
            <a:r>
              <a:rPr lang="en-US" altLang="en-US" sz="2000" dirty="0"/>
              <a:t>Keep Batch Processing Log</a:t>
            </a:r>
          </a:p>
          <a:p>
            <a:pPr marL="1752530" lvl="3" indent="-380985">
              <a:buClr>
                <a:schemeClr val="tx2"/>
              </a:buClr>
            </a:pPr>
            <a:r>
              <a:rPr lang="en-US" altLang="en-US" sz="2000" dirty="0"/>
              <a:t>Post to General Ledger Daily</a:t>
            </a:r>
          </a:p>
          <a:p>
            <a:pPr marL="1752530" lvl="3" indent="-380985">
              <a:buClr>
                <a:schemeClr val="tx2"/>
              </a:buClr>
            </a:pPr>
            <a:r>
              <a:rPr lang="en-US" altLang="en-US" sz="2000" dirty="0"/>
              <a:t>Obtain Machine Validation</a:t>
            </a:r>
          </a:p>
          <a:p>
            <a:pPr marL="1752530" lvl="3" indent="-380985">
              <a:buClr>
                <a:schemeClr val="tx2"/>
              </a:buClr>
            </a:pPr>
            <a:r>
              <a:rPr lang="en-US" altLang="en-US" sz="2000" dirty="0"/>
              <a:t>Have a Policy to Keep Credit Card Numbers Secure</a:t>
            </a:r>
          </a:p>
          <a:p>
            <a:pPr marL="2209712" lvl="4" indent="-380985">
              <a:buClr>
                <a:schemeClr val="tx2"/>
              </a:buClr>
            </a:pPr>
            <a:r>
              <a:rPr lang="en-US" altLang="en-US" sz="2000" dirty="0"/>
              <a:t>Destroy Credit Card Number Info</a:t>
            </a:r>
          </a:p>
          <a:p>
            <a:pPr marL="2209712" lvl="4" indent="-380985">
              <a:buClr>
                <a:schemeClr val="tx2"/>
              </a:buClr>
            </a:pPr>
            <a:r>
              <a:rPr lang="en-US" altLang="en-US" sz="2000" dirty="0"/>
              <a:t>If Store for Future – Keep in Secure Location and Control Access and Use Authorization</a:t>
            </a:r>
          </a:p>
          <a:p>
            <a:pPr marL="1752530" lvl="3" indent="-380985">
              <a:buClr>
                <a:schemeClr val="tx2"/>
              </a:buClr>
            </a:pPr>
            <a:r>
              <a:rPr lang="en-US" altLang="en-US" sz="2000" dirty="0"/>
              <a:t>Document Source and Purpose (i.e. – Payee Name, Date, Source-Contribution, Purpose-Library Fund)</a:t>
            </a:r>
          </a:p>
          <a:p>
            <a:pPr marL="1752530" lvl="3" indent="-380985">
              <a:buClr>
                <a:schemeClr val="tx2"/>
              </a:buClr>
            </a:pPr>
            <a:r>
              <a:rPr lang="en-US" altLang="en-US" sz="2000" dirty="0"/>
              <a:t>Internet / Website</a:t>
            </a:r>
          </a:p>
        </p:txBody>
      </p:sp>
      <p:sp>
        <p:nvSpPr>
          <p:cNvPr id="4" name="Slide Number Placeholder 4"/>
          <p:cNvSpPr txBox="1">
            <a:spLocks noGrp="1"/>
          </p:cNvSpPr>
          <p:nvPr/>
        </p:nvSpPr>
        <p:spPr bwMode="auto">
          <a:xfrm>
            <a:off x="7470354"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41</a:t>
            </a:fld>
            <a:endParaRPr lang="en-US" altLang="en-US" sz="1400" dirty="0">
              <a:latin typeface="Tahoma" pitchFamily="34" charset="0"/>
            </a:endParaRPr>
          </a:p>
        </p:txBody>
      </p:sp>
    </p:spTree>
    <p:extLst>
      <p:ext uri="{BB962C8B-B14F-4D97-AF65-F5344CB8AC3E}">
        <p14:creationId xmlns:p14="http://schemas.microsoft.com/office/powerpoint/2010/main" val="2867645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149784" y="1257533"/>
            <a:ext cx="5892433" cy="846138"/>
          </a:xfrm>
        </p:spPr>
        <p:txBody>
          <a:bodyPr>
            <a:normAutofit/>
          </a:bodyPr>
          <a:lstStyle/>
          <a:p>
            <a:pPr algn="ctr" eaLnBrk="1" hangingPunct="1"/>
            <a:r>
              <a:rPr lang="en-US" altLang="en-US" sz="2000" dirty="0"/>
              <a:t>Internal Accounting Controls (IAC)</a:t>
            </a:r>
            <a:br>
              <a:rPr lang="en-US" altLang="en-US" sz="2000" dirty="0"/>
            </a:br>
            <a:r>
              <a:rPr lang="en-US" altLang="en-US" sz="2000" dirty="0"/>
              <a:t>Top Ten Control Areas</a:t>
            </a:r>
          </a:p>
        </p:txBody>
      </p:sp>
      <p:sp>
        <p:nvSpPr>
          <p:cNvPr id="57347" name="Rectangle 3"/>
          <p:cNvSpPr>
            <a:spLocks noGrp="1" noChangeArrowheads="1"/>
          </p:cNvSpPr>
          <p:nvPr>
            <p:ph type="body" idx="1"/>
          </p:nvPr>
        </p:nvSpPr>
        <p:spPr>
          <a:xfrm>
            <a:off x="1656080" y="2087880"/>
            <a:ext cx="8458200" cy="445516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6"/>
            </a:pPr>
            <a:r>
              <a:rPr lang="en-US" altLang="en-US" sz="2667" dirty="0"/>
              <a:t>Credit Card – Debit Card – Use for Purchases:</a:t>
            </a:r>
          </a:p>
          <a:p>
            <a:pPr marL="1752530" lvl="3" indent="-380985">
              <a:buClr>
                <a:schemeClr val="tx2"/>
              </a:buClr>
            </a:pPr>
            <a:r>
              <a:rPr lang="en-US" altLang="en-US" sz="2000" dirty="0"/>
              <a:t>NO DEBIT CARDS!!!!!!!!!!!</a:t>
            </a:r>
          </a:p>
          <a:p>
            <a:pPr marL="1752530" lvl="3" indent="-380985">
              <a:buClr>
                <a:schemeClr val="tx2"/>
              </a:buClr>
            </a:pPr>
            <a:r>
              <a:rPr lang="en-US" altLang="en-US" sz="2000" dirty="0"/>
              <a:t>Limit Use:</a:t>
            </a:r>
          </a:p>
          <a:p>
            <a:pPr marL="2209712" lvl="4" indent="-380985">
              <a:buClr>
                <a:schemeClr val="tx2"/>
              </a:buClr>
            </a:pPr>
            <a:r>
              <a:rPr lang="en-US" altLang="en-US" sz="2000" dirty="0"/>
              <a:t>Number of Cards</a:t>
            </a:r>
          </a:p>
          <a:p>
            <a:pPr marL="2209712" lvl="4" indent="-380985">
              <a:buClr>
                <a:schemeClr val="tx2"/>
              </a:buClr>
            </a:pPr>
            <a:r>
              <a:rPr lang="en-US" altLang="en-US" sz="2000" dirty="0"/>
              <a:t>Low Balance Limit</a:t>
            </a:r>
          </a:p>
          <a:p>
            <a:pPr marL="2209712" lvl="4" indent="-380985">
              <a:buClr>
                <a:schemeClr val="tx2"/>
              </a:buClr>
            </a:pPr>
            <a:r>
              <a:rPr lang="en-US" altLang="en-US" sz="2000" dirty="0"/>
              <a:t>Cash Withdrawals</a:t>
            </a:r>
          </a:p>
          <a:p>
            <a:pPr marL="2209712" lvl="4" indent="-380985">
              <a:buClr>
                <a:schemeClr val="tx2"/>
              </a:buClr>
            </a:pPr>
            <a:r>
              <a:rPr lang="en-US" altLang="en-US" sz="2000" dirty="0"/>
              <a:t>Authorization</a:t>
            </a:r>
          </a:p>
          <a:p>
            <a:pPr marL="1752530" lvl="3" indent="-380985">
              <a:buClr>
                <a:schemeClr val="tx2"/>
              </a:buClr>
            </a:pPr>
            <a:r>
              <a:rPr lang="en-US" altLang="en-US" sz="2000" dirty="0"/>
              <a:t>Must Turn in Original Receipts with Documentation</a:t>
            </a:r>
          </a:p>
          <a:p>
            <a:pPr marL="1752530" lvl="3" indent="-380985">
              <a:buClr>
                <a:schemeClr val="tx2"/>
              </a:buClr>
            </a:pPr>
            <a:r>
              <a:rPr lang="en-US" altLang="en-US" sz="2000" dirty="0"/>
              <a:t>No Personal Transactions</a:t>
            </a:r>
          </a:p>
          <a:p>
            <a:pPr marL="2209712" lvl="4" indent="-380985">
              <a:buClr>
                <a:schemeClr val="tx2"/>
              </a:buClr>
            </a:pPr>
            <a:r>
              <a:rPr lang="en-US" altLang="en-US" sz="2000" dirty="0"/>
              <a:t>Personal Portion Reimbursed Immediately</a:t>
            </a:r>
          </a:p>
          <a:p>
            <a:pPr marL="1752530" lvl="3" indent="-380985">
              <a:buClr>
                <a:schemeClr val="tx2"/>
              </a:buClr>
            </a:pPr>
            <a:r>
              <a:rPr lang="en-US" altLang="en-US" sz="2000" dirty="0"/>
              <a:t>Reconcile Credit Card Statements Immediately Upon Receipt and Before Authorizing Payment Processing</a:t>
            </a:r>
          </a:p>
        </p:txBody>
      </p:sp>
      <p:sp>
        <p:nvSpPr>
          <p:cNvPr id="4" name="Slide Number Placeholder 4"/>
          <p:cNvSpPr txBox="1">
            <a:spLocks noGrp="1"/>
          </p:cNvSpPr>
          <p:nvPr/>
        </p:nvSpPr>
        <p:spPr bwMode="auto">
          <a:xfrm>
            <a:off x="7635608" y="638144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42</a:t>
            </a:fld>
            <a:endParaRPr lang="en-US" altLang="en-US" sz="1400" dirty="0">
              <a:latin typeface="Tahoma" pitchFamily="34" charset="0"/>
            </a:endParaRPr>
          </a:p>
        </p:txBody>
      </p:sp>
    </p:spTree>
    <p:extLst>
      <p:ext uri="{BB962C8B-B14F-4D97-AF65-F5344CB8AC3E}">
        <p14:creationId xmlns:p14="http://schemas.microsoft.com/office/powerpoint/2010/main" val="28410190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289300" y="1370683"/>
            <a:ext cx="5659120" cy="846138"/>
          </a:xfrm>
        </p:spPr>
        <p:txBody>
          <a:bodyPr>
            <a:normAutofit/>
          </a:bodyPr>
          <a:lstStyle/>
          <a:p>
            <a:pPr algn="ctr" eaLnBrk="1" hangingPunct="1"/>
            <a:r>
              <a:rPr lang="en-US" altLang="en-US" sz="2000" dirty="0"/>
              <a:t>Internal Accounting Controls (IAC)</a:t>
            </a:r>
            <a:br>
              <a:rPr lang="en-US" altLang="en-US" sz="2000" dirty="0"/>
            </a:br>
            <a:r>
              <a:rPr lang="en-US" altLang="en-US" sz="2000" dirty="0"/>
              <a:t>Top Ten Control Areas</a:t>
            </a:r>
          </a:p>
        </p:txBody>
      </p:sp>
      <p:sp>
        <p:nvSpPr>
          <p:cNvPr id="58371" name="Rectangle 3"/>
          <p:cNvSpPr>
            <a:spLocks noGrp="1" noChangeArrowheads="1"/>
          </p:cNvSpPr>
          <p:nvPr>
            <p:ph type="body" idx="1"/>
          </p:nvPr>
        </p:nvSpPr>
        <p:spPr>
          <a:xfrm>
            <a:off x="1889760" y="2105978"/>
            <a:ext cx="8458200" cy="44196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7"/>
            </a:pPr>
            <a:r>
              <a:rPr lang="en-US" altLang="en-US" sz="2667" dirty="0"/>
              <a:t>Reporting:</a:t>
            </a:r>
          </a:p>
          <a:p>
            <a:pPr marL="1752530" lvl="3" indent="-380985">
              <a:buClr>
                <a:schemeClr val="tx2"/>
              </a:buClr>
            </a:pPr>
            <a:r>
              <a:rPr lang="en-US" altLang="en-US" sz="2000" dirty="0"/>
              <a:t>Financial Statements:</a:t>
            </a:r>
          </a:p>
          <a:p>
            <a:pPr marL="2209712" lvl="4" indent="-380985">
              <a:buClr>
                <a:schemeClr val="tx2"/>
              </a:buClr>
            </a:pPr>
            <a:r>
              <a:rPr lang="en-US" altLang="en-US" sz="2000" dirty="0"/>
              <a:t>Balance Sheet</a:t>
            </a:r>
          </a:p>
          <a:p>
            <a:pPr marL="2209712" lvl="4" indent="-380985">
              <a:buClr>
                <a:schemeClr val="tx2"/>
              </a:buClr>
            </a:pPr>
            <a:r>
              <a:rPr lang="en-US" altLang="en-US" sz="2000" dirty="0"/>
              <a:t>Income Statement</a:t>
            </a:r>
          </a:p>
          <a:p>
            <a:pPr marL="1752530" lvl="3" indent="-380985">
              <a:buClr>
                <a:schemeClr val="tx2"/>
              </a:buClr>
            </a:pPr>
            <a:r>
              <a:rPr lang="en-US" altLang="en-US" sz="2000" dirty="0"/>
              <a:t>Management Reports:</a:t>
            </a:r>
          </a:p>
          <a:p>
            <a:pPr marL="2209712" lvl="4" indent="-380985">
              <a:buClr>
                <a:schemeClr val="tx2"/>
              </a:buClr>
            </a:pPr>
            <a:r>
              <a:rPr lang="en-US" altLang="en-US" sz="2000" dirty="0"/>
              <a:t>Budget Reports</a:t>
            </a:r>
          </a:p>
          <a:p>
            <a:pPr marL="2209712" lvl="4" indent="-380985">
              <a:buClr>
                <a:schemeClr val="tx2"/>
              </a:buClr>
            </a:pPr>
            <a:r>
              <a:rPr lang="en-US" altLang="en-US" sz="2000" dirty="0"/>
              <a:t>Cash Flow Reports</a:t>
            </a:r>
          </a:p>
          <a:p>
            <a:pPr marL="1752530" lvl="3" indent="-380985">
              <a:buClr>
                <a:schemeClr val="tx2"/>
              </a:buClr>
            </a:pPr>
            <a:r>
              <a:rPr lang="en-US" altLang="en-US" sz="2000" dirty="0"/>
              <a:t>Other Reports:</a:t>
            </a:r>
          </a:p>
          <a:p>
            <a:pPr marL="2209712" lvl="4" indent="-380985">
              <a:buClr>
                <a:schemeClr val="tx2"/>
              </a:buClr>
            </a:pPr>
            <a:r>
              <a:rPr lang="en-US" altLang="en-US" sz="2000" dirty="0"/>
              <a:t>Contributions</a:t>
            </a:r>
          </a:p>
          <a:p>
            <a:pPr marL="2209712" lvl="4" indent="-380985">
              <a:buClr>
                <a:schemeClr val="tx2"/>
              </a:buClr>
            </a:pPr>
            <a:r>
              <a:rPr lang="en-US" altLang="en-US" sz="2000" dirty="0"/>
              <a:t>Meal Plans</a:t>
            </a:r>
          </a:p>
          <a:p>
            <a:pPr marL="2209712" lvl="4" indent="-380985">
              <a:buClr>
                <a:schemeClr val="tx2"/>
              </a:buClr>
            </a:pPr>
            <a:r>
              <a:rPr lang="en-US" altLang="en-US" sz="2000" dirty="0"/>
              <a:t>Program Registrations</a:t>
            </a:r>
          </a:p>
          <a:p>
            <a:pPr marL="2209712" lvl="4" indent="-380985">
              <a:buClr>
                <a:schemeClr val="tx2"/>
              </a:buClr>
            </a:pPr>
            <a:r>
              <a:rPr lang="en-US" altLang="en-US" sz="2000" dirty="0"/>
              <a:t>Check Register</a:t>
            </a:r>
            <a:endParaRPr lang="en-US" altLang="en-US" dirty="0"/>
          </a:p>
        </p:txBody>
      </p:sp>
      <p:sp>
        <p:nvSpPr>
          <p:cNvPr id="4" name="Slide Number Placeholder 4"/>
          <p:cNvSpPr txBox="1">
            <a:spLocks noGrp="1"/>
          </p:cNvSpPr>
          <p:nvPr/>
        </p:nvSpPr>
        <p:spPr bwMode="auto">
          <a:xfrm>
            <a:off x="7461173" y="631434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43</a:t>
            </a:fld>
            <a:endParaRPr lang="en-US" altLang="en-US" sz="1400" dirty="0">
              <a:latin typeface="Tahoma" pitchFamily="34" charset="0"/>
            </a:endParaRPr>
          </a:p>
        </p:txBody>
      </p:sp>
    </p:spTree>
    <p:extLst>
      <p:ext uri="{BB962C8B-B14F-4D97-AF65-F5344CB8AC3E}">
        <p14:creationId xmlns:p14="http://schemas.microsoft.com/office/powerpoint/2010/main" val="100153748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728970" y="1464080"/>
            <a:ext cx="6734060" cy="846138"/>
          </a:xfrm>
        </p:spPr>
        <p:txBody>
          <a:bodyPr>
            <a:normAutofit/>
          </a:bodyPr>
          <a:lstStyle/>
          <a:p>
            <a:pPr algn="ctr" eaLnBrk="1" hangingPunct="1"/>
            <a:r>
              <a:rPr lang="en-US" altLang="en-US" sz="2333" dirty="0"/>
              <a:t>Internal Accounting Controls (IAC)</a:t>
            </a:r>
            <a:br>
              <a:rPr lang="en-US" altLang="en-US" sz="2333" dirty="0"/>
            </a:br>
            <a:r>
              <a:rPr lang="en-US" altLang="en-US" sz="2000" dirty="0"/>
              <a:t>Top Ten Control Areas</a:t>
            </a:r>
          </a:p>
        </p:txBody>
      </p:sp>
      <p:sp>
        <p:nvSpPr>
          <p:cNvPr id="59395" name="Rectangle 3"/>
          <p:cNvSpPr>
            <a:spLocks noGrp="1" noChangeArrowheads="1"/>
          </p:cNvSpPr>
          <p:nvPr>
            <p:ph type="body" idx="1"/>
          </p:nvPr>
        </p:nvSpPr>
        <p:spPr>
          <a:xfrm>
            <a:off x="1828800" y="2667000"/>
            <a:ext cx="8458200" cy="38862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8"/>
            </a:pPr>
            <a:r>
              <a:rPr lang="en-US" altLang="en-US" sz="2667" dirty="0"/>
              <a:t>Top Level Review:</a:t>
            </a:r>
          </a:p>
          <a:p>
            <a:pPr marL="1752530" lvl="3" indent="-380985">
              <a:buClr>
                <a:schemeClr val="tx2"/>
              </a:buClr>
            </a:pPr>
            <a:r>
              <a:rPr lang="en-US" altLang="en-US" sz="2000" dirty="0"/>
              <a:t>Bank Statements</a:t>
            </a:r>
          </a:p>
          <a:p>
            <a:pPr marL="1752530" lvl="3" indent="-380985">
              <a:buClr>
                <a:schemeClr val="tx2"/>
              </a:buClr>
            </a:pPr>
            <a:r>
              <a:rPr lang="en-US" altLang="en-US" sz="2000" dirty="0"/>
              <a:t>Bank Reconciliations</a:t>
            </a:r>
          </a:p>
          <a:p>
            <a:pPr marL="1752530" lvl="3" indent="-380985">
              <a:buClr>
                <a:schemeClr val="tx2"/>
              </a:buClr>
            </a:pPr>
            <a:r>
              <a:rPr lang="en-US" altLang="en-US" sz="2000" dirty="0"/>
              <a:t>Requests for Payments</a:t>
            </a:r>
          </a:p>
          <a:p>
            <a:pPr marL="1752530" lvl="3" indent="-380985">
              <a:buClr>
                <a:schemeClr val="tx2"/>
              </a:buClr>
            </a:pPr>
            <a:r>
              <a:rPr lang="en-US" altLang="en-US" sz="2000" dirty="0"/>
              <a:t>Coding</a:t>
            </a:r>
          </a:p>
          <a:p>
            <a:pPr marL="1752530" lvl="3" indent="-380985">
              <a:buClr>
                <a:schemeClr val="tx2"/>
              </a:buClr>
            </a:pPr>
            <a:r>
              <a:rPr lang="en-US" altLang="en-US" sz="2000" dirty="0"/>
              <a:t>Financial Statements</a:t>
            </a:r>
          </a:p>
          <a:p>
            <a:pPr marL="1752530" lvl="3" indent="-380985">
              <a:buClr>
                <a:schemeClr val="tx2"/>
              </a:buClr>
            </a:pPr>
            <a:r>
              <a:rPr lang="en-US" altLang="en-US" sz="2000" dirty="0"/>
              <a:t>Budgets</a:t>
            </a:r>
          </a:p>
          <a:p>
            <a:pPr marL="1752530" lvl="3" indent="-380985">
              <a:buClr>
                <a:schemeClr val="tx2"/>
              </a:buClr>
            </a:pPr>
            <a:r>
              <a:rPr lang="en-US" altLang="en-US" sz="2000" dirty="0"/>
              <a:t>Cash Flow</a:t>
            </a:r>
          </a:p>
          <a:p>
            <a:pPr marL="1752530" lvl="3" indent="-380985">
              <a:buClr>
                <a:schemeClr val="tx2"/>
              </a:buClr>
            </a:pPr>
            <a:r>
              <a:rPr lang="en-US" altLang="en-US" sz="2000" dirty="0"/>
              <a:t>Bank Transfers</a:t>
            </a:r>
            <a:endParaRPr lang="en-US" altLang="en-US" dirty="0"/>
          </a:p>
        </p:txBody>
      </p:sp>
      <p:sp>
        <p:nvSpPr>
          <p:cNvPr id="4" name="Slide Number Placeholder 4"/>
          <p:cNvSpPr txBox="1">
            <a:spLocks noGrp="1"/>
          </p:cNvSpPr>
          <p:nvPr/>
        </p:nvSpPr>
        <p:spPr bwMode="auto">
          <a:xfrm>
            <a:off x="73533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44</a:t>
            </a:fld>
            <a:endParaRPr lang="en-US" altLang="en-US" sz="1400" dirty="0">
              <a:latin typeface="Tahoma" pitchFamily="34" charset="0"/>
            </a:endParaRPr>
          </a:p>
        </p:txBody>
      </p:sp>
    </p:spTree>
    <p:extLst>
      <p:ext uri="{BB962C8B-B14F-4D97-AF65-F5344CB8AC3E}">
        <p14:creationId xmlns:p14="http://schemas.microsoft.com/office/powerpoint/2010/main" val="155810119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339916" y="1363662"/>
            <a:ext cx="5740768" cy="846138"/>
          </a:xfrm>
        </p:spPr>
        <p:txBody>
          <a:bodyPr>
            <a:normAutofit/>
          </a:bodyPr>
          <a:lstStyle/>
          <a:p>
            <a:pPr algn="ctr" eaLnBrk="1" hangingPunct="1"/>
            <a:r>
              <a:rPr lang="en-US" altLang="en-US" sz="2000" dirty="0"/>
              <a:t>Internal Accounting Controls (IAC)</a:t>
            </a:r>
            <a:br>
              <a:rPr lang="en-US" altLang="en-US" sz="2000" dirty="0"/>
            </a:br>
            <a:r>
              <a:rPr lang="en-US" altLang="en-US" sz="2000" dirty="0"/>
              <a:t>Top Ten Control Areas</a:t>
            </a:r>
          </a:p>
        </p:txBody>
      </p:sp>
      <p:sp>
        <p:nvSpPr>
          <p:cNvPr id="60419" name="Rectangle 3"/>
          <p:cNvSpPr>
            <a:spLocks noGrp="1" noChangeArrowheads="1"/>
          </p:cNvSpPr>
          <p:nvPr>
            <p:ph type="body" idx="1"/>
          </p:nvPr>
        </p:nvSpPr>
        <p:spPr>
          <a:xfrm>
            <a:off x="1981200" y="2209800"/>
            <a:ext cx="8458200" cy="44958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9"/>
            </a:pPr>
            <a:r>
              <a:rPr lang="en-US" altLang="en-US" sz="2667" dirty="0"/>
              <a:t>Petty Cash:</a:t>
            </a:r>
          </a:p>
          <a:p>
            <a:pPr marL="1752530" lvl="3" indent="-380985">
              <a:buClr>
                <a:schemeClr val="tx2"/>
              </a:buClr>
            </a:pPr>
            <a:r>
              <a:rPr lang="en-US" altLang="en-US" sz="2000" dirty="0"/>
              <a:t>Limit Use</a:t>
            </a:r>
          </a:p>
          <a:p>
            <a:pPr marL="1752530" lvl="3" indent="-380985">
              <a:buClr>
                <a:schemeClr val="tx2"/>
              </a:buClr>
            </a:pPr>
            <a:r>
              <a:rPr lang="en-US" altLang="en-US" sz="2000" dirty="0"/>
              <a:t>Keep a Low Balance</a:t>
            </a:r>
          </a:p>
          <a:p>
            <a:pPr marL="1752530" lvl="3" indent="-380985">
              <a:buClr>
                <a:schemeClr val="tx2"/>
              </a:buClr>
            </a:pPr>
            <a:r>
              <a:rPr lang="en-US" altLang="en-US" sz="2000" dirty="0"/>
              <a:t>Keep Secure</a:t>
            </a:r>
          </a:p>
          <a:p>
            <a:pPr marL="1752530" lvl="3" indent="-380985">
              <a:buClr>
                <a:schemeClr val="tx2"/>
              </a:buClr>
            </a:pPr>
            <a:r>
              <a:rPr lang="en-US" altLang="en-US" sz="2000" dirty="0"/>
              <a:t>Assign Single Person Oversight/Responsible</a:t>
            </a:r>
          </a:p>
          <a:p>
            <a:pPr marL="1752530" lvl="3" indent="-380985">
              <a:buClr>
                <a:schemeClr val="tx2"/>
              </a:buClr>
            </a:pPr>
            <a:r>
              <a:rPr lang="en-US" altLang="en-US" sz="2000" dirty="0"/>
              <a:t>Review of Transactions by Senior Management before OK Authorization to Reimburse</a:t>
            </a:r>
          </a:p>
          <a:p>
            <a:pPr marL="1752530" lvl="3" indent="-380985">
              <a:buClr>
                <a:schemeClr val="tx2"/>
              </a:buClr>
            </a:pPr>
            <a:r>
              <a:rPr lang="en-US" altLang="en-US" sz="2000" dirty="0"/>
              <a:t>Use Petty Cash Receipts</a:t>
            </a:r>
          </a:p>
          <a:p>
            <a:pPr marL="1752530" lvl="3" indent="-380985">
              <a:buClr>
                <a:schemeClr val="tx2"/>
              </a:buClr>
            </a:pPr>
            <a:r>
              <a:rPr lang="en-US" altLang="en-US" sz="2000" dirty="0"/>
              <a:t>Use Standard Reconciliation Form – Code All Transactions</a:t>
            </a:r>
          </a:p>
          <a:p>
            <a:pPr marL="1752530" lvl="3" indent="-380985">
              <a:buClr>
                <a:schemeClr val="tx2"/>
              </a:buClr>
            </a:pPr>
            <a:r>
              <a:rPr lang="en-US" altLang="en-US" sz="2000" dirty="0"/>
              <a:t>Make Reimbursement Check out to “Petty Cash Officer – John Smith”</a:t>
            </a:r>
          </a:p>
        </p:txBody>
      </p:sp>
      <p:sp>
        <p:nvSpPr>
          <p:cNvPr id="4" name="Slide Number Placeholder 4"/>
          <p:cNvSpPr txBox="1">
            <a:spLocks noGrp="1"/>
          </p:cNvSpPr>
          <p:nvPr/>
        </p:nvSpPr>
        <p:spPr bwMode="auto">
          <a:xfrm>
            <a:off x="7580523" y="632352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45</a:t>
            </a:fld>
            <a:endParaRPr lang="en-US" altLang="en-US" sz="1400" dirty="0">
              <a:latin typeface="Tahoma" pitchFamily="34" charset="0"/>
            </a:endParaRPr>
          </a:p>
        </p:txBody>
      </p:sp>
    </p:spTree>
    <p:extLst>
      <p:ext uri="{BB962C8B-B14F-4D97-AF65-F5344CB8AC3E}">
        <p14:creationId xmlns:p14="http://schemas.microsoft.com/office/powerpoint/2010/main" val="209165748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795163" y="1362848"/>
            <a:ext cx="6601674" cy="846138"/>
          </a:xfrm>
        </p:spPr>
        <p:txBody>
          <a:bodyPr>
            <a:normAutofit/>
          </a:bodyPr>
          <a:lstStyle/>
          <a:p>
            <a:pPr algn="ctr" eaLnBrk="1" hangingPunct="1"/>
            <a:r>
              <a:rPr lang="en-US" altLang="en-US" sz="2333" dirty="0"/>
              <a:t>Internal Accounting Controls (IAC)</a:t>
            </a:r>
            <a:br>
              <a:rPr lang="en-US" altLang="en-US" sz="2333" dirty="0"/>
            </a:br>
            <a:r>
              <a:rPr lang="en-US" altLang="en-US" sz="2000" dirty="0"/>
              <a:t>Top Ten Control Areas</a:t>
            </a:r>
          </a:p>
        </p:txBody>
      </p:sp>
      <p:sp>
        <p:nvSpPr>
          <p:cNvPr id="61443" name="Rectangle 3"/>
          <p:cNvSpPr>
            <a:spLocks noGrp="1" noChangeArrowheads="1"/>
          </p:cNvSpPr>
          <p:nvPr>
            <p:ph type="body" idx="1"/>
          </p:nvPr>
        </p:nvSpPr>
        <p:spPr>
          <a:xfrm>
            <a:off x="1826260" y="2100898"/>
            <a:ext cx="8458200" cy="4419600"/>
          </a:xfrm>
        </p:spPr>
        <p:txBody>
          <a:bodyPr/>
          <a:lstStyle/>
          <a:p>
            <a:pPr marL="609576" indent="-609576">
              <a:buNone/>
            </a:pPr>
            <a:endParaRPr lang="en-US" altLang="en-US" sz="1000" b="1" u="sng" dirty="0"/>
          </a:p>
          <a:p>
            <a:pPr marL="990560" lvl="1" indent="-533379">
              <a:buClr>
                <a:schemeClr val="tx2"/>
              </a:buClr>
              <a:buFont typeface="Wingdings" pitchFamily="2" charset="2"/>
              <a:buAutoNum type="arabicParenR" startAt="10"/>
            </a:pPr>
            <a:r>
              <a:rPr lang="en-US" altLang="en-US" dirty="0"/>
              <a:t> </a:t>
            </a:r>
            <a:r>
              <a:rPr lang="en-US" altLang="en-US" sz="2667" dirty="0"/>
              <a:t>Documentation and File System:</a:t>
            </a:r>
          </a:p>
          <a:p>
            <a:pPr marL="1752530" lvl="3" indent="-380985">
              <a:buClr>
                <a:schemeClr val="tx2"/>
              </a:buClr>
            </a:pPr>
            <a:r>
              <a:rPr lang="en-US" altLang="en-US" sz="2000" dirty="0"/>
              <a:t>Set Procedures to Obtain Documentation</a:t>
            </a:r>
          </a:p>
          <a:p>
            <a:pPr marL="2209712" lvl="4" indent="-380985">
              <a:buClr>
                <a:schemeClr val="tx2"/>
              </a:buClr>
            </a:pPr>
            <a:r>
              <a:rPr lang="en-US" altLang="en-US" sz="2000" dirty="0"/>
              <a:t>Purchases</a:t>
            </a:r>
          </a:p>
          <a:p>
            <a:pPr marL="2209712" lvl="4" indent="-380985">
              <a:buClr>
                <a:schemeClr val="tx2"/>
              </a:buClr>
            </a:pPr>
            <a:r>
              <a:rPr lang="en-US" altLang="en-US" sz="2000" dirty="0"/>
              <a:t>Contracts / Leases</a:t>
            </a:r>
          </a:p>
          <a:p>
            <a:pPr marL="2209712" lvl="4" indent="-380985">
              <a:buClr>
                <a:schemeClr val="tx2"/>
              </a:buClr>
            </a:pPr>
            <a:r>
              <a:rPr lang="en-US" altLang="en-US" sz="2000" dirty="0"/>
              <a:t>Personnel</a:t>
            </a:r>
          </a:p>
          <a:p>
            <a:pPr marL="2209712" lvl="4" indent="-380985">
              <a:buClr>
                <a:schemeClr val="tx2"/>
              </a:buClr>
            </a:pPr>
            <a:r>
              <a:rPr lang="en-US" altLang="en-US" sz="2000" dirty="0"/>
              <a:t>Fixed Assets</a:t>
            </a:r>
          </a:p>
          <a:p>
            <a:pPr marL="2209712" lvl="4" indent="-380985">
              <a:buClr>
                <a:schemeClr val="tx2"/>
              </a:buClr>
            </a:pPr>
            <a:r>
              <a:rPr lang="en-US" altLang="en-US" sz="2000" dirty="0"/>
              <a:t>Tax Files</a:t>
            </a:r>
          </a:p>
          <a:p>
            <a:pPr marL="2209712" lvl="4" indent="-380985">
              <a:buClr>
                <a:schemeClr val="tx2"/>
              </a:buClr>
            </a:pPr>
            <a:r>
              <a:rPr lang="en-US" altLang="en-US" sz="2000" dirty="0"/>
              <a:t>Licenses</a:t>
            </a:r>
          </a:p>
          <a:p>
            <a:pPr marL="2209712" lvl="4" indent="-380985">
              <a:buClr>
                <a:schemeClr val="tx2"/>
              </a:buClr>
            </a:pPr>
            <a:r>
              <a:rPr lang="en-US" altLang="en-US" sz="2000" dirty="0"/>
              <a:t>Bank Signature Cards</a:t>
            </a:r>
          </a:p>
          <a:p>
            <a:pPr marL="1752530" lvl="3" indent="-380985">
              <a:buClr>
                <a:schemeClr val="tx2"/>
              </a:buClr>
            </a:pPr>
            <a:r>
              <a:rPr lang="en-US" altLang="en-US" sz="2000" dirty="0"/>
              <a:t>Secure Location / Limit Access</a:t>
            </a:r>
          </a:p>
          <a:p>
            <a:pPr marL="1752530" lvl="3" indent="-380985">
              <a:buClr>
                <a:schemeClr val="tx2"/>
              </a:buClr>
            </a:pPr>
            <a:r>
              <a:rPr lang="en-US" altLang="en-US" sz="2000" dirty="0"/>
              <a:t>Computer Back-Ups</a:t>
            </a:r>
          </a:p>
          <a:p>
            <a:pPr marL="1752530" lvl="3" indent="-380985">
              <a:buClr>
                <a:schemeClr val="tx2"/>
              </a:buClr>
            </a:pPr>
            <a:r>
              <a:rPr lang="en-US" altLang="en-US" sz="2000" dirty="0"/>
              <a:t>Accounting Policies and Procedures</a:t>
            </a:r>
            <a:endParaRPr lang="en-US" altLang="en-US" dirty="0"/>
          </a:p>
        </p:txBody>
      </p:sp>
      <p:sp>
        <p:nvSpPr>
          <p:cNvPr id="4" name="Slide Number Placeholder 4"/>
          <p:cNvSpPr txBox="1">
            <a:spLocks noGrp="1"/>
          </p:cNvSpPr>
          <p:nvPr/>
        </p:nvSpPr>
        <p:spPr bwMode="auto">
          <a:xfrm>
            <a:off x="7491837"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46</a:t>
            </a:fld>
            <a:endParaRPr lang="en-US" altLang="en-US" sz="1400" dirty="0">
              <a:latin typeface="Tahoma" pitchFamily="34" charset="0"/>
            </a:endParaRPr>
          </a:p>
        </p:txBody>
      </p:sp>
    </p:spTree>
    <p:extLst>
      <p:ext uri="{BB962C8B-B14F-4D97-AF65-F5344CB8AC3E}">
        <p14:creationId xmlns:p14="http://schemas.microsoft.com/office/powerpoint/2010/main" val="145582227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p:nvPr>
        </p:nvSpPr>
        <p:spPr>
          <a:xfrm>
            <a:off x="1524000" y="1352183"/>
            <a:ext cx="9144000" cy="3195692"/>
          </a:xfrm>
        </p:spPr>
        <p:txBody>
          <a:bodyPr>
            <a:noAutofit/>
          </a:bodyPr>
          <a:lstStyle/>
          <a:p>
            <a:pPr marL="190492" indent="-190492">
              <a:spcBef>
                <a:spcPts val="833"/>
              </a:spcBef>
            </a:pPr>
            <a:r>
              <a:rPr lang="en-US" altLang="en-US" sz="4800" b="1" dirty="0">
                <a:latin typeface="Calibri" panose="020F0502020204030204" pitchFamily="34" charset="0"/>
                <a:ea typeface="ＭＳ Ｐゴシック" panose="020B0600070205080204" pitchFamily="34" charset="-128"/>
                <a:cs typeface="Century Gothic" panose="020B0502020202020204" pitchFamily="34" charset="0"/>
              </a:rPr>
              <a:t>Effective Financial Messaging</a:t>
            </a:r>
            <a:br>
              <a:rPr lang="en-US" altLang="en-US" sz="4800" b="1" dirty="0">
                <a:latin typeface="Calibri" panose="020F0502020204030204" pitchFamily="34" charset="0"/>
                <a:ea typeface="ＭＳ Ｐゴシック" panose="020B0600070205080204" pitchFamily="34" charset="-128"/>
                <a:cs typeface="Century Gothic" panose="020B0502020202020204" pitchFamily="34" charset="0"/>
              </a:rPr>
            </a:br>
            <a:br>
              <a:rPr lang="en-US" altLang="en-US" sz="4800" b="1" dirty="0">
                <a:latin typeface="Calibri" panose="020F0502020204030204" pitchFamily="34" charset="0"/>
                <a:ea typeface="ＭＳ Ｐゴシック" panose="020B0600070205080204" pitchFamily="34" charset="-128"/>
                <a:cs typeface="Century Gothic" panose="020B0502020202020204" pitchFamily="34" charset="0"/>
              </a:rPr>
            </a:br>
            <a:r>
              <a:rPr lang="en-US" altLang="en-US" sz="4800" b="1" dirty="0">
                <a:latin typeface="Calibri" panose="020F0502020204030204" pitchFamily="34" charset="0"/>
                <a:ea typeface="ＭＳ Ｐゴシック" panose="020B0600070205080204" pitchFamily="34" charset="-128"/>
                <a:cs typeface="Century Gothic" panose="020B0502020202020204" pitchFamily="34" charset="0"/>
              </a:rPr>
              <a:t>to Boards</a:t>
            </a:r>
            <a:br>
              <a:rPr lang="en-US" altLang="en-US" sz="4800" b="1" dirty="0">
                <a:latin typeface="Calibri" panose="020F0502020204030204" pitchFamily="34" charset="0"/>
                <a:ea typeface="ＭＳ Ｐゴシック" panose="020B0600070205080204" pitchFamily="34" charset="-128"/>
                <a:cs typeface="Century Gothic" panose="020B0502020202020204" pitchFamily="34" charset="0"/>
              </a:rPr>
            </a:br>
            <a:br>
              <a:rPr lang="en-US" altLang="en-US" sz="4800" b="1" dirty="0">
                <a:latin typeface="Calibri" panose="020F0502020204030204" pitchFamily="34" charset="0"/>
                <a:ea typeface="ＭＳ Ｐゴシック" panose="020B0600070205080204" pitchFamily="34" charset="-128"/>
                <a:cs typeface="Century Gothic" panose="020B0502020202020204" pitchFamily="34" charset="0"/>
              </a:rPr>
            </a:br>
            <a:r>
              <a:rPr lang="en-US" altLang="en-US" sz="4800" b="1" dirty="0">
                <a:latin typeface="Calibri" panose="020F0502020204030204" pitchFamily="34" charset="0"/>
                <a:ea typeface="ＭＳ Ｐゴシック" panose="020B0600070205080204" pitchFamily="34" charset="-128"/>
                <a:cs typeface="Century Gothic" panose="020B0502020202020204" pitchFamily="34" charset="0"/>
              </a:rPr>
              <a:t>Financial Dashboards</a:t>
            </a:r>
            <a:endParaRPr lang="en-US" sz="4800" b="1" dirty="0"/>
          </a:p>
        </p:txBody>
      </p:sp>
    </p:spTree>
    <p:extLst>
      <p:ext uri="{BB962C8B-B14F-4D97-AF65-F5344CB8AC3E}">
        <p14:creationId xmlns:p14="http://schemas.microsoft.com/office/powerpoint/2010/main" val="378991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idx="4294967295"/>
          </p:nvPr>
        </p:nvSpPr>
        <p:spPr>
          <a:xfrm>
            <a:off x="2776220" y="1915160"/>
            <a:ext cx="6477000" cy="1371600"/>
          </a:xfrm>
        </p:spPr>
        <p:txBody>
          <a:bodyPr>
            <a:normAutofit/>
          </a:bodyPr>
          <a:lstStyle/>
          <a:p>
            <a:pPr algn="ctr" eaLnBrk="1" hangingPunct="1"/>
            <a:r>
              <a:rPr lang="en-US" altLang="en-US" sz="2800" b="1" u="sng" dirty="0">
                <a:latin typeface="Calibri" panose="020F0502020204030204" pitchFamily="34" charset="0"/>
                <a:ea typeface="ＭＳ Ｐゴシック" panose="020B0600070205080204" pitchFamily="34" charset="-128"/>
                <a:cs typeface="Century Gothic" panose="020B0502020202020204" pitchFamily="34" charset="0"/>
              </a:rPr>
              <a:t>Essential Financial Communication</a:t>
            </a:r>
            <a:br>
              <a:rPr lang="en-US" altLang="en-US" sz="2800" b="1" u="sng" dirty="0">
                <a:latin typeface="Calibri" panose="020F0502020204030204" pitchFamily="34" charset="0"/>
                <a:ea typeface="ＭＳ Ｐゴシック" panose="020B0600070205080204" pitchFamily="34" charset="-128"/>
                <a:cs typeface="Century Gothic" panose="020B0502020202020204" pitchFamily="34" charset="0"/>
              </a:rPr>
            </a:br>
            <a:r>
              <a:rPr lang="en-US" altLang="en-US" sz="2800" b="1" u="sng" dirty="0">
                <a:latin typeface="Calibri" panose="020F0502020204030204" pitchFamily="34" charset="0"/>
                <a:ea typeface="ＭＳ Ｐゴシック" panose="020B0600070205080204" pitchFamily="34" charset="-128"/>
                <a:cs typeface="Century Gothic" panose="020B0502020202020204" pitchFamily="34" charset="0"/>
              </a:rPr>
              <a:t>and Messaging to Boards:</a:t>
            </a:r>
            <a:br>
              <a:rPr lang="en-US" altLang="en-US" sz="2800" b="1" u="sng" dirty="0">
                <a:latin typeface="Calibri" panose="020F0502020204030204" pitchFamily="34" charset="0"/>
                <a:ea typeface="ＭＳ Ｐゴシック" panose="020B0600070205080204" pitchFamily="34" charset="-128"/>
                <a:cs typeface="Century Gothic" panose="020B0502020202020204" pitchFamily="34" charset="0"/>
              </a:rPr>
            </a:br>
            <a:r>
              <a:rPr lang="en-US" altLang="en-US" sz="2800" b="1" dirty="0">
                <a:latin typeface="Calibri" panose="020F0502020204030204" pitchFamily="34" charset="0"/>
                <a:ea typeface="ＭＳ Ｐゴシック" panose="020B0600070205080204" pitchFamily="34" charset="-128"/>
                <a:cs typeface="Century Gothic" panose="020B0502020202020204" pitchFamily="34" charset="0"/>
              </a:rPr>
              <a:t>“</a:t>
            </a:r>
            <a:r>
              <a:rPr lang="en-US" altLang="en-US" sz="2800" b="1" i="1" dirty="0">
                <a:latin typeface="Calibri" panose="020F0502020204030204" pitchFamily="34" charset="0"/>
                <a:ea typeface="ＭＳ Ｐゴシック" panose="020B0600070205080204" pitchFamily="34" charset="-128"/>
                <a:cs typeface="Century Gothic" panose="020B0502020202020204" pitchFamily="34" charset="0"/>
              </a:rPr>
              <a:t>Finding the Perfect Balance”</a:t>
            </a:r>
          </a:p>
        </p:txBody>
      </p:sp>
      <p:sp>
        <p:nvSpPr>
          <p:cNvPr id="4" name="Rectangle 3"/>
          <p:cNvSpPr txBox="1">
            <a:spLocks/>
          </p:cNvSpPr>
          <p:nvPr/>
        </p:nvSpPr>
        <p:spPr bwMode="auto">
          <a:xfrm>
            <a:off x="1671320" y="3606800"/>
            <a:ext cx="8686800" cy="298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3333CC"/>
              </a:buClr>
              <a:buSzPct val="60000"/>
              <a:buNone/>
              <a:defRPr/>
            </a:pPr>
            <a:r>
              <a:rPr lang="en-US" altLang="en-US" sz="2400" kern="0" dirty="0">
                <a:solidFill>
                  <a:srgbClr val="000000"/>
                </a:solidFill>
                <a:latin typeface="Helvetica" panose="020B0604020202020204" pitchFamily="34" charset="0"/>
                <a:ea typeface="Helvetica" panose="020B0604020202020204" pitchFamily="34" charset="0"/>
                <a:cs typeface="Helvetica" panose="020B0604020202020204" pitchFamily="34" charset="0"/>
              </a:rPr>
              <a:t>Providing financial information and reports to your organization’s board of directors is a well-known and expected best practice.</a:t>
            </a:r>
          </a:p>
          <a:p>
            <a:pPr marL="0" indent="0" algn="ctr">
              <a:buClr>
                <a:srgbClr val="3333CC"/>
              </a:buClr>
              <a:buSzPct val="60000"/>
              <a:buNone/>
              <a:defRPr/>
            </a:pPr>
            <a:endParaRPr lang="en-US" altLang="en-US" sz="1200" kern="0" dirty="0">
              <a:solidFill>
                <a:srgbClr val="000000"/>
              </a:solidFill>
              <a:latin typeface="Helvetica" panose="020B0604020202020204" pitchFamily="34" charset="0"/>
              <a:ea typeface="Helvetica" panose="020B0604020202020204" pitchFamily="34" charset="0"/>
              <a:cs typeface="Helvetica" panose="020B0604020202020204" pitchFamily="34" charset="0"/>
            </a:endParaRPr>
          </a:p>
          <a:p>
            <a:pPr marL="0" indent="0" algn="ctr">
              <a:buClr>
                <a:srgbClr val="3333CC"/>
              </a:buClr>
              <a:buSzPct val="60000"/>
              <a:buNone/>
              <a:defRPr/>
            </a:pPr>
            <a:r>
              <a:rPr lang="en-US" altLang="en-US" sz="2400" kern="0" dirty="0">
                <a:solidFill>
                  <a:srgbClr val="000000"/>
                </a:solidFill>
                <a:latin typeface="Helvetica" panose="020B0604020202020204" pitchFamily="34" charset="0"/>
                <a:ea typeface="Helvetica" panose="020B0604020202020204" pitchFamily="34" charset="0"/>
                <a:cs typeface="Helvetica" panose="020B0604020202020204" pitchFamily="34" charset="0"/>
              </a:rPr>
              <a:t>How this is done varies widely and is often poorly performed, with little thought to the platform used and the ultimate absorbability of the information provided. </a:t>
            </a:r>
          </a:p>
        </p:txBody>
      </p:sp>
      <p:sp>
        <p:nvSpPr>
          <p:cNvPr id="5" name="Slide Number Placeholder 4">
            <a:extLst>
              <a:ext uri="{FF2B5EF4-FFF2-40B4-BE49-F238E27FC236}">
                <a16:creationId xmlns:a16="http://schemas.microsoft.com/office/drawing/2014/main" id="{FEEDF458-C25E-4870-9B82-18975CBB7DE2}"/>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48</a:t>
            </a:fld>
            <a:endParaRPr lang="en-US" altLang="en-US" sz="1400" dirty="0">
              <a:latin typeface="Tahoma" pitchFamily="34" charset="0"/>
            </a:endParaRPr>
          </a:p>
        </p:txBody>
      </p:sp>
    </p:spTree>
    <p:extLst>
      <p:ext uri="{BB962C8B-B14F-4D97-AF65-F5344CB8AC3E}">
        <p14:creationId xmlns:p14="http://schemas.microsoft.com/office/powerpoint/2010/main" val="189869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idx="4294967295"/>
          </p:nvPr>
        </p:nvSpPr>
        <p:spPr>
          <a:xfrm>
            <a:off x="2857500" y="1711960"/>
            <a:ext cx="6477000" cy="1219200"/>
          </a:xfrm>
        </p:spPr>
        <p:txBody>
          <a:bodyPr/>
          <a:lstStyle/>
          <a:p>
            <a:pPr algn="ctr" eaLnBrk="1" hangingPunct="1"/>
            <a:r>
              <a:rPr lang="en-US" altLang="en-US" sz="3200" b="1" dirty="0">
                <a:solidFill>
                  <a:srgbClr val="333399"/>
                </a:solidFill>
                <a:latin typeface="Helvetica" panose="020B0604020202020204" pitchFamily="34" charset="0"/>
                <a:ea typeface="Helvetica" panose="020B0604020202020204" pitchFamily="34" charset="0"/>
                <a:cs typeface="Helvetica" panose="020B0604020202020204" pitchFamily="34" charset="0"/>
              </a:rPr>
              <a:t>Three Dimensions of Financial Messaging</a:t>
            </a:r>
            <a:endParaRPr lang="en-US" altLang="en-US" sz="2800" dirty="0">
              <a:latin typeface="Calibri" panose="020F0502020204030204" pitchFamily="34" charset="0"/>
              <a:ea typeface="ＭＳ Ｐゴシック" panose="020B0600070205080204" pitchFamily="34" charset="-128"/>
              <a:cs typeface="Century Gothic" panose="020B0502020202020204" pitchFamily="34" charset="0"/>
            </a:endParaRPr>
          </a:p>
        </p:txBody>
      </p:sp>
      <p:sp>
        <p:nvSpPr>
          <p:cNvPr id="4" name="Rectangle 3"/>
          <p:cNvSpPr txBox="1">
            <a:spLocks/>
          </p:cNvSpPr>
          <p:nvPr/>
        </p:nvSpPr>
        <p:spPr bwMode="auto">
          <a:xfrm>
            <a:off x="1752600" y="3139440"/>
            <a:ext cx="8686800"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10000"/>
              </a:lnSpc>
              <a:spcBef>
                <a:spcPts val="0"/>
              </a:spcBef>
              <a:buClr>
                <a:srgbClr val="3333CC"/>
              </a:buClr>
              <a:buSzPct val="60000"/>
              <a:buFont typeface="Arial"/>
              <a:buChar char="•"/>
              <a:defRPr/>
            </a:pPr>
            <a:r>
              <a:rPr lang="en-US" sz="2400" kern="0" dirty="0">
                <a:solidFill>
                  <a:srgbClr val="000000"/>
                </a:solidFill>
                <a:latin typeface="Helvetica" pitchFamily="34" charset="0"/>
                <a:ea typeface="Calibri"/>
                <a:cs typeface="Helvetica" pitchFamily="34" charset="0"/>
              </a:rPr>
              <a:t>Find the three dimensions</a:t>
            </a:r>
          </a:p>
          <a:p>
            <a:pPr algn="ctr">
              <a:lnSpc>
                <a:spcPct val="110000"/>
              </a:lnSpc>
              <a:spcBef>
                <a:spcPts val="0"/>
              </a:spcBef>
              <a:buClr>
                <a:srgbClr val="3333CC"/>
              </a:buClr>
              <a:buSzPct val="60000"/>
              <a:buFont typeface="Arial"/>
              <a:buChar char="•"/>
              <a:defRPr/>
            </a:pPr>
            <a:endParaRPr lang="en-US" sz="2400" kern="0" dirty="0">
              <a:solidFill>
                <a:srgbClr val="000000"/>
              </a:solidFill>
              <a:latin typeface="Helvetica" pitchFamily="34" charset="0"/>
              <a:ea typeface="Calibri"/>
              <a:cs typeface="Helvetica" pitchFamily="34" charset="0"/>
            </a:endParaRPr>
          </a:p>
          <a:p>
            <a:pPr algn="ctr">
              <a:lnSpc>
                <a:spcPct val="110000"/>
              </a:lnSpc>
              <a:spcBef>
                <a:spcPts val="0"/>
              </a:spcBef>
              <a:buClr>
                <a:srgbClr val="3333CC"/>
              </a:buClr>
              <a:buSzPct val="60000"/>
              <a:buFont typeface="Arial"/>
              <a:buChar char="•"/>
              <a:defRPr/>
            </a:pPr>
            <a:r>
              <a:rPr lang="en-US" sz="2400" kern="0" dirty="0">
                <a:solidFill>
                  <a:srgbClr val="000000"/>
                </a:solidFill>
                <a:latin typeface="Helvetica" pitchFamily="34" charset="0"/>
                <a:ea typeface="Calibri"/>
                <a:cs typeface="Helvetica" pitchFamily="34" charset="0"/>
              </a:rPr>
              <a:t>Different for each audience/situation</a:t>
            </a:r>
          </a:p>
          <a:p>
            <a:pPr algn="ctr">
              <a:lnSpc>
                <a:spcPct val="110000"/>
              </a:lnSpc>
              <a:spcBef>
                <a:spcPts val="0"/>
              </a:spcBef>
              <a:buClr>
                <a:srgbClr val="3333CC"/>
              </a:buClr>
              <a:buSzPct val="60000"/>
              <a:buFont typeface="Arial"/>
              <a:buChar char="•"/>
              <a:defRPr/>
            </a:pPr>
            <a:endParaRPr lang="en-US" sz="2400" kern="0" dirty="0">
              <a:solidFill>
                <a:srgbClr val="000000"/>
              </a:solidFill>
              <a:latin typeface="Helvetica" pitchFamily="34" charset="0"/>
              <a:ea typeface="Calibri"/>
              <a:cs typeface="Helvetica" pitchFamily="34" charset="0"/>
            </a:endParaRPr>
          </a:p>
          <a:p>
            <a:pPr algn="ctr">
              <a:lnSpc>
                <a:spcPct val="110000"/>
              </a:lnSpc>
              <a:spcBef>
                <a:spcPts val="0"/>
              </a:spcBef>
              <a:buClr>
                <a:srgbClr val="3333CC"/>
              </a:buClr>
              <a:buSzPct val="60000"/>
              <a:buFont typeface="Arial"/>
              <a:buChar char="•"/>
              <a:defRPr/>
            </a:pPr>
            <a:r>
              <a:rPr lang="en-US" sz="2400" kern="0" dirty="0">
                <a:solidFill>
                  <a:srgbClr val="000000"/>
                </a:solidFill>
                <a:latin typeface="Helvetica" pitchFamily="34" charset="0"/>
                <a:ea typeface="Calibri"/>
                <a:cs typeface="Helvetica" pitchFamily="34" charset="0"/>
              </a:rPr>
              <a:t>Consolidate,</a:t>
            </a:r>
            <a:r>
              <a:rPr lang="en-US" sz="2400" kern="0" spc="-100" dirty="0">
                <a:solidFill>
                  <a:srgbClr val="000000"/>
                </a:solidFill>
                <a:latin typeface="Helvetica" pitchFamily="34" charset="0"/>
                <a:ea typeface="Calibri"/>
                <a:cs typeface="Helvetica" pitchFamily="34" charset="0"/>
              </a:rPr>
              <a:t> </a:t>
            </a:r>
            <a:r>
              <a:rPr lang="en-US" sz="2400" kern="0" dirty="0">
                <a:solidFill>
                  <a:srgbClr val="000000"/>
                </a:solidFill>
                <a:latin typeface="Helvetica" pitchFamily="34" charset="0"/>
                <a:ea typeface="Calibri"/>
                <a:cs typeface="Helvetica" pitchFamily="34" charset="0"/>
              </a:rPr>
              <a:t>compromise,</a:t>
            </a:r>
            <a:r>
              <a:rPr lang="en-US" sz="2400" kern="0" spc="-100" dirty="0">
                <a:solidFill>
                  <a:srgbClr val="000000"/>
                </a:solidFill>
                <a:latin typeface="Helvetica" pitchFamily="34" charset="0"/>
                <a:ea typeface="Calibri"/>
                <a:cs typeface="Helvetica" pitchFamily="34" charset="0"/>
              </a:rPr>
              <a:t> </a:t>
            </a:r>
            <a:r>
              <a:rPr lang="en-US" sz="2400" kern="0" dirty="0">
                <a:solidFill>
                  <a:srgbClr val="000000"/>
                </a:solidFill>
                <a:latin typeface="Helvetica" pitchFamily="34" charset="0"/>
                <a:ea typeface="Calibri"/>
                <a:cs typeface="Helvetica" pitchFamily="34" charset="0"/>
              </a:rPr>
              <a:t>and balance are the keystones</a:t>
            </a:r>
          </a:p>
          <a:p>
            <a:pPr algn="ctr">
              <a:lnSpc>
                <a:spcPct val="110000"/>
              </a:lnSpc>
              <a:spcBef>
                <a:spcPts val="0"/>
              </a:spcBef>
              <a:buClr>
                <a:srgbClr val="3333CC"/>
              </a:buClr>
              <a:buSzPct val="60000"/>
              <a:buFont typeface="Arial"/>
              <a:buChar char="•"/>
              <a:defRPr/>
            </a:pPr>
            <a:endParaRPr lang="en-US" sz="2400" kern="0" dirty="0">
              <a:solidFill>
                <a:srgbClr val="000000"/>
              </a:solidFill>
              <a:latin typeface="Helvetica" pitchFamily="34" charset="0"/>
              <a:ea typeface="Calibri"/>
              <a:cs typeface="Helvetica" pitchFamily="34" charset="0"/>
            </a:endParaRPr>
          </a:p>
          <a:p>
            <a:pPr algn="ctr">
              <a:lnSpc>
                <a:spcPct val="110000"/>
              </a:lnSpc>
              <a:spcBef>
                <a:spcPts val="0"/>
              </a:spcBef>
              <a:buClr>
                <a:srgbClr val="3333CC"/>
              </a:buClr>
              <a:buSzPct val="60000"/>
              <a:buFont typeface="Arial"/>
              <a:buChar char="•"/>
              <a:defRPr/>
            </a:pPr>
            <a:r>
              <a:rPr lang="en-US" sz="2400" kern="0" dirty="0">
                <a:solidFill>
                  <a:srgbClr val="000000"/>
                </a:solidFill>
                <a:latin typeface="Helvetica" pitchFamily="34" charset="0"/>
                <a:ea typeface="Calibri"/>
                <a:cs typeface="Helvetica" pitchFamily="34" charset="0"/>
              </a:rPr>
              <a:t>Think/process three-dimensionally</a:t>
            </a:r>
            <a:endParaRPr lang="en-US" sz="2400" kern="0" dirty="0">
              <a:solidFill>
                <a:srgbClr val="000000"/>
              </a:solidFill>
              <a:latin typeface="Helvetica" pitchFamily="34" charset="0"/>
              <a:cs typeface="Helvetica" pitchFamily="34" charset="0"/>
            </a:endParaRPr>
          </a:p>
        </p:txBody>
      </p:sp>
      <p:sp>
        <p:nvSpPr>
          <p:cNvPr id="5" name="Slide Number Placeholder 4">
            <a:extLst>
              <a:ext uri="{FF2B5EF4-FFF2-40B4-BE49-F238E27FC236}">
                <a16:creationId xmlns:a16="http://schemas.microsoft.com/office/drawing/2014/main" id="{34FE276E-2C74-4246-93C5-C03358304AA8}"/>
              </a:ext>
            </a:extLst>
          </p:cNvPr>
          <p:cNvSpPr txBox="1">
            <a:spLocks noGrp="1"/>
          </p:cNvSpPr>
          <p:nvPr/>
        </p:nvSpPr>
        <p:spPr bwMode="auto">
          <a:xfrm>
            <a:off x="7353300" y="629697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400">
                <a:latin typeface="Tahoma" pitchFamily="34" charset="0"/>
              </a:rPr>
              <a:pPr algn="r" eaLnBrk="1" hangingPunct="1"/>
              <a:t>49</a:t>
            </a:fld>
            <a:endParaRPr lang="en-US" altLang="en-US" sz="1400" dirty="0">
              <a:latin typeface="Tahoma" pitchFamily="34" charset="0"/>
            </a:endParaRPr>
          </a:p>
        </p:txBody>
      </p:sp>
    </p:spTree>
    <p:extLst>
      <p:ext uri="{BB962C8B-B14F-4D97-AF65-F5344CB8AC3E}">
        <p14:creationId xmlns:p14="http://schemas.microsoft.com/office/powerpoint/2010/main" val="350377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1526754"/>
            <a:ext cx="8991600" cy="1143000"/>
          </a:xfrm>
        </p:spPr>
        <p:txBody>
          <a:bodyPr>
            <a:normAutofit/>
          </a:bodyPr>
          <a:lstStyle/>
          <a:p>
            <a:pPr algn="ctr" eaLnBrk="1" hangingPunct="1"/>
            <a:r>
              <a:rPr lang="en-US" altLang="en-US" sz="3000" dirty="0"/>
              <a:t>Unrelated Business Income Tax – UBIT</a:t>
            </a:r>
            <a:br>
              <a:rPr lang="en-US" altLang="en-US" sz="3000" dirty="0"/>
            </a:br>
            <a:r>
              <a:rPr lang="en-US" altLang="en-US" sz="3000" dirty="0"/>
              <a:t>General </a:t>
            </a:r>
          </a:p>
        </p:txBody>
      </p:sp>
      <p:sp>
        <p:nvSpPr>
          <p:cNvPr id="77827" name="Rectangle 3"/>
          <p:cNvSpPr>
            <a:spLocks noGrp="1" noChangeArrowheads="1"/>
          </p:cNvSpPr>
          <p:nvPr>
            <p:ph type="body" idx="1"/>
          </p:nvPr>
        </p:nvSpPr>
        <p:spPr>
          <a:xfrm>
            <a:off x="2209800" y="2819400"/>
            <a:ext cx="8229600" cy="3810000"/>
          </a:xfrm>
        </p:spPr>
        <p:txBody>
          <a:bodyPr>
            <a:normAutofit fontScale="92500" lnSpcReduction="10000"/>
          </a:bodyPr>
          <a:lstStyle/>
          <a:p>
            <a:pPr eaLnBrk="1" hangingPunct="1">
              <a:lnSpc>
                <a:spcPct val="80000"/>
              </a:lnSpc>
            </a:pPr>
            <a:r>
              <a:rPr lang="en-US" altLang="en-US" b="1" dirty="0"/>
              <a:t>Definitions #2</a:t>
            </a:r>
          </a:p>
          <a:p>
            <a:pPr eaLnBrk="1" hangingPunct="1">
              <a:lnSpc>
                <a:spcPct val="80000"/>
              </a:lnSpc>
            </a:pPr>
            <a:r>
              <a:rPr lang="en-US" altLang="en-US" sz="2400" dirty="0"/>
              <a:t>Trade or business:</a:t>
            </a:r>
          </a:p>
          <a:p>
            <a:pPr lvl="1" eaLnBrk="1" hangingPunct="1">
              <a:lnSpc>
                <a:spcPct val="80000"/>
              </a:lnSpc>
            </a:pPr>
            <a:r>
              <a:rPr lang="en-US" altLang="en-US" dirty="0"/>
              <a:t>General includes any activity carried on for the production of income from selling goods or performing services</a:t>
            </a:r>
          </a:p>
          <a:p>
            <a:pPr eaLnBrk="1" hangingPunct="1">
              <a:lnSpc>
                <a:spcPct val="80000"/>
              </a:lnSpc>
            </a:pPr>
            <a:r>
              <a:rPr lang="en-US" altLang="en-US" sz="2400" dirty="0"/>
              <a:t>Regularly carried on:</a:t>
            </a:r>
          </a:p>
          <a:p>
            <a:pPr lvl="1" eaLnBrk="1" hangingPunct="1">
              <a:lnSpc>
                <a:spcPct val="80000"/>
              </a:lnSpc>
            </a:pPr>
            <a:r>
              <a:rPr lang="en-US" altLang="en-US" dirty="0"/>
              <a:t>Must show a frequency and continuity, and be pursued in a manner similar to comparable commercial activities of a for-profit entity</a:t>
            </a:r>
          </a:p>
          <a:p>
            <a:pPr eaLnBrk="1" hangingPunct="1">
              <a:lnSpc>
                <a:spcPct val="80000"/>
              </a:lnSpc>
            </a:pPr>
            <a:r>
              <a:rPr lang="en-US" altLang="en-US" sz="2400" dirty="0"/>
              <a:t>Not substantially related:</a:t>
            </a:r>
          </a:p>
          <a:p>
            <a:pPr lvl="1" eaLnBrk="1" hangingPunct="1">
              <a:lnSpc>
                <a:spcPct val="80000"/>
              </a:lnSpc>
            </a:pPr>
            <a:r>
              <a:rPr lang="en-US" altLang="en-US" dirty="0"/>
              <a:t>A business activity is not substantially related to the exempt organization’s purpose or mission if it does not contribute importantly to the accomplishment of that purpose</a:t>
            </a:r>
          </a:p>
        </p:txBody>
      </p:sp>
      <p:sp>
        <p:nvSpPr>
          <p:cNvPr id="4" name="Slide Number Placeholder 4"/>
          <p:cNvSpPr txBox="1">
            <a:spLocks/>
          </p:cNvSpPr>
          <p:nvPr/>
        </p:nvSpPr>
        <p:spPr>
          <a:xfrm>
            <a:off x="8686800"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5</a:t>
            </a:fld>
            <a:endParaRPr lang="en-US" altLang="en-US" sz="1400" dirty="0"/>
          </a:p>
        </p:txBody>
      </p:sp>
    </p:spTree>
    <p:extLst>
      <p:ext uri="{BB962C8B-B14F-4D97-AF65-F5344CB8AC3E}">
        <p14:creationId xmlns:p14="http://schemas.microsoft.com/office/powerpoint/2010/main" val="3599714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diamond(in)">
                                      <p:cBhvr>
                                        <p:cTn id="7" dur="10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diamond(in)">
                                      <p:cBhvr>
                                        <p:cTn id="12" dur="1000"/>
                                        <p:tgtEl>
                                          <p:spTgt spid="77827">
                                            <p:txEl>
                                              <p:pRg st="1" end="1"/>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Effect transition="in" filter="diamond(in)">
                                      <p:cBhvr>
                                        <p:cTn id="15" dur="1000"/>
                                        <p:tgtEl>
                                          <p:spTgt spid="7782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77827">
                                            <p:txEl>
                                              <p:pRg st="3" end="3"/>
                                            </p:txEl>
                                          </p:spTgt>
                                        </p:tgtEl>
                                        <p:attrNameLst>
                                          <p:attrName>style.visibility</p:attrName>
                                        </p:attrNameLst>
                                      </p:cBhvr>
                                      <p:to>
                                        <p:strVal val="visible"/>
                                      </p:to>
                                    </p:set>
                                    <p:animEffect transition="in" filter="diamond(in)">
                                      <p:cBhvr>
                                        <p:cTn id="20" dur="1000"/>
                                        <p:tgtEl>
                                          <p:spTgt spid="77827">
                                            <p:txEl>
                                              <p:pRg st="3" end="3"/>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77827">
                                            <p:txEl>
                                              <p:pRg st="4" end="4"/>
                                            </p:txEl>
                                          </p:spTgt>
                                        </p:tgtEl>
                                        <p:attrNameLst>
                                          <p:attrName>style.visibility</p:attrName>
                                        </p:attrNameLst>
                                      </p:cBhvr>
                                      <p:to>
                                        <p:strVal val="visible"/>
                                      </p:to>
                                    </p:set>
                                    <p:animEffect transition="in" filter="diamond(in)">
                                      <p:cBhvr>
                                        <p:cTn id="23" dur="1000"/>
                                        <p:tgtEl>
                                          <p:spTgt spid="7782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77827">
                                            <p:txEl>
                                              <p:pRg st="5" end="5"/>
                                            </p:txEl>
                                          </p:spTgt>
                                        </p:tgtEl>
                                        <p:attrNameLst>
                                          <p:attrName>style.visibility</p:attrName>
                                        </p:attrNameLst>
                                      </p:cBhvr>
                                      <p:to>
                                        <p:strVal val="visible"/>
                                      </p:to>
                                    </p:set>
                                    <p:animEffect transition="in" filter="diamond(in)">
                                      <p:cBhvr>
                                        <p:cTn id="28" dur="1000"/>
                                        <p:tgtEl>
                                          <p:spTgt spid="77827">
                                            <p:txEl>
                                              <p:pRg st="5" end="5"/>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77827">
                                            <p:txEl>
                                              <p:pRg st="6" end="6"/>
                                            </p:txEl>
                                          </p:spTgt>
                                        </p:tgtEl>
                                        <p:attrNameLst>
                                          <p:attrName>style.visibility</p:attrName>
                                        </p:attrNameLst>
                                      </p:cBhvr>
                                      <p:to>
                                        <p:strVal val="visible"/>
                                      </p:to>
                                    </p:set>
                                    <p:animEffect transition="in" filter="diamond(in)">
                                      <p:cBhvr>
                                        <p:cTn id="31" dur="1000"/>
                                        <p:tgtEl>
                                          <p:spTgt spid="77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idx="4294967295"/>
          </p:nvPr>
        </p:nvSpPr>
        <p:spPr>
          <a:xfrm>
            <a:off x="1926362" y="2142289"/>
            <a:ext cx="4011082" cy="1276942"/>
          </a:xfrm>
        </p:spPr>
        <p:txBody>
          <a:bodyPr>
            <a:normAutofit/>
          </a:bodyPr>
          <a:lstStyle/>
          <a:p>
            <a:pPr algn="ctr"/>
            <a:r>
              <a:rPr lang="en-US" altLang="en-US" sz="3200" b="1" dirty="0">
                <a:ea typeface="ＭＳ Ｐゴシック" panose="020B0600070205080204" pitchFamily="34" charset="-128"/>
              </a:rPr>
              <a:t>Think/Process</a:t>
            </a:r>
            <a:br>
              <a:rPr lang="en-US" altLang="en-US" sz="3200" b="1" dirty="0">
                <a:ea typeface="ＭＳ Ｐゴシック" panose="020B0600070205080204" pitchFamily="34" charset="-128"/>
              </a:rPr>
            </a:br>
            <a:r>
              <a:rPr lang="en-US" altLang="en-US" sz="3200" b="1" dirty="0">
                <a:ea typeface="ＭＳ Ｐゴシック" panose="020B0600070205080204" pitchFamily="34" charset="-128"/>
              </a:rPr>
              <a:t>Three-Dimensionally</a:t>
            </a:r>
          </a:p>
        </p:txBody>
      </p:sp>
      <p:sp>
        <p:nvSpPr>
          <p:cNvPr id="31747" name="Rectangle 3"/>
          <p:cNvSpPr>
            <a:spLocks noGrp="1"/>
          </p:cNvSpPr>
          <p:nvPr>
            <p:ph type="body" sz="half" idx="4294967295"/>
          </p:nvPr>
        </p:nvSpPr>
        <p:spPr>
          <a:xfrm>
            <a:off x="1715753" y="3119121"/>
            <a:ext cx="4432300" cy="3418824"/>
          </a:xfrm>
        </p:spPr>
        <p:txBody>
          <a:bodyPr>
            <a:normAutofit lnSpcReduction="10000"/>
          </a:bodyPr>
          <a:lstStyle/>
          <a:p>
            <a:pPr>
              <a:buFont typeface="Wingdings" panose="05000000000000000000" pitchFamily="2" charset="2"/>
              <a:buNone/>
              <a:defRPr/>
            </a:pPr>
            <a:endParaRPr lang="en-US" sz="800" dirty="0">
              <a:ea typeface="ＭＳ Ｐゴシック" pitchFamily="34" charset="-128"/>
            </a:endParaRPr>
          </a:p>
          <a:p>
            <a:pPr marL="0" indent="0">
              <a:buNone/>
              <a:defRPr/>
            </a:pPr>
            <a:endParaRPr lang="en-US" sz="2400" dirty="0">
              <a:ea typeface="ＭＳ Ｐゴシック" pitchFamily="34" charset="-128"/>
            </a:endParaRPr>
          </a:p>
          <a:p>
            <a:pPr marL="0" indent="0">
              <a:buNone/>
              <a:defRPr/>
            </a:pPr>
            <a:r>
              <a:rPr lang="en-US" sz="2400" dirty="0">
                <a:ea typeface="ＭＳ Ｐゴシック" pitchFamily="34" charset="-128"/>
              </a:rPr>
              <a:t>Try to incorporate</a:t>
            </a:r>
          </a:p>
          <a:p>
            <a:pPr marL="0" indent="0">
              <a:buNone/>
              <a:defRPr/>
            </a:pPr>
            <a:endParaRPr lang="en-US" sz="2400" dirty="0">
              <a:ea typeface="ＭＳ Ｐゴシック" pitchFamily="34" charset="-128"/>
            </a:endParaRPr>
          </a:p>
          <a:p>
            <a:pPr>
              <a:defRPr/>
            </a:pPr>
            <a:r>
              <a:rPr lang="en-US" sz="2000" dirty="0">
                <a:ea typeface="ＭＳ Ｐゴシック" pitchFamily="34" charset="-128"/>
              </a:rPr>
              <a:t>three perspectives</a:t>
            </a:r>
          </a:p>
          <a:p>
            <a:pPr>
              <a:defRPr/>
            </a:pPr>
            <a:r>
              <a:rPr lang="en-US" sz="2000" dirty="0">
                <a:ea typeface="ＭＳ Ｐゴシック" pitchFamily="34" charset="-128"/>
              </a:rPr>
              <a:t>three points of view</a:t>
            </a:r>
          </a:p>
          <a:p>
            <a:pPr>
              <a:defRPr/>
            </a:pPr>
            <a:r>
              <a:rPr lang="en-US" sz="2000" dirty="0">
                <a:ea typeface="ＭＳ Ｐゴシック" pitchFamily="34" charset="-128"/>
              </a:rPr>
              <a:t>three reference points</a:t>
            </a:r>
          </a:p>
          <a:p>
            <a:pPr marL="457182" lvl="1" indent="0" algn="ctr">
              <a:buNone/>
              <a:defRPr/>
            </a:pPr>
            <a:endParaRPr lang="en-US" dirty="0">
              <a:ea typeface="ＭＳ Ｐゴシック" pitchFamily="34" charset="-128"/>
            </a:endParaRPr>
          </a:p>
          <a:p>
            <a:pPr marL="57148" indent="0">
              <a:buNone/>
              <a:defRPr/>
            </a:pPr>
            <a:r>
              <a:rPr lang="en-US" sz="2000" dirty="0">
                <a:ea typeface="ＭＳ Ｐゴシック" pitchFamily="34" charset="-128"/>
              </a:rPr>
              <a:t>into your messaging vehicle.</a:t>
            </a:r>
          </a:p>
        </p:txBody>
      </p:sp>
      <p:grpSp>
        <p:nvGrpSpPr>
          <p:cNvPr id="106500" name="Content Placeholder 31747"/>
          <p:cNvGrpSpPr>
            <a:grpSpLocks/>
          </p:cNvGrpSpPr>
          <p:nvPr/>
        </p:nvGrpSpPr>
        <p:grpSpPr bwMode="auto">
          <a:xfrm>
            <a:off x="6629400" y="2209800"/>
            <a:ext cx="3414713" cy="3448050"/>
            <a:chOff x="1889" y="1260"/>
            <a:chExt cx="2036" cy="2011"/>
          </a:xfrm>
        </p:grpSpPr>
        <p:sp>
          <p:nvSpPr>
            <p:cNvPr id="106502" name="_s1028"/>
            <p:cNvSpPr>
              <a:spLocks noChangeArrowheads="1" noTextEdit="1"/>
            </p:cNvSpPr>
            <p:nvPr/>
          </p:nvSpPr>
          <p:spPr bwMode="auto">
            <a:xfrm>
              <a:off x="2403" y="1593"/>
              <a:ext cx="954" cy="954"/>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sz="2880"/>
            </a:p>
          </p:txBody>
        </p:sp>
        <p:sp>
          <p:nvSpPr>
            <p:cNvPr id="106503" name="_s1029"/>
            <p:cNvSpPr>
              <a:spLocks noChangeArrowheads="1"/>
            </p:cNvSpPr>
            <p:nvPr/>
          </p:nvSpPr>
          <p:spPr bwMode="auto">
            <a:xfrm>
              <a:off x="2753" y="1260"/>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CEO</a:t>
              </a:r>
            </a:p>
          </p:txBody>
        </p:sp>
        <p:sp>
          <p:nvSpPr>
            <p:cNvPr id="106504" name="_s1030"/>
            <p:cNvSpPr>
              <a:spLocks noChangeArrowheads="1" noTextEdit="1"/>
            </p:cNvSpPr>
            <p:nvPr/>
          </p:nvSpPr>
          <p:spPr bwMode="auto">
            <a:xfrm>
              <a:off x="2717" y="2137"/>
              <a:ext cx="954" cy="954"/>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sz="2880"/>
            </a:p>
          </p:txBody>
        </p:sp>
        <p:sp>
          <p:nvSpPr>
            <p:cNvPr id="106505" name="_s1031"/>
            <p:cNvSpPr>
              <a:spLocks noChangeArrowheads="1"/>
            </p:cNvSpPr>
            <p:nvPr/>
          </p:nvSpPr>
          <p:spPr bwMode="auto">
            <a:xfrm>
              <a:off x="3671" y="3028"/>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President</a:t>
              </a:r>
            </a:p>
          </p:txBody>
        </p:sp>
        <p:sp>
          <p:nvSpPr>
            <p:cNvPr id="106506" name="_s1032"/>
            <p:cNvSpPr>
              <a:spLocks noChangeArrowheads="1" noTextEdit="1"/>
            </p:cNvSpPr>
            <p:nvPr/>
          </p:nvSpPr>
          <p:spPr bwMode="auto">
            <a:xfrm>
              <a:off x="2089" y="2137"/>
              <a:ext cx="954" cy="954"/>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sz="2880"/>
            </a:p>
          </p:txBody>
        </p:sp>
        <p:sp>
          <p:nvSpPr>
            <p:cNvPr id="106507" name="_s1033"/>
            <p:cNvSpPr>
              <a:spLocks noChangeArrowheads="1"/>
            </p:cNvSpPr>
            <p:nvPr/>
          </p:nvSpPr>
          <p:spPr bwMode="auto">
            <a:xfrm>
              <a:off x="1889" y="3033"/>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Board</a:t>
              </a:r>
            </a:p>
          </p:txBody>
        </p:sp>
      </p:grpSp>
      <p:sp>
        <p:nvSpPr>
          <p:cNvPr id="106501" name="Slide Number Placeholder 4"/>
          <p:cNvSpPr>
            <a:spLocks noGrp="1"/>
          </p:cNvSpPr>
          <p:nvPr>
            <p:ph type="sldNum" sz="quarter" idx="4294967295"/>
          </p:nvPr>
        </p:nvSpPr>
        <p:spPr>
          <a:xfrm>
            <a:off x="7491464" y="6312258"/>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20" indent="-285739">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2954" indent="-228591">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136" indent="-228591">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318" indent="-228591">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499"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681"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8863"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045"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6C49F01-A5B8-40DC-8609-AB79E7215EC6}" type="slidenum">
              <a:rPr lang="en-US" altLang="en-US" sz="1400"/>
              <a:pPr>
                <a:spcBef>
                  <a:spcPct val="0"/>
                </a:spcBef>
                <a:buClrTx/>
                <a:buSzTx/>
                <a:buFontTx/>
                <a:buNone/>
              </a:pPr>
              <a:t>50</a:t>
            </a:fld>
            <a:endParaRPr lang="en-US" altLang="en-US" sz="1400"/>
          </a:p>
        </p:txBody>
      </p:sp>
    </p:spTree>
    <p:extLst>
      <p:ext uri="{BB962C8B-B14F-4D97-AF65-F5344CB8AC3E}">
        <p14:creationId xmlns:p14="http://schemas.microsoft.com/office/powerpoint/2010/main" val="283922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idx="4294967295"/>
          </p:nvPr>
        </p:nvSpPr>
        <p:spPr>
          <a:xfrm>
            <a:off x="2125664" y="2042572"/>
            <a:ext cx="4165889" cy="738188"/>
          </a:xfrm>
        </p:spPr>
        <p:txBody>
          <a:bodyPr>
            <a:normAutofit fontScale="90000"/>
          </a:bodyPr>
          <a:lstStyle/>
          <a:p>
            <a:pPr algn="ctr"/>
            <a:r>
              <a:rPr lang="en-US" altLang="en-US" sz="3200" b="1" dirty="0">
                <a:ea typeface="ＭＳ Ｐゴシック" panose="020B0600070205080204" pitchFamily="34" charset="-128"/>
              </a:rPr>
              <a:t>Financial Messaging</a:t>
            </a:r>
            <a:br>
              <a:rPr lang="en-US" altLang="en-US" sz="3200" b="1" dirty="0">
                <a:ea typeface="ＭＳ Ｐゴシック" panose="020B0600070205080204" pitchFamily="34" charset="-128"/>
              </a:rPr>
            </a:br>
            <a:r>
              <a:rPr lang="en-US" altLang="en-US" sz="3200" b="1" dirty="0">
                <a:ea typeface="ＭＳ Ｐゴシック" panose="020B0600070205080204" pitchFamily="34" charset="-128"/>
              </a:rPr>
              <a:t>Core Goals</a:t>
            </a:r>
          </a:p>
        </p:txBody>
      </p:sp>
      <p:sp>
        <p:nvSpPr>
          <p:cNvPr id="31747" name="Rectangle 3"/>
          <p:cNvSpPr>
            <a:spLocks noGrp="1"/>
          </p:cNvSpPr>
          <p:nvPr>
            <p:ph type="body" sz="half" idx="4294967295"/>
          </p:nvPr>
        </p:nvSpPr>
        <p:spPr>
          <a:xfrm>
            <a:off x="1744952" y="2824480"/>
            <a:ext cx="4546600" cy="3810000"/>
          </a:xfrm>
        </p:spPr>
        <p:txBody>
          <a:bodyPr>
            <a:normAutofit lnSpcReduction="10000"/>
          </a:bodyPr>
          <a:lstStyle/>
          <a:p>
            <a:pPr>
              <a:buFont typeface="Wingdings" panose="05000000000000000000" pitchFamily="2" charset="2"/>
              <a:buNone/>
              <a:defRPr/>
            </a:pPr>
            <a:endParaRPr lang="en-US" sz="1600" dirty="0">
              <a:ea typeface="ＭＳ Ｐゴシック" pitchFamily="34" charset="-128"/>
            </a:endParaRPr>
          </a:p>
          <a:p>
            <a:pPr>
              <a:defRPr/>
            </a:pPr>
            <a:r>
              <a:rPr lang="en-US" sz="2000" dirty="0">
                <a:ea typeface="ＭＳ Ｐゴシック" pitchFamily="34" charset="-128"/>
              </a:rPr>
              <a:t>Connecting with the audience</a:t>
            </a:r>
          </a:p>
          <a:p>
            <a:pPr marL="0" indent="0">
              <a:buNone/>
              <a:defRPr/>
            </a:pPr>
            <a:endParaRPr lang="en-US" sz="1200" dirty="0">
              <a:ea typeface="ＭＳ Ｐゴシック" pitchFamily="34" charset="-128"/>
            </a:endParaRPr>
          </a:p>
          <a:p>
            <a:pPr>
              <a:defRPr/>
            </a:pPr>
            <a:r>
              <a:rPr lang="en-US" sz="2000" dirty="0">
                <a:ea typeface="ＭＳ Ｐゴシック" pitchFamily="34" charset="-128"/>
              </a:rPr>
              <a:t>Helping board members fulfill their fiduciary role related to finance</a:t>
            </a:r>
          </a:p>
          <a:p>
            <a:pPr>
              <a:defRPr/>
            </a:pPr>
            <a:endParaRPr lang="en-US" sz="1200" dirty="0">
              <a:ea typeface="ＭＳ Ｐゴシック" pitchFamily="34" charset="-128"/>
            </a:endParaRPr>
          </a:p>
          <a:p>
            <a:pPr>
              <a:defRPr/>
            </a:pPr>
            <a:r>
              <a:rPr lang="en-US" sz="2000" dirty="0">
                <a:ea typeface="ＭＳ Ｐゴシック" pitchFamily="34" charset="-128"/>
              </a:rPr>
              <a:t>Include hot buttons</a:t>
            </a:r>
          </a:p>
          <a:p>
            <a:pPr lvl="1">
              <a:lnSpc>
                <a:spcPct val="80000"/>
              </a:lnSpc>
              <a:buSzPct val="79000"/>
              <a:buFont typeface="Wingdings" panose="05000000000000000000" pitchFamily="2" charset="2"/>
              <a:buChar char="§"/>
              <a:defRPr/>
            </a:pPr>
            <a:r>
              <a:rPr lang="en-US" sz="1800" dirty="0">
                <a:ea typeface="ＭＳ Ｐゴシック" pitchFamily="34" charset="-128"/>
              </a:rPr>
              <a:t>theirs</a:t>
            </a:r>
          </a:p>
          <a:p>
            <a:pPr lvl="1">
              <a:lnSpc>
                <a:spcPct val="80000"/>
              </a:lnSpc>
              <a:buSzPct val="79000"/>
              <a:buFont typeface="Wingdings" panose="05000000000000000000" pitchFamily="2" charset="2"/>
              <a:buChar char="§"/>
              <a:defRPr/>
            </a:pPr>
            <a:r>
              <a:rPr lang="en-US" sz="1800" dirty="0">
                <a:ea typeface="ＭＳ Ｐゴシック" pitchFamily="34" charset="-128"/>
              </a:rPr>
              <a:t>yours</a:t>
            </a:r>
          </a:p>
          <a:p>
            <a:pPr>
              <a:defRPr/>
            </a:pPr>
            <a:endParaRPr lang="en-US" sz="1200" dirty="0">
              <a:ea typeface="ＭＳ Ｐゴシック" pitchFamily="34" charset="-128"/>
            </a:endParaRPr>
          </a:p>
          <a:p>
            <a:pPr>
              <a:defRPr/>
            </a:pPr>
            <a:r>
              <a:rPr lang="en-US" sz="2000" dirty="0">
                <a:ea typeface="ＭＳ Ｐゴシック" pitchFamily="34" charset="-128"/>
              </a:rPr>
              <a:t>Consolidate, compromise, balance</a:t>
            </a:r>
          </a:p>
          <a:p>
            <a:pPr lvl="1">
              <a:buSzPct val="79000"/>
              <a:buFont typeface="Wingdings" panose="05000000000000000000" pitchFamily="2" charset="2"/>
              <a:buChar char="§"/>
              <a:defRPr/>
            </a:pPr>
            <a:r>
              <a:rPr lang="en-US" sz="1800" dirty="0">
                <a:ea typeface="ＭＳ Ｐゴシック" pitchFamily="34" charset="-128"/>
              </a:rPr>
              <a:t>less is better than more</a:t>
            </a:r>
          </a:p>
          <a:p>
            <a:pPr>
              <a:defRPr/>
            </a:pPr>
            <a:endParaRPr lang="en-US" sz="1000" dirty="0">
              <a:ea typeface="ＭＳ Ｐゴシック" pitchFamily="34" charset="-128"/>
            </a:endParaRPr>
          </a:p>
        </p:txBody>
      </p:sp>
      <p:grpSp>
        <p:nvGrpSpPr>
          <p:cNvPr id="108548" name="Content Placeholder 31747"/>
          <p:cNvGrpSpPr>
            <a:grpSpLocks/>
          </p:cNvGrpSpPr>
          <p:nvPr/>
        </p:nvGrpSpPr>
        <p:grpSpPr bwMode="auto">
          <a:xfrm>
            <a:off x="6629400" y="2209800"/>
            <a:ext cx="3414713" cy="3448050"/>
            <a:chOff x="1889" y="1260"/>
            <a:chExt cx="2036" cy="2011"/>
          </a:xfrm>
        </p:grpSpPr>
        <p:sp>
          <p:nvSpPr>
            <p:cNvPr id="108550" name="_s1028"/>
            <p:cNvSpPr>
              <a:spLocks noChangeArrowheads="1" noTextEdit="1"/>
            </p:cNvSpPr>
            <p:nvPr/>
          </p:nvSpPr>
          <p:spPr bwMode="auto">
            <a:xfrm>
              <a:off x="2403" y="1593"/>
              <a:ext cx="954" cy="954"/>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sz="2880"/>
            </a:p>
          </p:txBody>
        </p:sp>
        <p:sp>
          <p:nvSpPr>
            <p:cNvPr id="108551" name="_s1029"/>
            <p:cNvSpPr>
              <a:spLocks noChangeArrowheads="1"/>
            </p:cNvSpPr>
            <p:nvPr/>
          </p:nvSpPr>
          <p:spPr bwMode="auto">
            <a:xfrm>
              <a:off x="2753" y="1260"/>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Audience</a:t>
              </a:r>
            </a:p>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Board</a:t>
              </a:r>
            </a:p>
          </p:txBody>
        </p:sp>
        <p:sp>
          <p:nvSpPr>
            <p:cNvPr id="108552" name="_s1030"/>
            <p:cNvSpPr>
              <a:spLocks noChangeArrowheads="1" noTextEdit="1"/>
            </p:cNvSpPr>
            <p:nvPr/>
          </p:nvSpPr>
          <p:spPr bwMode="auto">
            <a:xfrm>
              <a:off x="2717" y="2137"/>
              <a:ext cx="954" cy="954"/>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sz="2880"/>
            </a:p>
          </p:txBody>
        </p:sp>
        <p:sp>
          <p:nvSpPr>
            <p:cNvPr id="108553" name="_s1031"/>
            <p:cNvSpPr>
              <a:spLocks noChangeArrowheads="1"/>
            </p:cNvSpPr>
            <p:nvPr/>
          </p:nvSpPr>
          <p:spPr bwMode="auto">
            <a:xfrm>
              <a:off x="3671" y="3028"/>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Hot</a:t>
              </a:r>
            </a:p>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Buttons</a:t>
              </a:r>
            </a:p>
          </p:txBody>
        </p:sp>
        <p:sp>
          <p:nvSpPr>
            <p:cNvPr id="108554" name="_s1032"/>
            <p:cNvSpPr>
              <a:spLocks noChangeArrowheads="1" noTextEdit="1"/>
            </p:cNvSpPr>
            <p:nvPr/>
          </p:nvSpPr>
          <p:spPr bwMode="auto">
            <a:xfrm>
              <a:off x="2089" y="2137"/>
              <a:ext cx="954" cy="954"/>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sz="2880"/>
            </a:p>
          </p:txBody>
        </p:sp>
        <p:sp>
          <p:nvSpPr>
            <p:cNvPr id="108555" name="_s1033"/>
            <p:cNvSpPr>
              <a:spLocks noChangeArrowheads="1"/>
            </p:cNvSpPr>
            <p:nvPr/>
          </p:nvSpPr>
          <p:spPr bwMode="auto">
            <a:xfrm>
              <a:off x="1889" y="3033"/>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Fiduciary</a:t>
              </a:r>
            </a:p>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Role</a:t>
              </a:r>
            </a:p>
          </p:txBody>
        </p:sp>
      </p:grpSp>
      <p:sp>
        <p:nvSpPr>
          <p:cNvPr id="108549" name="Slide Number Placeholder 4"/>
          <p:cNvSpPr>
            <a:spLocks noGrp="1"/>
          </p:cNvSpPr>
          <p:nvPr>
            <p:ph type="sldNum" sz="quarter" idx="4294967295"/>
          </p:nvPr>
        </p:nvSpPr>
        <p:spPr>
          <a:xfrm>
            <a:off x="7491464" y="6281962"/>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20" indent="-285739">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2954" indent="-228591">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136" indent="-228591">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318" indent="-228591">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499"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681"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8863"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045"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061A8EC-DB01-4277-90E1-D455975C074A}" type="slidenum">
              <a:rPr lang="en-US" altLang="en-US" sz="1400"/>
              <a:pPr>
                <a:spcBef>
                  <a:spcPct val="0"/>
                </a:spcBef>
                <a:buClrTx/>
                <a:buSzTx/>
                <a:buFontTx/>
                <a:buNone/>
              </a:pPr>
              <a:t>51</a:t>
            </a:fld>
            <a:endParaRPr lang="en-US" altLang="en-US" sz="1400" dirty="0"/>
          </a:p>
        </p:txBody>
      </p:sp>
    </p:spTree>
    <p:extLst>
      <p:ext uri="{BB962C8B-B14F-4D97-AF65-F5344CB8AC3E}">
        <p14:creationId xmlns:p14="http://schemas.microsoft.com/office/powerpoint/2010/main" val="139750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idx="4294967295"/>
          </p:nvPr>
        </p:nvSpPr>
        <p:spPr>
          <a:xfrm>
            <a:off x="5690397" y="1219751"/>
            <a:ext cx="4776153" cy="1406525"/>
          </a:xfrm>
        </p:spPr>
        <p:txBody>
          <a:bodyPr>
            <a:normAutofit/>
          </a:bodyPr>
          <a:lstStyle/>
          <a:p>
            <a:pPr algn="ctr"/>
            <a:r>
              <a:rPr lang="en-US" altLang="en-US" sz="2800" b="1" dirty="0">
                <a:ea typeface="ＭＳ Ｐゴシック" panose="020B0600070205080204" pitchFamily="34" charset="-128"/>
              </a:rPr>
              <a:t>Financial Messaging Tools:</a:t>
            </a:r>
            <a:br>
              <a:rPr lang="en-US" altLang="en-US" sz="2800" b="1" dirty="0">
                <a:ea typeface="ＭＳ Ｐゴシック" panose="020B0600070205080204" pitchFamily="34" charset="-128"/>
              </a:rPr>
            </a:br>
            <a:r>
              <a:rPr lang="en-US" altLang="en-US" sz="2800" b="1" dirty="0">
                <a:ea typeface="ＭＳ Ｐゴシック" panose="020B0600070205080204" pitchFamily="34" charset="-128"/>
              </a:rPr>
              <a:t>Dashboards</a:t>
            </a:r>
            <a:endParaRPr lang="en-US" altLang="en-US" sz="2400" b="1" dirty="0">
              <a:ea typeface="ＭＳ Ｐゴシック" panose="020B0600070205080204" pitchFamily="34" charset="-128"/>
            </a:endParaRPr>
          </a:p>
        </p:txBody>
      </p:sp>
      <p:sp>
        <p:nvSpPr>
          <p:cNvPr id="31747" name="Rectangle 3"/>
          <p:cNvSpPr>
            <a:spLocks noGrp="1"/>
          </p:cNvSpPr>
          <p:nvPr>
            <p:ph type="body" sz="half" idx="4294967295"/>
          </p:nvPr>
        </p:nvSpPr>
        <p:spPr>
          <a:xfrm>
            <a:off x="1660735" y="1989138"/>
            <a:ext cx="4705350" cy="4724400"/>
          </a:xfrm>
        </p:spPr>
        <p:txBody>
          <a:bodyPr>
            <a:normAutofit lnSpcReduction="10000"/>
          </a:bodyPr>
          <a:lstStyle/>
          <a:p>
            <a:pPr>
              <a:buFont typeface="Wingdings" panose="05000000000000000000" pitchFamily="2" charset="2"/>
              <a:buNone/>
              <a:defRPr/>
            </a:pPr>
            <a:endParaRPr lang="en-US" sz="800" dirty="0">
              <a:ea typeface="ＭＳ Ｐゴシック" pitchFamily="34" charset="-128"/>
            </a:endParaRPr>
          </a:p>
          <a:p>
            <a:pPr marL="0" indent="0">
              <a:buNone/>
              <a:defRPr/>
            </a:pPr>
            <a:r>
              <a:rPr lang="en-US" sz="2400" dirty="0">
                <a:ea typeface="ＭＳ Ｐゴシック" pitchFamily="34" charset="-128"/>
              </a:rPr>
              <a:t>3-D Approach:</a:t>
            </a:r>
          </a:p>
          <a:p>
            <a:pPr marL="0" indent="0">
              <a:buNone/>
              <a:defRPr/>
            </a:pPr>
            <a:endParaRPr lang="en-US" sz="800" dirty="0">
              <a:ea typeface="ＭＳ Ｐゴシック" pitchFamily="34" charset="-128"/>
            </a:endParaRPr>
          </a:p>
          <a:p>
            <a:pPr>
              <a:spcBef>
                <a:spcPts val="0"/>
              </a:spcBef>
              <a:defRPr/>
            </a:pPr>
            <a:r>
              <a:rPr lang="en-US" sz="2000" dirty="0">
                <a:ea typeface="ＭＳ Ｐゴシック" pitchFamily="34" charset="-128"/>
              </a:rPr>
              <a:t>ultra condense reports</a:t>
            </a:r>
          </a:p>
          <a:p>
            <a:pPr lvl="1">
              <a:buSzPct val="79000"/>
              <a:buFont typeface="Wingdings" panose="05000000000000000000" pitchFamily="2" charset="2"/>
              <a:buChar char="§"/>
              <a:defRPr/>
            </a:pPr>
            <a:r>
              <a:rPr lang="en-US" sz="1600" dirty="0">
                <a:ea typeface="ＭＳ Ｐゴシック" pitchFamily="34" charset="-128"/>
              </a:rPr>
              <a:t>remove noise</a:t>
            </a:r>
          </a:p>
          <a:p>
            <a:pPr lvl="1">
              <a:buSzPct val="79000"/>
              <a:buFont typeface="Wingdings" panose="05000000000000000000" pitchFamily="2" charset="2"/>
              <a:buChar char="§"/>
              <a:defRPr/>
            </a:pPr>
            <a:r>
              <a:rPr lang="en-US" sz="1600" dirty="0">
                <a:ea typeface="ＭＳ Ｐゴシック" pitchFamily="34" charset="-128"/>
              </a:rPr>
              <a:t>include all the hot buttons</a:t>
            </a:r>
          </a:p>
          <a:p>
            <a:pPr>
              <a:buFont typeface="Arial" pitchFamily="34" charset="0"/>
              <a:buChar char="•"/>
              <a:defRPr/>
            </a:pPr>
            <a:r>
              <a:rPr lang="en-US" sz="2000" dirty="0">
                <a:ea typeface="ＭＳ Ｐゴシック" pitchFamily="34" charset="-128"/>
              </a:rPr>
              <a:t>enhance peripheral vision</a:t>
            </a:r>
          </a:p>
          <a:p>
            <a:pPr lvl="1">
              <a:buSzPct val="79000"/>
              <a:buFont typeface="Wingdings" panose="05000000000000000000" pitchFamily="2" charset="2"/>
              <a:buChar char="§"/>
              <a:defRPr/>
            </a:pPr>
            <a:r>
              <a:rPr lang="en-US" sz="1600" dirty="0">
                <a:ea typeface="ＭＳ Ｐゴシック" pitchFamily="34" charset="-128"/>
              </a:rPr>
              <a:t>interaction of hot buttons</a:t>
            </a:r>
          </a:p>
          <a:p>
            <a:pPr>
              <a:buFont typeface="Arial" pitchFamily="34" charset="0"/>
              <a:buChar char="•"/>
              <a:defRPr/>
            </a:pPr>
            <a:r>
              <a:rPr lang="en-US" sz="2000" dirty="0">
                <a:ea typeface="ＭＳ Ｐゴシック" pitchFamily="34" charset="-128"/>
              </a:rPr>
              <a:t>use three different metrics</a:t>
            </a:r>
          </a:p>
          <a:p>
            <a:pPr marL="457182" lvl="1" indent="0">
              <a:buNone/>
              <a:defRPr/>
            </a:pPr>
            <a:endParaRPr lang="en-US" sz="1000" dirty="0">
              <a:ea typeface="ＭＳ Ｐゴシック" pitchFamily="34" charset="-128"/>
            </a:endParaRPr>
          </a:p>
          <a:p>
            <a:pPr marL="57148" indent="0">
              <a:buNone/>
              <a:defRPr/>
            </a:pPr>
            <a:r>
              <a:rPr lang="en-US" sz="2400" dirty="0">
                <a:ea typeface="ＭＳ Ｐゴシック" pitchFamily="34" charset="-128"/>
              </a:rPr>
              <a:t>Messaging in Three Dimensions:</a:t>
            </a:r>
          </a:p>
          <a:p>
            <a:pPr marL="57148" indent="0">
              <a:buNone/>
              <a:defRPr/>
            </a:pPr>
            <a:endParaRPr lang="en-US" sz="800" b="1" dirty="0">
              <a:ea typeface="ＭＳ Ｐゴシック" pitchFamily="34" charset="-128"/>
            </a:endParaRPr>
          </a:p>
          <a:p>
            <a:pPr marL="400034">
              <a:spcBef>
                <a:spcPts val="0"/>
              </a:spcBef>
              <a:buFont typeface="+mj-lt"/>
              <a:buAutoNum type="arabicPeriod"/>
              <a:defRPr/>
            </a:pPr>
            <a:r>
              <a:rPr lang="en-US" sz="2000" dirty="0">
                <a:ea typeface="ＭＳ Ｐゴシック" pitchFamily="34" charset="-128"/>
              </a:rPr>
              <a:t>budget report</a:t>
            </a:r>
          </a:p>
          <a:p>
            <a:pPr marL="400034">
              <a:buFont typeface="+mj-lt"/>
              <a:buAutoNum type="arabicPeriod"/>
              <a:defRPr/>
            </a:pPr>
            <a:r>
              <a:rPr lang="en-US" sz="2000" dirty="0">
                <a:ea typeface="ＭＳ Ｐゴシック" pitchFamily="34" charset="-128"/>
              </a:rPr>
              <a:t>balance sheet</a:t>
            </a:r>
          </a:p>
          <a:p>
            <a:pPr marL="400034">
              <a:buFont typeface="+mj-lt"/>
              <a:buAutoNum type="arabicPeriod"/>
              <a:defRPr/>
            </a:pPr>
            <a:r>
              <a:rPr lang="en-US" sz="2000" dirty="0">
                <a:ea typeface="ＭＳ Ｐゴシック" pitchFamily="34" charset="-128"/>
              </a:rPr>
              <a:t>contribution report</a:t>
            </a:r>
            <a:endParaRPr lang="en-US" sz="1800" dirty="0">
              <a:ea typeface="ＭＳ Ｐゴシック" pitchFamily="34" charset="-128"/>
            </a:endParaRPr>
          </a:p>
        </p:txBody>
      </p:sp>
      <p:grpSp>
        <p:nvGrpSpPr>
          <p:cNvPr id="110596" name="Content Placeholder 31747"/>
          <p:cNvGrpSpPr>
            <a:grpSpLocks/>
          </p:cNvGrpSpPr>
          <p:nvPr/>
        </p:nvGrpSpPr>
        <p:grpSpPr bwMode="auto">
          <a:xfrm>
            <a:off x="6629400" y="2593975"/>
            <a:ext cx="3414713" cy="3448050"/>
            <a:chOff x="1889" y="1260"/>
            <a:chExt cx="2036" cy="2011"/>
          </a:xfrm>
        </p:grpSpPr>
        <p:sp>
          <p:nvSpPr>
            <p:cNvPr id="110598" name="_s1028"/>
            <p:cNvSpPr>
              <a:spLocks noChangeArrowheads="1" noTextEdit="1"/>
            </p:cNvSpPr>
            <p:nvPr/>
          </p:nvSpPr>
          <p:spPr bwMode="auto">
            <a:xfrm>
              <a:off x="2403" y="1593"/>
              <a:ext cx="954" cy="954"/>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sz="2880"/>
            </a:p>
          </p:txBody>
        </p:sp>
        <p:sp>
          <p:nvSpPr>
            <p:cNvPr id="110599" name="_s1029"/>
            <p:cNvSpPr>
              <a:spLocks noChangeArrowheads="1"/>
            </p:cNvSpPr>
            <p:nvPr/>
          </p:nvSpPr>
          <p:spPr bwMode="auto">
            <a:xfrm>
              <a:off x="2753" y="1260"/>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Budget Report</a:t>
              </a:r>
            </a:p>
          </p:txBody>
        </p:sp>
        <p:sp>
          <p:nvSpPr>
            <p:cNvPr id="110600" name="_s1030"/>
            <p:cNvSpPr>
              <a:spLocks noChangeArrowheads="1" noTextEdit="1"/>
            </p:cNvSpPr>
            <p:nvPr/>
          </p:nvSpPr>
          <p:spPr bwMode="auto">
            <a:xfrm>
              <a:off x="2717" y="2137"/>
              <a:ext cx="954" cy="954"/>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sz="2880"/>
            </a:p>
          </p:txBody>
        </p:sp>
        <p:sp>
          <p:nvSpPr>
            <p:cNvPr id="110601" name="_s1031"/>
            <p:cNvSpPr>
              <a:spLocks noChangeArrowheads="1"/>
            </p:cNvSpPr>
            <p:nvPr/>
          </p:nvSpPr>
          <p:spPr bwMode="auto">
            <a:xfrm>
              <a:off x="3671" y="3028"/>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dirty="0">
                  <a:latin typeface="Helvetica" panose="020B0604020202020204" pitchFamily="34" charset="0"/>
                  <a:ea typeface="ＭＳ Ｐゴシック" panose="020B0600070205080204" pitchFamily="34" charset="-128"/>
                </a:rPr>
                <a:t>Membership Report</a:t>
              </a:r>
            </a:p>
          </p:txBody>
        </p:sp>
        <p:sp>
          <p:nvSpPr>
            <p:cNvPr id="110602" name="_s1032"/>
            <p:cNvSpPr>
              <a:spLocks noChangeArrowheads="1" noTextEdit="1"/>
            </p:cNvSpPr>
            <p:nvPr/>
          </p:nvSpPr>
          <p:spPr bwMode="auto">
            <a:xfrm>
              <a:off x="2089" y="2137"/>
              <a:ext cx="954" cy="954"/>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sz="2880"/>
            </a:p>
          </p:txBody>
        </p:sp>
        <p:sp>
          <p:nvSpPr>
            <p:cNvPr id="110603" name="_s1033"/>
            <p:cNvSpPr>
              <a:spLocks noChangeArrowheads="1"/>
            </p:cNvSpPr>
            <p:nvPr/>
          </p:nvSpPr>
          <p:spPr bwMode="auto">
            <a:xfrm>
              <a:off x="1889" y="3033"/>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Balance Sheet</a:t>
              </a:r>
            </a:p>
          </p:txBody>
        </p:sp>
      </p:grpSp>
      <p:sp>
        <p:nvSpPr>
          <p:cNvPr id="110597" name="Slide Number Placeholder 4"/>
          <p:cNvSpPr>
            <a:spLocks noGrp="1"/>
          </p:cNvSpPr>
          <p:nvPr>
            <p:ph type="sldNum" sz="quarter" idx="4294967295"/>
          </p:nvPr>
        </p:nvSpPr>
        <p:spPr>
          <a:xfrm>
            <a:off x="7491464" y="6346825"/>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20" indent="-285739">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2954" indent="-228591">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136" indent="-228591">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318" indent="-228591">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499"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681"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8863"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045"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B100C4B-3224-4B66-9AE2-90332DBE9533}" type="slidenum">
              <a:rPr lang="en-US" altLang="en-US" sz="1400"/>
              <a:pPr>
                <a:spcBef>
                  <a:spcPct val="0"/>
                </a:spcBef>
                <a:buClrTx/>
                <a:buSzTx/>
                <a:buFontTx/>
                <a:buNone/>
              </a:pPr>
              <a:t>52</a:t>
            </a:fld>
            <a:endParaRPr lang="en-US" altLang="en-US" sz="1400" dirty="0"/>
          </a:p>
        </p:txBody>
      </p:sp>
    </p:spTree>
    <p:extLst>
      <p:ext uri="{BB962C8B-B14F-4D97-AF65-F5344CB8AC3E}">
        <p14:creationId xmlns:p14="http://schemas.microsoft.com/office/powerpoint/2010/main" val="69067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a:xfrm>
            <a:off x="1777281" y="1923013"/>
            <a:ext cx="5278120" cy="1406525"/>
          </a:xfrm>
        </p:spPr>
        <p:txBody>
          <a:bodyPr>
            <a:normAutofit/>
          </a:bodyPr>
          <a:lstStyle/>
          <a:p>
            <a:pPr algn="ctr"/>
            <a:r>
              <a:rPr lang="en-US" altLang="en-US" sz="2800" b="1" dirty="0">
                <a:ea typeface="ＭＳ Ｐゴシック" panose="020B0600070205080204" pitchFamily="34" charset="-128"/>
              </a:rPr>
              <a:t>Financial Messaging Tools:</a:t>
            </a:r>
            <a:br>
              <a:rPr lang="en-US" altLang="en-US" sz="2800" b="1" dirty="0">
                <a:ea typeface="ＭＳ Ｐゴシック" panose="020B0600070205080204" pitchFamily="34" charset="-128"/>
              </a:rPr>
            </a:br>
            <a:r>
              <a:rPr lang="en-US" altLang="en-US" sz="2800" b="1" dirty="0">
                <a:ea typeface="ＭＳ Ｐゴシック" panose="020B0600070205080204" pitchFamily="34" charset="-128"/>
              </a:rPr>
              <a:t>Dashboards</a:t>
            </a:r>
            <a:endParaRPr lang="en-US" altLang="en-US" sz="2400" b="1" dirty="0">
              <a:ea typeface="ＭＳ Ｐゴシック" panose="020B0600070205080204" pitchFamily="34" charset="-128"/>
            </a:endParaRPr>
          </a:p>
        </p:txBody>
      </p:sp>
      <p:sp>
        <p:nvSpPr>
          <p:cNvPr id="112643" name="Rectangle 3"/>
          <p:cNvSpPr>
            <a:spLocks noGrp="1"/>
          </p:cNvSpPr>
          <p:nvPr>
            <p:ph type="body" sz="half" idx="4294967295"/>
          </p:nvPr>
        </p:nvSpPr>
        <p:spPr>
          <a:xfrm>
            <a:off x="1719826" y="3713163"/>
            <a:ext cx="4705350" cy="1541462"/>
          </a:xfrm>
        </p:spPr>
        <p:txBody>
          <a:bodyPr/>
          <a:lstStyle/>
          <a:p>
            <a:pPr>
              <a:buFont typeface="Wingdings" panose="05000000000000000000" pitchFamily="2" charset="2"/>
              <a:buNone/>
            </a:pPr>
            <a:endParaRPr lang="en-US" altLang="en-US" sz="1400" dirty="0">
              <a:ea typeface="ＭＳ Ｐゴシック" panose="020B0600070205080204" pitchFamily="34" charset="-128"/>
            </a:endParaRPr>
          </a:p>
          <a:p>
            <a:pPr>
              <a:buFont typeface="Wingdings" panose="05000000000000000000" pitchFamily="2" charset="2"/>
              <a:buNone/>
            </a:pPr>
            <a:r>
              <a:rPr lang="en-US" altLang="en-US" sz="2000" b="1" dirty="0">
                <a:ea typeface="ＭＳ Ｐゴシック" panose="020B0600070205080204" pitchFamily="34" charset="-128"/>
              </a:rPr>
              <a:t>Explore Sample Dashboard</a:t>
            </a:r>
          </a:p>
        </p:txBody>
      </p:sp>
      <p:grpSp>
        <p:nvGrpSpPr>
          <p:cNvPr id="112644" name="Content Placeholder 31747"/>
          <p:cNvGrpSpPr>
            <a:grpSpLocks/>
          </p:cNvGrpSpPr>
          <p:nvPr/>
        </p:nvGrpSpPr>
        <p:grpSpPr bwMode="auto">
          <a:xfrm>
            <a:off x="6629400" y="2593975"/>
            <a:ext cx="3414713" cy="3448050"/>
            <a:chOff x="1889" y="1260"/>
            <a:chExt cx="2036" cy="2011"/>
          </a:xfrm>
        </p:grpSpPr>
        <p:sp>
          <p:nvSpPr>
            <p:cNvPr id="112646" name="_s1028"/>
            <p:cNvSpPr>
              <a:spLocks noChangeArrowheads="1" noTextEdit="1"/>
            </p:cNvSpPr>
            <p:nvPr/>
          </p:nvSpPr>
          <p:spPr bwMode="auto">
            <a:xfrm>
              <a:off x="2403" y="1593"/>
              <a:ext cx="954" cy="954"/>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sz="2880"/>
            </a:p>
          </p:txBody>
        </p:sp>
        <p:sp>
          <p:nvSpPr>
            <p:cNvPr id="112647" name="_s1029"/>
            <p:cNvSpPr>
              <a:spLocks noChangeArrowheads="1"/>
            </p:cNvSpPr>
            <p:nvPr/>
          </p:nvSpPr>
          <p:spPr bwMode="auto">
            <a:xfrm>
              <a:off x="2753" y="1260"/>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Budget Report</a:t>
              </a:r>
            </a:p>
          </p:txBody>
        </p:sp>
        <p:sp>
          <p:nvSpPr>
            <p:cNvPr id="112648" name="_s1030"/>
            <p:cNvSpPr>
              <a:spLocks noChangeArrowheads="1" noTextEdit="1"/>
            </p:cNvSpPr>
            <p:nvPr/>
          </p:nvSpPr>
          <p:spPr bwMode="auto">
            <a:xfrm>
              <a:off x="2717" y="2137"/>
              <a:ext cx="954" cy="954"/>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sz="2880"/>
            </a:p>
          </p:txBody>
        </p:sp>
        <p:sp>
          <p:nvSpPr>
            <p:cNvPr id="112649" name="_s1031"/>
            <p:cNvSpPr>
              <a:spLocks noChangeArrowheads="1"/>
            </p:cNvSpPr>
            <p:nvPr/>
          </p:nvSpPr>
          <p:spPr bwMode="auto">
            <a:xfrm>
              <a:off x="3671" y="3028"/>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dirty="0">
                  <a:latin typeface="Helvetica" panose="020B0604020202020204" pitchFamily="34" charset="0"/>
                  <a:ea typeface="ＭＳ Ｐゴシック" panose="020B0600070205080204" pitchFamily="34" charset="-128"/>
                </a:rPr>
                <a:t>Membership Report</a:t>
              </a:r>
            </a:p>
          </p:txBody>
        </p:sp>
        <p:sp>
          <p:nvSpPr>
            <p:cNvPr id="112650" name="_s1032"/>
            <p:cNvSpPr>
              <a:spLocks noChangeArrowheads="1" noTextEdit="1"/>
            </p:cNvSpPr>
            <p:nvPr/>
          </p:nvSpPr>
          <p:spPr bwMode="auto">
            <a:xfrm>
              <a:off x="2089" y="2137"/>
              <a:ext cx="954" cy="954"/>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sz="2880"/>
            </a:p>
          </p:txBody>
        </p:sp>
        <p:sp>
          <p:nvSpPr>
            <p:cNvPr id="112651" name="_s1033"/>
            <p:cNvSpPr>
              <a:spLocks noChangeArrowheads="1"/>
            </p:cNvSpPr>
            <p:nvPr/>
          </p:nvSpPr>
          <p:spPr bwMode="auto">
            <a:xfrm>
              <a:off x="1889" y="3033"/>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Balance Sheet</a:t>
              </a:r>
            </a:p>
          </p:txBody>
        </p:sp>
      </p:grpSp>
      <p:sp>
        <p:nvSpPr>
          <p:cNvPr id="112645" name="Slide Number Placeholder 4"/>
          <p:cNvSpPr>
            <a:spLocks noGrp="1"/>
          </p:cNvSpPr>
          <p:nvPr>
            <p:ph type="sldNum" sz="quarter" idx="4294967295"/>
          </p:nvPr>
        </p:nvSpPr>
        <p:spPr>
          <a:xfrm>
            <a:off x="7551973" y="6356006"/>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20" indent="-285739">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2954" indent="-228591">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136" indent="-228591">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318" indent="-228591">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499"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681"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8863"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045"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82C5CDB-0B77-46CF-8C26-2979513F9FAA}" type="slidenum">
              <a:rPr lang="en-US" altLang="en-US" sz="1400"/>
              <a:pPr>
                <a:spcBef>
                  <a:spcPct val="0"/>
                </a:spcBef>
                <a:buClrTx/>
                <a:buSzTx/>
                <a:buFontTx/>
                <a:buNone/>
              </a:pPr>
              <a:t>53</a:t>
            </a:fld>
            <a:endParaRPr lang="en-US" altLang="en-US" sz="1400"/>
          </a:p>
        </p:txBody>
      </p:sp>
    </p:spTree>
    <p:extLst>
      <p:ext uri="{BB962C8B-B14F-4D97-AF65-F5344CB8AC3E}">
        <p14:creationId xmlns:p14="http://schemas.microsoft.com/office/powerpoint/2010/main" val="57788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idx="4294967295"/>
          </p:nvPr>
        </p:nvSpPr>
        <p:spPr>
          <a:xfrm>
            <a:off x="1749332" y="1793082"/>
            <a:ext cx="4722589" cy="1408112"/>
          </a:xfrm>
        </p:spPr>
        <p:txBody>
          <a:bodyPr>
            <a:normAutofit/>
          </a:bodyPr>
          <a:lstStyle/>
          <a:p>
            <a:pPr algn="ctr"/>
            <a:r>
              <a:rPr lang="en-US" altLang="en-US" sz="3200" b="1" dirty="0">
                <a:ea typeface="ＭＳ Ｐゴシック" panose="020B0600070205080204" pitchFamily="34" charset="-128"/>
              </a:rPr>
              <a:t>Financial Messaging Tools:</a:t>
            </a:r>
            <a:br>
              <a:rPr lang="en-US" altLang="en-US" sz="3200" b="1" dirty="0">
                <a:ea typeface="ＭＳ Ｐゴシック" panose="020B0600070205080204" pitchFamily="34" charset="-128"/>
              </a:rPr>
            </a:br>
            <a:r>
              <a:rPr lang="en-US" altLang="en-US" sz="3200" b="1" dirty="0">
                <a:ea typeface="ＭＳ Ｐゴシック" panose="020B0600070205080204" pitchFamily="34" charset="-128"/>
              </a:rPr>
              <a:t>Dashboards</a:t>
            </a:r>
          </a:p>
        </p:txBody>
      </p:sp>
      <p:sp>
        <p:nvSpPr>
          <p:cNvPr id="31747" name="Rectangle 3"/>
          <p:cNvSpPr>
            <a:spLocks noGrp="1"/>
          </p:cNvSpPr>
          <p:nvPr>
            <p:ph type="body" sz="half" idx="4294967295"/>
          </p:nvPr>
        </p:nvSpPr>
        <p:spPr>
          <a:xfrm>
            <a:off x="1701609" y="3068361"/>
            <a:ext cx="4432300" cy="3470932"/>
          </a:xfrm>
        </p:spPr>
        <p:txBody>
          <a:bodyPr>
            <a:normAutofit lnSpcReduction="10000"/>
          </a:bodyPr>
          <a:lstStyle/>
          <a:p>
            <a:pPr>
              <a:buFont typeface="Wingdings" panose="05000000000000000000" pitchFamily="2" charset="2"/>
              <a:buNone/>
              <a:defRPr/>
            </a:pPr>
            <a:endParaRPr lang="en-US" sz="800" dirty="0">
              <a:ea typeface="ＭＳ Ｐゴシック" pitchFamily="34" charset="-128"/>
            </a:endParaRPr>
          </a:p>
          <a:p>
            <a:pPr marL="57148" indent="0">
              <a:buNone/>
              <a:defRPr/>
            </a:pPr>
            <a:r>
              <a:rPr lang="en-US" sz="2400" dirty="0">
                <a:ea typeface="ＭＳ Ｐゴシック" pitchFamily="34" charset="-128"/>
              </a:rPr>
              <a:t>Individually these reports only tell part of the story:</a:t>
            </a:r>
          </a:p>
          <a:p>
            <a:pPr marL="57148" indent="0">
              <a:buNone/>
              <a:defRPr/>
            </a:pPr>
            <a:endParaRPr lang="en-US" sz="1400" b="1" dirty="0">
              <a:ea typeface="ＭＳ Ｐゴシック" pitchFamily="34" charset="-128"/>
            </a:endParaRPr>
          </a:p>
          <a:p>
            <a:pPr marL="400034">
              <a:buFont typeface="+mj-lt"/>
              <a:buAutoNum type="arabicPeriod"/>
              <a:defRPr/>
            </a:pPr>
            <a:r>
              <a:rPr lang="en-US" sz="2000" dirty="0">
                <a:ea typeface="ＭＳ Ｐゴシック" pitchFamily="34" charset="-128"/>
              </a:rPr>
              <a:t>budget report vs.</a:t>
            </a:r>
          </a:p>
          <a:p>
            <a:pPr marL="400034">
              <a:buFont typeface="+mj-lt"/>
              <a:buAutoNum type="arabicPeriod"/>
              <a:defRPr/>
            </a:pPr>
            <a:r>
              <a:rPr lang="en-US" sz="2000" dirty="0">
                <a:ea typeface="ＭＳ Ｐゴシック" pitchFamily="34" charset="-128"/>
              </a:rPr>
              <a:t>balance sheet vs.</a:t>
            </a:r>
          </a:p>
          <a:p>
            <a:pPr marL="400034">
              <a:buFont typeface="+mj-lt"/>
              <a:buAutoNum type="arabicPeriod"/>
              <a:defRPr/>
            </a:pPr>
            <a:r>
              <a:rPr lang="en-US" sz="2000" dirty="0">
                <a:ea typeface="ＭＳ Ｐゴシック" pitchFamily="34" charset="-128"/>
              </a:rPr>
              <a:t>membership report</a:t>
            </a:r>
          </a:p>
          <a:p>
            <a:pPr marL="57148" indent="0">
              <a:buNone/>
              <a:defRPr/>
            </a:pPr>
            <a:endParaRPr lang="en-US" sz="1400" dirty="0">
              <a:ea typeface="ＭＳ Ｐゴシック" pitchFamily="34" charset="-128"/>
            </a:endParaRPr>
          </a:p>
          <a:p>
            <a:pPr marL="57148" indent="0">
              <a:buNone/>
              <a:defRPr/>
            </a:pPr>
            <a:r>
              <a:rPr lang="en-US" sz="2400" dirty="0">
                <a:ea typeface="ＭＳ Ｐゴシック" pitchFamily="34" charset="-128"/>
              </a:rPr>
              <a:t>Three dimensions together tell a more complete story.</a:t>
            </a:r>
          </a:p>
        </p:txBody>
      </p:sp>
      <p:grpSp>
        <p:nvGrpSpPr>
          <p:cNvPr id="114692" name="Content Placeholder 31747"/>
          <p:cNvGrpSpPr>
            <a:grpSpLocks/>
          </p:cNvGrpSpPr>
          <p:nvPr/>
        </p:nvGrpSpPr>
        <p:grpSpPr bwMode="auto">
          <a:xfrm>
            <a:off x="6553200" y="2497138"/>
            <a:ext cx="3414713" cy="3449637"/>
            <a:chOff x="1889" y="1260"/>
            <a:chExt cx="2036" cy="2011"/>
          </a:xfrm>
        </p:grpSpPr>
        <p:sp>
          <p:nvSpPr>
            <p:cNvPr id="114694" name="_s1028"/>
            <p:cNvSpPr>
              <a:spLocks noChangeArrowheads="1" noTextEdit="1"/>
            </p:cNvSpPr>
            <p:nvPr/>
          </p:nvSpPr>
          <p:spPr bwMode="auto">
            <a:xfrm>
              <a:off x="2403" y="1593"/>
              <a:ext cx="954" cy="954"/>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sz="2880"/>
            </a:p>
          </p:txBody>
        </p:sp>
        <p:sp>
          <p:nvSpPr>
            <p:cNvPr id="114695" name="_s1029"/>
            <p:cNvSpPr>
              <a:spLocks noChangeArrowheads="1"/>
            </p:cNvSpPr>
            <p:nvPr/>
          </p:nvSpPr>
          <p:spPr bwMode="auto">
            <a:xfrm>
              <a:off x="2753" y="1260"/>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Budget Report</a:t>
              </a:r>
            </a:p>
          </p:txBody>
        </p:sp>
        <p:sp>
          <p:nvSpPr>
            <p:cNvPr id="114696" name="_s1030"/>
            <p:cNvSpPr>
              <a:spLocks noChangeArrowheads="1" noTextEdit="1"/>
            </p:cNvSpPr>
            <p:nvPr/>
          </p:nvSpPr>
          <p:spPr bwMode="auto">
            <a:xfrm>
              <a:off x="2717" y="2137"/>
              <a:ext cx="954" cy="954"/>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sz="2880"/>
            </a:p>
          </p:txBody>
        </p:sp>
        <p:sp>
          <p:nvSpPr>
            <p:cNvPr id="114697" name="_s1031"/>
            <p:cNvSpPr>
              <a:spLocks noChangeArrowheads="1"/>
            </p:cNvSpPr>
            <p:nvPr/>
          </p:nvSpPr>
          <p:spPr bwMode="auto">
            <a:xfrm>
              <a:off x="3671" y="3028"/>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dirty="0">
                  <a:latin typeface="Helvetica" panose="020B0604020202020204" pitchFamily="34" charset="0"/>
                  <a:ea typeface="ＭＳ Ｐゴシック" panose="020B0600070205080204" pitchFamily="34" charset="-128"/>
                </a:rPr>
                <a:t>Membership Report</a:t>
              </a:r>
            </a:p>
          </p:txBody>
        </p:sp>
        <p:sp>
          <p:nvSpPr>
            <p:cNvPr id="114698" name="_s1032"/>
            <p:cNvSpPr>
              <a:spLocks noChangeArrowheads="1" noTextEdit="1"/>
            </p:cNvSpPr>
            <p:nvPr/>
          </p:nvSpPr>
          <p:spPr bwMode="auto">
            <a:xfrm>
              <a:off x="2089" y="2137"/>
              <a:ext cx="954" cy="954"/>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sz="2880"/>
            </a:p>
          </p:txBody>
        </p:sp>
        <p:sp>
          <p:nvSpPr>
            <p:cNvPr id="114699" name="_s1033"/>
            <p:cNvSpPr>
              <a:spLocks noChangeArrowheads="1"/>
            </p:cNvSpPr>
            <p:nvPr/>
          </p:nvSpPr>
          <p:spPr bwMode="auto">
            <a:xfrm>
              <a:off x="1889" y="3033"/>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Helvetica" panose="020B0604020202020204" pitchFamily="34" charset="0"/>
                  <a:ea typeface="ＭＳ Ｐゴシック" panose="020B0600070205080204" pitchFamily="34" charset="-128"/>
                </a:rPr>
                <a:t>Balance Sheet</a:t>
              </a:r>
            </a:p>
          </p:txBody>
        </p:sp>
      </p:grpSp>
      <p:sp>
        <p:nvSpPr>
          <p:cNvPr id="114693" name="Slide Number Placeholder 4"/>
          <p:cNvSpPr>
            <a:spLocks noGrp="1"/>
          </p:cNvSpPr>
          <p:nvPr>
            <p:ph type="sldNum" sz="quarter" idx="4294967295"/>
          </p:nvPr>
        </p:nvSpPr>
        <p:spPr>
          <a:xfrm>
            <a:off x="7475773" y="6342575"/>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20" indent="-285739">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2954" indent="-228591">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136" indent="-228591">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318" indent="-228591">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499"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681"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8863"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045" indent="-228591"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FF02A3B-6D15-4D58-B7EF-63B452D3D9B0}" type="slidenum">
              <a:rPr lang="en-US" altLang="en-US" sz="1400"/>
              <a:pPr>
                <a:spcBef>
                  <a:spcPct val="0"/>
                </a:spcBef>
                <a:buClrTx/>
                <a:buSzTx/>
                <a:buFontTx/>
                <a:buNone/>
              </a:pPr>
              <a:t>54</a:t>
            </a:fld>
            <a:endParaRPr lang="en-US" altLang="en-US" sz="1400" dirty="0"/>
          </a:p>
        </p:txBody>
      </p:sp>
    </p:spTree>
    <p:extLst>
      <p:ext uri="{BB962C8B-B14F-4D97-AF65-F5344CB8AC3E}">
        <p14:creationId xmlns:p14="http://schemas.microsoft.com/office/powerpoint/2010/main" val="69424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p:nvPr>
        </p:nvSpPr>
        <p:spPr>
          <a:xfrm>
            <a:off x="1524000" y="1306285"/>
            <a:ext cx="9144000" cy="3147335"/>
          </a:xfrm>
        </p:spPr>
        <p:txBody>
          <a:bodyPr>
            <a:noAutofit/>
          </a:bodyPr>
          <a:lstStyle/>
          <a:p>
            <a:r>
              <a:rPr lang="en-US" sz="4800" dirty="0"/>
              <a:t>Top Ten Lists</a:t>
            </a:r>
            <a:br>
              <a:rPr lang="en-US" sz="4800" dirty="0"/>
            </a:br>
            <a:r>
              <a:rPr lang="en-US" sz="4800" dirty="0"/>
              <a:t>for</a:t>
            </a:r>
            <a:br>
              <a:rPr lang="en-US" sz="4800" dirty="0"/>
            </a:br>
            <a:r>
              <a:rPr lang="en-US" sz="4800" dirty="0"/>
              <a:t>Fiscal and Financial</a:t>
            </a:r>
            <a:br>
              <a:rPr lang="en-US" sz="4800" dirty="0"/>
            </a:br>
            <a:r>
              <a:rPr lang="en-US" sz="4800" dirty="0"/>
              <a:t>Health and Sustainability</a:t>
            </a:r>
          </a:p>
        </p:txBody>
      </p:sp>
    </p:spTree>
    <p:extLst>
      <p:ext uri="{BB962C8B-B14F-4D97-AF65-F5344CB8AC3E}">
        <p14:creationId xmlns:p14="http://schemas.microsoft.com/office/powerpoint/2010/main" val="69101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2153920" y="1711960"/>
            <a:ext cx="7696200" cy="838200"/>
          </a:xfrm>
        </p:spPr>
        <p:txBody>
          <a:bodyPr/>
          <a:lstStyle/>
          <a:p>
            <a:pPr algn="ctr" eaLnBrk="1" hangingPunct="1"/>
            <a:r>
              <a:rPr lang="en-US" altLang="en-US" sz="2800" b="1" dirty="0">
                <a:latin typeface="Calibri" panose="020F0502020204030204" pitchFamily="34" charset="0"/>
                <a:ea typeface="ＭＳ Ｐゴシック" panose="020B0600070205080204" pitchFamily="34" charset="-128"/>
                <a:cs typeface="Century Gothic" panose="020B0502020202020204" pitchFamily="34" charset="0"/>
              </a:rPr>
              <a:t>Top Ten Lists for Fiscal Health and Sustainability</a:t>
            </a:r>
          </a:p>
        </p:txBody>
      </p:sp>
      <p:sp>
        <p:nvSpPr>
          <p:cNvPr id="4" name="Rectangle 3"/>
          <p:cNvSpPr txBox="1">
            <a:spLocks/>
          </p:cNvSpPr>
          <p:nvPr/>
        </p:nvSpPr>
        <p:spPr bwMode="auto">
          <a:xfrm>
            <a:off x="1971040" y="2738120"/>
            <a:ext cx="831596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dirty="0">
                <a:latin typeface="Calibri" panose="020F0502020204030204" pitchFamily="34" charset="0"/>
                <a:cs typeface="Calibri" panose="020F0502020204030204" pitchFamily="34" charset="0"/>
              </a:rPr>
              <a:t>Fiscal and Financial Sustainability Improvement:</a:t>
            </a:r>
          </a:p>
          <a:p>
            <a:pPr marL="0" indent="0">
              <a:buNone/>
              <a:defRPr/>
            </a:pPr>
            <a:endParaRPr lang="en-US" sz="2400" b="1" dirty="0">
              <a:latin typeface="Calibri" panose="020F0502020204030204" pitchFamily="34" charset="0"/>
              <a:cs typeface="Calibri" panose="020F0502020204030204" pitchFamily="34" charset="0"/>
            </a:endParaRPr>
          </a:p>
          <a:p>
            <a:pPr marL="457182" indent="-457182">
              <a:buFont typeface="+mj-lt"/>
              <a:buAutoNum type="arabicPeriod"/>
              <a:defRPr/>
            </a:pPr>
            <a:r>
              <a:rPr lang="en-US" sz="2400" dirty="0">
                <a:latin typeface="Calibri" panose="020F0502020204030204" pitchFamily="34" charset="0"/>
                <a:cs typeface="Calibri" panose="020F0502020204030204" pitchFamily="34" charset="0"/>
              </a:rPr>
              <a:t>Increase the financial acumen of senior management and project managers.</a:t>
            </a:r>
          </a:p>
          <a:p>
            <a:pPr marL="0" indent="0">
              <a:buNone/>
              <a:defRPr/>
            </a:pPr>
            <a:endParaRPr lang="en-US" sz="2400" dirty="0">
              <a:latin typeface="Calibri" panose="020F0502020204030204" pitchFamily="34" charset="0"/>
              <a:cs typeface="Calibri" panose="020F0502020204030204" pitchFamily="34" charset="0"/>
            </a:endParaRPr>
          </a:p>
          <a:p>
            <a:pPr marL="457182" indent="-457182">
              <a:buFont typeface="+mj-lt"/>
              <a:buAutoNum type="arabicPeriod" startAt="2"/>
              <a:defRPr/>
            </a:pPr>
            <a:r>
              <a:rPr lang="en-US" sz="2400" dirty="0">
                <a:latin typeface="Calibri" panose="020F0502020204030204" pitchFamily="34" charset="0"/>
                <a:cs typeface="Calibri" panose="020F0502020204030204" pitchFamily="34" charset="0"/>
              </a:rPr>
              <a:t>Connect senior management and project managers to financial reports and budgets and foster an environment for sharing financial information throughout the organization.</a:t>
            </a:r>
          </a:p>
          <a:p>
            <a:pPr marL="0" indent="0">
              <a:buNone/>
              <a:defRPr/>
            </a:pPr>
            <a:endParaRPr lang="en-US" sz="2400" dirty="0"/>
          </a:p>
        </p:txBody>
      </p:sp>
      <p:sp>
        <p:nvSpPr>
          <p:cNvPr id="5"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AFF02A3B-6D15-4D58-B7EF-63B452D3D9B0}" type="slidenum">
              <a:rPr lang="en-US" altLang="en-US" sz="1400"/>
              <a:pPr>
                <a:spcBef>
                  <a:spcPct val="0"/>
                </a:spcBef>
                <a:buClrTx/>
                <a:buSzTx/>
                <a:buFontTx/>
                <a:buNone/>
              </a:pPr>
              <a:t>56</a:t>
            </a:fld>
            <a:endParaRPr lang="en-US" altLang="en-US" sz="1400" dirty="0"/>
          </a:p>
        </p:txBody>
      </p:sp>
    </p:spTree>
    <p:extLst>
      <p:ext uri="{BB962C8B-B14F-4D97-AF65-F5344CB8AC3E}">
        <p14:creationId xmlns:p14="http://schemas.microsoft.com/office/powerpoint/2010/main" val="202736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2282190" y="1691640"/>
            <a:ext cx="7658100" cy="838200"/>
          </a:xfrm>
        </p:spPr>
        <p:txBody>
          <a:bodyPr/>
          <a:lstStyle/>
          <a:p>
            <a:pPr algn="ctr" eaLnBrk="1" hangingPunct="1"/>
            <a:r>
              <a:rPr lang="en-US" altLang="en-US" sz="2800" b="1" dirty="0">
                <a:latin typeface="Calibri" panose="020F0502020204030204" pitchFamily="34" charset="0"/>
                <a:ea typeface="ＭＳ Ｐゴシック" panose="020B0600070205080204" pitchFamily="34" charset="-128"/>
                <a:cs typeface="Century Gothic" panose="020B0502020202020204" pitchFamily="34" charset="0"/>
              </a:rPr>
              <a:t>Top Ten Lists for Fiscal Health and Sustainability</a:t>
            </a:r>
          </a:p>
        </p:txBody>
      </p:sp>
      <p:sp>
        <p:nvSpPr>
          <p:cNvPr id="4" name="Rectangle 3"/>
          <p:cNvSpPr txBox="1">
            <a:spLocks/>
          </p:cNvSpPr>
          <p:nvPr/>
        </p:nvSpPr>
        <p:spPr bwMode="auto">
          <a:xfrm>
            <a:off x="1696720" y="2727961"/>
            <a:ext cx="882904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dirty="0">
                <a:latin typeface="Calibri" panose="020F0502020204030204" pitchFamily="34" charset="0"/>
                <a:cs typeface="Calibri" panose="020F0502020204030204" pitchFamily="34" charset="0"/>
              </a:rPr>
              <a:t>Fiscal and Financial Sustainability Improvement:</a:t>
            </a:r>
          </a:p>
          <a:p>
            <a:pPr marL="0" indent="0">
              <a:buNone/>
              <a:defRPr/>
            </a:pPr>
            <a:endParaRPr lang="en-US" sz="2400" b="1" dirty="0">
              <a:latin typeface="Calibri" panose="020F0502020204030204" pitchFamily="34" charset="0"/>
              <a:cs typeface="Calibri" panose="020F0502020204030204" pitchFamily="34" charset="0"/>
            </a:endParaRPr>
          </a:p>
          <a:p>
            <a:pPr marL="457182" indent="-457182">
              <a:buFont typeface="+mj-lt"/>
              <a:buAutoNum type="arabicPeriod" startAt="3"/>
              <a:defRPr/>
            </a:pPr>
            <a:r>
              <a:rPr lang="en-US" sz="2400" dirty="0">
                <a:latin typeface="Calibri" panose="020F0502020204030204" pitchFamily="34" charset="0"/>
                <a:cs typeface="Calibri" panose="020F0502020204030204" pitchFamily="34" charset="0"/>
              </a:rPr>
              <a:t>Integrate budget and projection reports into the financial reporting systems and include cash-flow projections.</a:t>
            </a:r>
          </a:p>
          <a:p>
            <a:pPr marL="457182" indent="-457182">
              <a:buFont typeface="+mj-lt"/>
              <a:buAutoNum type="arabicPeriod" startAt="3"/>
              <a:defRPr/>
            </a:pPr>
            <a:endParaRPr lang="en-US" sz="2400" dirty="0">
              <a:latin typeface="Calibri" panose="020F0502020204030204" pitchFamily="34" charset="0"/>
              <a:cs typeface="Calibri" panose="020F0502020204030204" pitchFamily="34" charset="0"/>
            </a:endParaRPr>
          </a:p>
          <a:p>
            <a:pPr marL="457182" indent="-457182">
              <a:buFont typeface="+mj-lt"/>
              <a:buAutoNum type="arabicPeriod" startAt="3"/>
              <a:defRPr/>
            </a:pPr>
            <a:r>
              <a:rPr lang="en-US" sz="2400" dirty="0">
                <a:latin typeface="Calibri" panose="020F0502020204030204" pitchFamily="34" charset="0"/>
                <a:cs typeface="Calibri" panose="020F0502020204030204" pitchFamily="34" charset="0"/>
              </a:rPr>
              <a:t>Make sure financial systems are always current and monthly internal financial reports and external grant reporting is timely and completed within 25 days of the close of the previous month-end.</a:t>
            </a:r>
          </a:p>
          <a:p>
            <a:pPr marL="0" indent="0">
              <a:buNone/>
              <a:defRPr/>
            </a:pPr>
            <a:endParaRPr lang="en-US" sz="2400" dirty="0">
              <a:latin typeface="Calibri" panose="020F0502020204030204" pitchFamily="34" charset="0"/>
              <a:cs typeface="Calibri" panose="020F0502020204030204" pitchFamily="34" charset="0"/>
            </a:endParaRPr>
          </a:p>
        </p:txBody>
      </p:sp>
      <p:sp>
        <p:nvSpPr>
          <p:cNvPr id="5"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AFF02A3B-6D15-4D58-B7EF-63B452D3D9B0}" type="slidenum">
              <a:rPr lang="en-US" altLang="en-US" sz="1400"/>
              <a:pPr>
                <a:spcBef>
                  <a:spcPct val="0"/>
                </a:spcBef>
                <a:buClrTx/>
                <a:buSzTx/>
                <a:buFontTx/>
                <a:buNone/>
              </a:pPr>
              <a:t>57</a:t>
            </a:fld>
            <a:endParaRPr lang="en-US" altLang="en-US" sz="1400" dirty="0"/>
          </a:p>
        </p:txBody>
      </p:sp>
    </p:spTree>
    <p:extLst>
      <p:ext uri="{BB962C8B-B14F-4D97-AF65-F5344CB8AC3E}">
        <p14:creationId xmlns:p14="http://schemas.microsoft.com/office/powerpoint/2010/main" val="242052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2275840" y="1334143"/>
            <a:ext cx="7772400" cy="838200"/>
          </a:xfrm>
        </p:spPr>
        <p:txBody>
          <a:bodyPr/>
          <a:lstStyle/>
          <a:p>
            <a:pPr algn="ctr" eaLnBrk="1" hangingPunct="1"/>
            <a:r>
              <a:rPr lang="en-US" altLang="en-US" sz="2800" b="1" dirty="0">
                <a:latin typeface="Calibri" panose="020F0502020204030204" pitchFamily="34" charset="0"/>
                <a:ea typeface="ＭＳ Ｐゴシック" panose="020B0600070205080204" pitchFamily="34" charset="-128"/>
                <a:cs typeface="Century Gothic" panose="020B0502020202020204" pitchFamily="34" charset="0"/>
              </a:rPr>
              <a:t>Top Ten Lists for Fiscal Health and Sustainability</a:t>
            </a:r>
          </a:p>
        </p:txBody>
      </p:sp>
      <p:sp>
        <p:nvSpPr>
          <p:cNvPr id="32772" name="Rectangle 3"/>
          <p:cNvSpPr txBox="1">
            <a:spLocks/>
          </p:cNvSpPr>
          <p:nvPr/>
        </p:nvSpPr>
        <p:spPr bwMode="auto">
          <a:xfrm>
            <a:off x="1778000" y="2159428"/>
            <a:ext cx="8768080" cy="42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 typeface="Arial" panose="020B0604020202020204" pitchFamily="34" charset="0"/>
              <a:buNone/>
              <a:defRPr/>
            </a:pPr>
            <a:r>
              <a:rPr lang="en-US" altLang="en-US" sz="2400" b="1" dirty="0">
                <a:latin typeface="Calibri" panose="020F0502020204030204" pitchFamily="34" charset="0"/>
                <a:ea typeface="ＭＳ Ｐゴシック" panose="020B0600070205080204" pitchFamily="34" charset="-128"/>
                <a:cs typeface="Century Gothic" panose="020B0502020202020204" pitchFamily="34" charset="0"/>
              </a:rPr>
              <a:t>Fiscal and Financial Sustainability Improvement:</a:t>
            </a:r>
          </a:p>
          <a:p>
            <a:pPr>
              <a:buClrTx/>
              <a:buSzTx/>
              <a:buFont typeface="Arial" panose="020B0604020202020204" pitchFamily="34" charset="0"/>
              <a:buNone/>
              <a:defRPr/>
            </a:pPr>
            <a:endParaRPr lang="en-US" altLang="en-US" sz="1600" b="1" dirty="0">
              <a:latin typeface="Calibri" panose="020F0502020204030204" pitchFamily="34" charset="0"/>
              <a:ea typeface="ＭＳ Ｐゴシック" panose="020B0600070205080204" pitchFamily="34" charset="-128"/>
              <a:cs typeface="Century Gothic" panose="020B0502020202020204" pitchFamily="34" charset="0"/>
            </a:endParaRPr>
          </a:p>
          <a:p>
            <a:pPr marL="457182" indent="-457182">
              <a:buClrTx/>
              <a:buSzTx/>
              <a:buFont typeface="+mj-lt"/>
              <a:buAutoNum type="arabicPeriod" startAt="5"/>
              <a:defRPr/>
            </a:pPr>
            <a:r>
              <a:rPr lang="en-US" altLang="en-US" sz="2400" dirty="0">
                <a:latin typeface="Calibri" panose="020F0502020204030204" pitchFamily="34" charset="0"/>
                <a:ea typeface="ＭＳ Ｐゴシック" panose="020B0600070205080204" pitchFamily="34" charset="-128"/>
                <a:cs typeface="Century Gothic" panose="020B0502020202020204" pitchFamily="34" charset="0"/>
              </a:rPr>
              <a:t>Provide financial reports to the board of directors in a regular and timely manner so board members can fulfill their fiscal fiduciary role.</a:t>
            </a:r>
          </a:p>
          <a:p>
            <a:pPr marL="457182" indent="-457182">
              <a:buClrTx/>
              <a:buSzTx/>
              <a:buFont typeface="+mj-lt"/>
              <a:buAutoNum type="arabicPeriod" startAt="5"/>
              <a:defRPr/>
            </a:pPr>
            <a:endParaRPr lang="en-US" altLang="en-US" sz="2400" dirty="0">
              <a:latin typeface="Calibri" panose="020F0502020204030204" pitchFamily="34" charset="0"/>
              <a:ea typeface="ＭＳ Ｐゴシック" panose="020B0600070205080204" pitchFamily="34" charset="-128"/>
              <a:cs typeface="Century Gothic" panose="020B0502020202020204" pitchFamily="34" charset="0"/>
            </a:endParaRPr>
          </a:p>
          <a:p>
            <a:pPr marL="457182" indent="-457182">
              <a:buClrTx/>
              <a:buSzTx/>
              <a:buFont typeface="+mj-lt"/>
              <a:buAutoNum type="arabicPeriod" startAt="5"/>
              <a:defRPr/>
            </a:pPr>
            <a:r>
              <a:rPr lang="en-US" altLang="en-US" sz="2400" dirty="0">
                <a:latin typeface="Calibri" panose="020F0502020204030204" pitchFamily="34" charset="0"/>
                <a:ea typeface="ＭＳ Ｐゴシック" panose="020B0600070205080204" pitchFamily="34" charset="-128"/>
                <a:cs typeface="Century Gothic" panose="020B0502020202020204" pitchFamily="34" charset="0"/>
              </a:rPr>
              <a:t>Healthy sustainability organizations must monitor their balance sheets closely paying close attention to building an Operating Reserve and ensuring that cash and other assets are managed effectively while liabilities are not allowed to expand out of control.</a:t>
            </a:r>
          </a:p>
        </p:txBody>
      </p:sp>
      <p:sp>
        <p:nvSpPr>
          <p:cNvPr id="5"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AFF02A3B-6D15-4D58-B7EF-63B452D3D9B0}" type="slidenum">
              <a:rPr lang="en-US" altLang="en-US" sz="1400"/>
              <a:pPr>
                <a:spcBef>
                  <a:spcPct val="0"/>
                </a:spcBef>
                <a:buClrTx/>
                <a:buSzTx/>
                <a:buFontTx/>
                <a:buNone/>
              </a:pPr>
              <a:t>58</a:t>
            </a:fld>
            <a:endParaRPr lang="en-US" altLang="en-US" sz="1400" dirty="0"/>
          </a:p>
        </p:txBody>
      </p:sp>
    </p:spTree>
    <p:extLst>
      <p:ext uri="{BB962C8B-B14F-4D97-AF65-F5344CB8AC3E}">
        <p14:creationId xmlns:p14="http://schemas.microsoft.com/office/powerpoint/2010/main" val="404011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2407920" y="1512126"/>
            <a:ext cx="7543800" cy="838200"/>
          </a:xfrm>
        </p:spPr>
        <p:txBody>
          <a:bodyPr/>
          <a:lstStyle/>
          <a:p>
            <a:pPr algn="ctr" eaLnBrk="1" hangingPunct="1"/>
            <a:r>
              <a:rPr lang="en-US" altLang="en-US" sz="2800" b="1" dirty="0">
                <a:latin typeface="Calibri" panose="020F0502020204030204" pitchFamily="34" charset="0"/>
                <a:ea typeface="ＭＳ Ｐゴシック" panose="020B0600070205080204" pitchFamily="34" charset="-128"/>
                <a:cs typeface="Century Gothic" panose="020B0502020202020204" pitchFamily="34" charset="0"/>
              </a:rPr>
              <a:t>Top Ten Lists for Fiscal Health and Sustainability</a:t>
            </a:r>
          </a:p>
        </p:txBody>
      </p:sp>
      <p:sp>
        <p:nvSpPr>
          <p:cNvPr id="4" name="Rectangle 3"/>
          <p:cNvSpPr txBox="1">
            <a:spLocks/>
          </p:cNvSpPr>
          <p:nvPr/>
        </p:nvSpPr>
        <p:spPr bwMode="auto">
          <a:xfrm>
            <a:off x="1757680" y="2350203"/>
            <a:ext cx="866648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dirty="0">
                <a:latin typeface="Calibri" panose="020F0502020204030204" pitchFamily="34" charset="0"/>
                <a:cs typeface="Calibri" panose="020F0502020204030204" pitchFamily="34" charset="0"/>
              </a:rPr>
              <a:t>Fiscal and Financial Sustainability Improvement:</a:t>
            </a:r>
          </a:p>
          <a:p>
            <a:pPr marL="0" indent="0">
              <a:buNone/>
              <a:defRPr/>
            </a:pPr>
            <a:endParaRPr lang="en-US" sz="2400" b="1" dirty="0">
              <a:latin typeface="Calibri" panose="020F0502020204030204" pitchFamily="34" charset="0"/>
              <a:cs typeface="Calibri" panose="020F0502020204030204" pitchFamily="34" charset="0"/>
            </a:endParaRPr>
          </a:p>
          <a:p>
            <a:pPr marL="457182" indent="-457182">
              <a:buFont typeface="+mj-lt"/>
              <a:buAutoNum type="arabicPeriod" startAt="7"/>
              <a:defRPr/>
            </a:pPr>
            <a:r>
              <a:rPr lang="en-US" sz="2400" dirty="0">
                <a:latin typeface="Calibri" panose="020F0502020204030204" pitchFamily="34" charset="0"/>
                <a:cs typeface="Calibri" panose="020F0502020204030204" pitchFamily="34" charset="0"/>
              </a:rPr>
              <a:t>Install a complete accounting policies and procedures manual and regularly update the manual to meet the ever changing compliance requirements of grant funders.</a:t>
            </a:r>
          </a:p>
          <a:p>
            <a:pPr marL="457182" indent="-457182">
              <a:buFont typeface="+mj-lt"/>
              <a:buAutoNum type="arabicPeriod" startAt="7"/>
              <a:defRPr/>
            </a:pPr>
            <a:endParaRPr lang="en-US" sz="2400" dirty="0">
              <a:latin typeface="Calibri" panose="020F0502020204030204" pitchFamily="34" charset="0"/>
              <a:cs typeface="Calibri" panose="020F0502020204030204" pitchFamily="34" charset="0"/>
            </a:endParaRPr>
          </a:p>
          <a:p>
            <a:pPr marL="457182" indent="-457182">
              <a:buFont typeface="+mj-lt"/>
              <a:buAutoNum type="arabicPeriod" startAt="7"/>
              <a:defRPr/>
            </a:pPr>
            <a:r>
              <a:rPr lang="en-US" sz="2400" dirty="0">
                <a:latin typeface="Calibri" panose="020F0502020204030204" pitchFamily="34" charset="0"/>
                <a:cs typeface="Calibri" panose="020F0502020204030204" pitchFamily="34" charset="0"/>
              </a:rPr>
              <a:t>Plan for an Independent Annual Financial Statement Audit and A-133 Audit when required and have an Audit Committee (if possible) or Finance Committee oversees the audit process and function.</a:t>
            </a:r>
          </a:p>
        </p:txBody>
      </p:sp>
      <p:sp>
        <p:nvSpPr>
          <p:cNvPr id="5"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AFF02A3B-6D15-4D58-B7EF-63B452D3D9B0}" type="slidenum">
              <a:rPr lang="en-US" altLang="en-US" sz="1400"/>
              <a:pPr>
                <a:spcBef>
                  <a:spcPct val="0"/>
                </a:spcBef>
                <a:buClrTx/>
                <a:buSzTx/>
                <a:buFontTx/>
                <a:buNone/>
              </a:pPr>
              <a:t>59</a:t>
            </a:fld>
            <a:endParaRPr lang="en-US" altLang="en-US" sz="1400" dirty="0"/>
          </a:p>
        </p:txBody>
      </p:sp>
    </p:spTree>
    <p:extLst>
      <p:ext uri="{BB962C8B-B14F-4D97-AF65-F5344CB8AC3E}">
        <p14:creationId xmlns:p14="http://schemas.microsoft.com/office/powerpoint/2010/main" val="3507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70892" y="1600200"/>
            <a:ext cx="8844708" cy="1143000"/>
          </a:xfrm>
        </p:spPr>
        <p:txBody>
          <a:bodyPr>
            <a:normAutofit/>
          </a:bodyPr>
          <a:lstStyle/>
          <a:p>
            <a:pPr algn="ctr" eaLnBrk="1" hangingPunct="1"/>
            <a:r>
              <a:rPr lang="en-US" altLang="en-US" sz="3000" dirty="0"/>
              <a:t>Unrelated Business Income Tax – UBIT</a:t>
            </a:r>
            <a:br>
              <a:rPr lang="en-US" altLang="en-US" sz="3000" dirty="0"/>
            </a:br>
            <a:r>
              <a:rPr lang="en-US" altLang="en-US" sz="3000" dirty="0"/>
              <a:t>Filing Requirements</a:t>
            </a:r>
          </a:p>
        </p:txBody>
      </p:sp>
      <p:sp>
        <p:nvSpPr>
          <p:cNvPr id="78851" name="Rectangle 3"/>
          <p:cNvSpPr>
            <a:spLocks noGrp="1" noChangeArrowheads="1"/>
          </p:cNvSpPr>
          <p:nvPr>
            <p:ph type="body" idx="1"/>
          </p:nvPr>
        </p:nvSpPr>
        <p:spPr>
          <a:xfrm>
            <a:off x="2133600" y="3124200"/>
            <a:ext cx="8229600" cy="3048000"/>
          </a:xfrm>
        </p:spPr>
        <p:txBody>
          <a:bodyPr/>
          <a:lstStyle/>
          <a:p>
            <a:pPr eaLnBrk="1" hangingPunct="1"/>
            <a:r>
              <a:rPr lang="en-US" altLang="en-US" dirty="0"/>
              <a:t>Form 990T </a:t>
            </a:r>
          </a:p>
          <a:p>
            <a:pPr eaLnBrk="1" hangingPunct="1"/>
            <a:r>
              <a:rPr lang="en-US" altLang="en-US" dirty="0"/>
              <a:t>Required if gross income from unrelated businesses is $1,000 or more (combined)</a:t>
            </a:r>
          </a:p>
          <a:p>
            <a:pPr eaLnBrk="1" hangingPunct="1"/>
            <a:r>
              <a:rPr lang="en-US" altLang="en-US" dirty="0"/>
              <a:t>Must file quarterly estimates if the tax is expected to be $500 or more</a:t>
            </a:r>
          </a:p>
        </p:txBody>
      </p:sp>
      <p:sp>
        <p:nvSpPr>
          <p:cNvPr id="4"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6</a:t>
            </a:fld>
            <a:endParaRPr lang="en-US" altLang="en-US" sz="1400" dirty="0"/>
          </a:p>
        </p:txBody>
      </p:sp>
    </p:spTree>
    <p:extLst>
      <p:ext uri="{BB962C8B-B14F-4D97-AF65-F5344CB8AC3E}">
        <p14:creationId xmlns:p14="http://schemas.microsoft.com/office/powerpoint/2010/main" val="1234731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amond(in)">
                                      <p:cBhvr>
                                        <p:cTn id="7" dur="10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diamond(in)">
                                      <p:cBhvr>
                                        <p:cTn id="12" dur="10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diamond(in)">
                                      <p:cBhvr>
                                        <p:cTn id="17" dur="1000"/>
                                        <p:tgtEl>
                                          <p:spTgt spid="78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2580640" y="1473445"/>
            <a:ext cx="7162800" cy="838200"/>
          </a:xfrm>
        </p:spPr>
        <p:txBody>
          <a:bodyPr>
            <a:normAutofit fontScale="90000"/>
          </a:bodyPr>
          <a:lstStyle/>
          <a:p>
            <a:pPr algn="ctr" eaLnBrk="1" hangingPunct="1"/>
            <a:r>
              <a:rPr lang="en-US" altLang="en-US" sz="2800" b="1" dirty="0">
                <a:latin typeface="Calibri" panose="020F0502020204030204" pitchFamily="34" charset="0"/>
                <a:ea typeface="ＭＳ Ｐゴシック" panose="020B0600070205080204" pitchFamily="34" charset="-128"/>
                <a:cs typeface="Century Gothic" panose="020B0502020202020204" pitchFamily="34" charset="0"/>
              </a:rPr>
              <a:t>Top Ten Lists for Fiscal Health and Sustainability</a:t>
            </a:r>
          </a:p>
        </p:txBody>
      </p:sp>
      <p:sp>
        <p:nvSpPr>
          <p:cNvPr id="4" name="Rectangle 3"/>
          <p:cNvSpPr txBox="1">
            <a:spLocks/>
          </p:cNvSpPr>
          <p:nvPr/>
        </p:nvSpPr>
        <p:spPr bwMode="auto">
          <a:xfrm>
            <a:off x="1788160" y="2402534"/>
            <a:ext cx="874776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dirty="0">
                <a:latin typeface="Calibri" panose="020F0502020204030204" pitchFamily="34" charset="0"/>
                <a:cs typeface="Calibri" panose="020F0502020204030204" pitchFamily="34" charset="0"/>
              </a:rPr>
              <a:t>Fiscal Sustainability Improvement:</a:t>
            </a:r>
          </a:p>
          <a:p>
            <a:pPr marL="0" indent="0">
              <a:buNone/>
              <a:defRPr/>
            </a:pPr>
            <a:endParaRPr lang="en-US" sz="2400" b="1" dirty="0">
              <a:latin typeface="Calibri" panose="020F0502020204030204" pitchFamily="34" charset="0"/>
              <a:cs typeface="Calibri" panose="020F0502020204030204" pitchFamily="34" charset="0"/>
            </a:endParaRPr>
          </a:p>
          <a:p>
            <a:pPr marL="457182" indent="-457182">
              <a:buFont typeface="+mj-lt"/>
              <a:buAutoNum type="arabicPeriod" startAt="9"/>
              <a:defRPr/>
            </a:pPr>
            <a:r>
              <a:rPr lang="en-US" sz="2400" dirty="0">
                <a:latin typeface="Calibri" panose="020F0502020204030204" pitchFamily="34" charset="0"/>
                <a:cs typeface="Calibri" panose="020F0502020204030204" pitchFamily="34" charset="0"/>
              </a:rPr>
              <a:t>Regularly review all grant agreements to ascertain that you are meeting all fiscal compliance requirements.</a:t>
            </a:r>
          </a:p>
          <a:p>
            <a:pPr marL="457182" indent="-457182">
              <a:buFont typeface="+mj-lt"/>
              <a:buAutoNum type="arabicPeriod" startAt="9"/>
              <a:defRPr/>
            </a:pPr>
            <a:endParaRPr lang="en-US" sz="2400" dirty="0">
              <a:latin typeface="Calibri" panose="020F0502020204030204" pitchFamily="34" charset="0"/>
              <a:cs typeface="Calibri" panose="020F0502020204030204" pitchFamily="34" charset="0"/>
            </a:endParaRPr>
          </a:p>
          <a:p>
            <a:pPr marL="457182" indent="-457182">
              <a:buFont typeface="+mj-lt"/>
              <a:buAutoNum type="arabicPeriod" startAt="9"/>
              <a:defRPr/>
            </a:pPr>
            <a:r>
              <a:rPr lang="en-US" sz="2400" dirty="0">
                <a:latin typeface="Calibri" panose="020F0502020204030204" pitchFamily="34" charset="0"/>
                <a:cs typeface="Calibri" panose="020F0502020204030204" pitchFamily="34" charset="0"/>
              </a:rPr>
              <a:t>Schedule quarterly update and compliance meetings with your external granting officers and maintain a transparent fiscal relationship with them that fosters a culture for sharing compliance and financial information.</a:t>
            </a:r>
          </a:p>
          <a:p>
            <a:pPr marL="0" indent="0">
              <a:buNone/>
              <a:defRPr/>
            </a:pPr>
            <a:endParaRPr lang="en-US" sz="2400" dirty="0"/>
          </a:p>
        </p:txBody>
      </p:sp>
      <p:sp>
        <p:nvSpPr>
          <p:cNvPr id="5"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AFF02A3B-6D15-4D58-B7EF-63B452D3D9B0}" type="slidenum">
              <a:rPr lang="en-US" altLang="en-US" sz="1400"/>
              <a:pPr>
                <a:spcBef>
                  <a:spcPct val="0"/>
                </a:spcBef>
                <a:buClrTx/>
                <a:buSzTx/>
                <a:buFontTx/>
                <a:buNone/>
              </a:pPr>
              <a:t>60</a:t>
            </a:fld>
            <a:endParaRPr lang="en-US" altLang="en-US" sz="1400" dirty="0"/>
          </a:p>
        </p:txBody>
      </p:sp>
    </p:spTree>
    <p:extLst>
      <p:ext uri="{BB962C8B-B14F-4D97-AF65-F5344CB8AC3E}">
        <p14:creationId xmlns:p14="http://schemas.microsoft.com/office/powerpoint/2010/main" val="235993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a:xfrm>
            <a:off x="2857500" y="1438068"/>
            <a:ext cx="6477000" cy="838200"/>
          </a:xfrm>
        </p:spPr>
        <p:txBody>
          <a:bodyPr>
            <a:normAutofit fontScale="90000"/>
          </a:bodyPr>
          <a:lstStyle/>
          <a:p>
            <a:pPr algn="ctr" eaLnBrk="1" hangingPunct="1"/>
            <a:r>
              <a:rPr lang="en-US" altLang="en-US" sz="2800" b="1" dirty="0">
                <a:latin typeface="Calibri" panose="020F0502020204030204" pitchFamily="34" charset="0"/>
                <a:ea typeface="ＭＳ Ｐゴシック" panose="020B0600070205080204" pitchFamily="34" charset="-128"/>
                <a:cs typeface="Century Gothic" panose="020B0502020202020204" pitchFamily="34" charset="0"/>
              </a:rPr>
              <a:t>Top Ten Lists for Fiscal Health and Sustainability</a:t>
            </a:r>
          </a:p>
        </p:txBody>
      </p:sp>
      <p:sp>
        <p:nvSpPr>
          <p:cNvPr id="15363" name="Rectangle 3"/>
          <p:cNvSpPr>
            <a:spLocks noGrp="1"/>
          </p:cNvSpPr>
          <p:nvPr>
            <p:ph type="body" idx="4294967295"/>
          </p:nvPr>
        </p:nvSpPr>
        <p:spPr>
          <a:xfrm>
            <a:off x="1028241" y="2276268"/>
            <a:ext cx="10080434" cy="4076700"/>
          </a:xfrm>
        </p:spPr>
        <p:txBody>
          <a:bodyPr>
            <a:normAutofit/>
          </a:bodyPr>
          <a:lstStyle/>
          <a:p>
            <a:pPr marL="0" indent="0">
              <a:buNone/>
              <a:defRPr/>
            </a:pPr>
            <a:r>
              <a:rPr lang="en-US" b="1" dirty="0"/>
              <a:t>Effective Fiscal and Financial Sustainability:</a:t>
            </a:r>
          </a:p>
          <a:p>
            <a:pPr marL="0" indent="0">
              <a:buNone/>
              <a:defRPr/>
            </a:pPr>
            <a:endParaRPr lang="en-US" sz="2000" dirty="0">
              <a:latin typeface="Calibri" pitchFamily="34" charset="0"/>
              <a:cs typeface="Calibri" pitchFamily="34" charset="0"/>
            </a:endParaRPr>
          </a:p>
          <a:p>
            <a:pPr>
              <a:defRPr/>
            </a:pPr>
            <a:r>
              <a:rPr lang="en-US" sz="2000" dirty="0">
                <a:latin typeface="Calibri" pitchFamily="34" charset="0"/>
                <a:cs typeface="Calibri" pitchFamily="34" charset="0"/>
              </a:rPr>
              <a:t>Select One Fiscal and Financial Sustainability Tip and Discuss Why it is Important and How You Can Implement Better Controls and Enhance Accounting Policies and Procedures in this Area:</a:t>
            </a:r>
          </a:p>
          <a:p>
            <a:pPr>
              <a:defRPr/>
            </a:pPr>
            <a:r>
              <a:rPr lang="en-US" sz="2000" dirty="0">
                <a:latin typeface="Calibri" pitchFamily="34" charset="0"/>
                <a:cs typeface="Calibri" pitchFamily="34" charset="0"/>
              </a:rPr>
              <a:t>Tip #____ Selected</a:t>
            </a:r>
          </a:p>
          <a:p>
            <a:pPr>
              <a:defRPr/>
            </a:pPr>
            <a:r>
              <a:rPr lang="en-US" sz="2000" dirty="0">
                <a:latin typeface="Calibri" pitchFamily="34" charset="0"/>
                <a:cs typeface="Calibri" pitchFamily="34" charset="0"/>
              </a:rPr>
              <a:t>Discussion: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AFF02A3B-6D15-4D58-B7EF-63B452D3D9B0}" type="slidenum">
              <a:rPr lang="en-US" altLang="en-US" sz="1400"/>
              <a:pPr>
                <a:spcBef>
                  <a:spcPct val="0"/>
                </a:spcBef>
                <a:buClrTx/>
                <a:buSzTx/>
                <a:buFontTx/>
                <a:buNone/>
              </a:pPr>
              <a:t>61</a:t>
            </a:fld>
            <a:endParaRPr lang="en-US" altLang="en-US" sz="1400" dirty="0"/>
          </a:p>
        </p:txBody>
      </p:sp>
    </p:spTree>
    <p:extLst>
      <p:ext uri="{BB962C8B-B14F-4D97-AF65-F5344CB8AC3E}">
        <p14:creationId xmlns:p14="http://schemas.microsoft.com/office/powerpoint/2010/main" val="131726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15808" y="1600200"/>
            <a:ext cx="8899793" cy="1143000"/>
          </a:xfrm>
        </p:spPr>
        <p:txBody>
          <a:bodyPr>
            <a:normAutofit/>
          </a:bodyPr>
          <a:lstStyle/>
          <a:p>
            <a:pPr algn="ctr" eaLnBrk="1" hangingPunct="1"/>
            <a:r>
              <a:rPr lang="en-US" altLang="en-US" sz="3000" dirty="0"/>
              <a:t>Unrelated Business Income Tax – UBIT</a:t>
            </a:r>
            <a:br>
              <a:rPr lang="en-US" altLang="en-US" sz="3000" dirty="0"/>
            </a:br>
            <a:r>
              <a:rPr lang="en-US" altLang="en-US" sz="3000" dirty="0"/>
              <a:t>Examples</a:t>
            </a:r>
          </a:p>
        </p:txBody>
      </p:sp>
      <p:sp>
        <p:nvSpPr>
          <p:cNvPr id="79875" name="Rectangle 3"/>
          <p:cNvSpPr>
            <a:spLocks noGrp="1" noChangeArrowheads="1"/>
          </p:cNvSpPr>
          <p:nvPr>
            <p:ph type="body" idx="1"/>
          </p:nvPr>
        </p:nvSpPr>
        <p:spPr>
          <a:xfrm>
            <a:off x="2133600" y="3124200"/>
            <a:ext cx="8229600" cy="3048000"/>
          </a:xfrm>
        </p:spPr>
        <p:txBody>
          <a:bodyPr/>
          <a:lstStyle/>
          <a:p>
            <a:pPr eaLnBrk="1" hangingPunct="1">
              <a:lnSpc>
                <a:spcPct val="90000"/>
              </a:lnSpc>
            </a:pPr>
            <a:r>
              <a:rPr lang="en-US" altLang="en-US"/>
              <a:t>Examples of unrelated business income – UBI:</a:t>
            </a:r>
          </a:p>
          <a:p>
            <a:pPr lvl="1" eaLnBrk="1" hangingPunct="1">
              <a:lnSpc>
                <a:spcPct val="90000"/>
              </a:lnSpc>
            </a:pPr>
            <a:r>
              <a:rPr lang="en-US" altLang="en-US"/>
              <a:t>Sale of mailing lists to business firms</a:t>
            </a:r>
          </a:p>
          <a:p>
            <a:pPr lvl="1" eaLnBrk="1" hangingPunct="1">
              <a:lnSpc>
                <a:spcPct val="90000"/>
              </a:lnSpc>
            </a:pPr>
            <a:r>
              <a:rPr lang="en-US" altLang="en-US"/>
              <a:t>Services provided with a lease</a:t>
            </a:r>
          </a:p>
          <a:p>
            <a:pPr lvl="1" eaLnBrk="1" hangingPunct="1">
              <a:lnSpc>
                <a:spcPct val="90000"/>
              </a:lnSpc>
            </a:pPr>
            <a:r>
              <a:rPr lang="en-US" altLang="en-US"/>
              <a:t>Sales of advertising space in a periodical</a:t>
            </a:r>
          </a:p>
          <a:p>
            <a:pPr lvl="1" eaLnBrk="1" hangingPunct="1">
              <a:lnSpc>
                <a:spcPct val="90000"/>
              </a:lnSpc>
            </a:pPr>
            <a:r>
              <a:rPr lang="en-US" altLang="en-US"/>
              <a:t>Rental income from debt financed real property</a:t>
            </a:r>
          </a:p>
          <a:p>
            <a:pPr lvl="1" eaLnBrk="1" hangingPunct="1">
              <a:lnSpc>
                <a:spcPct val="90000"/>
              </a:lnSpc>
            </a:pPr>
            <a:r>
              <a:rPr lang="en-US" altLang="en-US"/>
              <a:t>Management and administrative fees from unrelated parties</a:t>
            </a:r>
          </a:p>
        </p:txBody>
      </p:sp>
      <p:sp>
        <p:nvSpPr>
          <p:cNvPr id="4"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7</a:t>
            </a:fld>
            <a:endParaRPr lang="en-US" altLang="en-US" sz="1400" dirty="0"/>
          </a:p>
        </p:txBody>
      </p:sp>
    </p:spTree>
    <p:extLst>
      <p:ext uri="{BB962C8B-B14F-4D97-AF65-F5344CB8AC3E}">
        <p14:creationId xmlns:p14="http://schemas.microsoft.com/office/powerpoint/2010/main" val="25023735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1000"/>
                                        <p:tgtEl>
                                          <p:spTgt spid="79875">
                                            <p:txEl>
                                              <p:pRg st="0" end="0"/>
                                            </p:txEl>
                                          </p:spTgt>
                                        </p:tgtEl>
                                      </p:cBhvr>
                                    </p:animEffect>
                                    <p:anim calcmode="lin" valueType="num">
                                      <p:cBhvr>
                                        <p:cTn id="8" dur="10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98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9875">
                                            <p:txEl>
                                              <p:pRg st="1" end="1"/>
                                            </p:txEl>
                                          </p:spTgt>
                                        </p:tgtEl>
                                        <p:attrNameLst>
                                          <p:attrName>style.visibility</p:attrName>
                                        </p:attrNameLst>
                                      </p:cBhvr>
                                      <p:to>
                                        <p:strVal val="visible"/>
                                      </p:to>
                                    </p:set>
                                    <p:animEffect transition="in" filter="fade">
                                      <p:cBhvr>
                                        <p:cTn id="14" dur="1000"/>
                                        <p:tgtEl>
                                          <p:spTgt spid="79875">
                                            <p:txEl>
                                              <p:pRg st="1" end="1"/>
                                            </p:txEl>
                                          </p:spTgt>
                                        </p:tgtEl>
                                      </p:cBhvr>
                                    </p:animEffect>
                                    <p:anim calcmode="lin" valueType="num">
                                      <p:cBhvr>
                                        <p:cTn id="15" dur="10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98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9875">
                                            <p:txEl>
                                              <p:pRg st="2" end="2"/>
                                            </p:txEl>
                                          </p:spTgt>
                                        </p:tgtEl>
                                        <p:attrNameLst>
                                          <p:attrName>style.visibility</p:attrName>
                                        </p:attrNameLst>
                                      </p:cBhvr>
                                      <p:to>
                                        <p:strVal val="visible"/>
                                      </p:to>
                                    </p:set>
                                    <p:animEffect transition="in" filter="fade">
                                      <p:cBhvr>
                                        <p:cTn id="21" dur="1000"/>
                                        <p:tgtEl>
                                          <p:spTgt spid="79875">
                                            <p:txEl>
                                              <p:pRg st="2" end="2"/>
                                            </p:txEl>
                                          </p:spTgt>
                                        </p:tgtEl>
                                      </p:cBhvr>
                                    </p:animEffect>
                                    <p:anim calcmode="lin" valueType="num">
                                      <p:cBhvr>
                                        <p:cTn id="22" dur="10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98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Effect transition="in" filter="fade">
                                      <p:cBhvr>
                                        <p:cTn id="28" dur="1000"/>
                                        <p:tgtEl>
                                          <p:spTgt spid="79875">
                                            <p:txEl>
                                              <p:pRg st="3" end="3"/>
                                            </p:txEl>
                                          </p:spTgt>
                                        </p:tgtEl>
                                      </p:cBhvr>
                                    </p:animEffect>
                                    <p:anim calcmode="lin" valueType="num">
                                      <p:cBhvr>
                                        <p:cTn id="29" dur="10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98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9875">
                                            <p:txEl>
                                              <p:pRg st="4" end="4"/>
                                            </p:txEl>
                                          </p:spTgt>
                                        </p:tgtEl>
                                        <p:attrNameLst>
                                          <p:attrName>style.visibility</p:attrName>
                                        </p:attrNameLst>
                                      </p:cBhvr>
                                      <p:to>
                                        <p:strVal val="visible"/>
                                      </p:to>
                                    </p:set>
                                    <p:animEffect transition="in" filter="fade">
                                      <p:cBhvr>
                                        <p:cTn id="35" dur="1000"/>
                                        <p:tgtEl>
                                          <p:spTgt spid="79875">
                                            <p:txEl>
                                              <p:pRg st="4" end="4"/>
                                            </p:txEl>
                                          </p:spTgt>
                                        </p:tgtEl>
                                      </p:cBhvr>
                                    </p:animEffect>
                                    <p:anim calcmode="lin" valueType="num">
                                      <p:cBhvr>
                                        <p:cTn id="36" dur="10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98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9875">
                                            <p:txEl>
                                              <p:pRg st="5" end="5"/>
                                            </p:txEl>
                                          </p:spTgt>
                                        </p:tgtEl>
                                        <p:attrNameLst>
                                          <p:attrName>style.visibility</p:attrName>
                                        </p:attrNameLst>
                                      </p:cBhvr>
                                      <p:to>
                                        <p:strVal val="visible"/>
                                      </p:to>
                                    </p:set>
                                    <p:animEffect transition="in" filter="fade">
                                      <p:cBhvr>
                                        <p:cTn id="42" dur="1000"/>
                                        <p:tgtEl>
                                          <p:spTgt spid="79875">
                                            <p:txEl>
                                              <p:pRg st="5" end="5"/>
                                            </p:txEl>
                                          </p:spTgt>
                                        </p:tgtEl>
                                      </p:cBhvr>
                                    </p:animEffect>
                                    <p:anim calcmode="lin" valueType="num">
                                      <p:cBhvr>
                                        <p:cTn id="43" dur="1000" fill="hold"/>
                                        <p:tgtEl>
                                          <p:spTgt spid="7987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98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41373" y="1600200"/>
            <a:ext cx="9074227" cy="1143000"/>
          </a:xfrm>
        </p:spPr>
        <p:txBody>
          <a:bodyPr>
            <a:normAutofit/>
          </a:bodyPr>
          <a:lstStyle/>
          <a:p>
            <a:pPr algn="ctr" eaLnBrk="1" hangingPunct="1"/>
            <a:r>
              <a:rPr lang="en-US" altLang="en-US" sz="3000" dirty="0"/>
              <a:t>Unrelated Business Income Tax – UBIT</a:t>
            </a:r>
            <a:br>
              <a:rPr lang="en-US" altLang="en-US" sz="3000" dirty="0"/>
            </a:br>
            <a:r>
              <a:rPr lang="en-US" altLang="en-US" sz="3000" dirty="0"/>
              <a:t>Excluded Activities</a:t>
            </a:r>
          </a:p>
        </p:txBody>
      </p:sp>
      <p:sp>
        <p:nvSpPr>
          <p:cNvPr id="80899" name="Rectangle 3"/>
          <p:cNvSpPr>
            <a:spLocks noGrp="1" noChangeArrowheads="1"/>
          </p:cNvSpPr>
          <p:nvPr>
            <p:ph type="body" idx="1"/>
          </p:nvPr>
        </p:nvSpPr>
        <p:spPr>
          <a:xfrm>
            <a:off x="2133600" y="3124200"/>
            <a:ext cx="8229600" cy="3048000"/>
          </a:xfrm>
        </p:spPr>
        <p:txBody>
          <a:bodyPr/>
          <a:lstStyle/>
          <a:p>
            <a:pPr eaLnBrk="1" hangingPunct="1">
              <a:lnSpc>
                <a:spcPct val="90000"/>
              </a:lnSpc>
            </a:pPr>
            <a:r>
              <a:rPr lang="en-US" altLang="en-US" b="1" dirty="0"/>
              <a:t>Excluded activities:</a:t>
            </a:r>
          </a:p>
          <a:p>
            <a:pPr lvl="1" eaLnBrk="1" hangingPunct="1">
              <a:lnSpc>
                <a:spcPct val="90000"/>
              </a:lnSpc>
            </a:pPr>
            <a:r>
              <a:rPr lang="en-US" altLang="en-US" dirty="0"/>
              <a:t>Volunteer workforce</a:t>
            </a:r>
          </a:p>
          <a:p>
            <a:pPr lvl="1" eaLnBrk="1" hangingPunct="1">
              <a:lnSpc>
                <a:spcPct val="90000"/>
              </a:lnSpc>
            </a:pPr>
            <a:r>
              <a:rPr lang="en-US" altLang="en-US" dirty="0"/>
              <a:t>Substantially all of the work must be performed by volunteers</a:t>
            </a:r>
          </a:p>
          <a:p>
            <a:pPr lvl="1" eaLnBrk="1" hangingPunct="1">
              <a:lnSpc>
                <a:spcPct val="90000"/>
              </a:lnSpc>
            </a:pPr>
            <a:r>
              <a:rPr lang="en-US" altLang="en-US" dirty="0"/>
              <a:t>Qualified sponsorship activities</a:t>
            </a:r>
          </a:p>
          <a:p>
            <a:pPr lvl="1" eaLnBrk="1" hangingPunct="1">
              <a:lnSpc>
                <a:spcPct val="90000"/>
              </a:lnSpc>
            </a:pPr>
            <a:r>
              <a:rPr lang="en-US" altLang="en-US" dirty="0"/>
              <a:t>Selling of donated merchandise</a:t>
            </a:r>
          </a:p>
          <a:p>
            <a:pPr lvl="1" eaLnBrk="1" hangingPunct="1">
              <a:lnSpc>
                <a:spcPct val="90000"/>
              </a:lnSpc>
            </a:pPr>
            <a:r>
              <a:rPr lang="en-US" altLang="en-US" dirty="0"/>
              <a:t>Exception for conventions and trade shows</a:t>
            </a:r>
          </a:p>
        </p:txBody>
      </p:sp>
      <p:sp>
        <p:nvSpPr>
          <p:cNvPr id="4"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8</a:t>
            </a:fld>
            <a:endParaRPr lang="en-US" altLang="en-US" sz="1400" dirty="0"/>
          </a:p>
        </p:txBody>
      </p:sp>
    </p:spTree>
    <p:extLst>
      <p:ext uri="{BB962C8B-B14F-4D97-AF65-F5344CB8AC3E}">
        <p14:creationId xmlns:p14="http://schemas.microsoft.com/office/powerpoint/2010/main" val="1551914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1000"/>
                                        <p:tgtEl>
                                          <p:spTgt spid="80899">
                                            <p:txEl>
                                              <p:pRg st="0" end="0"/>
                                            </p:txEl>
                                          </p:spTgt>
                                        </p:tgtEl>
                                      </p:cBhvr>
                                    </p:animEffect>
                                    <p:anim calcmode="lin" valueType="num">
                                      <p:cBhvr>
                                        <p:cTn id="8" dur="10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08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fade">
                                      <p:cBhvr>
                                        <p:cTn id="12" dur="1000"/>
                                        <p:tgtEl>
                                          <p:spTgt spid="80899">
                                            <p:txEl>
                                              <p:pRg st="1" end="1"/>
                                            </p:txEl>
                                          </p:spTgt>
                                        </p:tgtEl>
                                      </p:cBhvr>
                                    </p:animEffect>
                                    <p:anim calcmode="lin" valueType="num">
                                      <p:cBhvr>
                                        <p:cTn id="13" dur="10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089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fade">
                                      <p:cBhvr>
                                        <p:cTn id="17" dur="1000"/>
                                        <p:tgtEl>
                                          <p:spTgt spid="80899">
                                            <p:txEl>
                                              <p:pRg st="2" end="2"/>
                                            </p:txEl>
                                          </p:spTgt>
                                        </p:tgtEl>
                                      </p:cBhvr>
                                    </p:animEffect>
                                    <p:anim calcmode="lin" valueType="num">
                                      <p:cBhvr>
                                        <p:cTn id="18" dur="10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089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fade">
                                      <p:cBhvr>
                                        <p:cTn id="22" dur="1000"/>
                                        <p:tgtEl>
                                          <p:spTgt spid="80899">
                                            <p:txEl>
                                              <p:pRg st="3" end="3"/>
                                            </p:txEl>
                                          </p:spTgt>
                                        </p:tgtEl>
                                      </p:cBhvr>
                                    </p:animEffect>
                                    <p:anim calcmode="lin" valueType="num">
                                      <p:cBhvr>
                                        <p:cTn id="23" dur="10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089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fade">
                                      <p:cBhvr>
                                        <p:cTn id="27" dur="1000"/>
                                        <p:tgtEl>
                                          <p:spTgt spid="80899">
                                            <p:txEl>
                                              <p:pRg st="4" end="4"/>
                                            </p:txEl>
                                          </p:spTgt>
                                        </p:tgtEl>
                                      </p:cBhvr>
                                    </p:animEffect>
                                    <p:anim calcmode="lin" valueType="num">
                                      <p:cBhvr>
                                        <p:cTn id="28" dur="10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089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0899">
                                            <p:txEl>
                                              <p:pRg st="5" end="5"/>
                                            </p:txEl>
                                          </p:spTgt>
                                        </p:tgtEl>
                                        <p:attrNameLst>
                                          <p:attrName>style.visibility</p:attrName>
                                        </p:attrNameLst>
                                      </p:cBhvr>
                                      <p:to>
                                        <p:strVal val="visible"/>
                                      </p:to>
                                    </p:set>
                                    <p:animEffect transition="in" filter="fade">
                                      <p:cBhvr>
                                        <p:cTn id="32" dur="1000"/>
                                        <p:tgtEl>
                                          <p:spTgt spid="80899">
                                            <p:txEl>
                                              <p:pRg st="5" end="5"/>
                                            </p:txEl>
                                          </p:spTgt>
                                        </p:tgtEl>
                                      </p:cBhvr>
                                    </p:animEffect>
                                    <p:anim calcmode="lin" valueType="num">
                                      <p:cBhvr>
                                        <p:cTn id="33" dur="10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08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10868" y="1600200"/>
            <a:ext cx="9404733" cy="1143000"/>
          </a:xfrm>
        </p:spPr>
        <p:txBody>
          <a:bodyPr>
            <a:normAutofit/>
          </a:bodyPr>
          <a:lstStyle/>
          <a:p>
            <a:pPr algn="ctr" eaLnBrk="1" hangingPunct="1"/>
            <a:r>
              <a:rPr lang="en-US" altLang="en-US" sz="3000" dirty="0"/>
              <a:t>Unrelated Business Income Tax – UBIT</a:t>
            </a:r>
            <a:br>
              <a:rPr lang="en-US" altLang="en-US" sz="3000" dirty="0"/>
            </a:br>
            <a:r>
              <a:rPr lang="en-US" altLang="en-US" sz="3000" dirty="0"/>
              <a:t>Excluded Activities</a:t>
            </a:r>
          </a:p>
        </p:txBody>
      </p:sp>
      <p:sp>
        <p:nvSpPr>
          <p:cNvPr id="81923" name="Rectangle 3"/>
          <p:cNvSpPr>
            <a:spLocks noGrp="1" noChangeArrowheads="1"/>
          </p:cNvSpPr>
          <p:nvPr>
            <p:ph type="body" idx="1"/>
          </p:nvPr>
        </p:nvSpPr>
        <p:spPr>
          <a:xfrm>
            <a:off x="2133600" y="3124200"/>
            <a:ext cx="8229600" cy="3048000"/>
          </a:xfrm>
        </p:spPr>
        <p:txBody>
          <a:bodyPr/>
          <a:lstStyle/>
          <a:p>
            <a:pPr eaLnBrk="1" hangingPunct="1"/>
            <a:r>
              <a:rPr lang="en-US" altLang="en-US" b="1"/>
              <a:t>Qualified sponsorship activities:</a:t>
            </a:r>
            <a:endParaRPr lang="en-US" altLang="en-US"/>
          </a:p>
          <a:p>
            <a:pPr lvl="1" eaLnBrk="1" hangingPunct="1"/>
            <a:r>
              <a:rPr lang="en-US" altLang="en-US"/>
              <a:t>Payment is made where no substantial benefit other than the use or acknowledgment of the business’ name, logo or product lines in connection with the organization’s activities is received.</a:t>
            </a:r>
          </a:p>
          <a:p>
            <a:pPr lvl="1" eaLnBrk="1" hangingPunct="1"/>
            <a:r>
              <a:rPr lang="en-US" altLang="en-US"/>
              <a:t>Use or acknowledgment does not include advertising the sponsor’s products or services.</a:t>
            </a:r>
          </a:p>
        </p:txBody>
      </p:sp>
      <p:sp>
        <p:nvSpPr>
          <p:cNvPr id="4" name="Slide Number Placeholder 4"/>
          <p:cNvSpPr txBox="1">
            <a:spLocks/>
          </p:cNvSpPr>
          <p:nvPr/>
        </p:nvSpPr>
        <p:spPr>
          <a:xfrm>
            <a:off x="8305800" y="6172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400"/>
              <a:pPr>
                <a:spcBef>
                  <a:spcPct val="0"/>
                </a:spcBef>
                <a:buClrTx/>
                <a:buSzTx/>
                <a:buFontTx/>
                <a:buNone/>
              </a:pPr>
              <a:t>9</a:t>
            </a:fld>
            <a:endParaRPr lang="en-US" altLang="en-US" sz="1400" dirty="0"/>
          </a:p>
        </p:txBody>
      </p:sp>
    </p:spTree>
    <p:extLst>
      <p:ext uri="{BB962C8B-B14F-4D97-AF65-F5344CB8AC3E}">
        <p14:creationId xmlns:p14="http://schemas.microsoft.com/office/powerpoint/2010/main" val="2897678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1000"/>
                                        <p:tgtEl>
                                          <p:spTgt spid="81923">
                                            <p:txEl>
                                              <p:pRg st="0" end="0"/>
                                            </p:txEl>
                                          </p:spTgt>
                                        </p:tgtEl>
                                      </p:cBhvr>
                                    </p:animEffect>
                                    <p:anim calcmode="lin" valueType="num">
                                      <p:cBhvr>
                                        <p:cTn id="8" dur="10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fade">
                                      <p:cBhvr>
                                        <p:cTn id="12" dur="1000"/>
                                        <p:tgtEl>
                                          <p:spTgt spid="81923">
                                            <p:txEl>
                                              <p:pRg st="1" end="1"/>
                                            </p:txEl>
                                          </p:spTgt>
                                        </p:tgtEl>
                                      </p:cBhvr>
                                    </p:animEffect>
                                    <p:anim calcmode="lin" valueType="num">
                                      <p:cBhvr>
                                        <p:cTn id="13" dur="10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19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fade">
                                      <p:cBhvr>
                                        <p:cTn id="17" dur="1000"/>
                                        <p:tgtEl>
                                          <p:spTgt spid="81923">
                                            <p:txEl>
                                              <p:pRg st="2" end="2"/>
                                            </p:txEl>
                                          </p:spTgt>
                                        </p:tgtEl>
                                      </p:cBhvr>
                                    </p:animEffect>
                                    <p:anim calcmode="lin" valueType="num">
                                      <p:cBhvr>
                                        <p:cTn id="18" dur="10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19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043C1C95BA4F4686EEABDD0D1E9525" ma:contentTypeVersion="12" ma:contentTypeDescription="Create a new document." ma:contentTypeScope="" ma:versionID="ea42d3ea3253732df47bb26668d94e53">
  <xsd:schema xmlns:xsd="http://www.w3.org/2001/XMLSchema" xmlns:xs="http://www.w3.org/2001/XMLSchema" xmlns:p="http://schemas.microsoft.com/office/2006/metadata/properties" xmlns:ns3="6e33e75c-50be-4abb-9672-56d9f35a3f63" xmlns:ns4="31e6c30e-abd6-48e8-917e-3920e88d4412" targetNamespace="http://schemas.microsoft.com/office/2006/metadata/properties" ma:root="true" ma:fieldsID="fac5e747b7596e08e62beb7a49fe6a1e" ns3:_="" ns4:_="">
    <xsd:import namespace="6e33e75c-50be-4abb-9672-56d9f35a3f63"/>
    <xsd:import namespace="31e6c30e-abd6-48e8-917e-3920e88d44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3e75c-50be-4abb-9672-56d9f35a3f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e6c30e-abd6-48e8-917e-3920e88d44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CD9579-591F-4DE4-ACB2-42633D03EC6C}">
  <ds:schemaRef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purl.org/dc/terms/"/>
    <ds:schemaRef ds:uri="31e6c30e-abd6-48e8-917e-3920e88d4412"/>
    <ds:schemaRef ds:uri="6e33e75c-50be-4abb-9672-56d9f35a3f63"/>
    <ds:schemaRef ds:uri="http://purl.org/dc/dcmitype/"/>
  </ds:schemaRefs>
</ds:datastoreItem>
</file>

<file path=customXml/itemProps2.xml><?xml version="1.0" encoding="utf-8"?>
<ds:datastoreItem xmlns:ds="http://schemas.openxmlformats.org/officeDocument/2006/customXml" ds:itemID="{93547F71-2E5C-4A84-9082-CC33C26DCA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3e75c-50be-4abb-9672-56d9f35a3f63"/>
    <ds:schemaRef ds:uri="31e6c30e-abd6-48e8-917e-3920e88d44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1B3B76-432B-4955-9088-5190EFE633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TotalTime>
  <Words>3610</Words>
  <Application>Microsoft Office PowerPoint</Application>
  <PresentationFormat>Widescreen</PresentationFormat>
  <Paragraphs>612</Paragraphs>
  <Slides>61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Calibri Light</vt:lpstr>
      <vt:lpstr>Helvetica</vt:lpstr>
      <vt:lpstr>Tahoma</vt:lpstr>
      <vt:lpstr>Wingdings</vt:lpstr>
      <vt:lpstr>Office Theme</vt:lpstr>
      <vt:lpstr>“EXECUTIVE FINANCE”</vt:lpstr>
      <vt:lpstr>   LEARNING OBJECTIVES   You Will Learn About:</vt:lpstr>
      <vt:lpstr>UBIT Concerns  Unrelated Business Income Tax</vt:lpstr>
      <vt:lpstr>Unrelated Business Income Tax – UBIT General </vt:lpstr>
      <vt:lpstr>Unrelated Business Income Tax – UBIT General </vt:lpstr>
      <vt:lpstr>Unrelated Business Income Tax – UBIT Filing Requirements</vt:lpstr>
      <vt:lpstr>Unrelated Business Income Tax – UBIT Examples</vt:lpstr>
      <vt:lpstr>Unrelated Business Income Tax – UBIT Excluded Activities</vt:lpstr>
      <vt:lpstr>Unrelated Business Income Tax – UBIT Excluded Activities</vt:lpstr>
      <vt:lpstr>Unrelated Business Income Tax – UBIT Excluded Activities</vt:lpstr>
      <vt:lpstr>Unrelated Business Income Tax – UBIT Sponsorship Vs. Advertising</vt:lpstr>
      <vt:lpstr>Unrelated Business Income Tax – UBIT Internet</vt:lpstr>
      <vt:lpstr>Unrelated Business Income Tax – UBIT Internet</vt:lpstr>
      <vt:lpstr>Unrelated Business Income Tax – UBIT Internet</vt:lpstr>
      <vt:lpstr>Different Types of Financial and Accounting Services</vt:lpstr>
      <vt:lpstr>Accounting Services – Types &gt;</vt:lpstr>
      <vt:lpstr>Financial Statement Audit</vt:lpstr>
      <vt:lpstr>Financial Statement Audit</vt:lpstr>
      <vt:lpstr>Financial Statement Audit</vt:lpstr>
      <vt:lpstr>Internal Accounting Controls  Basic Building Blocks</vt:lpstr>
      <vt:lpstr>Internal Accounting Controls (IAC)</vt:lpstr>
      <vt:lpstr>Internal Accounting Controls (IAC)</vt:lpstr>
      <vt:lpstr>Covering the Basics and Lowering Your Risk</vt:lpstr>
      <vt:lpstr>Covering the Basics and Lowering Your Risk</vt:lpstr>
      <vt:lpstr>Covering the Basics and Lowering Your Risk</vt:lpstr>
      <vt:lpstr>Covering the Basics and Lowering Your Risk</vt:lpstr>
      <vt:lpstr>Covering the Basics and Lowering Your Risk</vt:lpstr>
      <vt:lpstr>Internal Accounting Controls (IAC)</vt:lpstr>
      <vt:lpstr>Internal Accounting Controls (IAC)</vt:lpstr>
      <vt:lpstr>Internal Accounting Controls (IAC)</vt:lpstr>
      <vt:lpstr>Internal Accounting Controls (IAC)</vt:lpstr>
      <vt:lpstr>Internal Accounting Controls (IAC)</vt:lpstr>
      <vt:lpstr>Internal Accounting Controls (IAC)</vt:lpstr>
      <vt:lpstr>Internal Accounting Controls (IAC)</vt:lpstr>
      <vt:lpstr>Internal Accounting Controls (IAC)</vt:lpstr>
      <vt:lpstr>CASE STUDY - #2  “Top Ten Control Areas” Identifying Risks and Appropriate Mitigating Controls  Small Group Problem Solving</vt:lpstr>
      <vt:lpstr>Internal Accounting Controls - (IAC) Top Ten Control Areas</vt:lpstr>
      <vt:lpstr>Internal Accounting Controls - (IAC) Top Ten Control Areas</vt:lpstr>
      <vt:lpstr>Internal Accounting Controls (IAC) Top Ten Control Areas</vt:lpstr>
      <vt:lpstr>Internal Accounting Controls (IAC) Top Ten Control Areas</vt:lpstr>
      <vt:lpstr>Internal Accounting Controls (IAC) Top Ten Control Areas</vt:lpstr>
      <vt:lpstr>Internal Accounting Controls (IAC) Top Ten Control Areas</vt:lpstr>
      <vt:lpstr>Internal Accounting Controls (IAC) Top Ten Control Areas</vt:lpstr>
      <vt:lpstr>Internal Accounting Controls (IAC) Top Ten Control Areas</vt:lpstr>
      <vt:lpstr>Internal Accounting Controls (IAC) Top Ten Control Areas</vt:lpstr>
      <vt:lpstr>Internal Accounting Controls (IAC) Top Ten Control Areas</vt:lpstr>
      <vt:lpstr>Effective Financial Messaging  to Boards  Financial Dashboards</vt:lpstr>
      <vt:lpstr>Essential Financial Communication and Messaging to Boards: “Finding the Perfect Balance”</vt:lpstr>
      <vt:lpstr>Three Dimensions of Financial Messaging</vt:lpstr>
      <vt:lpstr>Think/Process Three-Dimensionally</vt:lpstr>
      <vt:lpstr>Financial Messaging Core Goals</vt:lpstr>
      <vt:lpstr>Financial Messaging Tools: Dashboards</vt:lpstr>
      <vt:lpstr>Financial Messaging Tools: Dashboards</vt:lpstr>
      <vt:lpstr>Financial Messaging Tools: Dashboards</vt:lpstr>
      <vt:lpstr>Top Ten Lists for Fiscal and Financial Health and Sustainability</vt:lpstr>
      <vt:lpstr>Top Ten Lists for Fiscal Health and Sustainability</vt:lpstr>
      <vt:lpstr>Top Ten Lists for Fiscal Health and Sustainability</vt:lpstr>
      <vt:lpstr>Top Ten Lists for Fiscal Health and Sustainability</vt:lpstr>
      <vt:lpstr>Top Ten Lists for Fiscal Health and Sustainability</vt:lpstr>
      <vt:lpstr>Top Ten Lists for Fiscal Health and Sustainability</vt:lpstr>
      <vt:lpstr>Top Ten Lists for Fiscal Health and Sustainability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Yoon, Miyoung</dc:creator>
  <cp:lastModifiedBy>Mike Gellman</cp:lastModifiedBy>
  <cp:revision>13</cp:revision>
  <dcterms:created xsi:type="dcterms:W3CDTF">2020-11-30T20:44:51Z</dcterms:created>
  <dcterms:modified xsi:type="dcterms:W3CDTF">2021-10-11T18:32:40Z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0x01010082043C1C95BA4F4686EEABDD0D1E9525</vt:lpwstr>
  </property>
</Properties>
</file>