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8"/>
  </p:notesMasterIdLst>
  <p:sldIdLst>
    <p:sldId id="256" r:id="rId5"/>
    <p:sldId id="1311" r:id="rId6"/>
    <p:sldId id="1338" r:id="rId7"/>
    <p:sldId id="1343" r:id="rId8"/>
    <p:sldId id="628" r:id="rId9"/>
    <p:sldId id="1449" r:id="rId10"/>
    <p:sldId id="566" r:id="rId11"/>
    <p:sldId id="567" r:id="rId12"/>
    <p:sldId id="698" r:id="rId13"/>
    <p:sldId id="1346" r:id="rId14"/>
    <p:sldId id="1486" r:id="rId15"/>
    <p:sldId id="1451" r:id="rId16"/>
    <p:sldId id="1337" r:id="rId17"/>
    <p:sldId id="1439" r:id="rId18"/>
    <p:sldId id="1443" r:id="rId19"/>
    <p:sldId id="1452" r:id="rId20"/>
    <p:sldId id="1453" r:id="rId21"/>
    <p:sldId id="1454" r:id="rId22"/>
    <p:sldId id="1441" r:id="rId23"/>
    <p:sldId id="1455" r:id="rId24"/>
    <p:sldId id="1347" r:id="rId25"/>
    <p:sldId id="1456" r:id="rId26"/>
    <p:sldId id="1457" r:id="rId27"/>
    <p:sldId id="1458" r:id="rId28"/>
    <p:sldId id="1459" r:id="rId29"/>
    <p:sldId id="1487" r:id="rId30"/>
    <p:sldId id="584" r:id="rId31"/>
    <p:sldId id="1251" r:id="rId32"/>
    <p:sldId id="1485" r:id="rId33"/>
    <p:sldId id="1483" r:id="rId34"/>
    <p:sldId id="1317" r:id="rId35"/>
    <p:sldId id="1460" r:id="rId36"/>
    <p:sldId id="1461" r:id="rId37"/>
    <p:sldId id="1462" r:id="rId38"/>
    <p:sldId id="1463" r:id="rId39"/>
    <p:sldId id="1464" r:id="rId40"/>
    <p:sldId id="1465" r:id="rId41"/>
    <p:sldId id="1466" r:id="rId42"/>
    <p:sldId id="1301" r:id="rId43"/>
    <p:sldId id="1318" r:id="rId44"/>
    <p:sldId id="1470" r:id="rId45"/>
    <p:sldId id="1488" r:id="rId46"/>
    <p:sldId id="1474" r:id="rId47"/>
    <p:sldId id="1475" r:id="rId48"/>
    <p:sldId id="1476" r:id="rId49"/>
    <p:sldId id="1477" r:id="rId50"/>
    <p:sldId id="1478" r:id="rId51"/>
    <p:sldId id="1479" r:id="rId52"/>
    <p:sldId id="1447" r:id="rId53"/>
    <p:sldId id="1444" r:id="rId54"/>
    <p:sldId id="1489" r:id="rId55"/>
    <p:sldId id="1480" r:id="rId56"/>
    <p:sldId id="260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2"/>
    <a:srgbClr val="FFC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C735FA-5C35-4B67-9E2F-92649A77F769}" v="291" vWet="295" dt="2021-11-11T11:20:54.509"/>
    <p1510:client id="{51BD33ED-1C9B-42D3-ADD3-E815FAEDF625}" v="968" dt="2021-11-11T11:49:57.8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30"/>
    <p:restoredTop sz="94694"/>
  </p:normalViewPr>
  <p:slideViewPr>
    <p:cSldViewPr snapToGrid="0" snapToObjects="1">
      <p:cViewPr varScale="1">
        <p:scale>
          <a:sx n="72" d="100"/>
          <a:sy n="72" d="100"/>
        </p:scale>
        <p:origin x="7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E4B6B-EB13-401C-91EA-A5481C5F0505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0EC9A-3D06-416F-8687-C44432603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28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4C67A-1205-4E35-A549-3459C50610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17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47640-D51F-40B3-A55B-E881548949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5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47640-D51F-40B3-A55B-E881548949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56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47640-D51F-40B3-A55B-E881548949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59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47640-D51F-40B3-A55B-E881548949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78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47640-D51F-40B3-A55B-E881548949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34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47640-D51F-40B3-A55B-E881548949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2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5C47D1-7C0D-4446-9945-A02CB4C69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844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03A44-B6AD-4412-BCD6-399C01024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6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playing, person, player&#10;&#10;Description automatically generated">
            <a:extLst>
              <a:ext uri="{FF2B5EF4-FFF2-40B4-BE49-F238E27FC236}">
                <a16:creationId xmlns:a16="http://schemas.microsoft.com/office/drawing/2014/main" id="{9853828A-137E-7640-BB10-3187A3E2C7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FDBD0D-E9FF-8D4F-9791-DE06CAEE7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560" y="1122363"/>
            <a:ext cx="10891520" cy="2027508"/>
          </a:xfr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F6F78A-056A-E14A-9DDA-43AC9DFFE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560" y="3261360"/>
            <a:ext cx="10891520" cy="1554480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DC8BA-76F0-5E4C-8D41-5D5AE2A388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8321675"/>
            <a:ext cx="2743200" cy="365125"/>
          </a:xfrm>
        </p:spPr>
        <p:txBody>
          <a:bodyPr/>
          <a:lstStyle/>
          <a:p>
            <a:fld id="{B7D2056D-E659-1246-A021-BB9B9801BBA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E1A3D-CC45-5F41-8BDB-33C73526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9080" y="832167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DF814-C7C6-7D4F-8E87-BB707B3E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8321675"/>
            <a:ext cx="2743200" cy="365125"/>
          </a:xfrm>
        </p:spPr>
        <p:txBody>
          <a:bodyPr/>
          <a:lstStyle/>
          <a:p>
            <a:fld id="{B4C9C0D5-DD38-8E49-8CBC-9FEBD21D814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E81901B-5348-894A-A18C-31E8F53C81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4760" y="5349875"/>
            <a:ext cx="7183120" cy="105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8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DE799DC6-E9DB-E449-90AD-964BFFB1E8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FDBD0D-E9FF-8D4F-9791-DE06CAEE7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560" y="1782763"/>
            <a:ext cx="10891520" cy="2027508"/>
          </a:xfr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F6F78A-056A-E14A-9DDA-43AC9DFFE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560" y="3921760"/>
            <a:ext cx="10891520" cy="1554480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DC8BA-76F0-5E4C-8D41-5D5AE2A388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8321675"/>
            <a:ext cx="2743200" cy="365125"/>
          </a:xfrm>
        </p:spPr>
        <p:txBody>
          <a:bodyPr/>
          <a:lstStyle/>
          <a:p>
            <a:fld id="{B7D2056D-E659-1246-A021-BB9B9801BBA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E1A3D-CC45-5F41-8BDB-33C73526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9080" y="832167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DF814-C7C6-7D4F-8E87-BB707B3E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8321675"/>
            <a:ext cx="2743200" cy="365125"/>
          </a:xfrm>
        </p:spPr>
        <p:txBody>
          <a:bodyPr/>
          <a:lstStyle/>
          <a:p>
            <a:fld id="{B4C9C0D5-DD38-8E49-8CBC-9FEBD21D8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2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DE799DC6-E9DB-E449-90AD-964BFFB1E8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9F94912-B605-274E-9A9C-73854C8C4C39}"/>
              </a:ext>
            </a:extLst>
          </p:cNvPr>
          <p:cNvSpPr/>
          <p:nvPr userDrawn="1"/>
        </p:nvSpPr>
        <p:spPr>
          <a:xfrm>
            <a:off x="756920" y="6101079"/>
            <a:ext cx="10726420" cy="111492"/>
          </a:xfrm>
          <a:prstGeom prst="rect">
            <a:avLst/>
          </a:prstGeom>
          <a:solidFill>
            <a:srgbClr val="FFC0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82ABDD-33CF-B240-B6E9-A6681E0522D2}"/>
              </a:ext>
            </a:extLst>
          </p:cNvPr>
          <p:cNvSpPr/>
          <p:nvPr userDrawn="1"/>
        </p:nvSpPr>
        <p:spPr>
          <a:xfrm>
            <a:off x="769620" y="756920"/>
            <a:ext cx="10713720" cy="5344160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DBD0D-E9FF-8D4F-9791-DE06CAEE7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920" y="1854421"/>
            <a:ext cx="10695940" cy="1703341"/>
          </a:xfrm>
        </p:spPr>
        <p:txBody>
          <a:bodyPr anchor="b"/>
          <a:lstStyle>
            <a:lvl1pPr algn="ctr">
              <a:defRPr sz="5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F6F78A-056A-E14A-9DDA-43AC9DFFE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920" y="3669252"/>
            <a:ext cx="10695940" cy="96815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DC8BA-76F0-5E4C-8D41-5D5AE2A388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8321675"/>
            <a:ext cx="2743200" cy="365125"/>
          </a:xfrm>
        </p:spPr>
        <p:txBody>
          <a:bodyPr/>
          <a:lstStyle/>
          <a:p>
            <a:fld id="{B7D2056D-E659-1246-A021-BB9B9801BBA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E1A3D-CC45-5F41-8BDB-33C73526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9080" y="832167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DF814-C7C6-7D4F-8E87-BB707B3E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8321675"/>
            <a:ext cx="2743200" cy="365125"/>
          </a:xfrm>
        </p:spPr>
        <p:txBody>
          <a:bodyPr/>
          <a:lstStyle/>
          <a:p>
            <a:fld id="{B4C9C0D5-DD38-8E49-8CBC-9FEBD21D814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4C48BD-B08A-9649-B24A-D43D082A6B9E}"/>
              </a:ext>
            </a:extLst>
          </p:cNvPr>
          <p:cNvSpPr/>
          <p:nvPr userDrawn="1"/>
        </p:nvSpPr>
        <p:spPr>
          <a:xfrm>
            <a:off x="756920" y="665479"/>
            <a:ext cx="10726420" cy="111492"/>
          </a:xfrm>
          <a:prstGeom prst="rect">
            <a:avLst/>
          </a:prstGeom>
          <a:solidFill>
            <a:srgbClr val="ED7D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0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445E7-58D5-274B-8D6B-C10EB878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4325"/>
            <a:ext cx="10515600" cy="1325563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A1A2A-F521-E14D-951B-5020573C2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44825"/>
            <a:ext cx="10515600" cy="3556000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CDAFE-16B9-8E4A-BC3D-E50A59D54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819390"/>
            <a:ext cx="2743200" cy="365125"/>
          </a:xfrm>
        </p:spPr>
        <p:txBody>
          <a:bodyPr/>
          <a:lstStyle/>
          <a:p>
            <a:fld id="{B7D2056D-E659-1246-A021-BB9B9801BBA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DB931-CC87-964A-B43E-B5F13395F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81939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B0193-4789-C249-A855-6DA2FB4C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819390"/>
            <a:ext cx="2743200" cy="365125"/>
          </a:xfrm>
        </p:spPr>
        <p:txBody>
          <a:bodyPr/>
          <a:lstStyle/>
          <a:p>
            <a:fld id="{B4C9C0D5-DD38-8E49-8CBC-9FEBD21D814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FDC4DA3B-48B2-4840-916F-161AD744FC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2667"/>
          <a:stretch/>
        </p:blipFill>
        <p:spPr>
          <a:xfrm>
            <a:off x="0" y="1"/>
            <a:ext cx="12192000" cy="1188720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0F788A-EA16-C64B-9AB5-C53E7A955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467"/>
          <a:stretch/>
        </p:blipFill>
        <p:spPr>
          <a:xfrm>
            <a:off x="838199" y="183038"/>
            <a:ext cx="2394227" cy="74047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A6AA882-F5C7-B445-BA46-472AD58329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7742"/>
          <a:stretch/>
        </p:blipFill>
        <p:spPr>
          <a:xfrm>
            <a:off x="9293860" y="257175"/>
            <a:ext cx="2128520" cy="7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42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AD2D77-FE01-4D44-A1A2-ED718542D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056D-E659-1246-A021-BB9B9801BBA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D355B5-C3A0-E649-B66A-F62A4970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DEA7-CD8A-B84D-803A-457017763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C0D5-DD38-8E49-8CBC-9FEBD21D814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EE064721-3971-5440-8AB8-550458163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2667"/>
          <a:stretch/>
        </p:blipFill>
        <p:spPr>
          <a:xfrm>
            <a:off x="0" y="1"/>
            <a:ext cx="12192000" cy="1188720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4A8C1D-4AC3-DD49-BA10-8117AC3FE5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467"/>
          <a:stretch/>
        </p:blipFill>
        <p:spPr>
          <a:xfrm>
            <a:off x="838199" y="183038"/>
            <a:ext cx="2394227" cy="74047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9B41A00-27D6-E344-8AD6-DA81209510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7742"/>
          <a:stretch/>
        </p:blipFill>
        <p:spPr>
          <a:xfrm>
            <a:off x="9293860" y="257175"/>
            <a:ext cx="2128520" cy="7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62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1143000"/>
          </a:xfrm>
        </p:spPr>
        <p:txBody>
          <a:bodyPr tIns="9144" bIns="9144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99800"/>
            <a:ext cx="53848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99800"/>
            <a:ext cx="53848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2D9B7-C674-4CA7-9D4E-16ACEE94C013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7B28-B397-4E8C-A38D-3F56A3CA52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41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E7B5AA-09F5-F240-9DB3-72EA5927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9BD81-5C9C-0A4D-B5D0-BC37F1615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7762B-DBF7-104A-A811-5DCC5339EE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2056D-E659-1246-A021-BB9B9801BBA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1E5EE-F229-D348-82BF-151D29223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9857-2E37-DD45-BC6D-9D25439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9C0D5-DD38-8E49-8CBC-9FEBD21D8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6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5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hamcc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574AE-8FFD-4447-A1C2-B866D17E0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560" y="1122363"/>
            <a:ext cx="10891520" cy="706437"/>
          </a:xfrm>
        </p:spPr>
        <p:txBody>
          <a:bodyPr>
            <a:norm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C150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89608-BE34-B24D-81A4-AD8D0DE52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560" y="2873829"/>
            <a:ext cx="10891520" cy="1942011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Communicating with Confidence </a:t>
            </a:r>
          </a:p>
          <a:p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489800-EE64-4A1D-A29C-340563399D30}"/>
              </a:ext>
            </a:extLst>
          </p:cNvPr>
          <p:cNvSpPr txBox="1"/>
          <p:nvPr/>
        </p:nvSpPr>
        <p:spPr>
          <a:xfrm>
            <a:off x="8565498" y="4842587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Presented by Bill Graham</a:t>
            </a:r>
          </a:p>
        </p:txBody>
      </p:sp>
    </p:spTree>
    <p:extLst>
      <p:ext uri="{BB962C8B-B14F-4D97-AF65-F5344CB8AC3E}">
        <p14:creationId xmlns:p14="http://schemas.microsoft.com/office/powerpoint/2010/main" val="3421200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180322" y="1208313"/>
            <a:ext cx="9285514" cy="1115008"/>
          </a:xfrm>
        </p:spPr>
        <p:txBody>
          <a:bodyPr>
            <a:noAutofit/>
          </a:bodyPr>
          <a:lstStyle/>
          <a:p>
            <a:pPr>
              <a:lnSpc>
                <a:spcPts val="3400"/>
              </a:lnSpc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You are a TV Show: </a:t>
            </a:r>
            <a:r>
              <a:rPr lang="en-US" sz="32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they are always rating you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349104" y="2575248"/>
            <a:ext cx="9852295" cy="3637229"/>
          </a:xfrm>
        </p:spPr>
        <p:txBody>
          <a:bodyPr>
            <a:normAutofit/>
          </a:bodyPr>
          <a:lstStyle/>
          <a:p>
            <a:pPr marL="457200" indent="-31750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When you:</a:t>
            </a:r>
          </a:p>
          <a:p>
            <a:pPr marL="969963" indent="-373063">
              <a:spcBef>
                <a:spcPts val="12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●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Enter a room, </a:t>
            </a:r>
          </a:p>
          <a:p>
            <a:pPr marL="569913" indent="0">
              <a:lnSpc>
                <a:spcPts val="3800"/>
              </a:lnSpc>
              <a:spcBef>
                <a:spcPts val="0"/>
              </a:spcBef>
              <a:buClr>
                <a:srgbClr val="C00000"/>
              </a:buClr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	 they are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watching</a:t>
            </a:r>
          </a:p>
          <a:p>
            <a:pPr marL="969963" indent="-373063">
              <a:spcBef>
                <a:spcPts val="18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●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Speak, </a:t>
            </a:r>
          </a:p>
          <a:p>
            <a:pPr marL="596900" indent="0">
              <a:lnSpc>
                <a:spcPts val="3800"/>
              </a:lnSpc>
              <a:spcBef>
                <a:spcPts val="0"/>
              </a:spcBef>
              <a:buClr>
                <a:srgbClr val="C00000"/>
              </a:buClr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   they are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listening</a:t>
            </a:r>
          </a:p>
        </p:txBody>
      </p:sp>
      <p:pic>
        <p:nvPicPr>
          <p:cNvPr id="4" name="Picture 6" descr="atwt2000"/>
          <p:cNvPicPr>
            <a:picLocks noChangeAspect="1" noChangeArrowheads="1"/>
          </p:cNvPicPr>
          <p:nvPr/>
        </p:nvPicPr>
        <p:blipFill rotWithShape="1">
          <a:blip r:embed="rId3" cstate="print"/>
          <a:srcRect r="5357"/>
          <a:stretch/>
        </p:blipFill>
        <p:spPr bwMode="auto">
          <a:xfrm>
            <a:off x="7008844" y="2295981"/>
            <a:ext cx="3759403" cy="3078454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26D4EF-66A6-444A-9CD1-BC1867D875E9}"/>
              </a:ext>
            </a:extLst>
          </p:cNvPr>
          <p:cNvSpPr/>
          <p:nvPr/>
        </p:nvSpPr>
        <p:spPr>
          <a:xfrm>
            <a:off x="1737051" y="5606141"/>
            <a:ext cx="43869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4757"/>
              </a:buClr>
              <a:buSzPct val="70000"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 you a turn off?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11AE0A-A069-473F-A625-530A5661ECF3}"/>
              </a:ext>
            </a:extLst>
          </p:cNvPr>
          <p:cNvSpPr/>
          <p:nvPr/>
        </p:nvSpPr>
        <p:spPr>
          <a:xfrm>
            <a:off x="5410200" y="5606031"/>
            <a:ext cx="6183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4757"/>
              </a:buClr>
              <a:buSzPct val="70000"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We listen to people we like.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771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uiExpand="1" build="p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93CC0-486A-4F47-98E9-DD11504BB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60" y="1295073"/>
            <a:ext cx="10515600" cy="104691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Likable? </a:t>
            </a:r>
            <a:r>
              <a:rPr lang="en-US" sz="3200" i="1" dirty="0">
                <a:solidFill>
                  <a:schemeClr val="bg2">
                    <a:lumMod val="25000"/>
                  </a:schemeClr>
                </a:solidFill>
              </a:rPr>
              <a:t>you are one in a million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3FE622C-74EE-4A7E-9C45-EE4D2E35AB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79908" y="2923528"/>
            <a:ext cx="5083629" cy="3556000"/>
          </a:xfrm>
        </p:spPr>
        <p:txBody>
          <a:bodyPr>
            <a:noAutofit/>
          </a:bodyPr>
          <a:lstStyle/>
          <a:p>
            <a:pPr marL="344488" indent="-344488"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New York, that means there are 10 of you</a:t>
            </a:r>
          </a:p>
          <a:p>
            <a:pPr marL="344488" indent="-344488">
              <a:spcBef>
                <a:spcPts val="24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there are 10 of you, be the one they like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1BE01-6A85-4EC2-A7BE-A27769468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396" y="2375485"/>
            <a:ext cx="2394919" cy="299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3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169440"/>
            <a:ext cx="9144000" cy="897376"/>
          </a:xfrm>
        </p:spPr>
        <p:txBody>
          <a:bodyPr>
            <a:normAutofit/>
          </a:bodyPr>
          <a:lstStyle/>
          <a:p>
            <a:pPr>
              <a:lnSpc>
                <a:spcPts val="4800"/>
              </a:lnSpc>
            </a:pP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Wanna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Have a Beer?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60644" y="2240902"/>
            <a:ext cx="5106955" cy="363056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b="1" dirty="0">
                <a:latin typeface="Arial" pitchFamily="34" charset="0"/>
                <a:cs typeface="Arial" pitchFamily="34" charset="0"/>
              </a:rPr>
              <a:t>All things being equal ...</a:t>
            </a:r>
          </a:p>
          <a:p>
            <a:pPr marL="1052512" indent="-4572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>
                <a:latin typeface="Arial" pitchFamily="34" charset="0"/>
                <a:cs typeface="Arial" pitchFamily="34" charset="0"/>
              </a:rPr>
              <a:t>Elect </a:t>
            </a:r>
          </a:p>
          <a:p>
            <a:pPr marL="1052512" indent="-4572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>
                <a:latin typeface="Arial" pitchFamily="34" charset="0"/>
                <a:cs typeface="Arial" pitchFamily="34" charset="0"/>
              </a:rPr>
              <a:t>Hire</a:t>
            </a:r>
          </a:p>
          <a:p>
            <a:pPr marL="1052512" indent="-4572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>
                <a:latin typeface="Arial" pitchFamily="34" charset="0"/>
                <a:cs typeface="Arial" pitchFamily="34" charset="0"/>
              </a:rPr>
              <a:t>Promote</a:t>
            </a:r>
          </a:p>
          <a:p>
            <a:pPr marL="1052512" indent="-4572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>
                <a:latin typeface="Arial" pitchFamily="34" charset="0"/>
                <a:cs typeface="Arial" pitchFamily="34" charset="0"/>
              </a:rPr>
              <a:t>Buy</a:t>
            </a:r>
          </a:p>
          <a:p>
            <a:pPr marL="1052512" indent="-4572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>
                <a:latin typeface="Arial" pitchFamily="34" charset="0"/>
                <a:cs typeface="Arial" pitchFamily="34" charset="0"/>
              </a:rPr>
              <a:t>Follow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16678" y="2301861"/>
            <a:ext cx="2980658" cy="3301567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674067" y="5838473"/>
            <a:ext cx="8840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Likeability is the final decision maker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368489"/>
            <a:ext cx="9144000" cy="889518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Likeability: </a:t>
            </a:r>
            <a:r>
              <a:rPr lang="en-US" sz="32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“The 55%-38%-7% Rule"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069705" y="2789436"/>
            <a:ext cx="4010608" cy="2422644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itchFamily="34" charset="0"/>
                <a:cs typeface="Arial" pitchFamily="34" charset="0"/>
              </a:rPr>
              <a:t> 55% Face and Body</a:t>
            </a:r>
          </a:p>
          <a:p>
            <a:pPr eaLnBrk="1" hangingPunct="1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itchFamily="34" charset="0"/>
                <a:cs typeface="Arial" pitchFamily="34" charset="0"/>
              </a:rPr>
              <a:t> 38% Sound of Voice </a:t>
            </a:r>
          </a:p>
          <a:p>
            <a:pPr eaLnBrk="1" hangingPunct="1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itchFamily="34" charset="0"/>
                <a:cs typeface="Arial" pitchFamily="34" charset="0"/>
              </a:rPr>
              <a:t>   7% Actual Words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BFCD47-94F1-4A0B-80AC-04AE39CCE576}"/>
              </a:ext>
            </a:extLst>
          </p:cNvPr>
          <p:cNvSpPr/>
          <p:nvPr/>
        </p:nvSpPr>
        <p:spPr>
          <a:xfrm>
            <a:off x="3962400" y="5993328"/>
            <a:ext cx="7772400" cy="54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elements of communication specifically relating to: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Like &amp; Dislike</a:t>
            </a:r>
          </a:p>
          <a:p>
            <a:pPr marL="0" marR="0" lvl="0" indent="0" algn="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Mehrabian Study, UCLA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306287"/>
            <a:ext cx="9100457" cy="671804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Likeability: </a:t>
            </a:r>
            <a:r>
              <a:rPr lang="en-US" sz="32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What they see &amp; what they hear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290524" y="2743200"/>
            <a:ext cx="3593841" cy="2514600"/>
          </a:xfrm>
        </p:spPr>
        <p:txBody>
          <a:bodyPr>
            <a:noAutofit/>
          </a:bodyPr>
          <a:lstStyle/>
          <a:p>
            <a:pPr eaLnBrk="1" hangingPunct="1"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itchFamily="34" charset="0"/>
                <a:cs typeface="Arial" pitchFamily="34" charset="0"/>
              </a:rPr>
              <a:t> Remove the Walls</a:t>
            </a:r>
          </a:p>
          <a:p>
            <a:pPr eaLnBrk="1" hangingPunct="1"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itchFamily="34" charset="0"/>
                <a:cs typeface="Arial" pitchFamily="34" charset="0"/>
              </a:rPr>
              <a:t> Be Personable </a:t>
            </a:r>
          </a:p>
          <a:p>
            <a:pPr eaLnBrk="1" hangingPunct="1"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itchFamily="34" charset="0"/>
                <a:cs typeface="Arial" pitchFamily="34" charset="0"/>
              </a:rPr>
              <a:t> Be Helpful</a:t>
            </a:r>
          </a:p>
        </p:txBody>
      </p:sp>
    </p:spTree>
    <p:extLst>
      <p:ext uri="{BB962C8B-B14F-4D97-AF65-F5344CB8AC3E}">
        <p14:creationId xmlns:p14="http://schemas.microsoft.com/office/powerpoint/2010/main" val="256241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64406-5EA9-4804-BC76-59191BD99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88636"/>
            <a:ext cx="12192000" cy="117565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Likeability is NOT: 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“trying to be liked.”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845F56-FF83-4737-BD48-EC67B095EF3D}"/>
              </a:ext>
            </a:extLst>
          </p:cNvPr>
          <p:cNvSpPr txBox="1">
            <a:spLocks/>
          </p:cNvSpPr>
          <p:nvPr/>
        </p:nvSpPr>
        <p:spPr>
          <a:xfrm>
            <a:off x="1066800" y="1296952"/>
            <a:ext cx="9144000" cy="709126"/>
          </a:xfrm>
          <a:prstGeom prst="rect">
            <a:avLst/>
          </a:prstGeom>
        </p:spPr>
        <p:txBody>
          <a:bodyPr vert="horz" lIns="0" tIns="9144" rIns="0" bIns="9144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800" b="1" kern="120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500">
                  <a:solidFill>
                    <a:srgbClr val="FFF9E5">
                      <a:shade val="20000"/>
                      <a:satMod val="35000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Likeability: </a:t>
            </a:r>
            <a:r>
              <a:rPr kumimoji="0" lang="en-US" sz="3200" b="1" i="1" u="none" strike="noStrike" kern="1200" cap="none" spc="0" normalizeH="0" baseline="0" noProof="0" dirty="0">
                <a:ln w="500">
                  <a:solidFill>
                    <a:srgbClr val="FFF9E5">
                      <a:shade val="20000"/>
                      <a:satMod val="35000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no walls … personable … helpful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76B9D-3105-4029-8024-22C5F71CC618}"/>
              </a:ext>
            </a:extLst>
          </p:cNvPr>
          <p:cNvSpPr txBox="1"/>
          <p:nvPr/>
        </p:nvSpPr>
        <p:spPr>
          <a:xfrm>
            <a:off x="2905760" y="3895684"/>
            <a:ext cx="6553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500">
                  <a:solidFill>
                    <a:srgbClr val="FFF9E5">
                      <a:shade val="20000"/>
                      <a:satMod val="35000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Likeability IS: </a:t>
            </a:r>
            <a:br>
              <a:rPr kumimoji="0" lang="en-US" sz="3200" b="1" i="0" u="none" strike="noStrike" kern="1200" cap="none" spc="0" normalizeH="0" baseline="0" noProof="0" dirty="0">
                <a:ln w="500">
                  <a:solidFill>
                    <a:srgbClr val="FFF9E5">
                      <a:shade val="20000"/>
                      <a:satMod val="35000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 w="500">
                  <a:solidFill>
                    <a:srgbClr val="FFF9E5">
                      <a:shade val="20000"/>
                      <a:satMod val="35000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3200" b="1" i="1" u="none" strike="noStrike" kern="1200" cap="none" spc="0" normalizeH="0" baseline="0" noProof="0" dirty="0">
                <a:ln w="500">
                  <a:solidFill>
                    <a:srgbClr val="FFF9E5">
                      <a:shade val="20000"/>
                      <a:satMod val="35000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being your most likable</a:t>
            </a:r>
            <a:r>
              <a:rPr kumimoji="0" lang="en-US" sz="3200" b="1" i="0" u="none" strike="noStrike" kern="1200" cap="none" spc="0" normalizeH="0" baseline="0" noProof="0" dirty="0">
                <a:ln w="500">
                  <a:solidFill>
                    <a:srgbClr val="FFF9E5">
                      <a:shade val="20000"/>
                      <a:satMod val="35000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Corbe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9836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23080A-E712-4D07-AA9A-C153CFBDE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27" t="17728" r="16333" b="48442"/>
          <a:stretch/>
        </p:blipFill>
        <p:spPr>
          <a:xfrm>
            <a:off x="8079795" y="2286000"/>
            <a:ext cx="3655005" cy="17526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170452"/>
            <a:ext cx="9220200" cy="1255508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Likeability: </a:t>
            </a:r>
            <a:r>
              <a:rPr lang="en-US" sz="32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remove the walls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8077200" y="4191000"/>
            <a:ext cx="3242833" cy="1219200"/>
          </a:xfrm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sz="2800" b="1" i="1" dirty="0">
                <a:latin typeface="Arial" pitchFamily="34" charset="0"/>
                <a:cs typeface="Arial" pitchFamily="34" charset="0"/>
              </a:rPr>
              <a:t>Open Face</a:t>
            </a:r>
            <a:br>
              <a:rPr lang="en-US" sz="2800" b="1" dirty="0">
                <a:latin typeface="Arial" pitchFamily="34" charset="0"/>
                <a:cs typeface="Arial" pitchFamily="34" charset="0"/>
              </a:rPr>
            </a:br>
            <a:r>
              <a:rPr lang="en-US" sz="2800" b="1" dirty="0">
                <a:latin typeface="Arial" pitchFamily="34" charset="0"/>
                <a:cs typeface="Arial" pitchFamily="34" charset="0"/>
              </a:rPr>
              <a:t> (Lifted brow)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06872-4714-4DB2-B81E-F0449A12DB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09" r="31031" b="67869"/>
          <a:stretch/>
        </p:blipFill>
        <p:spPr>
          <a:xfrm>
            <a:off x="304800" y="2286000"/>
            <a:ext cx="3655005" cy="1781175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5FABDDAA-2CD3-4093-85A4-5799530EF985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4114800"/>
            <a:ext cx="2971800" cy="1219200"/>
          </a:xfrm>
          <a:prstGeom prst="rect">
            <a:avLst/>
          </a:prstGeom>
        </p:spPr>
        <p:txBody>
          <a:bodyPr vert="horz" lIns="91440">
            <a:noAutofit/>
          </a:bodyPr>
          <a:lstStyle>
            <a:lvl1pPr marL="320040" indent="-32004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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936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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3544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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3352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11096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1408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22576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/>
              <a:buChar char="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Thinking Face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(Jail bars)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DEFDAF-6A6F-4CF7-B164-042D48EA24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265" r="20640" b="60667"/>
          <a:stretch/>
        </p:blipFill>
        <p:spPr>
          <a:xfrm>
            <a:off x="4193595" y="2331639"/>
            <a:ext cx="3655005" cy="1706961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89F2166-C618-4996-8591-9177EDCCB74D}"/>
              </a:ext>
            </a:extLst>
          </p:cNvPr>
          <p:cNvSpPr txBox="1">
            <a:spLocks noChangeArrowheads="1"/>
          </p:cNvSpPr>
          <p:nvPr/>
        </p:nvSpPr>
        <p:spPr>
          <a:xfrm>
            <a:off x="4542449" y="4191000"/>
            <a:ext cx="3048000" cy="1219200"/>
          </a:xfrm>
          <a:prstGeom prst="rect">
            <a:avLst/>
          </a:prstGeom>
        </p:spPr>
        <p:txBody>
          <a:bodyPr vert="horz" lIns="91440">
            <a:normAutofit/>
          </a:bodyPr>
          <a:lstStyle>
            <a:lvl1pPr marL="320040" indent="-32004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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936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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3544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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3352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11096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1408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22576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/>
              <a:buChar char="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Poker Face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(Locked face)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  <p:bldP spid="6" grpId="0" uiExpand="1" build="p"/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4ED61-7B73-4656-9F13-450D5F4DD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92"/>
          <a:stretch/>
        </p:blipFill>
        <p:spPr>
          <a:xfrm>
            <a:off x="8153400" y="2206388"/>
            <a:ext cx="3790253" cy="42672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191206"/>
            <a:ext cx="9220200" cy="938982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Likeability: </a:t>
            </a:r>
            <a:r>
              <a:rPr lang="en-US" sz="32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remove the walls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06872-4714-4DB2-B81E-F0449A12DB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7" r="25525" b="17524"/>
          <a:stretch/>
        </p:blipFill>
        <p:spPr>
          <a:xfrm>
            <a:off x="228600" y="2209800"/>
            <a:ext cx="3731205" cy="42672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5FABDDAA-2CD3-4093-85A4-5799530EF985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5181600"/>
            <a:ext cx="3733800" cy="1219200"/>
          </a:xfrm>
          <a:prstGeom prst="rect">
            <a:avLst/>
          </a:prstGeom>
        </p:spPr>
        <p:txBody>
          <a:bodyPr vert="horz" lIns="91440">
            <a:normAutofit/>
          </a:bodyPr>
          <a:lstStyle>
            <a:lvl1pPr marL="320040" indent="-32004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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936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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3544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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3352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11096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1408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22576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Thinking Face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(Jail bars)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DEFDAF-6A6F-4CF7-B164-042D48EA24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265" r="20640" b="-1835"/>
          <a:stretch/>
        </p:blipFill>
        <p:spPr>
          <a:xfrm>
            <a:off x="4256437" y="2209800"/>
            <a:ext cx="3592163" cy="43434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89F2166-C618-4996-8591-9177EDCCB74D}"/>
              </a:ext>
            </a:extLst>
          </p:cNvPr>
          <p:cNvSpPr txBox="1">
            <a:spLocks noChangeArrowheads="1"/>
          </p:cNvSpPr>
          <p:nvPr/>
        </p:nvSpPr>
        <p:spPr>
          <a:xfrm>
            <a:off x="4343400" y="5181600"/>
            <a:ext cx="3338780" cy="1219200"/>
          </a:xfrm>
          <a:prstGeom prst="rect">
            <a:avLst/>
          </a:prstGeom>
        </p:spPr>
        <p:txBody>
          <a:bodyPr vert="horz" lIns="91440">
            <a:normAutofit/>
          </a:bodyPr>
          <a:lstStyle>
            <a:lvl1pPr marL="320040" indent="-32004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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936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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3544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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3352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11096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1408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22576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Poker Face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(Locked face)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8305800" y="5181600"/>
            <a:ext cx="3505200" cy="1219200"/>
          </a:xfrm>
        </p:spPr>
        <p:txBody>
          <a:bodyPr>
            <a:normAutofit/>
          </a:bodyPr>
          <a:lstStyle/>
          <a:p>
            <a:pPr marL="0" indent="0" algn="ctr">
              <a:lnSpc>
                <a:spcPts val="4000"/>
              </a:lnSpc>
              <a:spcBef>
                <a:spcPts val="1200"/>
              </a:spcBef>
              <a:buSzPct val="90000"/>
              <a:buNone/>
            </a:pP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Open Face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(Lifted brow)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EDE3F9-59E6-4505-8621-7CA0A14192C6}"/>
              </a:ext>
            </a:extLst>
          </p:cNvPr>
          <p:cNvSpPr/>
          <p:nvPr/>
        </p:nvSpPr>
        <p:spPr>
          <a:xfrm>
            <a:off x="152400" y="6443246"/>
            <a:ext cx="38074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proxima-nova"/>
                <a:ea typeface="+mn-ea"/>
                <a:cs typeface="+mn-cs"/>
              </a:rPr>
              <a:t>Mark  Wahlberg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FAC4FC-F605-4AF6-B291-2E950B863C6C}"/>
              </a:ext>
            </a:extLst>
          </p:cNvPr>
          <p:cNvSpPr/>
          <p:nvPr/>
        </p:nvSpPr>
        <p:spPr>
          <a:xfrm>
            <a:off x="4876800" y="6443246"/>
            <a:ext cx="243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proxima-nova"/>
                <a:ea typeface="+mn-ea"/>
                <a:cs typeface="+mn-cs"/>
              </a:rPr>
              <a:t>Vladimir Putin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602D8C-9C82-4AE5-B4D7-002FFBEE901A}"/>
              </a:ext>
            </a:extLst>
          </p:cNvPr>
          <p:cNvSpPr/>
          <p:nvPr/>
        </p:nvSpPr>
        <p:spPr>
          <a:xfrm>
            <a:off x="8763000" y="6443246"/>
            <a:ext cx="243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proxima-nova"/>
                <a:ea typeface="+mn-ea"/>
                <a:cs typeface="+mn-cs"/>
              </a:rPr>
              <a:t>Nelson Mandela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852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334277"/>
            <a:ext cx="9220200" cy="953278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Likeability: </a:t>
            </a:r>
            <a:r>
              <a:rPr lang="en-US" sz="32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remove the walls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505200" y="3124200"/>
            <a:ext cx="5105400" cy="685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 38% Sound of Voice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64771" y="1250303"/>
            <a:ext cx="9122229" cy="771331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Likeability: </a:t>
            </a:r>
            <a:r>
              <a:rPr lang="en-US" sz="32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remove the walls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2775363"/>
            <a:ext cx="11734800" cy="1803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CC4757"/>
              </a:buClr>
              <a:buSzPct val="70000"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“Wow! I can’t believe we’re making faces today!”</a:t>
            </a:r>
          </a:p>
          <a:p>
            <a:pPr marL="4283075" marR="0" lvl="8" indent="-33655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 panose="05020102010507070707" pitchFamily="18" charset="2"/>
              <a:buChar char="®"/>
              <a:tabLst>
                <a:tab pos="428307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with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Jail bars</a:t>
            </a:r>
          </a:p>
          <a:p>
            <a:pPr marL="4283075" marR="0" lvl="8" indent="-33655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 panose="05020102010507070707" pitchFamily="18" charset="2"/>
              <a:buChar char="®"/>
              <a:tabLst>
                <a:tab pos="428307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with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Open face</a:t>
            </a:r>
          </a:p>
        </p:txBody>
      </p:sp>
    </p:spTree>
    <p:extLst>
      <p:ext uri="{BB962C8B-B14F-4D97-AF65-F5344CB8AC3E}">
        <p14:creationId xmlns:p14="http://schemas.microsoft.com/office/powerpoint/2010/main" val="381445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174101"/>
            <a:ext cx="10287000" cy="914400"/>
          </a:xfrm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With Your Phone’s Video Camera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770" y="2228468"/>
            <a:ext cx="9156441" cy="390174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dirty="0"/>
              <a:t>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partner records you on your phone:</a:t>
            </a:r>
          </a:p>
          <a:p>
            <a:pPr marL="790575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 2" panose="05020102010507070707" pitchFamily="18" charset="2"/>
              <a:buChar char="®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Introduce yourself.</a:t>
            </a:r>
          </a:p>
          <a:p>
            <a:pPr marL="790575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 2" panose="05020102010507070707" pitchFamily="18" charset="2"/>
              <a:buChar char="®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Share one thing that will help the person: </a:t>
            </a:r>
          </a:p>
          <a:p>
            <a:pPr marL="447675" lvl="1" indent="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		   Like You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Remember You</a:t>
            </a:r>
          </a:p>
          <a:p>
            <a:pPr marL="790575" lvl="1" indent="-3429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 2" panose="05020102010507070707" pitchFamily="18" charset="2"/>
              <a:buChar char="®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Switch, record your partner on their phone</a:t>
            </a:r>
          </a:p>
          <a:p>
            <a:pPr marL="0" lvl="1" indent="0" algn="ctr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(frame the camera shot from waist to top of head)</a:t>
            </a:r>
          </a:p>
        </p:txBody>
      </p:sp>
    </p:spTree>
    <p:extLst>
      <p:ext uri="{BB962C8B-B14F-4D97-AF65-F5344CB8AC3E}">
        <p14:creationId xmlns:p14="http://schemas.microsoft.com/office/powerpoint/2010/main" val="105934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203651"/>
            <a:ext cx="9220200" cy="915955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Likeability: </a:t>
            </a:r>
            <a:r>
              <a:rPr lang="en-US" sz="32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remove the walls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890520" y="2690327"/>
            <a:ext cx="7035800" cy="2514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Face: open, helpful</a:t>
            </a:r>
          </a:p>
          <a:p>
            <a:pPr eaLnBrk="1" hangingPunct="1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Voice: warm with inflection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Your forehead controls your voice!</a:t>
            </a:r>
          </a:p>
        </p:txBody>
      </p:sp>
    </p:spTree>
    <p:extLst>
      <p:ext uri="{BB962C8B-B14F-4D97-AF65-F5344CB8AC3E}">
        <p14:creationId xmlns:p14="http://schemas.microsoft.com/office/powerpoint/2010/main" val="122121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99457" y="1182291"/>
            <a:ext cx="9187543" cy="861116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Likeability: </a:t>
            </a:r>
            <a:r>
              <a:rPr lang="en-US" sz="32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remove the walls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5374640" y="3103880"/>
            <a:ext cx="5252720" cy="2198132"/>
          </a:xfrm>
        </p:spPr>
        <p:txBody>
          <a:bodyPr/>
          <a:lstStyle/>
          <a:p>
            <a:pPr eaLnBrk="1" hangingPunct="1">
              <a:spcBef>
                <a:spcPts val="12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itchFamily="34" charset="0"/>
                <a:cs typeface="Arial" pitchFamily="34" charset="0"/>
              </a:rPr>
              <a:t> Face: open, helpful</a:t>
            </a:r>
          </a:p>
          <a:p>
            <a:pPr eaLnBrk="1" hangingPunct="1">
              <a:spcBef>
                <a:spcPts val="12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itchFamily="34" charset="0"/>
                <a:cs typeface="Arial" pitchFamily="34" charset="0"/>
              </a:rPr>
              <a:t> Voice: warm with inflection</a:t>
            </a:r>
          </a:p>
          <a:p>
            <a:pPr eaLnBrk="1" hangingPunct="1">
              <a:spcBef>
                <a:spcPts val="12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itchFamily="34" charset="0"/>
                <a:cs typeface="Arial" pitchFamily="34" charset="0"/>
              </a:rPr>
              <a:t> Body: open, energized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2BBCB-788A-4063-AE3D-718726B69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56" t="208" r="20283" b="320"/>
          <a:stretch/>
        </p:blipFill>
        <p:spPr>
          <a:xfrm>
            <a:off x="609600" y="2074458"/>
            <a:ext cx="3657599" cy="43066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1C8ABA-C306-4300-ACD7-FC558D44AACE}"/>
              </a:ext>
            </a:extLst>
          </p:cNvPr>
          <p:cNvSpPr/>
          <p:nvPr/>
        </p:nvSpPr>
        <p:spPr>
          <a:xfrm>
            <a:off x="1676400" y="5257800"/>
            <a:ext cx="1563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 Leaf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7A1CAB-9F27-44C6-BEC1-C5B3761DC1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/>
          <a:stretch/>
        </p:blipFill>
        <p:spPr>
          <a:xfrm>
            <a:off x="533400" y="2093079"/>
            <a:ext cx="3713096" cy="47157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AEAD13-A942-4BEB-8CAC-ADFD162C31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" r="8194"/>
          <a:stretch/>
        </p:blipFill>
        <p:spPr>
          <a:xfrm>
            <a:off x="609600" y="2077278"/>
            <a:ext cx="3649891" cy="47624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7B6535-90D0-4AA7-8167-58677FBD9203}"/>
              </a:ext>
            </a:extLst>
          </p:cNvPr>
          <p:cNvSpPr txBox="1"/>
          <p:nvPr/>
        </p:nvSpPr>
        <p:spPr>
          <a:xfrm flipH="1">
            <a:off x="1600200" y="5914327"/>
            <a:ext cx="175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Guardian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1D2388-5CA8-460C-872B-81A9C30C13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605"/>
          <a:stretch/>
        </p:blipFill>
        <p:spPr>
          <a:xfrm>
            <a:off x="609600" y="2057400"/>
            <a:ext cx="3649891" cy="4811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1CDE30-41F4-4EC5-89B2-159BAA5E7C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02" r="2000"/>
          <a:stretch/>
        </p:blipFill>
        <p:spPr>
          <a:xfrm>
            <a:off x="609600" y="2057400"/>
            <a:ext cx="3657599" cy="47624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9B9A07-994E-4D92-99B3-E01DD8E60299}"/>
              </a:ext>
            </a:extLst>
          </p:cNvPr>
          <p:cNvSpPr txBox="1"/>
          <p:nvPr/>
        </p:nvSpPr>
        <p:spPr>
          <a:xfrm flipH="1">
            <a:off x="1447800" y="4419600"/>
            <a:ext cx="2119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Smiling Guardian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2652FC-9723-4A7A-BAA6-1D46546FE9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970" t="12983" r="4415" b="16441"/>
          <a:stretch/>
        </p:blipFill>
        <p:spPr>
          <a:xfrm>
            <a:off x="533400" y="2036606"/>
            <a:ext cx="3733799" cy="48431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E29453-C502-4476-B288-E9AF7A19CAD6}"/>
              </a:ext>
            </a:extLst>
          </p:cNvPr>
          <p:cNvSpPr txBox="1"/>
          <p:nvPr/>
        </p:nvSpPr>
        <p:spPr>
          <a:xfrm flipH="1">
            <a:off x="1600200" y="4572000"/>
            <a:ext cx="2119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Open, energized</a:t>
            </a:r>
          </a:p>
        </p:txBody>
      </p:sp>
    </p:spTree>
    <p:extLst>
      <p:ext uri="{BB962C8B-B14F-4D97-AF65-F5344CB8AC3E}">
        <p14:creationId xmlns:p14="http://schemas.microsoft.com/office/powerpoint/2010/main" val="49074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  <p:bldP spid="4" grpId="0"/>
      <p:bldP spid="11" grpId="0"/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066800" y="1259632"/>
            <a:ext cx="9144000" cy="69979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Likeability: </a:t>
            </a:r>
            <a:r>
              <a:rPr lang="en-US" sz="32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make it personable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550299" y="2523929"/>
            <a:ext cx="5276462" cy="3048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itchFamily="34" charset="0"/>
                <a:cs typeface="Arial" pitchFamily="34" charset="0"/>
              </a:rPr>
              <a:t>Eye contact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itchFamily="34" charset="0"/>
                <a:cs typeface="Arial" pitchFamily="34" charset="0"/>
              </a:rPr>
              <a:t>Silent pauses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itchFamily="34" charset="0"/>
                <a:cs typeface="Arial" pitchFamily="34" charset="0"/>
              </a:rPr>
              <a:t>Speak to 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one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person</a:t>
            </a:r>
          </a:p>
          <a:p>
            <a:pPr marL="914400" lvl="1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b="1" i="1" dirty="0">
                <a:latin typeface="Arial" pitchFamily="34" charset="0"/>
                <a:cs typeface="Arial" pitchFamily="34" charset="0"/>
              </a:rPr>
              <a:t>Avoid PowerPoint voice</a:t>
            </a:r>
          </a:p>
        </p:txBody>
      </p:sp>
    </p:spTree>
    <p:extLst>
      <p:ext uri="{BB962C8B-B14F-4D97-AF65-F5344CB8AC3E}">
        <p14:creationId xmlns:p14="http://schemas.microsoft.com/office/powerpoint/2010/main" val="2362697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231641"/>
            <a:ext cx="9144000" cy="77444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Likeability: </a:t>
            </a:r>
            <a:r>
              <a:rPr lang="en-US" sz="32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make it helpful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87755" y="2600132"/>
            <a:ext cx="4444482" cy="3216349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Listen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Focus on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their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world</a:t>
            </a:r>
          </a:p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Appreciate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challenges</a:t>
            </a:r>
          </a:p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Only say what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helps</a:t>
            </a:r>
          </a:p>
        </p:txBody>
      </p:sp>
    </p:spTree>
    <p:extLst>
      <p:ext uri="{BB962C8B-B14F-4D97-AF65-F5344CB8AC3E}">
        <p14:creationId xmlns:p14="http://schemas.microsoft.com/office/powerpoint/2010/main" val="168355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53D6A0-1CBE-4B89-AAD9-6552208A9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06" r="6860"/>
          <a:stretch/>
        </p:blipFill>
        <p:spPr>
          <a:xfrm>
            <a:off x="3545632" y="2305060"/>
            <a:ext cx="5075853" cy="2603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F64406-5EA9-4804-BC76-59191BD99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57800"/>
            <a:ext cx="12192000" cy="68580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Face | Eye Contact | Silent Pause | High Focus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845F56-FF83-4737-BD48-EC67B095EF3D}"/>
              </a:ext>
            </a:extLst>
          </p:cNvPr>
          <p:cNvSpPr txBox="1">
            <a:spLocks/>
          </p:cNvSpPr>
          <p:nvPr/>
        </p:nvSpPr>
        <p:spPr>
          <a:xfrm>
            <a:off x="1066799" y="718457"/>
            <a:ext cx="10101943" cy="1186543"/>
          </a:xfrm>
          <a:prstGeom prst="rect">
            <a:avLst/>
          </a:prstGeom>
        </p:spPr>
        <p:txBody>
          <a:bodyPr vert="horz" lIns="0" tIns="9144" rIns="0" bIns="9144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800" b="1" kern="120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500">
                  <a:solidFill>
                    <a:srgbClr val="FFF9E5">
                      <a:shade val="20000"/>
                      <a:satMod val="350000"/>
                    </a:srgbClr>
                  </a:solidFill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Likeability: </a:t>
            </a:r>
            <a:r>
              <a:rPr kumimoji="0" lang="en-US" sz="3200" b="1" i="1" u="none" strike="noStrike" kern="1200" cap="none" spc="0" normalizeH="0" baseline="0" noProof="0" dirty="0">
                <a:ln w="500">
                  <a:solidFill>
                    <a:srgbClr val="FFF9E5">
                      <a:shade val="20000"/>
                      <a:satMod val="350000"/>
                    </a:srgbClr>
                  </a:solidFill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no walls … personable … helpful</a:t>
            </a:r>
          </a:p>
        </p:txBody>
      </p:sp>
    </p:spTree>
    <p:extLst>
      <p:ext uri="{BB962C8B-B14F-4D97-AF65-F5344CB8AC3E}">
        <p14:creationId xmlns:p14="http://schemas.microsoft.com/office/powerpoint/2010/main" val="422404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212981"/>
            <a:ext cx="9144000" cy="755780"/>
          </a:xfrm>
        </p:spPr>
        <p:txBody>
          <a:bodyPr>
            <a:noAutofit/>
          </a:bodyPr>
          <a:lstStyle/>
          <a:p>
            <a:pPr>
              <a:lnSpc>
                <a:spcPts val="4600"/>
              </a:lnSpc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Oprah Winfrey: </a:t>
            </a:r>
            <a:r>
              <a:rPr lang="en-US" sz="32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helpful leader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22503"/>
            <a:ext cx="10515600" cy="126251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advocating and debating are different</a:t>
            </a: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 on the Same Team</a:t>
            </a:r>
          </a:p>
          <a:p>
            <a:pPr marL="0" indent="0" algn="ctr">
              <a:spcBef>
                <a:spcPts val="600"/>
              </a:spcBef>
              <a:buNone/>
            </a:pP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1506D-BDFD-4CBE-9665-E9F492E5C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980" y="2292580"/>
            <a:ext cx="5187820" cy="266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529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EA981-DF30-41C5-902A-EBECF86CF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999" y="1807297"/>
            <a:ext cx="8526624" cy="841634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/>
              <a:t>Prove You’re a Human Being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C2984-5009-46CD-8C29-521D361EA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945" y="2610323"/>
            <a:ext cx="2561515" cy="3094485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C047E94-0BDA-4970-B4F4-35CECEE77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22311" y="2610321"/>
            <a:ext cx="2583270" cy="3094485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4B4923E6-4F31-419F-BE98-05F8A780102B}"/>
              </a:ext>
            </a:extLst>
          </p:cNvPr>
          <p:cNvSpPr txBox="1">
            <a:spLocks noChangeArrowheads="1"/>
          </p:cNvSpPr>
          <p:nvPr/>
        </p:nvSpPr>
        <p:spPr>
          <a:xfrm>
            <a:off x="1066800" y="1363307"/>
            <a:ext cx="9829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Don’t Prove You’re a Professional</a:t>
            </a:r>
            <a:endParaRPr lang="en-US" sz="36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71074A2-A1FF-4E95-A5F9-05B5BCF29BA6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5982481"/>
            <a:ext cx="89154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Make them feel special</a:t>
            </a:r>
          </a:p>
        </p:txBody>
      </p:sp>
    </p:spTree>
    <p:extLst>
      <p:ext uri="{BB962C8B-B14F-4D97-AF65-F5344CB8AC3E}">
        <p14:creationId xmlns:p14="http://schemas.microsoft.com/office/powerpoint/2010/main" val="204466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143000" y="651510"/>
            <a:ext cx="9067800" cy="87249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Play Your Video</a:t>
            </a:r>
            <a:endParaRPr lang="en-US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7C438E-6340-4BB6-8A60-3B9F1FBFDD1B}"/>
              </a:ext>
            </a:extLst>
          </p:cNvPr>
          <p:cNvSpPr txBox="1"/>
          <p:nvPr/>
        </p:nvSpPr>
        <p:spPr>
          <a:xfrm>
            <a:off x="2293776" y="2235131"/>
            <a:ext cx="778328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Clr>
                <a:srgbClr val="C00000"/>
              </a:buClr>
              <a:buSzPct val="90000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your introduction.  Write down:</a:t>
            </a:r>
          </a:p>
          <a:p>
            <a:pPr marL="457200" indent="-457200">
              <a:spcBef>
                <a:spcPts val="1800"/>
              </a:spcBef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</a:pP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thing you did well, and </a:t>
            </a:r>
          </a:p>
          <a:p>
            <a:pPr marL="457200" indent="-457200">
              <a:spcBef>
                <a:spcPts val="2400"/>
              </a:spcBef>
              <a:buClr>
                <a:srgbClr val="C00000"/>
              </a:buClr>
              <a:buSzPct val="90000"/>
              <a:buFont typeface="Wingdings 2" panose="05020102010507070707" pitchFamily="18" charset="2"/>
              <a:buChar char="®"/>
            </a:pP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thing you could improve immediately</a:t>
            </a:r>
          </a:p>
        </p:txBody>
      </p:sp>
    </p:spTree>
    <p:extLst>
      <p:ext uri="{BB962C8B-B14F-4D97-AF65-F5344CB8AC3E}">
        <p14:creationId xmlns:p14="http://schemas.microsoft.com/office/powerpoint/2010/main" val="138217110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905000" y="2632710"/>
            <a:ext cx="8229600" cy="87249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Break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2085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FDEC-22B2-43B4-B486-70D4CE64E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62200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Craft messages … they remember.</a:t>
            </a:r>
          </a:p>
        </p:txBody>
      </p:sp>
    </p:spTree>
    <p:extLst>
      <p:ext uri="{BB962C8B-B14F-4D97-AF65-F5344CB8AC3E}">
        <p14:creationId xmlns:p14="http://schemas.microsoft.com/office/powerpoint/2010/main" val="3811748732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55" y="1293846"/>
            <a:ext cx="9144000" cy="8242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Realities of Today’s Leadership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952" y="2464838"/>
            <a:ext cx="8711682" cy="3886200"/>
          </a:xfrm>
        </p:spPr>
        <p:txBody>
          <a:bodyPr>
            <a:noAutofit/>
          </a:bodyPr>
          <a:lstStyle/>
          <a:p>
            <a:pPr defTabSz="739775">
              <a:spcBef>
                <a:spcPts val="30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>
                <a:latin typeface="Arial" pitchFamily="34" charset="0"/>
                <a:cs typeface="Arial" pitchFamily="34" charset="0"/>
              </a:rPr>
              <a:t>If it can be mechanized, it will be mechanized.  </a:t>
            </a:r>
            <a:br>
              <a:rPr lang="en-US" b="1" dirty="0">
                <a:latin typeface="Arial" pitchFamily="34" charset="0"/>
                <a:cs typeface="Arial" pitchFamily="34" charset="0"/>
              </a:rPr>
            </a:br>
            <a:r>
              <a:rPr lang="en-US" b="1" i="1" dirty="0">
                <a:latin typeface="Arial" pitchFamily="34" charset="0"/>
                <a:cs typeface="Arial" pitchFamily="34" charset="0"/>
              </a:rPr>
              <a:t>If it can’t be mechanized it must be humanized.</a:t>
            </a:r>
          </a:p>
          <a:p>
            <a:pPr defTabSz="739775">
              <a:spcBef>
                <a:spcPts val="30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>
                <a:latin typeface="Arial" pitchFamily="34" charset="0"/>
                <a:cs typeface="Arial" pitchFamily="34" charset="0"/>
              </a:rPr>
              <a:t>There is a firing freeze in the USA today.</a:t>
            </a:r>
          </a:p>
          <a:p>
            <a:pPr defTabSz="739775">
              <a:spcBef>
                <a:spcPts val="30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>
                <a:latin typeface="Arial" pitchFamily="34" charset="0"/>
                <a:cs typeface="Arial" pitchFamily="34" charset="0"/>
              </a:rPr>
              <a:t>People join their companies … </a:t>
            </a:r>
            <a:br>
              <a:rPr lang="en-US" b="1" dirty="0">
                <a:latin typeface="Arial" pitchFamily="34" charset="0"/>
                <a:cs typeface="Arial" pitchFamily="34" charset="0"/>
              </a:rPr>
            </a:br>
            <a:r>
              <a:rPr lang="en-US" b="1" dirty="0">
                <a:latin typeface="Arial" pitchFamily="34" charset="0"/>
                <a:cs typeface="Arial" pitchFamily="34" charset="0"/>
              </a:rPr>
              <a:t>         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They quit their immediate supervisor.</a:t>
            </a:r>
            <a:endParaRPr lang="en-US" b="1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01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905000" y="2286000"/>
            <a:ext cx="8229600" cy="1482090"/>
          </a:xfrm>
        </p:spPr>
        <p:txBody>
          <a:bodyPr>
            <a:noAutofit/>
          </a:bodyPr>
          <a:lstStyle/>
          <a:p>
            <a:pPr algn="ctr">
              <a:lnSpc>
                <a:spcPts val="5400"/>
              </a:lnSpc>
              <a:spcBef>
                <a:spcPts val="1800"/>
              </a:spcBef>
            </a:pPr>
            <a:r>
              <a:rPr lang="en-US" sz="4000" b="1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First get them to: 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4000" b="1" i="1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Listen</a:t>
            </a:r>
            <a:endParaRPr lang="en-US" sz="4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29093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241874"/>
            <a:ext cx="8915400" cy="84352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Before You Speak … </a:t>
            </a:r>
            <a:r>
              <a:rPr lang="en-US" sz="36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WAIT!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905000"/>
            <a:ext cx="3048000" cy="3562739"/>
          </a:xfrm>
        </p:spPr>
        <p:txBody>
          <a:bodyPr>
            <a:noAutofit/>
          </a:bodyPr>
          <a:lstStyle/>
          <a:p>
            <a:pPr marL="38100" indent="0" defTabSz="857250">
              <a:spcBef>
                <a:spcPts val="1800"/>
              </a:spcBef>
              <a:buNone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Ask yourself:</a:t>
            </a:r>
          </a:p>
          <a:p>
            <a:pPr marL="690563" indent="0" defTabSz="85725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hy</a:t>
            </a:r>
          </a:p>
          <a:p>
            <a:pPr marL="690563" indent="0" defTabSz="85725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 </a:t>
            </a:r>
          </a:p>
          <a:p>
            <a:pPr marL="631825" indent="0" defTabSz="85725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690563" indent="0" defTabSz="85725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alki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0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236312"/>
            <a:ext cx="8915400" cy="84352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Before You Speak … </a:t>
            </a:r>
            <a:r>
              <a:rPr lang="en-US" sz="32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Listen!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21689-70E1-4EA8-B634-BBB506BEE94A}"/>
              </a:ext>
            </a:extLst>
          </p:cNvPr>
          <p:cNvSpPr txBox="1"/>
          <p:nvPr/>
        </p:nvSpPr>
        <p:spPr>
          <a:xfrm>
            <a:off x="3103982" y="2338872"/>
            <a:ext cx="60680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CC4757"/>
              </a:buClr>
              <a:buSzPct val="90000"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They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want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to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be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heard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2286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Listen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2286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Respond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2286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Ask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2286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 panose="05020102010507070707" pitchFamily="18" charset="2"/>
              <a:buChar char="®"/>
              <a:tabLst/>
              <a:defRPr/>
            </a:pP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Repeat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2751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8229600" cy="87249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7% = What You Say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64521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C8BCA-6E9C-4EEB-9CC4-69874EC1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320800"/>
            <a:ext cx="10058400" cy="10668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it’s time to speak …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FDF52-4F14-4AFD-8654-EF9C752A39C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23720" y="2438648"/>
            <a:ext cx="8580120" cy="2182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1800"/>
              </a:spcBef>
              <a:buSzPct val="900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Presume the best:</a:t>
            </a:r>
          </a:p>
          <a:p>
            <a:pPr marL="879475" indent="-457200">
              <a:spcBef>
                <a:spcPts val="6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would you like to hear?</a:t>
            </a:r>
          </a:p>
          <a:p>
            <a:pPr marL="879475" indent="-457200"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would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like to hear?</a:t>
            </a:r>
          </a:p>
          <a:p>
            <a:pPr marL="879475" indent="-457200"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would they like to hear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the difference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5DF68B-4B89-47C3-8EF1-CEAD022BED8B}"/>
              </a:ext>
            </a:extLst>
          </p:cNvPr>
          <p:cNvSpPr txBox="1"/>
          <p:nvPr/>
        </p:nvSpPr>
        <p:spPr>
          <a:xfrm>
            <a:off x="3799840" y="4876800"/>
            <a:ext cx="4487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Praise loud …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fix soft </a:t>
            </a:r>
          </a:p>
        </p:txBody>
      </p:sp>
    </p:spTree>
    <p:extLst>
      <p:ext uri="{BB962C8B-B14F-4D97-AF65-F5344CB8AC3E}">
        <p14:creationId xmlns:p14="http://schemas.microsoft.com/office/powerpoint/2010/main" val="138992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1503680"/>
            <a:ext cx="9707880" cy="97155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you speak … think like them:</a:t>
            </a:r>
            <a:b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</a:t>
            </a:r>
            <a:r>
              <a:rPr lang="en-US" sz="32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they want … what they want?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19200" y="6356356"/>
            <a:ext cx="711200" cy="365125"/>
          </a:xfrm>
          <a:prstGeom prst="rect">
            <a:avLst/>
          </a:prstGeom>
        </p:spPr>
        <p:txBody>
          <a:bodyPr vert="horz" lIns="91440" rIns="0"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57B28-B397-4E8C-A38D-3F56A3CA527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9E5">
                    <a:shade val="50000"/>
                  </a:srgb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9E5">
                  <a:shade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3600" y="2600960"/>
            <a:ext cx="7772400" cy="2375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0038" marR="0" lvl="0" indent="-282179" algn="l" defTabSz="6858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900"/>
              </a:spcAft>
              <a:buClr>
                <a:srgbClr val="CC4757"/>
              </a:buClr>
              <a:buSzPct val="90000"/>
              <a:buFont typeface="Wingdings 2"/>
              <a:buChar char="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They don’t care about your activities</a:t>
            </a:r>
          </a:p>
          <a:p>
            <a:pPr marL="300038" marR="0" lvl="0" indent="-282179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/>
              <a:buChar char="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They care about their results</a:t>
            </a:r>
          </a:p>
          <a:p>
            <a:pPr marL="1671638" marR="0" lvl="3" indent="-282179" algn="l" defTabSz="6858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/>
              <a:buChar char="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Focus on their results</a:t>
            </a:r>
          </a:p>
          <a:p>
            <a:pPr marL="1389459" marR="0" lvl="3" indent="0" algn="l" defTabSz="6858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CC4757"/>
              </a:buClr>
              <a:buSzPct val="90000"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       (Not 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/>
              </a:rPr>
              <a:t>your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activities)</a:t>
            </a:r>
          </a:p>
        </p:txBody>
      </p:sp>
    </p:spTree>
    <p:extLst>
      <p:ext uri="{BB962C8B-B14F-4D97-AF65-F5344CB8AC3E}">
        <p14:creationId xmlns:p14="http://schemas.microsoft.com/office/powerpoint/2010/main" val="149112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11120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High Focus Communication</a:t>
            </a:r>
            <a:endParaRPr lang="en-US" sz="36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57B28-B397-4E8C-A38D-3F56A3CA527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9E5">
                    <a:shade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9E5">
                  <a:shade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F24EE9-FD3D-4CA9-86B5-7998B5D4C91A}"/>
              </a:ext>
            </a:extLst>
          </p:cNvPr>
          <p:cNvSpPr txBox="1"/>
          <p:nvPr/>
        </p:nvSpPr>
        <p:spPr>
          <a:xfrm>
            <a:off x="2667000" y="3561080"/>
            <a:ext cx="678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 w="500">
                  <a:solidFill>
                    <a:srgbClr val="FFF9E5">
                      <a:shade val="20000"/>
                      <a:satMod val="350000"/>
                    </a:srgbClr>
                  </a:solidFill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Don’t talk about worms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305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9BD67-9B5B-46AA-BF48-1141A158A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82800"/>
            <a:ext cx="10972800" cy="421163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5400" b="1" dirty="0"/>
              <a:t>REASONS = High Focus</a:t>
            </a:r>
          </a:p>
          <a:p>
            <a:pPr marL="0" indent="0" algn="ctr"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4400" b="1" dirty="0">
                <a:solidFill>
                  <a:srgbClr val="FFC000"/>
                </a:solidFill>
              </a:rPr>
              <a:t>Fish = Medium Focus</a:t>
            </a:r>
          </a:p>
          <a:p>
            <a:pPr marL="0" indent="0" algn="ctr"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3600" b="1" dirty="0">
                <a:solidFill>
                  <a:srgbClr val="FF0000"/>
                </a:solidFill>
              </a:rPr>
              <a:t>Worms = Low Focus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100D1-8ED0-4942-9BFC-228E12CE9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57B28-B397-4E8C-A38D-3F56A3CA527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9E5">
                    <a:shade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9E5">
                  <a:shade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87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9BD67-9B5B-46AA-BF48-1141A158A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82800"/>
            <a:ext cx="10972800" cy="413543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5400" b="1" dirty="0"/>
              <a:t>THEY … THEIR</a:t>
            </a:r>
          </a:p>
          <a:p>
            <a:pPr marL="0" indent="0" algn="ctr"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4400" b="1" dirty="0">
                <a:solidFill>
                  <a:srgbClr val="FFC000"/>
                </a:solidFill>
              </a:rPr>
              <a:t>YOU … Your</a:t>
            </a:r>
          </a:p>
          <a:p>
            <a:pPr marL="0" indent="0" algn="ctr"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3600" b="1" dirty="0">
                <a:solidFill>
                  <a:srgbClr val="FF0000"/>
                </a:solidFill>
              </a:rPr>
              <a:t>I … My … We … Our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100D1-8ED0-4942-9BFC-228E12CE9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57B28-B397-4E8C-A38D-3F56A3CA527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9E5">
                    <a:shade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9E5">
                  <a:shade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98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9BD67-9B5B-46AA-BF48-1141A158A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040" y="2113279"/>
            <a:ext cx="9804400" cy="433832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/>
              <a:t>High Focus: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  <a:buNone/>
            </a:pPr>
            <a:r>
              <a:rPr lang="en-US" sz="3600" b="1" i="1" dirty="0"/>
              <a:t> My listener’s concern is the subject.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C000"/>
                </a:solidFill>
              </a:rPr>
              <a:t>Medium Focus: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3200" b="1" i="1" dirty="0">
                <a:solidFill>
                  <a:srgbClr val="FFC000"/>
                </a:solidFill>
              </a:rPr>
              <a:t>   My listener is the subject.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FF0000"/>
                </a:solidFill>
              </a:rPr>
              <a:t>Low Focus: </a:t>
            </a:r>
          </a:p>
          <a:p>
            <a:pPr marL="0" indent="0" algn="ctr">
              <a:lnSpc>
                <a:spcPts val="36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FF0000"/>
                </a:solidFill>
              </a:rPr>
              <a:t> I am the subject.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100D1-8ED0-4942-9BFC-228E12CE9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57B28-B397-4E8C-A38D-3F56A3CA527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9E5">
                    <a:shade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9E5">
                  <a:shade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544DC5-7495-45EC-8877-B4E3C6996FF4}"/>
              </a:ext>
            </a:extLst>
          </p:cNvPr>
          <p:cNvSpPr/>
          <p:nvPr/>
        </p:nvSpPr>
        <p:spPr>
          <a:xfrm>
            <a:off x="1066800" y="1289149"/>
            <a:ext cx="7914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In the Story I Tell: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if I have …</a:t>
            </a:r>
          </a:p>
        </p:txBody>
      </p:sp>
    </p:spTree>
    <p:extLst>
      <p:ext uri="{BB962C8B-B14F-4D97-AF65-F5344CB8AC3E}">
        <p14:creationId xmlns:p14="http://schemas.microsoft.com/office/powerpoint/2010/main" val="214745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2A487-4373-448A-AFAA-62193E5AF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108788"/>
            <a:ext cx="10515600" cy="9439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Self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68814-E39A-452D-901A-4D1EA82D4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951" y="2471056"/>
            <a:ext cx="8730343" cy="28194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In a word (write down):</a:t>
            </a:r>
          </a:p>
          <a:p>
            <a:pPr marL="746125" indent="-344488">
              <a:spcBef>
                <a:spcPts val="18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/>
              <a:t> Name your #1 communications challenge …</a:t>
            </a:r>
          </a:p>
          <a:p>
            <a:pPr marL="746125" indent="-344488">
              <a:spcBef>
                <a:spcPts val="18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/>
              <a:t> Name your #1 communication strengths …</a:t>
            </a:r>
          </a:p>
        </p:txBody>
      </p:sp>
    </p:spTree>
    <p:extLst>
      <p:ext uri="{BB962C8B-B14F-4D97-AF65-F5344CB8AC3E}">
        <p14:creationId xmlns:p14="http://schemas.microsoft.com/office/powerpoint/2010/main" val="138372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567474"/>
            <a:ext cx="7315200" cy="1447800"/>
          </a:xfrm>
        </p:spPr>
        <p:txBody>
          <a:bodyPr>
            <a:noAutofit/>
          </a:bodyPr>
          <a:lstStyle/>
          <a:p>
            <a:pPr algn="ctr">
              <a:lnSpc>
                <a:spcPts val="7300"/>
              </a:lnSpc>
              <a:spcBef>
                <a:spcPts val="1200"/>
              </a:spcBef>
            </a:pP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Telling Your Story</a:t>
            </a:r>
            <a:endParaRPr lang="en-US" sz="36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57B28-B397-4E8C-A38D-3F56A3CA527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9E5">
                    <a:shade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9E5">
                  <a:shade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9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201707"/>
            <a:ext cx="8763000" cy="62865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Storytelling with Impact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9316" y="2254247"/>
            <a:ext cx="7441163" cy="3851913"/>
          </a:xfrm>
        </p:spPr>
        <p:txBody>
          <a:bodyPr>
            <a:noAutofit/>
          </a:bodyPr>
          <a:lstStyle/>
          <a:p>
            <a:pPr marL="385763" indent="-294085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80000"/>
              <a:buFont typeface="+mj-lt"/>
              <a:buAutoNum type="arabicPeriod"/>
            </a:pPr>
            <a:r>
              <a:rPr lang="en-US" b="1" dirty="0"/>
              <a:t> Set up the high-stakes situation</a:t>
            </a:r>
          </a:p>
          <a:p>
            <a:pPr marL="385763" indent="-294085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80000"/>
              <a:buFont typeface="+mj-lt"/>
              <a:buAutoNum type="arabicPeriod"/>
            </a:pPr>
            <a:r>
              <a:rPr lang="en-US" b="1" dirty="0"/>
              <a:t> Know what your main character wants</a:t>
            </a:r>
          </a:p>
          <a:p>
            <a:pPr marL="385763" indent="-294085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80000"/>
              <a:buFont typeface="+mj-lt"/>
              <a:buAutoNum type="arabicPeriod"/>
            </a:pPr>
            <a:r>
              <a:rPr lang="en-US" b="1" dirty="0"/>
              <a:t> Make your audience care</a:t>
            </a:r>
          </a:p>
          <a:p>
            <a:pPr marL="385763" indent="-294085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80000"/>
              <a:buFont typeface="+mj-lt"/>
              <a:buAutoNum type="arabicPeriod"/>
            </a:pPr>
            <a:r>
              <a:rPr lang="en-US" b="1" dirty="0"/>
              <a:t> Have a </a:t>
            </a:r>
            <a:r>
              <a:rPr lang="en-US" b="1" i="1" dirty="0"/>
              <a:t>life-changing</a:t>
            </a:r>
            <a:r>
              <a:rPr lang="en-US" b="1" dirty="0"/>
              <a:t> moment – “</a:t>
            </a:r>
            <a:r>
              <a:rPr lang="en-US" b="1" i="1" dirty="0"/>
              <a:t>Wow!”</a:t>
            </a:r>
          </a:p>
          <a:p>
            <a:pPr marL="385763" indent="-294085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80000"/>
              <a:buFont typeface="+mj-lt"/>
              <a:buAutoNum type="arabicPeriod"/>
            </a:pPr>
            <a:r>
              <a:rPr lang="en-US" b="1" dirty="0"/>
              <a:t> Explain the value: </a:t>
            </a:r>
            <a:r>
              <a:rPr lang="en-US" b="1" i="1" dirty="0"/>
              <a:t>How does it help?</a:t>
            </a:r>
          </a:p>
        </p:txBody>
      </p:sp>
    </p:spTree>
    <p:extLst>
      <p:ext uri="{BB962C8B-B14F-4D97-AF65-F5344CB8AC3E}">
        <p14:creationId xmlns:p14="http://schemas.microsoft.com/office/powerpoint/2010/main" val="90791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603BF-EBB4-477D-B1C0-28B33D3A8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91285"/>
            <a:ext cx="10134600" cy="1325563"/>
          </a:xfrm>
        </p:spPr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The Pentagon Windows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leadership communication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36A96C-01D4-4421-9A51-D99A07502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0956" y="2841625"/>
            <a:ext cx="3690088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767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351" y="1394917"/>
            <a:ext cx="10133045" cy="106878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Sincere Compliment: </a:t>
            </a:r>
            <a:r>
              <a:rPr lang="en-US" sz="3200" i="1" dirty="0">
                <a:solidFill>
                  <a:schemeClr val="tx2">
                    <a:lumMod val="75000"/>
                  </a:schemeClr>
                </a:solidFill>
              </a:rPr>
              <a:t>Genuine Communication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2941320"/>
            <a:ext cx="8229600" cy="2120900"/>
          </a:xfrm>
        </p:spPr>
        <p:txBody>
          <a:bodyPr/>
          <a:lstStyle/>
          <a:p>
            <a:pPr marL="0" indent="0" algn="ctr">
              <a:spcBef>
                <a:spcPts val="1500"/>
              </a:spcBef>
              <a:buNone/>
            </a:pPr>
            <a:r>
              <a:rPr lang="en-US" sz="3200" b="1" i="1" dirty="0">
                <a:latin typeface="Arial" pitchFamily="34" charset="0"/>
                <a:cs typeface="Arial" pitchFamily="34" charset="0"/>
              </a:rPr>
              <a:t>You will influence your listener</a:t>
            </a:r>
          </a:p>
          <a:p>
            <a:pPr marL="0" indent="0" algn="ctr">
              <a:spcBef>
                <a:spcPts val="1500"/>
              </a:spcBef>
              <a:buNone/>
            </a:pPr>
            <a:r>
              <a:rPr lang="en-US" sz="3200" b="1" i="1" dirty="0">
                <a:latin typeface="Arial" pitchFamily="34" charset="0"/>
                <a:cs typeface="Arial" pitchFamily="34" charset="0"/>
              </a:rPr>
              <a:t>when your listener knows</a:t>
            </a:r>
          </a:p>
          <a:p>
            <a:pPr marL="0" indent="0" algn="ctr">
              <a:spcBef>
                <a:spcPts val="1500"/>
              </a:spcBef>
              <a:buNone/>
            </a:pPr>
            <a:r>
              <a:rPr lang="en-US" sz="3200" b="1" i="1" dirty="0">
                <a:latin typeface="Arial" pitchFamily="34" charset="0"/>
                <a:cs typeface="Arial" pitchFamily="34" charset="0"/>
              </a:rPr>
              <a:t>you are listening</a:t>
            </a:r>
          </a:p>
        </p:txBody>
      </p:sp>
    </p:spTree>
    <p:extLst>
      <p:ext uri="{BB962C8B-B14F-4D97-AF65-F5344CB8AC3E}">
        <p14:creationId xmlns:p14="http://schemas.microsoft.com/office/powerpoint/2010/main" val="33153888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267408"/>
            <a:ext cx="8610600" cy="762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What is a Compliment?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2166806"/>
            <a:ext cx="7620000" cy="37767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None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A relationship building tool that is: </a:t>
            </a:r>
          </a:p>
          <a:p>
            <a:pPr marL="3429000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3200400" algn="l"/>
              </a:tabLst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Simple</a:t>
            </a:r>
          </a:p>
          <a:p>
            <a:pPr marL="3429000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3200400" algn="l"/>
              </a:tabLst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Sincere </a:t>
            </a:r>
          </a:p>
          <a:p>
            <a:pPr marL="3429000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3200400" algn="l"/>
              </a:tabLst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Specific</a:t>
            </a:r>
          </a:p>
          <a:p>
            <a:pPr marL="3429000" indent="-457200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3200400" algn="l"/>
              </a:tabLst>
            </a:pPr>
            <a:r>
              <a:rPr lang="en-US" sz="3200" b="1" i="1" dirty="0">
                <a:latin typeface="Arial" pitchFamily="34" charset="0"/>
                <a:cs typeface="Arial" pitchFamily="34" charset="0"/>
              </a:rPr>
              <a:t>Helpful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77400" y="6356353"/>
            <a:ext cx="533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57B28-B397-4E8C-A38D-3F56A3CA527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9E5">
                    <a:shade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9E5">
                  <a:shade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764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407160"/>
            <a:ext cx="9144000" cy="83455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Why Compliment?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303" y="2458720"/>
            <a:ext cx="8727897" cy="4109263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Inspires and motivates</a:t>
            </a:r>
          </a:p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Builds trust</a:t>
            </a:r>
          </a:p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Models &amp; encourages humanity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endParaRPr lang="en-US" sz="3200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3200" b="1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</a:p>
          <a:p>
            <a:pPr marL="0" indent="0">
              <a:spcBef>
                <a:spcPts val="1200"/>
              </a:spcBef>
              <a:buNone/>
            </a:pPr>
            <a:endParaRPr lang="en-US" sz="3200" b="1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3200" b="1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“Everybody likes a compliment.”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Abraham Lincoln</a:t>
            </a:r>
          </a:p>
        </p:txBody>
      </p:sp>
    </p:spTree>
    <p:extLst>
      <p:ext uri="{BB962C8B-B14F-4D97-AF65-F5344CB8AC3E}">
        <p14:creationId xmlns:p14="http://schemas.microsoft.com/office/powerpoint/2010/main" val="110431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120" y="1280160"/>
            <a:ext cx="8686800" cy="92964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How to Compliment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4400" y="2438400"/>
            <a:ext cx="7945120" cy="2369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Describe a specific strength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Why do you like working with him/her? 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Be precise with your praise</a:t>
            </a:r>
          </a:p>
        </p:txBody>
      </p:sp>
    </p:spTree>
    <p:extLst>
      <p:ext uri="{BB962C8B-B14F-4D97-AF65-F5344CB8AC3E}">
        <p14:creationId xmlns:p14="http://schemas.microsoft.com/office/powerpoint/2010/main" val="4044933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040" y="1297940"/>
            <a:ext cx="8686800" cy="12573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Accept a Compliment</a:t>
            </a:r>
            <a:b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Genuine Gratitude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2915920"/>
            <a:ext cx="7696200" cy="18252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3200" b="1" i="1" dirty="0">
                <a:latin typeface="Arial" pitchFamily="34" charset="0"/>
                <a:cs typeface="Arial" pitchFamily="34" charset="0"/>
              </a:rPr>
              <a:t>“Wow, you just made my day!"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3200" b="1" i="1" dirty="0">
                <a:latin typeface="Arial" pitchFamily="34" charset="0"/>
                <a:cs typeface="Arial" pitchFamily="34" charset="0"/>
              </a:rPr>
              <a:t>"Thank you. I really appreciate that!”</a:t>
            </a:r>
          </a:p>
        </p:txBody>
      </p:sp>
    </p:spTree>
    <p:extLst>
      <p:ext uri="{BB962C8B-B14F-4D97-AF65-F5344CB8AC3E}">
        <p14:creationId xmlns:p14="http://schemas.microsoft.com/office/powerpoint/2010/main" val="11598587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2446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Your Turn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45640"/>
            <a:ext cx="10210800" cy="4729480"/>
          </a:xfrm>
        </p:spPr>
        <p:txBody>
          <a:bodyPr>
            <a:noAutofit/>
          </a:bodyPr>
          <a:lstStyle/>
          <a:p>
            <a:pPr marL="509587" indent="-457200"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Person 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: Share one thing that you are proud of. 			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(professional or personal)</a:t>
            </a:r>
          </a:p>
          <a:p>
            <a:pPr marL="509587" indent="-457200"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Person B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: Give 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Person A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a compliment based on 			the new information </a:t>
            </a:r>
          </a:p>
          <a:p>
            <a:pPr marL="509587" indent="-457200"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Person A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say: 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Thank you!</a:t>
            </a:r>
          </a:p>
          <a:p>
            <a:pPr marL="509587" indent="-457200"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Person B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say: 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You are welcome!</a:t>
            </a:r>
          </a:p>
          <a:p>
            <a:pPr marL="52387" indent="0" algn="ctr">
              <a:spcBef>
                <a:spcPts val="2400"/>
              </a:spcBef>
              <a:buNone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Switch Roles</a:t>
            </a:r>
          </a:p>
        </p:txBody>
      </p:sp>
    </p:spTree>
    <p:extLst>
      <p:ext uri="{BB962C8B-B14F-4D97-AF65-F5344CB8AC3E}">
        <p14:creationId xmlns:p14="http://schemas.microsoft.com/office/powerpoint/2010/main" val="383984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6EF62-27EC-4BEC-B526-8C298CEA0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73680"/>
            <a:ext cx="10972800" cy="1524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11164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284515"/>
            <a:ext cx="9220200" cy="1524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Followers Want from Leaders</a:t>
            </a:r>
            <a:br>
              <a:rPr lang="en-US" sz="3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“</a:t>
            </a:r>
            <a:r>
              <a:rPr lang="en-US" sz="3200" i="1" dirty="0">
                <a:solidFill>
                  <a:schemeClr val="tx2">
                    <a:lumMod val="75000"/>
                  </a:schemeClr>
                </a:solidFill>
              </a:rPr>
              <a:t>basic needs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”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2771192"/>
            <a:ext cx="7391400" cy="398393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/>
              <a:t>Compassion</a:t>
            </a:r>
          </a:p>
          <a:p>
            <a:pPr>
              <a:lnSpc>
                <a:spcPct val="11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/>
              <a:t> Trust</a:t>
            </a:r>
          </a:p>
          <a:p>
            <a:pPr>
              <a:lnSpc>
                <a:spcPct val="11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/>
              <a:t> Stability</a:t>
            </a:r>
          </a:p>
          <a:p>
            <a:pPr>
              <a:lnSpc>
                <a:spcPct val="11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/>
              <a:t> Hope </a:t>
            </a:r>
          </a:p>
          <a:p>
            <a:pPr marL="0" indent="0" algn="r">
              <a:buNone/>
            </a:pPr>
            <a:endParaRPr lang="en-US" sz="2400" b="1" dirty="0"/>
          </a:p>
          <a:p>
            <a:pPr marL="0" indent="0" algn="r">
              <a:buNone/>
            </a:pPr>
            <a:endParaRPr lang="en-US" sz="2200" b="1" i="1" dirty="0"/>
          </a:p>
          <a:p>
            <a:pPr marL="0" indent="0" algn="r">
              <a:buNone/>
            </a:pPr>
            <a:r>
              <a:rPr lang="en-US" sz="1800" dirty="0"/>
              <a:t>Gallup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7486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061720"/>
            <a:ext cx="9372600" cy="1524000"/>
          </a:xfrm>
        </p:spPr>
        <p:txBody>
          <a:bodyPr>
            <a:noAutofit/>
          </a:bodyPr>
          <a:lstStyle/>
          <a:p>
            <a:pPr>
              <a:lnSpc>
                <a:spcPts val="3800"/>
              </a:lnSpc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Followers Want from Leaders</a:t>
            </a:r>
            <a:br>
              <a:rPr lang="en-US" sz="32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200" i="1" dirty="0">
                <a:solidFill>
                  <a:schemeClr val="tx2">
                    <a:lumMod val="75000"/>
                  </a:schemeClr>
                </a:solidFill>
              </a:rPr>
              <a:t>4 basic needs</a:t>
            </a:r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2590800"/>
            <a:ext cx="6934200" cy="4094209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dirty="0"/>
              <a:t> Compassion</a:t>
            </a:r>
          </a:p>
          <a:p>
            <a:pPr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dirty="0"/>
              <a:t> Trust</a:t>
            </a:r>
          </a:p>
          <a:p>
            <a:pPr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dirty="0"/>
              <a:t> Stability</a:t>
            </a:r>
          </a:p>
          <a:p>
            <a:pPr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dirty="0"/>
              <a:t> Hope </a:t>
            </a:r>
          </a:p>
          <a:p>
            <a:pPr marL="0" indent="0" algn="r">
              <a:buNone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endParaRPr lang="en-US" sz="1100" b="1" dirty="0"/>
          </a:p>
          <a:p>
            <a:pPr marL="0" indent="0" algn="r">
              <a:buNone/>
            </a:pPr>
            <a:r>
              <a:rPr lang="en-US" sz="2200" b="1" i="1" dirty="0"/>
              <a:t>Gallup research</a:t>
            </a:r>
          </a:p>
        </p:txBody>
      </p:sp>
    </p:spTree>
    <p:extLst>
      <p:ext uri="{BB962C8B-B14F-4D97-AF65-F5344CB8AC3E}">
        <p14:creationId xmlns:p14="http://schemas.microsoft.com/office/powerpoint/2010/main" val="28826764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061720"/>
            <a:ext cx="9372600" cy="1524000"/>
          </a:xfrm>
        </p:spPr>
        <p:txBody>
          <a:bodyPr>
            <a:noAutofit/>
          </a:bodyPr>
          <a:lstStyle/>
          <a:p>
            <a:pPr>
              <a:lnSpc>
                <a:spcPts val="3800"/>
              </a:lnSpc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Followers Want from Leaders</a:t>
            </a:r>
            <a:br>
              <a:rPr lang="en-US" sz="32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200" i="1" dirty="0">
                <a:solidFill>
                  <a:schemeClr val="tx2">
                    <a:lumMod val="75000"/>
                  </a:schemeClr>
                </a:solidFill>
              </a:rPr>
              <a:t>4 basic needs</a:t>
            </a:r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2590800"/>
            <a:ext cx="6934200" cy="4094209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dirty="0"/>
              <a:t> Love</a:t>
            </a:r>
          </a:p>
          <a:p>
            <a:pPr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dirty="0"/>
              <a:t> Trust</a:t>
            </a:r>
          </a:p>
          <a:p>
            <a:pPr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dirty="0"/>
              <a:t> Stability</a:t>
            </a:r>
          </a:p>
          <a:p>
            <a:pPr>
              <a:spcBef>
                <a:spcPts val="1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b="1" dirty="0"/>
              <a:t> Hope </a:t>
            </a:r>
          </a:p>
          <a:p>
            <a:pPr marL="0" indent="0" algn="r">
              <a:buNone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endParaRPr lang="en-US" sz="1100" b="1" dirty="0"/>
          </a:p>
          <a:p>
            <a:pPr marL="0" indent="0" algn="r">
              <a:buNone/>
            </a:pPr>
            <a:r>
              <a:rPr lang="en-US" sz="2200" b="1" i="1" dirty="0"/>
              <a:t>Gallup research</a:t>
            </a:r>
          </a:p>
        </p:txBody>
      </p:sp>
    </p:spTree>
    <p:extLst>
      <p:ext uri="{BB962C8B-B14F-4D97-AF65-F5344CB8AC3E}">
        <p14:creationId xmlns:p14="http://schemas.microsoft.com/office/powerpoint/2010/main" val="418387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27200"/>
            <a:ext cx="9372600" cy="68072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Graham Corporate Communications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194560"/>
            <a:ext cx="10820400" cy="417576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3200" b="1" i="1" dirty="0">
                <a:latin typeface="Arial" pitchFamily="34" charset="0"/>
                <a:cs typeface="Arial" pitchFamily="34" charset="0"/>
              </a:rPr>
              <a:t>making the complicated simple 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3200" b="1" i="1" dirty="0">
                <a:latin typeface="Arial" pitchFamily="34" charset="0"/>
                <a:cs typeface="Arial" pitchFamily="34" charset="0"/>
              </a:rPr>
              <a:t>and the simple powerful</a:t>
            </a:r>
            <a:r>
              <a:rPr lang="en-US" sz="3200" b="1" i="1" baseline="30000" dirty="0">
                <a:latin typeface="Arial" pitchFamily="34" charset="0"/>
                <a:cs typeface="Arial" pitchFamily="34" charset="0"/>
              </a:rPr>
              <a:t>®</a:t>
            </a:r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en-US" sz="2400" b="1" i="1" baseline="30000" dirty="0">
              <a:latin typeface="Arial" pitchFamily="34" charset="0"/>
              <a:cs typeface="Arial" pitchFamily="34" charset="0"/>
            </a:endParaRPr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en-US" sz="10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US" sz="4000" b="1" dirty="0">
                <a:latin typeface="Arial" pitchFamily="34" charset="0"/>
                <a:cs typeface="Arial" pitchFamily="34" charset="0"/>
              </a:rPr>
              <a:t>Bill@GrahamCC.com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CONTACT:</a:t>
            </a:r>
          </a:p>
          <a:p>
            <a:pPr algn="r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Bill Graham</a:t>
            </a:r>
          </a:p>
          <a:p>
            <a:pPr algn="r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917-705-0663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www.GrahamCC.com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5B5A85-D782-F04C-8B70-8EC526ED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CAE73A-2C11-C746-965F-B3817230D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378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6EF62-27EC-4BEC-B526-8C298CEA0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61663"/>
            <a:ext cx="98298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Are you really worth their time?</a:t>
            </a:r>
            <a:br>
              <a:rPr lang="en-US" sz="3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200" i="1" dirty="0">
                <a:solidFill>
                  <a:schemeClr val="tx2">
                    <a:lumMod val="75000"/>
                  </a:schemeClr>
                </a:solidFill>
              </a:rPr>
              <a:t>the disengagement revelation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2B83FD-215A-44E0-BA73-D2AC1B0D1B70}"/>
              </a:ext>
            </a:extLst>
          </p:cNvPr>
          <p:cNvSpPr txBox="1"/>
          <p:nvPr/>
        </p:nvSpPr>
        <p:spPr>
          <a:xfrm>
            <a:off x="1320800" y="2475723"/>
            <a:ext cx="9652000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90000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Time is currency.  P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eople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selectively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spend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time.</a:t>
            </a:r>
          </a:p>
          <a:p>
            <a:pPr marL="568325" marR="0" lvl="1" indent="-319088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/>
              <a:buChar char="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Engagement is not about … 	their interest in you.</a:t>
            </a:r>
          </a:p>
          <a:p>
            <a:pPr marL="568325" marR="0" lvl="1" indent="-319088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>
                <a:srgbClr val="CC4757"/>
              </a:buClr>
              <a:buSzPct val="90000"/>
              <a:buFont typeface="Wingdings 2"/>
              <a:buChar char="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It’s not about … 			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your value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</a:p>
          <a:p>
            <a:pPr marL="568325" lvl="1" indent="-319088">
              <a:spcBef>
                <a:spcPts val="1200"/>
              </a:spcBef>
              <a:buClr>
                <a:srgbClr val="CC4757"/>
              </a:buClr>
              <a:buSzPct val="90000"/>
              <a:buFont typeface="Wingdings 2"/>
              <a:buChar char="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It’s about …  			your value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+mn-cs"/>
              </a:rPr>
              <a:t>to them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13159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323392"/>
            <a:ext cx="9144000" cy="76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Communication is not: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610687" y="2281336"/>
            <a:ext cx="5001467" cy="3943349"/>
          </a:xfrm>
        </p:spPr>
        <p:txBody>
          <a:bodyPr>
            <a:noAutofit/>
          </a:bodyPr>
          <a:lstStyle/>
          <a:p>
            <a:pPr marL="457200" indent="-396875" defTabSz="1142971">
              <a:lnSpc>
                <a:spcPct val="100000"/>
              </a:lnSpc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>
                <a:latin typeface="Arial" pitchFamily="34" charset="0"/>
                <a:cs typeface="Arial" pitchFamily="34" charset="0"/>
              </a:rPr>
              <a:t>Speaking</a:t>
            </a:r>
          </a:p>
          <a:p>
            <a:pPr marL="457200" indent="-396875" defTabSz="1142971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>
                <a:latin typeface="Arial" pitchFamily="34" charset="0"/>
                <a:cs typeface="Arial" pitchFamily="34" charset="0"/>
              </a:rPr>
              <a:t>Delivering a presentation</a:t>
            </a:r>
          </a:p>
          <a:p>
            <a:pPr marL="457200" indent="-396875" defTabSz="1142971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>
                <a:latin typeface="Arial" pitchFamily="34" charset="0"/>
                <a:cs typeface="Arial" pitchFamily="34" charset="0"/>
              </a:rPr>
              <a:t>Writing an email</a:t>
            </a:r>
          </a:p>
          <a:p>
            <a:pPr marL="457200" indent="-396875" defTabSz="1142971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●"/>
            </a:pPr>
            <a:r>
              <a:rPr lang="en-US" b="1" dirty="0">
                <a:latin typeface="Arial" pitchFamily="34" charset="0"/>
                <a:cs typeface="Arial" pitchFamily="34" charset="0"/>
              </a:rPr>
              <a:t>Running a meeting</a:t>
            </a:r>
          </a:p>
          <a:p>
            <a:pPr marL="292093" indent="-288918" algn="ctr">
              <a:lnSpc>
                <a:spcPct val="100000"/>
              </a:lnSpc>
              <a:spcBef>
                <a:spcPts val="2400"/>
              </a:spcBef>
              <a:buClr>
                <a:schemeClr val="accent3"/>
              </a:buClr>
              <a:buNone/>
              <a:defRPr/>
            </a:pP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These are activities</a:t>
            </a:r>
          </a:p>
        </p:txBody>
      </p:sp>
    </p:spTree>
    <p:extLst>
      <p:ext uri="{BB962C8B-B14F-4D97-AF65-F5344CB8AC3E}">
        <p14:creationId xmlns:p14="http://schemas.microsoft.com/office/powerpoint/2010/main" val="34768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300064"/>
            <a:ext cx="91440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2491740"/>
            <a:ext cx="6096000" cy="2156460"/>
          </a:xfrm>
        </p:spPr>
        <p:txBody>
          <a:bodyPr>
            <a:noAutofit/>
          </a:bodyPr>
          <a:lstStyle/>
          <a:p>
            <a:pPr marL="0" indent="0" algn="ctr" defTabSz="1142971">
              <a:buNone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is not an activity.</a:t>
            </a:r>
          </a:p>
          <a:p>
            <a:pPr marL="0" indent="0" algn="ctr" defTabSz="1142971">
              <a:buNone/>
            </a:pPr>
            <a:endParaRPr lang="en-US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defTabSz="1142971">
              <a:buNone/>
            </a:pP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Communication is a result. </a:t>
            </a:r>
          </a:p>
        </p:txBody>
      </p:sp>
    </p:spTree>
    <p:extLst>
      <p:ext uri="{BB962C8B-B14F-4D97-AF65-F5344CB8AC3E}">
        <p14:creationId xmlns:p14="http://schemas.microsoft.com/office/powerpoint/2010/main" val="312084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5022" y="2705192"/>
            <a:ext cx="6298981" cy="1516912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Communication </a:t>
            </a:r>
            <a:b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Two-Way Street?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206" y="2406815"/>
            <a:ext cx="6629400" cy="230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5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043C1C95BA4F4686EEABDD0D1E9525" ma:contentTypeVersion="12" ma:contentTypeDescription="Create a new document." ma:contentTypeScope="" ma:versionID="ea42d3ea3253732df47bb26668d94e53">
  <xsd:schema xmlns:xsd="http://www.w3.org/2001/XMLSchema" xmlns:xs="http://www.w3.org/2001/XMLSchema" xmlns:p="http://schemas.microsoft.com/office/2006/metadata/properties" xmlns:ns3="6e33e75c-50be-4abb-9672-56d9f35a3f63" xmlns:ns4="31e6c30e-abd6-48e8-917e-3920e88d4412" targetNamespace="http://schemas.microsoft.com/office/2006/metadata/properties" ma:root="true" ma:fieldsID="fac5e747b7596e08e62beb7a49fe6a1e" ns3:_="" ns4:_="">
    <xsd:import namespace="6e33e75c-50be-4abb-9672-56d9f35a3f63"/>
    <xsd:import namespace="31e6c30e-abd6-48e8-917e-3920e88d441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33e75c-50be-4abb-9672-56d9f35a3f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6c30e-abd6-48e8-917e-3920e88d441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547F71-2E5C-4A84-9082-CC33C26DCA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33e75c-50be-4abb-9672-56d9f35a3f63"/>
    <ds:schemaRef ds:uri="31e6c30e-abd6-48e8-917e-3920e88d44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CD9579-591F-4DE4-ACB2-42633D03EC6C}">
  <ds:schemaRefs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31e6c30e-abd6-48e8-917e-3920e88d4412"/>
    <ds:schemaRef ds:uri="6e33e75c-50be-4abb-9672-56d9f35a3f6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81B3B76-432B-4955-9088-5190EFE633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1180</Words>
  <Application>Microsoft Office PowerPoint</Application>
  <PresentationFormat>Widescreen</PresentationFormat>
  <Paragraphs>250</Paragraphs>
  <Slides>53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Calibri Light</vt:lpstr>
      <vt:lpstr>Corbel</vt:lpstr>
      <vt:lpstr>proxima-nova</vt:lpstr>
      <vt:lpstr>Wingdings</vt:lpstr>
      <vt:lpstr>Wingdings 2</vt:lpstr>
      <vt:lpstr>Office Theme</vt:lpstr>
      <vt:lpstr>C150</vt:lpstr>
      <vt:lpstr>With Your Phone’s Video Camera</vt:lpstr>
      <vt:lpstr>Realities of Today’s Leadership</vt:lpstr>
      <vt:lpstr>Self Analysis</vt:lpstr>
      <vt:lpstr>Followers Want from Leaders “basic needs” </vt:lpstr>
      <vt:lpstr>Are you really worth their time? the disengagement revelation</vt:lpstr>
      <vt:lpstr>Communication is not:</vt:lpstr>
      <vt:lpstr>Communication</vt:lpstr>
      <vt:lpstr>Is Communication  a Two-Way Street?</vt:lpstr>
      <vt:lpstr>You are a TV Show: they are always rating you</vt:lpstr>
      <vt:lpstr>Likable? you are one in a million</vt:lpstr>
      <vt:lpstr>Wanna Have a Beer?</vt:lpstr>
      <vt:lpstr>Likeability: “The 55%-38%-7% Rule"</vt:lpstr>
      <vt:lpstr>Likeability: What they see &amp; what they hear</vt:lpstr>
      <vt:lpstr>Likeability is NOT:  “trying to be liked.”</vt:lpstr>
      <vt:lpstr>Likeability: remove the walls</vt:lpstr>
      <vt:lpstr>Likeability: remove the walls</vt:lpstr>
      <vt:lpstr>Likeability: remove the walls</vt:lpstr>
      <vt:lpstr>Likeability: remove the walls</vt:lpstr>
      <vt:lpstr>Likeability: remove the walls</vt:lpstr>
      <vt:lpstr>Likeability: remove the walls</vt:lpstr>
      <vt:lpstr>Likeability: make it personable</vt:lpstr>
      <vt:lpstr>Likeability: make it helpful</vt:lpstr>
      <vt:lpstr>Open Face | Eye Contact | Silent Pause | High Focus</vt:lpstr>
      <vt:lpstr>Oprah Winfrey: the helpful leader</vt:lpstr>
      <vt:lpstr>Prove You’re a Human Being</vt:lpstr>
      <vt:lpstr>Play Your Video</vt:lpstr>
      <vt:lpstr>Break</vt:lpstr>
      <vt:lpstr>Craft messages … they remember.</vt:lpstr>
      <vt:lpstr>First get them to:  Listen</vt:lpstr>
      <vt:lpstr>Before You Speak … WAIT!</vt:lpstr>
      <vt:lpstr>Before You Speak … Listen!</vt:lpstr>
      <vt:lpstr>7% = What You Say</vt:lpstr>
      <vt:lpstr>When it’s time to speak …  </vt:lpstr>
      <vt:lpstr>Before you speak … think like them:       WHY do they want … what they want?</vt:lpstr>
      <vt:lpstr>High Focus Communication</vt:lpstr>
      <vt:lpstr>PowerPoint Presentation</vt:lpstr>
      <vt:lpstr>PowerPoint Presentation</vt:lpstr>
      <vt:lpstr>PowerPoint Presentation</vt:lpstr>
      <vt:lpstr>Telling Your Story</vt:lpstr>
      <vt:lpstr>Storytelling with Impact</vt:lpstr>
      <vt:lpstr>The Pentagon Windows leadership communication</vt:lpstr>
      <vt:lpstr>The Sincere Compliment: Genuine Communication</vt:lpstr>
      <vt:lpstr>What is a Compliment?</vt:lpstr>
      <vt:lpstr>Why Compliment?</vt:lpstr>
      <vt:lpstr>How to Compliment</vt:lpstr>
      <vt:lpstr>Accept a Compliment Genuine Gratitude</vt:lpstr>
      <vt:lpstr>Your Turn</vt:lpstr>
      <vt:lpstr>Questions?</vt:lpstr>
      <vt:lpstr>Followers Want from Leaders 4 basic needs</vt:lpstr>
      <vt:lpstr>Followers Want from Leaders 4 basic needs</vt:lpstr>
      <vt:lpstr>Graham Corporate Communications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Yoon, Miyoung</dc:creator>
  <cp:lastModifiedBy>MacRae, Karyn</cp:lastModifiedBy>
  <cp:revision>9</cp:revision>
  <dcterms:created xsi:type="dcterms:W3CDTF">2020-11-30T20:44:51Z</dcterms:created>
  <dcterms:modified xsi:type="dcterms:W3CDTF">2021-11-11T11:55:27Z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0x01010082043C1C95BA4F4686EEABDD0D1E9525</vt:lpwstr>
  </property>
</Properties>
</file>