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750" r:id="rId5"/>
  </p:sldMasterIdLst>
  <p:notesMasterIdLst>
    <p:notesMasterId r:id="rId109"/>
  </p:notesMasterIdLst>
  <p:sldIdLst>
    <p:sldId id="1036" r:id="rId6"/>
    <p:sldId id="765" r:id="rId7"/>
    <p:sldId id="768" r:id="rId8"/>
    <p:sldId id="1037" r:id="rId9"/>
    <p:sldId id="1008" r:id="rId10"/>
    <p:sldId id="763" r:id="rId11"/>
    <p:sldId id="912" r:id="rId12"/>
    <p:sldId id="769" r:id="rId13"/>
    <p:sldId id="1032" r:id="rId14"/>
    <p:sldId id="1009" r:id="rId15"/>
    <p:sldId id="770" r:id="rId16"/>
    <p:sldId id="771" r:id="rId17"/>
    <p:sldId id="772" r:id="rId18"/>
    <p:sldId id="773" r:id="rId19"/>
    <p:sldId id="774" r:id="rId20"/>
    <p:sldId id="775" r:id="rId21"/>
    <p:sldId id="776" r:id="rId22"/>
    <p:sldId id="777" r:id="rId23"/>
    <p:sldId id="778" r:id="rId24"/>
    <p:sldId id="779" r:id="rId25"/>
    <p:sldId id="780" r:id="rId26"/>
    <p:sldId id="1034" r:id="rId27"/>
    <p:sldId id="724" r:id="rId28"/>
    <p:sldId id="914" r:id="rId29"/>
    <p:sldId id="852" r:id="rId30"/>
    <p:sldId id="1027" r:id="rId31"/>
    <p:sldId id="1028" r:id="rId32"/>
    <p:sldId id="1029" r:id="rId33"/>
    <p:sldId id="1021" r:id="rId34"/>
    <p:sldId id="1022" r:id="rId35"/>
    <p:sldId id="1023" r:id="rId36"/>
    <p:sldId id="1024" r:id="rId37"/>
    <p:sldId id="1030" r:id="rId38"/>
    <p:sldId id="781" r:id="rId39"/>
    <p:sldId id="782" r:id="rId40"/>
    <p:sldId id="898" r:id="rId41"/>
    <p:sldId id="796" r:id="rId42"/>
    <p:sldId id="797" r:id="rId43"/>
    <p:sldId id="798" r:id="rId44"/>
    <p:sldId id="799" r:id="rId45"/>
    <p:sldId id="800" r:id="rId46"/>
    <p:sldId id="801" r:id="rId47"/>
    <p:sldId id="802" r:id="rId48"/>
    <p:sldId id="803" r:id="rId49"/>
    <p:sldId id="804" r:id="rId50"/>
    <p:sldId id="805" r:id="rId51"/>
    <p:sldId id="808" r:id="rId52"/>
    <p:sldId id="809" r:id="rId53"/>
    <p:sldId id="811" r:id="rId54"/>
    <p:sldId id="1033" r:id="rId55"/>
    <p:sldId id="1031" r:id="rId56"/>
    <p:sldId id="813" r:id="rId57"/>
    <p:sldId id="815" r:id="rId58"/>
    <p:sldId id="816" r:id="rId59"/>
    <p:sldId id="537" r:id="rId60"/>
    <p:sldId id="538" r:id="rId61"/>
    <p:sldId id="539" r:id="rId62"/>
    <p:sldId id="629" r:id="rId63"/>
    <p:sldId id="630" r:id="rId64"/>
    <p:sldId id="631" r:id="rId65"/>
    <p:sldId id="543" r:id="rId66"/>
    <p:sldId id="544" r:id="rId67"/>
    <p:sldId id="624" r:id="rId68"/>
    <p:sldId id="625" r:id="rId69"/>
    <p:sldId id="831" r:id="rId70"/>
    <p:sldId id="899" r:id="rId71"/>
    <p:sldId id="1011" r:id="rId72"/>
    <p:sldId id="827" r:id="rId73"/>
    <p:sldId id="893" r:id="rId74"/>
    <p:sldId id="894" r:id="rId75"/>
    <p:sldId id="830" r:id="rId76"/>
    <p:sldId id="1006" r:id="rId77"/>
    <p:sldId id="1012" r:id="rId78"/>
    <p:sldId id="834" r:id="rId79"/>
    <p:sldId id="835" r:id="rId80"/>
    <p:sldId id="260" r:id="rId81"/>
    <p:sldId id="547" r:id="rId82"/>
    <p:sldId id="621" r:id="rId83"/>
    <p:sldId id="622" r:id="rId84"/>
    <p:sldId id="623" r:id="rId85"/>
    <p:sldId id="697" r:id="rId86"/>
    <p:sldId id="552" r:id="rId87"/>
    <p:sldId id="1015" r:id="rId88"/>
    <p:sldId id="793" r:id="rId89"/>
    <p:sldId id="1016" r:id="rId90"/>
    <p:sldId id="836" r:id="rId91"/>
    <p:sldId id="994" r:id="rId92"/>
    <p:sldId id="995" r:id="rId93"/>
    <p:sldId id="1013" r:id="rId94"/>
    <p:sldId id="843" r:id="rId95"/>
    <p:sldId id="925" r:id="rId96"/>
    <p:sldId id="926" r:id="rId97"/>
    <p:sldId id="927" r:id="rId98"/>
    <p:sldId id="928" r:id="rId99"/>
    <p:sldId id="1000" r:id="rId100"/>
    <p:sldId id="855" r:id="rId101"/>
    <p:sldId id="856" r:id="rId102"/>
    <p:sldId id="937" r:id="rId103"/>
    <p:sldId id="857" r:id="rId104"/>
    <p:sldId id="1014" r:id="rId105"/>
    <p:sldId id="1025" r:id="rId106"/>
    <p:sldId id="1017" r:id="rId107"/>
    <p:sldId id="1026" r:id="rId108"/>
  </p:sldIdLst>
  <p:sldSz cx="24384000" cy="13716000"/>
  <p:notesSz cx="7010400" cy="9296400"/>
  <p:defaultTextStyle>
    <a:defPPr>
      <a:defRPr lang="en-US"/>
    </a:defPPr>
    <a:lvl1pPr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1pPr>
    <a:lvl2pPr marL="4572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2pPr>
    <a:lvl3pPr marL="9144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3pPr>
    <a:lvl4pPr marL="13716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4pPr>
    <a:lvl5pPr marL="1828800" algn="l" defTabSz="825500" rtl="0" eaLnBrk="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D60093"/>
    <a:srgbClr val="CC00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CB274-B304-493C-A7F8-F78582213F52}" v="3" dt="2021-11-08T03:41:13.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6" d="100"/>
          <a:sy n="36" d="100"/>
        </p:scale>
        <p:origin x="19" y="206"/>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a  White" userId="31d362bf-c7d9-4815-85c4-be06eafcc9c4" providerId="ADAL" clId="{B2CDDA66-73C8-4440-B124-0EAC8A828E9E}"/>
    <pc:docChg chg="undo custSel addSld delSld modSld sldOrd delMainMaster">
      <pc:chgData name="Nika  White" userId="31d362bf-c7d9-4815-85c4-be06eafcc9c4" providerId="ADAL" clId="{B2CDDA66-73C8-4440-B124-0EAC8A828E9E}" dt="2021-11-03T16:46:03.167" v="319" actId="47"/>
      <pc:docMkLst>
        <pc:docMk/>
      </pc:docMkLst>
      <pc:sldChg chg="add">
        <pc:chgData name="Nika  White" userId="31d362bf-c7d9-4815-85c4-be06eafcc9c4" providerId="ADAL" clId="{B2CDDA66-73C8-4440-B124-0EAC8A828E9E}" dt="2021-11-03T13:41:02.638" v="122"/>
        <pc:sldMkLst>
          <pc:docMk/>
          <pc:sldMk cId="2008006051" sldId="260"/>
        </pc:sldMkLst>
      </pc:sldChg>
      <pc:sldChg chg="add">
        <pc:chgData name="Nika  White" userId="31d362bf-c7d9-4815-85c4-be06eafcc9c4" providerId="ADAL" clId="{B2CDDA66-73C8-4440-B124-0EAC8A828E9E}" dt="2021-11-03T13:33:18.419" v="41"/>
        <pc:sldMkLst>
          <pc:docMk/>
          <pc:sldMk cId="1636221093" sldId="276"/>
        </pc:sldMkLst>
      </pc:sldChg>
      <pc:sldChg chg="add">
        <pc:chgData name="Nika  White" userId="31d362bf-c7d9-4815-85c4-be06eafcc9c4" providerId="ADAL" clId="{B2CDDA66-73C8-4440-B124-0EAC8A828E9E}" dt="2021-11-03T13:38:59.293" v="72"/>
        <pc:sldMkLst>
          <pc:docMk/>
          <pc:sldMk cId="730009888" sldId="547"/>
        </pc:sldMkLst>
      </pc:sldChg>
      <pc:sldChg chg="modSp add mod">
        <pc:chgData name="Nika  White" userId="31d362bf-c7d9-4815-85c4-be06eafcc9c4" providerId="ADAL" clId="{B2CDDA66-73C8-4440-B124-0EAC8A828E9E}" dt="2021-11-03T13:38:59.331" v="77"/>
        <pc:sldMkLst>
          <pc:docMk/>
          <pc:sldMk cId="3334626637" sldId="552"/>
        </pc:sldMkLst>
        <pc:picChg chg="replST">
          <ac:chgData name="Nika  White" userId="31d362bf-c7d9-4815-85c4-be06eafcc9c4" providerId="ADAL" clId="{B2CDDA66-73C8-4440-B124-0EAC8A828E9E}" dt="2021-11-03T13:38:59.331" v="77"/>
          <ac:picMkLst>
            <pc:docMk/>
            <pc:sldMk cId="3334626637" sldId="552"/>
            <ac:picMk id="209924" creationId="{ACBDC2E3-17DE-48C6-A473-1590D7A9E5BA}"/>
          </ac:picMkLst>
        </pc:picChg>
      </pc:sldChg>
      <pc:sldChg chg="add">
        <pc:chgData name="Nika  White" userId="31d362bf-c7d9-4815-85c4-be06eafcc9c4" providerId="ADAL" clId="{B2CDDA66-73C8-4440-B124-0EAC8A828E9E}" dt="2021-11-03T13:43:07.750" v="123"/>
        <pc:sldMkLst>
          <pc:docMk/>
          <pc:sldMk cId="362354452" sldId="592"/>
        </pc:sldMkLst>
      </pc:sldChg>
      <pc:sldChg chg="add del">
        <pc:chgData name="Nika  White" userId="31d362bf-c7d9-4815-85c4-be06eafcc9c4" providerId="ADAL" clId="{B2CDDA66-73C8-4440-B124-0EAC8A828E9E}" dt="2021-11-03T16:46:03.167" v="319" actId="47"/>
        <pc:sldMkLst>
          <pc:docMk/>
          <pc:sldMk cId="4162714303" sldId="593"/>
        </pc:sldMkLst>
      </pc:sldChg>
      <pc:sldChg chg="modSp add mod">
        <pc:chgData name="Nika  White" userId="31d362bf-c7d9-4815-85c4-be06eafcc9c4" providerId="ADAL" clId="{B2CDDA66-73C8-4440-B124-0EAC8A828E9E}" dt="2021-11-03T13:38:59.328" v="73"/>
        <pc:sldMkLst>
          <pc:docMk/>
          <pc:sldMk cId="349656619" sldId="621"/>
        </pc:sldMkLst>
        <pc:picChg chg="replST">
          <ac:chgData name="Nika  White" userId="31d362bf-c7d9-4815-85c4-be06eafcc9c4" providerId="ADAL" clId="{B2CDDA66-73C8-4440-B124-0EAC8A828E9E}" dt="2021-11-03T13:38:59.328" v="73"/>
          <ac:picMkLst>
            <pc:docMk/>
            <pc:sldMk cId="349656619" sldId="621"/>
            <ac:picMk id="201732" creationId="{FDE4840C-E1CC-42D4-8ED9-21BECA859A39}"/>
          </ac:picMkLst>
        </pc:picChg>
      </pc:sldChg>
      <pc:sldChg chg="modSp add mod">
        <pc:chgData name="Nika  White" userId="31d362bf-c7d9-4815-85c4-be06eafcc9c4" providerId="ADAL" clId="{B2CDDA66-73C8-4440-B124-0EAC8A828E9E}" dt="2021-11-03T13:38:59.328" v="74"/>
        <pc:sldMkLst>
          <pc:docMk/>
          <pc:sldMk cId="187510554" sldId="622"/>
        </pc:sldMkLst>
        <pc:picChg chg="replST">
          <ac:chgData name="Nika  White" userId="31d362bf-c7d9-4815-85c4-be06eafcc9c4" providerId="ADAL" clId="{B2CDDA66-73C8-4440-B124-0EAC8A828E9E}" dt="2021-11-03T13:38:59.328" v="74"/>
          <ac:picMkLst>
            <pc:docMk/>
            <pc:sldMk cId="187510554" sldId="622"/>
            <ac:picMk id="203780" creationId="{5D0A2619-02E8-4984-BA96-7284FE4C5473}"/>
          </ac:picMkLst>
        </pc:picChg>
      </pc:sldChg>
      <pc:sldChg chg="modSp add mod">
        <pc:chgData name="Nika  White" userId="31d362bf-c7d9-4815-85c4-be06eafcc9c4" providerId="ADAL" clId="{B2CDDA66-73C8-4440-B124-0EAC8A828E9E}" dt="2021-11-03T13:38:59.329" v="75"/>
        <pc:sldMkLst>
          <pc:docMk/>
          <pc:sldMk cId="3843904140" sldId="623"/>
        </pc:sldMkLst>
        <pc:picChg chg="replST">
          <ac:chgData name="Nika  White" userId="31d362bf-c7d9-4815-85c4-be06eafcc9c4" providerId="ADAL" clId="{B2CDDA66-73C8-4440-B124-0EAC8A828E9E}" dt="2021-11-03T13:38:59.329" v="75"/>
          <ac:picMkLst>
            <pc:docMk/>
            <pc:sldMk cId="3843904140" sldId="623"/>
            <ac:picMk id="205828" creationId="{B23604CE-F182-425F-A800-A6E36595EBE3}"/>
          </ac:picMkLst>
        </pc:picChg>
      </pc:sldChg>
      <pc:sldChg chg="del">
        <pc:chgData name="Nika  White" userId="31d362bf-c7d9-4815-85c4-be06eafcc9c4" providerId="ADAL" clId="{B2CDDA66-73C8-4440-B124-0EAC8A828E9E}" dt="2021-11-03T13:53:27.769" v="124" actId="47"/>
        <pc:sldMkLst>
          <pc:docMk/>
          <pc:sldMk cId="0" sldId="663"/>
        </pc:sldMkLst>
      </pc:sldChg>
      <pc:sldChg chg="modSp add mod">
        <pc:chgData name="Nika  White" userId="31d362bf-c7d9-4815-85c4-be06eafcc9c4" providerId="ADAL" clId="{B2CDDA66-73C8-4440-B124-0EAC8A828E9E}" dt="2021-11-03T13:38:59.330" v="76"/>
        <pc:sldMkLst>
          <pc:docMk/>
          <pc:sldMk cId="1904193582" sldId="697"/>
        </pc:sldMkLst>
        <pc:picChg chg="replST">
          <ac:chgData name="Nika  White" userId="31d362bf-c7d9-4815-85c4-be06eafcc9c4" providerId="ADAL" clId="{B2CDDA66-73C8-4440-B124-0EAC8A828E9E}" dt="2021-11-03T13:38:59.330" v="76"/>
          <ac:picMkLst>
            <pc:docMk/>
            <pc:sldMk cId="1904193582" sldId="697"/>
            <ac:picMk id="207876" creationId="{8648D564-E73A-4FB3-BBE1-64C44C653B4B}"/>
          </ac:picMkLst>
        </pc:picChg>
      </pc:sldChg>
      <pc:sldChg chg="del">
        <pc:chgData name="Nika  White" userId="31d362bf-c7d9-4815-85c4-be06eafcc9c4" providerId="ADAL" clId="{B2CDDA66-73C8-4440-B124-0EAC8A828E9E}" dt="2021-11-03T13:29:24.415" v="34" actId="47"/>
        <pc:sldMkLst>
          <pc:docMk/>
          <pc:sldMk cId="0" sldId="698"/>
        </pc:sldMkLst>
      </pc:sldChg>
      <pc:sldChg chg="del">
        <pc:chgData name="Nika  White" userId="31d362bf-c7d9-4815-85c4-be06eafcc9c4" providerId="ADAL" clId="{B2CDDA66-73C8-4440-B124-0EAC8A828E9E}" dt="2021-11-03T14:46:16.203" v="255" actId="47"/>
        <pc:sldMkLst>
          <pc:docMk/>
          <pc:sldMk cId="1180846059" sldId="753"/>
        </pc:sldMkLst>
      </pc:sldChg>
      <pc:sldChg chg="modSp del mod">
        <pc:chgData name="Nika  White" userId="31d362bf-c7d9-4815-85c4-be06eafcc9c4" providerId="ADAL" clId="{B2CDDA66-73C8-4440-B124-0EAC8A828E9E}" dt="2021-11-03T14:37:43.847" v="214" actId="47"/>
        <pc:sldMkLst>
          <pc:docMk/>
          <pc:sldMk cId="821747165" sldId="760"/>
        </pc:sldMkLst>
        <pc:spChg chg="mod">
          <ac:chgData name="Nika  White" userId="31d362bf-c7d9-4815-85c4-be06eafcc9c4" providerId="ADAL" clId="{B2CDDA66-73C8-4440-B124-0EAC8A828E9E}" dt="2021-11-03T14:01:09.379" v="208" actId="2711"/>
          <ac:spMkLst>
            <pc:docMk/>
            <pc:sldMk cId="821747165" sldId="760"/>
            <ac:spMk id="153" creationId="{00000000-0000-0000-0000-000000000000}"/>
          </ac:spMkLst>
        </pc:spChg>
      </pc:sldChg>
      <pc:sldChg chg="add del">
        <pc:chgData name="Nika  White" userId="31d362bf-c7d9-4815-85c4-be06eafcc9c4" providerId="ADAL" clId="{B2CDDA66-73C8-4440-B124-0EAC8A828E9E}" dt="2021-11-03T13:35:18.103" v="58" actId="47"/>
        <pc:sldMkLst>
          <pc:docMk/>
          <pc:sldMk cId="2633501652" sldId="764"/>
        </pc:sldMkLst>
      </pc:sldChg>
      <pc:sldChg chg="del">
        <pc:chgData name="Nika  White" userId="31d362bf-c7d9-4815-85c4-be06eafcc9c4" providerId="ADAL" clId="{B2CDDA66-73C8-4440-B124-0EAC8A828E9E}" dt="2021-11-03T13:26:27.255" v="25" actId="47"/>
        <pc:sldMkLst>
          <pc:docMk/>
          <pc:sldMk cId="2629204423" sldId="767"/>
        </pc:sldMkLst>
      </pc:sldChg>
      <pc:sldChg chg="modSp mod ord">
        <pc:chgData name="Nika  White" userId="31d362bf-c7d9-4815-85c4-be06eafcc9c4" providerId="ADAL" clId="{B2CDDA66-73C8-4440-B124-0EAC8A828E9E}" dt="2021-11-03T14:39:03.286" v="218"/>
        <pc:sldMkLst>
          <pc:docMk/>
          <pc:sldMk cId="2185781015" sldId="768"/>
        </pc:sldMkLst>
        <pc:spChg chg="mod">
          <ac:chgData name="Nika  White" userId="31d362bf-c7d9-4815-85c4-be06eafcc9c4" providerId="ADAL" clId="{B2CDDA66-73C8-4440-B124-0EAC8A828E9E}" dt="2021-11-03T14:38:56.336" v="216" actId="20577"/>
          <ac:spMkLst>
            <pc:docMk/>
            <pc:sldMk cId="2185781015" sldId="768"/>
            <ac:spMk id="241" creationId="{00000000-0000-0000-0000-000000000000}"/>
          </ac:spMkLst>
        </pc:spChg>
      </pc:sldChg>
      <pc:sldChg chg="modSp mod">
        <pc:chgData name="Nika  White" userId="31d362bf-c7d9-4815-85c4-be06eafcc9c4" providerId="ADAL" clId="{B2CDDA66-73C8-4440-B124-0EAC8A828E9E}" dt="2021-11-03T13:32:25.949" v="40" actId="113"/>
        <pc:sldMkLst>
          <pc:docMk/>
          <pc:sldMk cId="1441245203" sldId="769"/>
        </pc:sldMkLst>
        <pc:spChg chg="mod">
          <ac:chgData name="Nika  White" userId="31d362bf-c7d9-4815-85c4-be06eafcc9c4" providerId="ADAL" clId="{B2CDDA66-73C8-4440-B124-0EAC8A828E9E}" dt="2021-11-03T13:32:25.949" v="40" actId="113"/>
          <ac:spMkLst>
            <pc:docMk/>
            <pc:sldMk cId="1441245203" sldId="769"/>
            <ac:spMk id="247" creationId="{00000000-0000-0000-0000-000000000000}"/>
          </ac:spMkLst>
        </pc:spChg>
      </pc:sldChg>
      <pc:sldChg chg="add del">
        <pc:chgData name="Nika  White" userId="31d362bf-c7d9-4815-85c4-be06eafcc9c4" providerId="ADAL" clId="{B2CDDA66-73C8-4440-B124-0EAC8A828E9E}" dt="2021-11-03T15:12:49.368" v="310" actId="47"/>
        <pc:sldMkLst>
          <pc:docMk/>
          <pc:sldMk cId="1370734300" sldId="783"/>
        </pc:sldMkLst>
      </pc:sldChg>
      <pc:sldChg chg="del">
        <pc:chgData name="Nika  White" userId="31d362bf-c7d9-4815-85c4-be06eafcc9c4" providerId="ADAL" clId="{B2CDDA66-73C8-4440-B124-0EAC8A828E9E}" dt="2021-11-03T13:27:35.582" v="28" actId="47"/>
        <pc:sldMkLst>
          <pc:docMk/>
          <pc:sldMk cId="2799408218" sldId="783"/>
        </pc:sldMkLst>
      </pc:sldChg>
      <pc:sldChg chg="add">
        <pc:chgData name="Nika  White" userId="31d362bf-c7d9-4815-85c4-be06eafcc9c4" providerId="ADAL" clId="{B2CDDA66-73C8-4440-B124-0EAC8A828E9E}" dt="2021-11-03T13:33:18.419" v="41"/>
        <pc:sldMkLst>
          <pc:docMk/>
          <pc:sldMk cId="0" sldId="784"/>
        </pc:sldMkLst>
      </pc:sldChg>
      <pc:sldChg chg="del">
        <pc:chgData name="Nika  White" userId="31d362bf-c7d9-4815-85c4-be06eafcc9c4" providerId="ADAL" clId="{B2CDDA66-73C8-4440-B124-0EAC8A828E9E}" dt="2021-11-03T13:27:41.310" v="30" actId="47"/>
        <pc:sldMkLst>
          <pc:docMk/>
          <pc:sldMk cId="343957971" sldId="784"/>
        </pc:sldMkLst>
      </pc:sldChg>
      <pc:sldChg chg="del">
        <pc:chgData name="Nika  White" userId="31d362bf-c7d9-4815-85c4-be06eafcc9c4" providerId="ADAL" clId="{B2CDDA66-73C8-4440-B124-0EAC8A828E9E}" dt="2021-11-03T13:23:52.274" v="17" actId="47"/>
        <pc:sldMkLst>
          <pc:docMk/>
          <pc:sldMk cId="2727190083" sldId="785"/>
        </pc:sldMkLst>
      </pc:sldChg>
      <pc:sldChg chg="modSp add mod">
        <pc:chgData name="Nika  White" userId="31d362bf-c7d9-4815-85c4-be06eafcc9c4" providerId="ADAL" clId="{B2CDDA66-73C8-4440-B124-0EAC8A828E9E}" dt="2021-11-03T15:06:27.735" v="284" actId="20577"/>
        <pc:sldMkLst>
          <pc:docMk/>
          <pc:sldMk cId="344172124" sldId="786"/>
        </pc:sldMkLst>
        <pc:spChg chg="mod">
          <ac:chgData name="Nika  White" userId="31d362bf-c7d9-4815-85c4-be06eafcc9c4" providerId="ADAL" clId="{B2CDDA66-73C8-4440-B124-0EAC8A828E9E}" dt="2021-11-03T15:06:27.735" v="284" actId="20577"/>
          <ac:spMkLst>
            <pc:docMk/>
            <pc:sldMk cId="344172124" sldId="786"/>
            <ac:spMk id="3" creationId="{7E35E0F9-5AF9-48A1-8BE8-8E71491ECBE8}"/>
          </ac:spMkLst>
        </pc:spChg>
      </pc:sldChg>
      <pc:sldChg chg="del">
        <pc:chgData name="Nika  White" userId="31d362bf-c7d9-4815-85c4-be06eafcc9c4" providerId="ADAL" clId="{B2CDDA66-73C8-4440-B124-0EAC8A828E9E}" dt="2021-11-03T13:23:44.495" v="9" actId="47"/>
        <pc:sldMkLst>
          <pc:docMk/>
          <pc:sldMk cId="989905399" sldId="786"/>
        </pc:sldMkLst>
      </pc:sldChg>
      <pc:sldChg chg="del">
        <pc:chgData name="Nika  White" userId="31d362bf-c7d9-4815-85c4-be06eafcc9c4" providerId="ADAL" clId="{B2CDDA66-73C8-4440-B124-0EAC8A828E9E}" dt="2021-11-03T13:23:45.045" v="10" actId="47"/>
        <pc:sldMkLst>
          <pc:docMk/>
          <pc:sldMk cId="2390020291" sldId="787"/>
        </pc:sldMkLst>
      </pc:sldChg>
      <pc:sldChg chg="del">
        <pc:chgData name="Nika  White" userId="31d362bf-c7d9-4815-85c4-be06eafcc9c4" providerId="ADAL" clId="{B2CDDA66-73C8-4440-B124-0EAC8A828E9E}" dt="2021-11-03T13:23:45.643" v="11" actId="47"/>
        <pc:sldMkLst>
          <pc:docMk/>
          <pc:sldMk cId="3239027972" sldId="788"/>
        </pc:sldMkLst>
      </pc:sldChg>
      <pc:sldChg chg="add del">
        <pc:chgData name="Nika  White" userId="31d362bf-c7d9-4815-85c4-be06eafcc9c4" providerId="ADAL" clId="{B2CDDA66-73C8-4440-B124-0EAC8A828E9E}" dt="2021-11-03T15:13:12.838" v="311" actId="47"/>
        <pc:sldMkLst>
          <pc:docMk/>
          <pc:sldMk cId="4090273700" sldId="788"/>
        </pc:sldMkLst>
      </pc:sldChg>
      <pc:sldChg chg="del">
        <pc:chgData name="Nika  White" userId="31d362bf-c7d9-4815-85c4-be06eafcc9c4" providerId="ADAL" clId="{B2CDDA66-73C8-4440-B124-0EAC8A828E9E}" dt="2021-11-03T13:23:46.112" v="12" actId="47"/>
        <pc:sldMkLst>
          <pc:docMk/>
          <pc:sldMk cId="2008224850" sldId="789"/>
        </pc:sldMkLst>
      </pc:sldChg>
      <pc:sldChg chg="del">
        <pc:chgData name="Nika  White" userId="31d362bf-c7d9-4815-85c4-be06eafcc9c4" providerId="ADAL" clId="{B2CDDA66-73C8-4440-B124-0EAC8A828E9E}" dt="2021-11-03T13:23:46.710" v="13" actId="47"/>
        <pc:sldMkLst>
          <pc:docMk/>
          <pc:sldMk cId="1916401659" sldId="790"/>
        </pc:sldMkLst>
      </pc:sldChg>
      <pc:sldChg chg="del">
        <pc:chgData name="Nika  White" userId="31d362bf-c7d9-4815-85c4-be06eafcc9c4" providerId="ADAL" clId="{B2CDDA66-73C8-4440-B124-0EAC8A828E9E}" dt="2021-11-03T13:23:47.406" v="14" actId="47"/>
        <pc:sldMkLst>
          <pc:docMk/>
          <pc:sldMk cId="2337657631" sldId="791"/>
        </pc:sldMkLst>
      </pc:sldChg>
      <pc:sldChg chg="del">
        <pc:chgData name="Nika  White" userId="31d362bf-c7d9-4815-85c4-be06eafcc9c4" providerId="ADAL" clId="{B2CDDA66-73C8-4440-B124-0EAC8A828E9E}" dt="2021-11-03T13:23:50.826" v="15" actId="47"/>
        <pc:sldMkLst>
          <pc:docMk/>
          <pc:sldMk cId="3761663311" sldId="792"/>
        </pc:sldMkLst>
      </pc:sldChg>
      <pc:sldChg chg="modSp add mod">
        <pc:chgData name="Nika  White" userId="31d362bf-c7d9-4815-85c4-be06eafcc9c4" providerId="ADAL" clId="{B2CDDA66-73C8-4440-B124-0EAC8A828E9E}" dt="2021-11-03T15:11:15.841" v="307" actId="20577"/>
        <pc:sldMkLst>
          <pc:docMk/>
          <pc:sldMk cId="1543002124" sldId="793"/>
        </pc:sldMkLst>
        <pc:spChg chg="mod">
          <ac:chgData name="Nika  White" userId="31d362bf-c7d9-4815-85c4-be06eafcc9c4" providerId="ADAL" clId="{B2CDDA66-73C8-4440-B124-0EAC8A828E9E}" dt="2021-11-03T15:11:15.841" v="307" actId="20577"/>
          <ac:spMkLst>
            <pc:docMk/>
            <pc:sldMk cId="1543002124" sldId="793"/>
            <ac:spMk id="3" creationId="{7E35E0F9-5AF9-48A1-8BE8-8E71491ECBE8}"/>
          </ac:spMkLst>
        </pc:spChg>
      </pc:sldChg>
      <pc:sldChg chg="del">
        <pc:chgData name="Nika  White" userId="31d362bf-c7d9-4815-85c4-be06eafcc9c4" providerId="ADAL" clId="{B2CDDA66-73C8-4440-B124-0EAC8A828E9E}" dt="2021-11-03T13:23:51.436" v="16" actId="47"/>
        <pc:sldMkLst>
          <pc:docMk/>
          <pc:sldMk cId="2431363105" sldId="793"/>
        </pc:sldMkLst>
      </pc:sldChg>
      <pc:sldChg chg="add">
        <pc:chgData name="Nika  White" userId="31d362bf-c7d9-4815-85c4-be06eafcc9c4" providerId="ADAL" clId="{B2CDDA66-73C8-4440-B124-0EAC8A828E9E}" dt="2021-11-03T13:30:28.883" v="37"/>
        <pc:sldMkLst>
          <pc:docMk/>
          <pc:sldMk cId="3328365675" sldId="852"/>
        </pc:sldMkLst>
      </pc:sldChg>
      <pc:sldChg chg="del">
        <pc:chgData name="Nika  White" userId="31d362bf-c7d9-4815-85c4-be06eafcc9c4" providerId="ADAL" clId="{B2CDDA66-73C8-4440-B124-0EAC8A828E9E}" dt="2021-11-03T13:30:06.212" v="36" actId="2696"/>
        <pc:sldMkLst>
          <pc:docMk/>
          <pc:sldMk cId="3474704526" sldId="852"/>
        </pc:sldMkLst>
      </pc:sldChg>
      <pc:sldChg chg="del">
        <pc:chgData name="Nika  White" userId="31d362bf-c7d9-4815-85c4-be06eafcc9c4" providerId="ADAL" clId="{B2CDDA66-73C8-4440-B124-0EAC8A828E9E}" dt="2021-11-03T13:36:57.924" v="70" actId="47"/>
        <pc:sldMkLst>
          <pc:docMk/>
          <pc:sldMk cId="1967097971" sldId="858"/>
        </pc:sldMkLst>
      </pc:sldChg>
      <pc:sldChg chg="del">
        <pc:chgData name="Nika  White" userId="31d362bf-c7d9-4815-85c4-be06eafcc9c4" providerId="ADAL" clId="{B2CDDA66-73C8-4440-B124-0EAC8A828E9E}" dt="2021-11-03T13:27:37.055" v="29" actId="47"/>
        <pc:sldMkLst>
          <pc:docMk/>
          <pc:sldMk cId="1356771006" sldId="889"/>
        </pc:sldMkLst>
      </pc:sldChg>
      <pc:sldChg chg="del">
        <pc:chgData name="Nika  White" userId="31d362bf-c7d9-4815-85c4-be06eafcc9c4" providerId="ADAL" clId="{B2CDDA66-73C8-4440-B124-0EAC8A828E9E}" dt="2021-11-03T13:36:44.120" v="68" actId="47"/>
        <pc:sldMkLst>
          <pc:docMk/>
          <pc:sldMk cId="815846882" sldId="908"/>
        </pc:sldMkLst>
      </pc:sldChg>
      <pc:sldChg chg="del">
        <pc:chgData name="Nika  White" userId="31d362bf-c7d9-4815-85c4-be06eafcc9c4" providerId="ADAL" clId="{B2CDDA66-73C8-4440-B124-0EAC8A828E9E}" dt="2021-11-03T15:10:24.575" v="289" actId="47"/>
        <pc:sldMkLst>
          <pc:docMk/>
          <pc:sldMk cId="2420972408" sldId="916"/>
        </pc:sldMkLst>
      </pc:sldChg>
      <pc:sldChg chg="del">
        <pc:chgData name="Nika  White" userId="31d362bf-c7d9-4815-85c4-be06eafcc9c4" providerId="ADAL" clId="{B2CDDA66-73C8-4440-B124-0EAC8A828E9E}" dt="2021-11-03T13:29:20.953" v="33" actId="47"/>
        <pc:sldMkLst>
          <pc:docMk/>
          <pc:sldMk cId="3435539823" sldId="929"/>
        </pc:sldMkLst>
      </pc:sldChg>
      <pc:sldChg chg="add del">
        <pc:chgData name="Nika  White" userId="31d362bf-c7d9-4815-85c4-be06eafcc9c4" providerId="ADAL" clId="{B2CDDA66-73C8-4440-B124-0EAC8A828E9E}" dt="2021-11-03T13:26:14.898" v="24" actId="47"/>
        <pc:sldMkLst>
          <pc:docMk/>
          <pc:sldMk cId="3129187598" sldId="931"/>
        </pc:sldMkLst>
      </pc:sldChg>
      <pc:sldChg chg="del">
        <pc:chgData name="Nika  White" userId="31d362bf-c7d9-4815-85c4-be06eafcc9c4" providerId="ADAL" clId="{B2CDDA66-73C8-4440-B124-0EAC8A828E9E}" dt="2021-11-03T13:24:08.227" v="19" actId="47"/>
        <pc:sldMkLst>
          <pc:docMk/>
          <pc:sldMk cId="4065874272" sldId="979"/>
        </pc:sldMkLst>
      </pc:sldChg>
      <pc:sldChg chg="del">
        <pc:chgData name="Nika  White" userId="31d362bf-c7d9-4815-85c4-be06eafcc9c4" providerId="ADAL" clId="{B2CDDA66-73C8-4440-B124-0EAC8A828E9E}" dt="2021-11-03T13:24:08.841" v="20" actId="47"/>
        <pc:sldMkLst>
          <pc:docMk/>
          <pc:sldMk cId="3526294062" sldId="987"/>
        </pc:sldMkLst>
      </pc:sldChg>
      <pc:sldChg chg="del">
        <pc:chgData name="Nika  White" userId="31d362bf-c7d9-4815-85c4-be06eafcc9c4" providerId="ADAL" clId="{B2CDDA66-73C8-4440-B124-0EAC8A828E9E}" dt="2021-11-03T16:40:04.007" v="313" actId="47"/>
        <pc:sldMkLst>
          <pc:docMk/>
          <pc:sldMk cId="3647344076" sldId="990"/>
        </pc:sldMkLst>
      </pc:sldChg>
      <pc:sldChg chg="del">
        <pc:chgData name="Nika  White" userId="31d362bf-c7d9-4815-85c4-be06eafcc9c4" providerId="ADAL" clId="{B2CDDA66-73C8-4440-B124-0EAC8A828E9E}" dt="2021-11-03T16:40:35.341" v="315" actId="47"/>
        <pc:sldMkLst>
          <pc:docMk/>
          <pc:sldMk cId="0" sldId="991"/>
        </pc:sldMkLst>
      </pc:sldChg>
      <pc:sldChg chg="del">
        <pc:chgData name="Nika  White" userId="31d362bf-c7d9-4815-85c4-be06eafcc9c4" providerId="ADAL" clId="{B2CDDA66-73C8-4440-B124-0EAC8A828E9E}" dt="2021-11-03T16:41:07.665" v="317" actId="47"/>
        <pc:sldMkLst>
          <pc:docMk/>
          <pc:sldMk cId="748251633" sldId="992"/>
        </pc:sldMkLst>
      </pc:sldChg>
      <pc:sldChg chg="del">
        <pc:chgData name="Nika  White" userId="31d362bf-c7d9-4815-85c4-be06eafcc9c4" providerId="ADAL" clId="{B2CDDA66-73C8-4440-B124-0EAC8A828E9E}" dt="2021-11-03T13:24:05.211" v="18" actId="47"/>
        <pc:sldMkLst>
          <pc:docMk/>
          <pc:sldMk cId="1612373117" sldId="993"/>
        </pc:sldMkLst>
      </pc:sldChg>
      <pc:sldChg chg="del">
        <pc:chgData name="Nika  White" userId="31d362bf-c7d9-4815-85c4-be06eafcc9c4" providerId="ADAL" clId="{B2CDDA66-73C8-4440-B124-0EAC8A828E9E}" dt="2021-11-03T13:24:50.090" v="21" actId="47"/>
        <pc:sldMkLst>
          <pc:docMk/>
          <pc:sldMk cId="4148430447" sldId="996"/>
        </pc:sldMkLst>
      </pc:sldChg>
      <pc:sldChg chg="del">
        <pc:chgData name="Nika  White" userId="31d362bf-c7d9-4815-85c4-be06eafcc9c4" providerId="ADAL" clId="{B2CDDA66-73C8-4440-B124-0EAC8A828E9E}" dt="2021-11-03T13:36:16.587" v="64" actId="47"/>
        <pc:sldMkLst>
          <pc:docMk/>
          <pc:sldMk cId="4001090387" sldId="999"/>
        </pc:sldMkLst>
      </pc:sldChg>
      <pc:sldChg chg="del">
        <pc:chgData name="Nika  White" userId="31d362bf-c7d9-4815-85c4-be06eafcc9c4" providerId="ADAL" clId="{B2CDDA66-73C8-4440-B124-0EAC8A828E9E}" dt="2021-11-03T13:29:52.291" v="35" actId="47"/>
        <pc:sldMkLst>
          <pc:docMk/>
          <pc:sldMk cId="1681171738" sldId="1001"/>
        </pc:sldMkLst>
      </pc:sldChg>
      <pc:sldChg chg="del">
        <pc:chgData name="Nika  White" userId="31d362bf-c7d9-4815-85c4-be06eafcc9c4" providerId="ADAL" clId="{B2CDDA66-73C8-4440-B124-0EAC8A828E9E}" dt="2021-11-03T13:23:02.410" v="0" actId="47"/>
        <pc:sldMkLst>
          <pc:docMk/>
          <pc:sldMk cId="1994954414" sldId="1003"/>
        </pc:sldMkLst>
      </pc:sldChg>
      <pc:sldChg chg="add del">
        <pc:chgData name="Nika  White" userId="31d362bf-c7d9-4815-85c4-be06eafcc9c4" providerId="ADAL" clId="{B2CDDA66-73C8-4440-B124-0EAC8A828E9E}" dt="2021-11-03T13:35:28.998" v="61" actId="47"/>
        <pc:sldMkLst>
          <pc:docMk/>
          <pc:sldMk cId="3127645713" sldId="1005"/>
        </pc:sldMkLst>
      </pc:sldChg>
      <pc:sldChg chg="add">
        <pc:chgData name="Nika  White" userId="31d362bf-c7d9-4815-85c4-be06eafcc9c4" providerId="ADAL" clId="{B2CDDA66-73C8-4440-B124-0EAC8A828E9E}" dt="2021-11-03T13:28:27.823" v="31"/>
        <pc:sldMkLst>
          <pc:docMk/>
          <pc:sldMk cId="2732628243" sldId="1006"/>
        </pc:sldMkLst>
      </pc:sldChg>
      <pc:sldChg chg="del">
        <pc:chgData name="Nika  White" userId="31d362bf-c7d9-4815-85c4-be06eafcc9c4" providerId="ADAL" clId="{B2CDDA66-73C8-4440-B124-0EAC8A828E9E}" dt="2021-11-03T13:23:07.468" v="6" actId="47"/>
        <pc:sldMkLst>
          <pc:docMk/>
          <pc:sldMk cId="3281907740" sldId="1006"/>
        </pc:sldMkLst>
      </pc:sldChg>
      <pc:sldChg chg="del">
        <pc:chgData name="Nika  White" userId="31d362bf-c7d9-4815-85c4-be06eafcc9c4" providerId="ADAL" clId="{B2CDDA66-73C8-4440-B124-0EAC8A828E9E}" dt="2021-11-03T13:23:06.416" v="5" actId="47"/>
        <pc:sldMkLst>
          <pc:docMk/>
          <pc:sldMk cId="856400476" sldId="1007"/>
        </pc:sldMkLst>
      </pc:sldChg>
      <pc:sldChg chg="add del">
        <pc:chgData name="Nika  White" userId="31d362bf-c7d9-4815-85c4-be06eafcc9c4" providerId="ADAL" clId="{B2CDDA66-73C8-4440-B124-0EAC8A828E9E}" dt="2021-11-03T13:36:27.564" v="66" actId="47"/>
        <pc:sldMkLst>
          <pc:docMk/>
          <pc:sldMk cId="2868815245" sldId="1007"/>
        </pc:sldMkLst>
      </pc:sldChg>
      <pc:sldChg chg="addSp modSp add mod">
        <pc:chgData name="Nika  White" userId="31d362bf-c7d9-4815-85c4-be06eafcc9c4" providerId="ADAL" clId="{B2CDDA66-73C8-4440-B124-0EAC8A828E9E}" dt="2021-11-03T13:34:59.128" v="54" actId="1076"/>
        <pc:sldMkLst>
          <pc:docMk/>
          <pc:sldMk cId="133087490" sldId="1008"/>
        </pc:sldMkLst>
        <pc:spChg chg="mod">
          <ac:chgData name="Nika  White" userId="31d362bf-c7d9-4815-85c4-be06eafcc9c4" providerId="ADAL" clId="{B2CDDA66-73C8-4440-B124-0EAC8A828E9E}" dt="2021-11-03T13:34:51.380" v="53" actId="20577"/>
          <ac:spMkLst>
            <pc:docMk/>
            <pc:sldMk cId="133087490" sldId="1008"/>
            <ac:spMk id="3" creationId="{C58551EB-E029-46CE-BAB3-D9A75F7627BF}"/>
          </ac:spMkLst>
        </pc:spChg>
        <pc:picChg chg="add mod">
          <ac:chgData name="Nika  White" userId="31d362bf-c7d9-4815-85c4-be06eafcc9c4" providerId="ADAL" clId="{B2CDDA66-73C8-4440-B124-0EAC8A828E9E}" dt="2021-11-03T13:34:59.128" v="54" actId="1076"/>
          <ac:picMkLst>
            <pc:docMk/>
            <pc:sldMk cId="133087490" sldId="1008"/>
            <ac:picMk id="4" creationId="{A363A971-66DE-4FBA-B258-FBCF6FC4856F}"/>
          </ac:picMkLst>
        </pc:picChg>
      </pc:sldChg>
      <pc:sldChg chg="add del">
        <pc:chgData name="Nika  White" userId="31d362bf-c7d9-4815-85c4-be06eafcc9c4" providerId="ADAL" clId="{B2CDDA66-73C8-4440-B124-0EAC8A828E9E}" dt="2021-11-03T13:33:32.586" v="42" actId="47"/>
        <pc:sldMkLst>
          <pc:docMk/>
          <pc:sldMk cId="153529555" sldId="1008"/>
        </pc:sldMkLst>
      </pc:sldChg>
      <pc:sldChg chg="del">
        <pc:chgData name="Nika  White" userId="31d362bf-c7d9-4815-85c4-be06eafcc9c4" providerId="ADAL" clId="{B2CDDA66-73C8-4440-B124-0EAC8A828E9E}" dt="2021-11-03T13:23:05.919" v="4" actId="47"/>
        <pc:sldMkLst>
          <pc:docMk/>
          <pc:sldMk cId="3238310645" sldId="1008"/>
        </pc:sldMkLst>
      </pc:sldChg>
      <pc:sldChg chg="add">
        <pc:chgData name="Nika  White" userId="31d362bf-c7d9-4815-85c4-be06eafcc9c4" providerId="ADAL" clId="{B2CDDA66-73C8-4440-B124-0EAC8A828E9E}" dt="2021-11-03T13:35:25.753" v="60"/>
        <pc:sldMkLst>
          <pc:docMk/>
          <pc:sldMk cId="255471528" sldId="1009"/>
        </pc:sldMkLst>
      </pc:sldChg>
      <pc:sldChg chg="del">
        <pc:chgData name="Nika  White" userId="31d362bf-c7d9-4815-85c4-be06eafcc9c4" providerId="ADAL" clId="{B2CDDA66-73C8-4440-B124-0EAC8A828E9E}" dt="2021-11-03T13:23:05.469" v="3" actId="47"/>
        <pc:sldMkLst>
          <pc:docMk/>
          <pc:sldMk cId="836701844" sldId="1009"/>
        </pc:sldMkLst>
      </pc:sldChg>
      <pc:sldChg chg="add del">
        <pc:chgData name="Nika  White" userId="31d362bf-c7d9-4815-85c4-be06eafcc9c4" providerId="ADAL" clId="{B2CDDA66-73C8-4440-B124-0EAC8A828E9E}" dt="2021-11-03T13:35:22.332" v="59" actId="2696"/>
        <pc:sldMkLst>
          <pc:docMk/>
          <pc:sldMk cId="2856023712" sldId="1009"/>
        </pc:sldMkLst>
      </pc:sldChg>
      <pc:sldChg chg="add del">
        <pc:chgData name="Nika  White" userId="31d362bf-c7d9-4815-85c4-be06eafcc9c4" providerId="ADAL" clId="{B2CDDA66-73C8-4440-B124-0EAC8A828E9E}" dt="2021-11-03T15:09:44.655" v="287" actId="47"/>
        <pc:sldMkLst>
          <pc:docMk/>
          <pc:sldMk cId="2099554824" sldId="1010"/>
        </pc:sldMkLst>
      </pc:sldChg>
      <pc:sldChg chg="del">
        <pc:chgData name="Nika  White" userId="31d362bf-c7d9-4815-85c4-be06eafcc9c4" providerId="ADAL" clId="{B2CDDA66-73C8-4440-B124-0EAC8A828E9E}" dt="2021-11-03T13:23:04.816" v="2" actId="47"/>
        <pc:sldMkLst>
          <pc:docMk/>
          <pc:sldMk cId="3776861946" sldId="1010"/>
        </pc:sldMkLst>
      </pc:sldChg>
      <pc:sldChg chg="add">
        <pc:chgData name="Nika  White" userId="31d362bf-c7d9-4815-85c4-be06eafcc9c4" providerId="ADAL" clId="{B2CDDA66-73C8-4440-B124-0EAC8A828E9E}" dt="2021-11-03T13:36:14.576" v="63"/>
        <pc:sldMkLst>
          <pc:docMk/>
          <pc:sldMk cId="1661099264" sldId="1011"/>
        </pc:sldMkLst>
      </pc:sldChg>
      <pc:sldChg chg="del">
        <pc:chgData name="Nika  White" userId="31d362bf-c7d9-4815-85c4-be06eafcc9c4" providerId="ADAL" clId="{B2CDDA66-73C8-4440-B124-0EAC8A828E9E}" dt="2021-11-03T13:23:03.166" v="1" actId="47"/>
        <pc:sldMkLst>
          <pc:docMk/>
          <pc:sldMk cId="1666726315" sldId="1011"/>
        </pc:sldMkLst>
      </pc:sldChg>
      <pc:sldChg chg="add">
        <pc:chgData name="Nika  White" userId="31d362bf-c7d9-4815-85c4-be06eafcc9c4" providerId="ADAL" clId="{B2CDDA66-73C8-4440-B124-0EAC8A828E9E}" dt="2021-11-03T13:36:24.449" v="65"/>
        <pc:sldMkLst>
          <pc:docMk/>
          <pc:sldMk cId="2477225929" sldId="1012"/>
        </pc:sldMkLst>
      </pc:sldChg>
      <pc:sldChg chg="add">
        <pc:chgData name="Nika  White" userId="31d362bf-c7d9-4815-85c4-be06eafcc9c4" providerId="ADAL" clId="{B2CDDA66-73C8-4440-B124-0EAC8A828E9E}" dt="2021-11-03T13:36:42.107" v="67"/>
        <pc:sldMkLst>
          <pc:docMk/>
          <pc:sldMk cId="4219447480" sldId="1013"/>
        </pc:sldMkLst>
      </pc:sldChg>
      <pc:sldChg chg="add">
        <pc:chgData name="Nika  White" userId="31d362bf-c7d9-4815-85c4-be06eafcc9c4" providerId="ADAL" clId="{B2CDDA66-73C8-4440-B124-0EAC8A828E9E}" dt="2021-11-03T13:36:55.129" v="69"/>
        <pc:sldMkLst>
          <pc:docMk/>
          <pc:sldMk cId="1076202881" sldId="1014"/>
        </pc:sldMkLst>
      </pc:sldChg>
      <pc:sldChg chg="add">
        <pc:chgData name="Nika  White" userId="31d362bf-c7d9-4815-85c4-be06eafcc9c4" providerId="ADAL" clId="{B2CDDA66-73C8-4440-B124-0EAC8A828E9E}" dt="2021-11-03T15:12:39.851" v="309"/>
        <pc:sldMkLst>
          <pc:docMk/>
          <pc:sldMk cId="2145481796" sldId="1015"/>
        </pc:sldMkLst>
      </pc:sldChg>
      <pc:sldChg chg="add del">
        <pc:chgData name="Nika  White" userId="31d362bf-c7d9-4815-85c4-be06eafcc9c4" providerId="ADAL" clId="{B2CDDA66-73C8-4440-B124-0EAC8A828E9E}" dt="2021-11-03T15:12:19.673" v="308" actId="2696"/>
        <pc:sldMkLst>
          <pc:docMk/>
          <pc:sldMk cId="2628087273" sldId="1015"/>
        </pc:sldMkLst>
      </pc:sldChg>
      <pc:sldChg chg="modSp add modAnim">
        <pc:chgData name="Nika  White" userId="31d362bf-c7d9-4815-85c4-be06eafcc9c4" providerId="ADAL" clId="{B2CDDA66-73C8-4440-B124-0EAC8A828E9E}" dt="2021-11-03T13:40:03.138" v="121" actId="20577"/>
        <pc:sldMkLst>
          <pc:docMk/>
          <pc:sldMk cId="2392757540" sldId="1016"/>
        </pc:sldMkLst>
        <pc:spChg chg="mod">
          <ac:chgData name="Nika  White" userId="31d362bf-c7d9-4815-85c4-be06eafcc9c4" providerId="ADAL" clId="{B2CDDA66-73C8-4440-B124-0EAC8A828E9E}" dt="2021-11-03T13:40:03.138" v="121" actId="20577"/>
          <ac:spMkLst>
            <pc:docMk/>
            <pc:sldMk cId="2392757540" sldId="1016"/>
            <ac:spMk id="3" creationId="{C502B0BC-547F-41CD-9E59-4F08CE0AAF15}"/>
          </ac:spMkLst>
        </pc:spChg>
      </pc:sldChg>
      <pc:sldChg chg="addSp modSp new mod">
        <pc:chgData name="Nika  White" userId="31d362bf-c7d9-4815-85c4-be06eafcc9c4" providerId="ADAL" clId="{B2CDDA66-73C8-4440-B124-0EAC8A828E9E}" dt="2021-11-03T13:53:40.337" v="128" actId="962"/>
        <pc:sldMkLst>
          <pc:docMk/>
          <pc:sldMk cId="2047458152" sldId="1017"/>
        </pc:sldMkLst>
        <pc:picChg chg="add mod">
          <ac:chgData name="Nika  White" userId="31d362bf-c7d9-4815-85c4-be06eafcc9c4" providerId="ADAL" clId="{B2CDDA66-73C8-4440-B124-0EAC8A828E9E}" dt="2021-11-03T13:53:40.337" v="128" actId="962"/>
          <ac:picMkLst>
            <pc:docMk/>
            <pc:sldMk cId="2047458152" sldId="1017"/>
            <ac:picMk id="3" creationId="{08F177AC-01E5-4AFF-AB5F-90DDDDC40A09}"/>
          </ac:picMkLst>
        </pc:picChg>
      </pc:sldChg>
      <pc:sldChg chg="addSp delSp modSp new mod">
        <pc:chgData name="Nika  White" userId="31d362bf-c7d9-4815-85c4-be06eafcc9c4" providerId="ADAL" clId="{B2CDDA66-73C8-4440-B124-0EAC8A828E9E}" dt="2021-11-03T15:03:49.650" v="280" actId="1076"/>
        <pc:sldMkLst>
          <pc:docMk/>
          <pc:sldMk cId="266647347" sldId="1018"/>
        </pc:sldMkLst>
        <pc:spChg chg="add del">
          <ac:chgData name="Nika  White" userId="31d362bf-c7d9-4815-85c4-be06eafcc9c4" providerId="ADAL" clId="{B2CDDA66-73C8-4440-B124-0EAC8A828E9E}" dt="2021-11-03T15:03:02.429" v="278" actId="22"/>
          <ac:spMkLst>
            <pc:docMk/>
            <pc:sldMk cId="266647347" sldId="1018"/>
            <ac:spMk id="5" creationId="{3901C842-409D-45C6-BFA0-E80494496D59}"/>
          </ac:spMkLst>
        </pc:spChg>
        <pc:picChg chg="add mod">
          <ac:chgData name="Nika  White" userId="31d362bf-c7d9-4815-85c4-be06eafcc9c4" providerId="ADAL" clId="{B2CDDA66-73C8-4440-B124-0EAC8A828E9E}" dt="2021-11-03T14:00:07.502" v="198" actId="1076"/>
          <ac:picMkLst>
            <pc:docMk/>
            <pc:sldMk cId="266647347" sldId="1018"/>
            <ac:picMk id="3" creationId="{1E787992-E996-4AEA-84CE-752ACF404879}"/>
          </ac:picMkLst>
        </pc:picChg>
        <pc:picChg chg="add mod">
          <ac:chgData name="Nika  White" userId="31d362bf-c7d9-4815-85c4-be06eafcc9c4" providerId="ADAL" clId="{B2CDDA66-73C8-4440-B124-0EAC8A828E9E}" dt="2021-11-03T15:03:49.650" v="280" actId="1076"/>
          <ac:picMkLst>
            <pc:docMk/>
            <pc:sldMk cId="266647347" sldId="1018"/>
            <ac:picMk id="6" creationId="{8D026923-879B-41DC-9FC4-E345D2FF1866}"/>
          </ac:picMkLst>
        </pc:picChg>
      </pc:sldChg>
      <pc:sldChg chg="addSp modSp new mod modClrScheme chgLayout">
        <pc:chgData name="Nika  White" userId="31d362bf-c7d9-4815-85c4-be06eafcc9c4" providerId="ADAL" clId="{B2CDDA66-73C8-4440-B124-0EAC8A828E9E}" dt="2021-11-03T15:03:57.447" v="282" actId="1076"/>
        <pc:sldMkLst>
          <pc:docMk/>
          <pc:sldMk cId="700543959" sldId="1019"/>
        </pc:sldMkLst>
        <pc:picChg chg="add mod">
          <ac:chgData name="Nika  White" userId="31d362bf-c7d9-4815-85c4-be06eafcc9c4" providerId="ADAL" clId="{B2CDDA66-73C8-4440-B124-0EAC8A828E9E}" dt="2021-11-03T14:00:46.454" v="207" actId="26606"/>
          <ac:picMkLst>
            <pc:docMk/>
            <pc:sldMk cId="700543959" sldId="1019"/>
            <ac:picMk id="3" creationId="{2C6E29A1-272E-4826-B848-2A11CF5DD9A8}"/>
          </ac:picMkLst>
        </pc:picChg>
        <pc:picChg chg="add mod">
          <ac:chgData name="Nika  White" userId="31d362bf-c7d9-4815-85c4-be06eafcc9c4" providerId="ADAL" clId="{B2CDDA66-73C8-4440-B124-0EAC8A828E9E}" dt="2021-11-03T15:03:57.447" v="282" actId="1076"/>
          <ac:picMkLst>
            <pc:docMk/>
            <pc:sldMk cId="700543959" sldId="1019"/>
            <ac:picMk id="4" creationId="{825F8BD1-8D48-4156-A0C8-9B2C13CAA04C}"/>
          </ac:picMkLst>
        </pc:picChg>
      </pc:sldChg>
      <pc:sldChg chg="addSp modSp new mod modClrScheme chgLayout">
        <pc:chgData name="Nika  White" userId="31d362bf-c7d9-4815-85c4-be06eafcc9c4" providerId="ADAL" clId="{B2CDDA66-73C8-4440-B124-0EAC8A828E9E}" dt="2021-11-03T14:37:34.621" v="213" actId="26606"/>
        <pc:sldMkLst>
          <pc:docMk/>
          <pc:sldMk cId="2956227808" sldId="1020"/>
        </pc:sldMkLst>
        <pc:picChg chg="add mod">
          <ac:chgData name="Nika  White" userId="31d362bf-c7d9-4815-85c4-be06eafcc9c4" providerId="ADAL" clId="{B2CDDA66-73C8-4440-B124-0EAC8A828E9E}" dt="2021-11-03T14:37:34.621" v="213" actId="26606"/>
          <ac:picMkLst>
            <pc:docMk/>
            <pc:sldMk cId="2956227808" sldId="1020"/>
            <ac:picMk id="3" creationId="{B014B9CF-AE50-4472-A52C-62366D35EB31}"/>
          </ac:picMkLst>
        </pc:picChg>
      </pc:sldChg>
      <pc:sldChg chg="addSp modSp new mod modClrScheme chgLayout">
        <pc:chgData name="Nika  White" userId="31d362bf-c7d9-4815-85c4-be06eafcc9c4" providerId="ADAL" clId="{B2CDDA66-73C8-4440-B124-0EAC8A828E9E}" dt="2021-11-03T14:41:02.832" v="235" actId="26606"/>
        <pc:sldMkLst>
          <pc:docMk/>
          <pc:sldMk cId="3479434221" sldId="1021"/>
        </pc:sldMkLst>
        <pc:picChg chg="add mod">
          <ac:chgData name="Nika  White" userId="31d362bf-c7d9-4815-85c4-be06eafcc9c4" providerId="ADAL" clId="{B2CDDA66-73C8-4440-B124-0EAC8A828E9E}" dt="2021-11-03T14:41:02.832" v="235" actId="26606"/>
          <ac:picMkLst>
            <pc:docMk/>
            <pc:sldMk cId="3479434221" sldId="1021"/>
            <ac:picMk id="3" creationId="{109D6F07-B458-4C32-A950-457B68787356}"/>
          </ac:picMkLst>
        </pc:picChg>
      </pc:sldChg>
      <pc:sldChg chg="addSp modSp new mod modClrScheme chgLayout">
        <pc:chgData name="Nika  White" userId="31d362bf-c7d9-4815-85c4-be06eafcc9c4" providerId="ADAL" clId="{B2CDDA66-73C8-4440-B124-0EAC8A828E9E}" dt="2021-11-03T14:41:32.495" v="239" actId="26606"/>
        <pc:sldMkLst>
          <pc:docMk/>
          <pc:sldMk cId="1239032990" sldId="1022"/>
        </pc:sldMkLst>
        <pc:picChg chg="add mod">
          <ac:chgData name="Nika  White" userId="31d362bf-c7d9-4815-85c4-be06eafcc9c4" providerId="ADAL" clId="{B2CDDA66-73C8-4440-B124-0EAC8A828E9E}" dt="2021-11-03T14:41:32.495" v="239" actId="26606"/>
          <ac:picMkLst>
            <pc:docMk/>
            <pc:sldMk cId="1239032990" sldId="1022"/>
            <ac:picMk id="3" creationId="{C1C73DD3-E433-45E5-9863-34213ECEC735}"/>
          </ac:picMkLst>
        </pc:picChg>
      </pc:sldChg>
      <pc:sldChg chg="addSp modSp new mod modClrScheme chgLayout">
        <pc:chgData name="Nika  White" userId="31d362bf-c7d9-4815-85c4-be06eafcc9c4" providerId="ADAL" clId="{B2CDDA66-73C8-4440-B124-0EAC8A828E9E}" dt="2021-11-03T14:43:19.241" v="243" actId="26606"/>
        <pc:sldMkLst>
          <pc:docMk/>
          <pc:sldMk cId="2405277980" sldId="1023"/>
        </pc:sldMkLst>
        <pc:picChg chg="add mod">
          <ac:chgData name="Nika  White" userId="31d362bf-c7d9-4815-85c4-be06eafcc9c4" providerId="ADAL" clId="{B2CDDA66-73C8-4440-B124-0EAC8A828E9E}" dt="2021-11-03T14:43:19.241" v="243" actId="26606"/>
          <ac:picMkLst>
            <pc:docMk/>
            <pc:sldMk cId="2405277980" sldId="1023"/>
            <ac:picMk id="3" creationId="{4F6FE4D0-4E27-41D5-B2E5-FB628A22A5E9}"/>
          </ac:picMkLst>
        </pc:picChg>
      </pc:sldChg>
      <pc:sldChg chg="add">
        <pc:chgData name="Nika  White" userId="31d362bf-c7d9-4815-85c4-be06eafcc9c4" providerId="ADAL" clId="{B2CDDA66-73C8-4440-B124-0EAC8A828E9E}" dt="2021-11-03T14:43:47.803" v="244"/>
        <pc:sldMkLst>
          <pc:docMk/>
          <pc:sldMk cId="880146992" sldId="1024"/>
        </pc:sldMkLst>
      </pc:sldChg>
      <pc:sldChg chg="addSp modSp new mod modClrScheme chgLayout">
        <pc:chgData name="Nika  White" userId="31d362bf-c7d9-4815-85c4-be06eafcc9c4" providerId="ADAL" clId="{B2CDDA66-73C8-4440-B124-0EAC8A828E9E}" dt="2021-11-03T14:44:07.414" v="249" actId="962"/>
        <pc:sldMkLst>
          <pc:docMk/>
          <pc:sldMk cId="1140407337" sldId="1025"/>
        </pc:sldMkLst>
        <pc:picChg chg="add mod">
          <ac:chgData name="Nika  White" userId="31d362bf-c7d9-4815-85c4-be06eafcc9c4" providerId="ADAL" clId="{B2CDDA66-73C8-4440-B124-0EAC8A828E9E}" dt="2021-11-03T14:44:07.414" v="249" actId="962"/>
          <ac:picMkLst>
            <pc:docMk/>
            <pc:sldMk cId="1140407337" sldId="1025"/>
            <ac:picMk id="3" creationId="{12604885-9C3D-49F2-95BC-5371EC232723}"/>
          </ac:picMkLst>
        </pc:picChg>
      </pc:sldChg>
      <pc:sldChg chg="addSp modSp new mod modClrScheme chgLayout">
        <pc:chgData name="Nika  White" userId="31d362bf-c7d9-4815-85c4-be06eafcc9c4" providerId="ADAL" clId="{B2CDDA66-73C8-4440-B124-0EAC8A828E9E}" dt="2021-11-03T14:46:10.655" v="254" actId="26606"/>
        <pc:sldMkLst>
          <pc:docMk/>
          <pc:sldMk cId="1623966329" sldId="1026"/>
        </pc:sldMkLst>
        <pc:picChg chg="add mod">
          <ac:chgData name="Nika  White" userId="31d362bf-c7d9-4815-85c4-be06eafcc9c4" providerId="ADAL" clId="{B2CDDA66-73C8-4440-B124-0EAC8A828E9E}" dt="2021-11-03T14:46:10.655" v="254" actId="26606"/>
          <ac:picMkLst>
            <pc:docMk/>
            <pc:sldMk cId="1623966329" sldId="1026"/>
            <ac:picMk id="3" creationId="{35290A60-12D3-4C4D-AE7E-6F0E7447C1D4}"/>
          </ac:picMkLst>
        </pc:picChg>
      </pc:sldChg>
      <pc:sldChg chg="addSp modSp new mod modClrScheme chgLayout">
        <pc:chgData name="Nika  White" userId="31d362bf-c7d9-4815-85c4-be06eafcc9c4" providerId="ADAL" clId="{B2CDDA66-73C8-4440-B124-0EAC8A828E9E}" dt="2021-11-03T14:55:19.788" v="262" actId="26606"/>
        <pc:sldMkLst>
          <pc:docMk/>
          <pc:sldMk cId="673503272" sldId="1027"/>
        </pc:sldMkLst>
        <pc:picChg chg="add mod">
          <ac:chgData name="Nika  White" userId="31d362bf-c7d9-4815-85c4-be06eafcc9c4" providerId="ADAL" clId="{B2CDDA66-73C8-4440-B124-0EAC8A828E9E}" dt="2021-11-03T14:55:19.788" v="262" actId="26606"/>
          <ac:picMkLst>
            <pc:docMk/>
            <pc:sldMk cId="673503272" sldId="1027"/>
            <ac:picMk id="3" creationId="{4B92504E-427B-404B-A98B-7F6F8E0ADAAB}"/>
          </ac:picMkLst>
        </pc:picChg>
      </pc:sldChg>
      <pc:sldChg chg="addSp modSp new mod">
        <pc:chgData name="Nika  White" userId="31d362bf-c7d9-4815-85c4-be06eafcc9c4" providerId="ADAL" clId="{B2CDDA66-73C8-4440-B124-0EAC8A828E9E}" dt="2021-11-03T14:55:43.130" v="267" actId="14100"/>
        <pc:sldMkLst>
          <pc:docMk/>
          <pc:sldMk cId="3241615557" sldId="1028"/>
        </pc:sldMkLst>
        <pc:picChg chg="add mod">
          <ac:chgData name="Nika  White" userId="31d362bf-c7d9-4815-85c4-be06eafcc9c4" providerId="ADAL" clId="{B2CDDA66-73C8-4440-B124-0EAC8A828E9E}" dt="2021-11-03T14:55:43.130" v="267" actId="14100"/>
          <ac:picMkLst>
            <pc:docMk/>
            <pc:sldMk cId="3241615557" sldId="1028"/>
            <ac:picMk id="3" creationId="{7E5E094F-A93F-4A22-8BE6-6DCF101A53D7}"/>
          </ac:picMkLst>
        </pc:picChg>
      </pc:sldChg>
      <pc:sldChg chg="addSp modSp new mod modClrScheme chgLayout">
        <pc:chgData name="Nika  White" userId="31d362bf-c7d9-4815-85c4-be06eafcc9c4" providerId="ADAL" clId="{B2CDDA66-73C8-4440-B124-0EAC8A828E9E}" dt="2021-11-03T14:55:52.642" v="271" actId="962"/>
        <pc:sldMkLst>
          <pc:docMk/>
          <pc:sldMk cId="45398458" sldId="1029"/>
        </pc:sldMkLst>
        <pc:picChg chg="add mod">
          <ac:chgData name="Nika  White" userId="31d362bf-c7d9-4815-85c4-be06eafcc9c4" providerId="ADAL" clId="{B2CDDA66-73C8-4440-B124-0EAC8A828E9E}" dt="2021-11-03T14:55:52.642" v="271" actId="962"/>
          <ac:picMkLst>
            <pc:docMk/>
            <pc:sldMk cId="45398458" sldId="1029"/>
            <ac:picMk id="3" creationId="{25AC63B0-9074-4381-B483-EDF566B0AF1A}"/>
          </ac:picMkLst>
        </pc:picChg>
      </pc:sldChg>
      <pc:sldChg chg="addSp modSp new del mod modClrScheme chgLayout">
        <pc:chgData name="Nika  White" userId="31d362bf-c7d9-4815-85c4-be06eafcc9c4" providerId="ADAL" clId="{B2CDDA66-73C8-4440-B124-0EAC8A828E9E}" dt="2021-11-03T15:08:25.852" v="285" actId="47"/>
        <pc:sldMkLst>
          <pc:docMk/>
          <pc:sldMk cId="996451180" sldId="1030"/>
        </pc:sldMkLst>
        <pc:picChg chg="add mod">
          <ac:chgData name="Nika  White" userId="31d362bf-c7d9-4815-85c4-be06eafcc9c4" providerId="ADAL" clId="{B2CDDA66-73C8-4440-B124-0EAC8A828E9E}" dt="2021-11-03T14:56:26.190" v="276" actId="26606"/>
          <ac:picMkLst>
            <pc:docMk/>
            <pc:sldMk cId="996451180" sldId="1030"/>
            <ac:picMk id="3" creationId="{8CF86390-2910-4C04-BF39-E5C99CE7B461}"/>
          </ac:picMkLst>
        </pc:picChg>
      </pc:sldChg>
      <pc:sldChg chg="add">
        <pc:chgData name="Nika  White" userId="31d362bf-c7d9-4815-85c4-be06eafcc9c4" providerId="ADAL" clId="{B2CDDA66-73C8-4440-B124-0EAC8A828E9E}" dt="2021-11-03T15:09:21.614" v="286"/>
        <pc:sldMkLst>
          <pc:docMk/>
          <pc:sldMk cId="1850594800" sldId="1030"/>
        </pc:sldMkLst>
      </pc:sldChg>
      <pc:sldChg chg="add">
        <pc:chgData name="Nika  White" userId="31d362bf-c7d9-4815-85c4-be06eafcc9c4" providerId="ADAL" clId="{B2CDDA66-73C8-4440-B124-0EAC8A828E9E}" dt="2021-11-03T15:10:19.778" v="288"/>
        <pc:sldMkLst>
          <pc:docMk/>
          <pc:sldMk cId="421265145" sldId="1031"/>
        </pc:sldMkLst>
      </pc:sldChg>
      <pc:sldChg chg="add">
        <pc:chgData name="Nika  White" userId="31d362bf-c7d9-4815-85c4-be06eafcc9c4" providerId="ADAL" clId="{B2CDDA66-73C8-4440-B124-0EAC8A828E9E}" dt="2021-11-03T16:40:02.224" v="312"/>
        <pc:sldMkLst>
          <pc:docMk/>
          <pc:sldMk cId="1377194446" sldId="1032"/>
        </pc:sldMkLst>
      </pc:sldChg>
      <pc:sldChg chg="add">
        <pc:chgData name="Nika  White" userId="31d362bf-c7d9-4815-85c4-be06eafcc9c4" providerId="ADAL" clId="{B2CDDA66-73C8-4440-B124-0EAC8A828E9E}" dt="2021-11-03T16:40:33.472" v="314"/>
        <pc:sldMkLst>
          <pc:docMk/>
          <pc:sldMk cId="0" sldId="1033"/>
        </pc:sldMkLst>
      </pc:sldChg>
      <pc:sldChg chg="add">
        <pc:chgData name="Nika  White" userId="31d362bf-c7d9-4815-85c4-be06eafcc9c4" providerId="ADAL" clId="{B2CDDA66-73C8-4440-B124-0EAC8A828E9E}" dt="2021-11-03T16:41:04.796" v="316"/>
        <pc:sldMkLst>
          <pc:docMk/>
          <pc:sldMk cId="3150295735" sldId="1034"/>
        </pc:sldMkLst>
      </pc:sldChg>
      <pc:sldChg chg="add">
        <pc:chgData name="Nika  White" userId="31d362bf-c7d9-4815-85c4-be06eafcc9c4" providerId="ADAL" clId="{B2CDDA66-73C8-4440-B124-0EAC8A828E9E}" dt="2021-11-03T16:46:01.035" v="318"/>
        <pc:sldMkLst>
          <pc:docMk/>
          <pc:sldMk cId="2758887130" sldId="1035"/>
        </pc:sldMkLst>
      </pc:sldChg>
      <pc:sldMasterChg chg="del delSldLayout">
        <pc:chgData name="Nika  White" userId="31d362bf-c7d9-4815-85c4-be06eafcc9c4" providerId="ADAL" clId="{B2CDDA66-73C8-4440-B124-0EAC8A828E9E}" dt="2021-11-03T13:53:27.769" v="124" actId="47"/>
        <pc:sldMasterMkLst>
          <pc:docMk/>
          <pc:sldMasterMk cId="0" sldId="2147483756"/>
        </pc:sldMasterMkLst>
        <pc:sldLayoutChg chg="del">
          <pc:chgData name="Nika  White" userId="31d362bf-c7d9-4815-85c4-be06eafcc9c4" providerId="ADAL" clId="{B2CDDA66-73C8-4440-B124-0EAC8A828E9E}" dt="2021-11-03T13:53:27.769" v="124" actId="47"/>
          <pc:sldLayoutMkLst>
            <pc:docMk/>
            <pc:sldMasterMk cId="0" sldId="2147483756"/>
            <pc:sldLayoutMk cId="424182717" sldId="2147483737"/>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4152180034" sldId="2147483738"/>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1289342482" sldId="2147483739"/>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431340808" sldId="2147483740"/>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1777746914" sldId="2147483741"/>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498041100" sldId="2147483742"/>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990529976" sldId="2147483743"/>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3266291018" sldId="2147483744"/>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1744817626" sldId="2147483745"/>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2392958268" sldId="2147483746"/>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690343347" sldId="2147483747"/>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1130407223" sldId="2147483748"/>
          </pc:sldLayoutMkLst>
        </pc:sldLayoutChg>
        <pc:sldLayoutChg chg="del">
          <pc:chgData name="Nika  White" userId="31d362bf-c7d9-4815-85c4-be06eafcc9c4" providerId="ADAL" clId="{B2CDDA66-73C8-4440-B124-0EAC8A828E9E}" dt="2021-11-03T13:53:27.769" v="124" actId="47"/>
          <pc:sldLayoutMkLst>
            <pc:docMk/>
            <pc:sldMasterMk cId="0" sldId="2147483756"/>
            <pc:sldLayoutMk cId="594318075" sldId="2147483749"/>
          </pc:sldLayoutMkLst>
        </pc:sldLayoutChg>
      </pc:sldMasterChg>
    </pc:docChg>
  </pc:docChgLst>
  <pc:docChgLst>
    <pc:chgData name="Nika  White" userId="31d362bf-c7d9-4815-85c4-be06eafcc9c4" providerId="ADAL" clId="{3E505BE1-72E4-472F-9D96-A5D5D6C308E8}"/>
    <pc:docChg chg="custSel modSld">
      <pc:chgData name="Nika  White" userId="31d362bf-c7d9-4815-85c4-be06eafcc9c4" providerId="ADAL" clId="{3E505BE1-72E4-472F-9D96-A5D5D6C308E8}" dt="2021-08-28T13:59:40.852" v="58" actId="6549"/>
      <pc:docMkLst>
        <pc:docMk/>
      </pc:docMkLst>
      <pc:sldChg chg="modSp mod">
        <pc:chgData name="Nika  White" userId="31d362bf-c7d9-4815-85c4-be06eafcc9c4" providerId="ADAL" clId="{3E505BE1-72E4-472F-9D96-A5D5D6C308E8}" dt="2021-08-28T13:58:11.681" v="31" actId="20577"/>
        <pc:sldMkLst>
          <pc:docMk/>
          <pc:sldMk cId="3150413041" sldId="763"/>
        </pc:sldMkLst>
        <pc:spChg chg="mod">
          <ac:chgData name="Nika  White" userId="31d362bf-c7d9-4815-85c4-be06eafcc9c4" providerId="ADAL" clId="{3E505BE1-72E4-472F-9D96-A5D5D6C308E8}" dt="2021-08-28T13:58:11.681" v="31" actId="20577"/>
          <ac:spMkLst>
            <pc:docMk/>
            <pc:sldMk cId="3150413041" sldId="763"/>
            <ac:spMk id="171" creationId="{00000000-0000-0000-0000-000000000000}"/>
          </ac:spMkLst>
        </pc:spChg>
        <pc:picChg chg="mod">
          <ac:chgData name="Nika  White" userId="31d362bf-c7d9-4815-85c4-be06eafcc9c4" providerId="ADAL" clId="{3E505BE1-72E4-472F-9D96-A5D5D6C308E8}" dt="2021-08-28T13:57:15.824" v="0" actId="1076"/>
          <ac:picMkLst>
            <pc:docMk/>
            <pc:sldMk cId="3150413041" sldId="763"/>
            <ac:picMk id="172" creationId="{00000000-0000-0000-0000-000000000000}"/>
          </ac:picMkLst>
        </pc:picChg>
      </pc:sldChg>
      <pc:sldChg chg="modSp mod">
        <pc:chgData name="Nika  White" userId="31d362bf-c7d9-4815-85c4-be06eafcc9c4" providerId="ADAL" clId="{3E505BE1-72E4-472F-9D96-A5D5D6C308E8}" dt="2021-08-28T13:59:40.852" v="58" actId="6549"/>
        <pc:sldMkLst>
          <pc:docMk/>
          <pc:sldMk cId="1441245203" sldId="769"/>
        </pc:sldMkLst>
        <pc:spChg chg="mod">
          <ac:chgData name="Nika  White" userId="31d362bf-c7d9-4815-85c4-be06eafcc9c4" providerId="ADAL" clId="{3E505BE1-72E4-472F-9D96-A5D5D6C308E8}" dt="2021-08-28T13:59:40.852" v="58" actId="6549"/>
          <ac:spMkLst>
            <pc:docMk/>
            <pc:sldMk cId="1441245203" sldId="769"/>
            <ac:spMk id="247" creationId="{00000000-0000-0000-0000-000000000000}"/>
          </ac:spMkLst>
        </pc:spChg>
      </pc:sldChg>
    </pc:docChg>
  </pc:docChgLst>
  <pc:docChgLst>
    <pc:chgData name="Nika  White" userId="31d362bf-c7d9-4815-85c4-be06eafcc9c4" providerId="ADAL" clId="{356CB274-B304-493C-A7F8-F78582213F52}"/>
    <pc:docChg chg="custSel addSld delSld modSld">
      <pc:chgData name="Nika  White" userId="31d362bf-c7d9-4815-85c4-be06eafcc9c4" providerId="ADAL" clId="{356CB274-B304-493C-A7F8-F78582213F52}" dt="2021-11-08T03:49:06.728" v="38" actId="47"/>
      <pc:docMkLst>
        <pc:docMk/>
      </pc:docMkLst>
      <pc:sldChg chg="del">
        <pc:chgData name="Nika  White" userId="31d362bf-c7d9-4815-85c4-be06eafcc9c4" providerId="ADAL" clId="{356CB274-B304-493C-A7F8-F78582213F52}" dt="2021-11-08T03:49:05.193" v="37" actId="47"/>
        <pc:sldMkLst>
          <pc:docMk/>
          <pc:sldMk cId="1636221093" sldId="276"/>
        </pc:sldMkLst>
      </pc:sldChg>
      <pc:sldChg chg="del">
        <pc:chgData name="Nika  White" userId="31d362bf-c7d9-4815-85c4-be06eafcc9c4" providerId="ADAL" clId="{356CB274-B304-493C-A7F8-F78582213F52}" dt="2021-11-08T03:46:01.592" v="15" actId="47"/>
        <pc:sldMkLst>
          <pc:docMk/>
          <pc:sldMk cId="362354452" sldId="592"/>
        </pc:sldMkLst>
      </pc:sldChg>
      <pc:sldChg chg="del">
        <pc:chgData name="Nika  White" userId="31d362bf-c7d9-4815-85c4-be06eafcc9c4" providerId="ADAL" clId="{356CB274-B304-493C-A7F8-F78582213F52}" dt="2021-11-08T03:49:02.197" v="36" actId="47"/>
        <pc:sldMkLst>
          <pc:docMk/>
          <pc:sldMk cId="0" sldId="784"/>
        </pc:sldMkLst>
      </pc:sldChg>
      <pc:sldChg chg="del">
        <pc:chgData name="Nika  White" userId="31d362bf-c7d9-4815-85c4-be06eafcc9c4" providerId="ADAL" clId="{356CB274-B304-493C-A7F8-F78582213F52}" dt="2021-11-08T03:49:06.728" v="38" actId="47"/>
        <pc:sldMkLst>
          <pc:docMk/>
          <pc:sldMk cId="344172124" sldId="786"/>
        </pc:sldMkLst>
      </pc:sldChg>
      <pc:sldChg chg="del">
        <pc:chgData name="Nika  White" userId="31d362bf-c7d9-4815-85c4-be06eafcc9c4" providerId="ADAL" clId="{356CB274-B304-493C-A7F8-F78582213F52}" dt="2021-11-08T03:47:55.442" v="18" actId="47"/>
        <pc:sldMkLst>
          <pc:docMk/>
          <pc:sldMk cId="2779849210" sldId="862"/>
        </pc:sldMkLst>
      </pc:sldChg>
      <pc:sldChg chg="del">
        <pc:chgData name="Nika  White" userId="31d362bf-c7d9-4815-85c4-be06eafcc9c4" providerId="ADAL" clId="{356CB274-B304-493C-A7F8-F78582213F52}" dt="2021-11-08T03:47:56.460" v="19" actId="47"/>
        <pc:sldMkLst>
          <pc:docMk/>
          <pc:sldMk cId="2557730321" sldId="863"/>
        </pc:sldMkLst>
      </pc:sldChg>
      <pc:sldChg chg="del">
        <pc:chgData name="Nika  White" userId="31d362bf-c7d9-4815-85c4-be06eafcc9c4" providerId="ADAL" clId="{356CB274-B304-493C-A7F8-F78582213F52}" dt="2021-11-08T03:47:57.212" v="20" actId="47"/>
        <pc:sldMkLst>
          <pc:docMk/>
          <pc:sldMk cId="1720375632" sldId="864"/>
        </pc:sldMkLst>
      </pc:sldChg>
      <pc:sldChg chg="del">
        <pc:chgData name="Nika  White" userId="31d362bf-c7d9-4815-85c4-be06eafcc9c4" providerId="ADAL" clId="{356CB274-B304-493C-A7F8-F78582213F52}" dt="2021-11-08T03:47:57.723" v="21" actId="47"/>
        <pc:sldMkLst>
          <pc:docMk/>
          <pc:sldMk cId="3280823052" sldId="865"/>
        </pc:sldMkLst>
      </pc:sldChg>
      <pc:sldChg chg="del">
        <pc:chgData name="Nika  White" userId="31d362bf-c7d9-4815-85c4-be06eafcc9c4" providerId="ADAL" clId="{356CB274-B304-493C-A7F8-F78582213F52}" dt="2021-11-08T03:47:58.159" v="22" actId="47"/>
        <pc:sldMkLst>
          <pc:docMk/>
          <pc:sldMk cId="1258098454" sldId="866"/>
        </pc:sldMkLst>
      </pc:sldChg>
      <pc:sldChg chg="del">
        <pc:chgData name="Nika  White" userId="31d362bf-c7d9-4815-85c4-be06eafcc9c4" providerId="ADAL" clId="{356CB274-B304-493C-A7F8-F78582213F52}" dt="2021-11-08T03:47:58.605" v="23" actId="47"/>
        <pc:sldMkLst>
          <pc:docMk/>
          <pc:sldMk cId="2241680134" sldId="867"/>
        </pc:sldMkLst>
      </pc:sldChg>
      <pc:sldChg chg="del">
        <pc:chgData name="Nika  White" userId="31d362bf-c7d9-4815-85c4-be06eafcc9c4" providerId="ADAL" clId="{356CB274-B304-493C-A7F8-F78582213F52}" dt="2021-11-08T03:47:59.093" v="24" actId="47"/>
        <pc:sldMkLst>
          <pc:docMk/>
          <pc:sldMk cId="2402393044" sldId="868"/>
        </pc:sldMkLst>
      </pc:sldChg>
      <pc:sldChg chg="del">
        <pc:chgData name="Nika  White" userId="31d362bf-c7d9-4815-85c4-be06eafcc9c4" providerId="ADAL" clId="{356CB274-B304-493C-A7F8-F78582213F52}" dt="2021-11-08T03:47:59.576" v="25" actId="47"/>
        <pc:sldMkLst>
          <pc:docMk/>
          <pc:sldMk cId="3501921962" sldId="869"/>
        </pc:sldMkLst>
      </pc:sldChg>
      <pc:sldChg chg="del">
        <pc:chgData name="Nika  White" userId="31d362bf-c7d9-4815-85c4-be06eafcc9c4" providerId="ADAL" clId="{356CB274-B304-493C-A7F8-F78582213F52}" dt="2021-11-08T03:48:00.057" v="26" actId="47"/>
        <pc:sldMkLst>
          <pc:docMk/>
          <pc:sldMk cId="184266931" sldId="870"/>
        </pc:sldMkLst>
      </pc:sldChg>
      <pc:sldChg chg="del">
        <pc:chgData name="Nika  White" userId="31d362bf-c7d9-4815-85c4-be06eafcc9c4" providerId="ADAL" clId="{356CB274-B304-493C-A7F8-F78582213F52}" dt="2021-11-08T03:48:00.692" v="27" actId="47"/>
        <pc:sldMkLst>
          <pc:docMk/>
          <pc:sldMk cId="342718935" sldId="871"/>
        </pc:sldMkLst>
      </pc:sldChg>
      <pc:sldChg chg="del">
        <pc:chgData name="Nika  White" userId="31d362bf-c7d9-4815-85c4-be06eafcc9c4" providerId="ADAL" clId="{356CB274-B304-493C-A7F8-F78582213F52}" dt="2021-11-08T03:48:01.073" v="28" actId="47"/>
        <pc:sldMkLst>
          <pc:docMk/>
          <pc:sldMk cId="2441926004" sldId="872"/>
        </pc:sldMkLst>
      </pc:sldChg>
      <pc:sldChg chg="del">
        <pc:chgData name="Nika  White" userId="31d362bf-c7d9-4815-85c4-be06eafcc9c4" providerId="ADAL" clId="{356CB274-B304-493C-A7F8-F78582213F52}" dt="2021-11-08T03:48:01.559" v="29" actId="47"/>
        <pc:sldMkLst>
          <pc:docMk/>
          <pc:sldMk cId="3864799995" sldId="873"/>
        </pc:sldMkLst>
      </pc:sldChg>
      <pc:sldChg chg="del">
        <pc:chgData name="Nika  White" userId="31d362bf-c7d9-4815-85c4-be06eafcc9c4" providerId="ADAL" clId="{356CB274-B304-493C-A7F8-F78582213F52}" dt="2021-11-08T03:48:02.020" v="30" actId="47"/>
        <pc:sldMkLst>
          <pc:docMk/>
          <pc:sldMk cId="4139077374" sldId="874"/>
        </pc:sldMkLst>
      </pc:sldChg>
      <pc:sldChg chg="del">
        <pc:chgData name="Nika  White" userId="31d362bf-c7d9-4815-85c4-be06eafcc9c4" providerId="ADAL" clId="{356CB274-B304-493C-A7F8-F78582213F52}" dt="2021-11-08T03:48:02.539" v="31" actId="47"/>
        <pc:sldMkLst>
          <pc:docMk/>
          <pc:sldMk cId="1430004007" sldId="875"/>
        </pc:sldMkLst>
      </pc:sldChg>
      <pc:sldChg chg="del">
        <pc:chgData name="Nika  White" userId="31d362bf-c7d9-4815-85c4-be06eafcc9c4" providerId="ADAL" clId="{356CB274-B304-493C-A7F8-F78582213F52}" dt="2021-11-08T03:48:03.071" v="32" actId="47"/>
        <pc:sldMkLst>
          <pc:docMk/>
          <pc:sldMk cId="4166208588" sldId="876"/>
        </pc:sldMkLst>
      </pc:sldChg>
      <pc:sldChg chg="del">
        <pc:chgData name="Nika  White" userId="31d362bf-c7d9-4815-85c4-be06eafcc9c4" providerId="ADAL" clId="{356CB274-B304-493C-A7F8-F78582213F52}" dt="2021-11-08T03:48:03.755" v="33" actId="47"/>
        <pc:sldMkLst>
          <pc:docMk/>
          <pc:sldMk cId="500401988" sldId="877"/>
        </pc:sldMkLst>
      </pc:sldChg>
      <pc:sldChg chg="del">
        <pc:chgData name="Nika  White" userId="31d362bf-c7d9-4815-85c4-be06eafcc9c4" providerId="ADAL" clId="{356CB274-B304-493C-A7F8-F78582213F52}" dt="2021-11-08T03:48:04.240" v="34" actId="47"/>
        <pc:sldMkLst>
          <pc:docMk/>
          <pc:sldMk cId="2269171715" sldId="878"/>
        </pc:sldMkLst>
      </pc:sldChg>
      <pc:sldChg chg="del">
        <pc:chgData name="Nika  White" userId="31d362bf-c7d9-4815-85c4-be06eafcc9c4" providerId="ADAL" clId="{356CB274-B304-493C-A7F8-F78582213F52}" dt="2021-11-08T03:48:05.347" v="35" actId="47"/>
        <pc:sldMkLst>
          <pc:docMk/>
          <pc:sldMk cId="77983742" sldId="879"/>
        </pc:sldMkLst>
      </pc:sldChg>
      <pc:sldChg chg="del">
        <pc:chgData name="Nika  White" userId="31d362bf-c7d9-4815-85c4-be06eafcc9c4" providerId="ADAL" clId="{356CB274-B304-493C-A7F8-F78582213F52}" dt="2021-11-08T03:46:22.648" v="17" actId="47"/>
        <pc:sldMkLst>
          <pc:docMk/>
          <pc:sldMk cId="646501577" sldId="930"/>
        </pc:sldMkLst>
      </pc:sldChg>
      <pc:sldChg chg="del">
        <pc:chgData name="Nika  White" userId="31d362bf-c7d9-4815-85c4-be06eafcc9c4" providerId="ADAL" clId="{356CB274-B304-493C-A7F8-F78582213F52}" dt="2021-11-08T03:40:49.224" v="8" actId="47"/>
        <pc:sldMkLst>
          <pc:docMk/>
          <pc:sldMk cId="266647347" sldId="1018"/>
        </pc:sldMkLst>
      </pc:sldChg>
      <pc:sldChg chg="del">
        <pc:chgData name="Nika  White" userId="31d362bf-c7d9-4815-85c4-be06eafcc9c4" providerId="ADAL" clId="{356CB274-B304-493C-A7F8-F78582213F52}" dt="2021-11-08T03:41:20.072" v="14" actId="47"/>
        <pc:sldMkLst>
          <pc:docMk/>
          <pc:sldMk cId="700543959" sldId="1019"/>
        </pc:sldMkLst>
      </pc:sldChg>
      <pc:sldChg chg="del">
        <pc:chgData name="Nika  White" userId="31d362bf-c7d9-4815-85c4-be06eafcc9c4" providerId="ADAL" clId="{356CB274-B304-493C-A7F8-F78582213F52}" dt="2021-11-08T03:30:11.292" v="6" actId="47"/>
        <pc:sldMkLst>
          <pc:docMk/>
          <pc:sldMk cId="2956227808" sldId="1020"/>
        </pc:sldMkLst>
      </pc:sldChg>
      <pc:sldChg chg="del">
        <pc:chgData name="Nika  White" userId="31d362bf-c7d9-4815-85c4-be06eafcc9c4" providerId="ADAL" clId="{356CB274-B304-493C-A7F8-F78582213F52}" dt="2021-11-08T03:46:02.784" v="16" actId="47"/>
        <pc:sldMkLst>
          <pc:docMk/>
          <pc:sldMk cId="2758887130" sldId="1035"/>
        </pc:sldMkLst>
      </pc:sldChg>
      <pc:sldChg chg="addSp modSp new mod">
        <pc:chgData name="Nika  White" userId="31d362bf-c7d9-4815-85c4-be06eafcc9c4" providerId="ADAL" clId="{356CB274-B304-493C-A7F8-F78582213F52}" dt="2021-11-08T03:29:22.058" v="5" actId="14100"/>
        <pc:sldMkLst>
          <pc:docMk/>
          <pc:sldMk cId="3765575912" sldId="1036"/>
        </pc:sldMkLst>
        <pc:picChg chg="add mod">
          <ac:chgData name="Nika  White" userId="31d362bf-c7d9-4815-85c4-be06eafcc9c4" providerId="ADAL" clId="{356CB274-B304-493C-A7F8-F78582213F52}" dt="2021-11-08T03:29:22.058" v="5" actId="14100"/>
          <ac:picMkLst>
            <pc:docMk/>
            <pc:sldMk cId="3765575912" sldId="1036"/>
            <ac:picMk id="3" creationId="{8F06F46C-D03A-47FC-8E8C-4EDF81F32C48}"/>
          </ac:picMkLst>
        </pc:picChg>
      </pc:sldChg>
      <pc:sldChg chg="addSp modSp new mod modClrScheme chgLayout">
        <pc:chgData name="Nika  White" userId="31d362bf-c7d9-4815-85c4-be06eafcc9c4" providerId="ADAL" clId="{356CB274-B304-493C-A7F8-F78582213F52}" dt="2021-11-08T03:41:13.219" v="13"/>
        <pc:sldMkLst>
          <pc:docMk/>
          <pc:sldMk cId="2874282536" sldId="1037"/>
        </pc:sldMkLst>
        <pc:picChg chg="add mod">
          <ac:chgData name="Nika  White" userId="31d362bf-c7d9-4815-85c4-be06eafcc9c4" providerId="ADAL" clId="{356CB274-B304-493C-A7F8-F78582213F52}" dt="2021-11-08T03:41:02.926" v="12" actId="26606"/>
          <ac:picMkLst>
            <pc:docMk/>
            <pc:sldMk cId="2874282536" sldId="1037"/>
            <ac:picMk id="3" creationId="{74C7FEC2-D575-4E46-908B-C0E6352BC44F}"/>
          </ac:picMkLst>
        </pc:picChg>
        <pc:picChg chg="add mod">
          <ac:chgData name="Nika  White" userId="31d362bf-c7d9-4815-85c4-be06eafcc9c4" providerId="ADAL" clId="{356CB274-B304-493C-A7F8-F78582213F52}" dt="2021-11-08T03:41:13.219" v="13"/>
          <ac:picMkLst>
            <pc:docMk/>
            <pc:sldMk cId="2874282536" sldId="1037"/>
            <ac:picMk id="4" creationId="{E564BB32-E7DD-4D6F-98FB-37C9E14C744A}"/>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CB297B"/>
            </a:solidFill>
            <a:ln w="12700" cap="flat">
              <a:noFill/>
              <a:miter lim="400000"/>
            </a:ln>
            <a:effectLst/>
          </c:spPr>
          <c:explosion val="1"/>
          <c:dPt>
            <c:idx val="0"/>
            <c:bubble3D val="0"/>
            <c:extLst>
              <c:ext xmlns:c16="http://schemas.microsoft.com/office/drawing/2014/chart" uri="{C3380CC4-5D6E-409C-BE32-E72D297353CC}">
                <c16:uniqueId val="{00000001-6FEE-4AD6-B0C3-294A2B320FB3}"/>
              </c:ext>
            </c:extLst>
          </c:dPt>
          <c:dPt>
            <c:idx val="1"/>
            <c:bubble3D val="0"/>
            <c:spPr>
              <a:solidFill>
                <a:srgbClr val="834190"/>
              </a:solidFill>
              <a:ln w="12700" cap="flat">
                <a:noFill/>
                <a:miter lim="400000"/>
              </a:ln>
              <a:effectLst/>
            </c:spPr>
            <c:extLst>
              <c:ext xmlns:c16="http://schemas.microsoft.com/office/drawing/2014/chart" uri="{C3380CC4-5D6E-409C-BE32-E72D297353CC}">
                <c16:uniqueId val="{00000003-6FEE-4AD6-B0C3-294A2B320FB3}"/>
              </c:ext>
            </c:extLst>
          </c:dPt>
          <c:dPt>
            <c:idx val="2"/>
            <c:bubble3D val="0"/>
            <c:spPr>
              <a:solidFill>
                <a:srgbClr val="EF5FA7"/>
              </a:solidFill>
              <a:ln w="12700" cap="flat">
                <a:noFill/>
                <a:miter lim="400000"/>
              </a:ln>
              <a:effectLst/>
            </c:spPr>
            <c:extLst>
              <c:ext xmlns:c16="http://schemas.microsoft.com/office/drawing/2014/chart" uri="{C3380CC4-5D6E-409C-BE32-E72D297353CC}">
                <c16:uniqueId val="{00000005-6FEE-4AD6-B0C3-294A2B320FB3}"/>
              </c:ext>
            </c:extLst>
          </c:dPt>
          <c:dPt>
            <c:idx val="3"/>
            <c:bubble3D val="0"/>
            <c:spPr>
              <a:solidFill>
                <a:srgbClr val="9D70CB"/>
              </a:solidFill>
              <a:ln w="12700" cap="flat">
                <a:noFill/>
                <a:miter lim="400000"/>
              </a:ln>
              <a:effectLst/>
            </c:spPr>
            <c:extLst>
              <c:ext xmlns:c16="http://schemas.microsoft.com/office/drawing/2014/chart" uri="{C3380CC4-5D6E-409C-BE32-E72D297353CC}">
                <c16:uniqueId val="{00000007-6FEE-4AD6-B0C3-294A2B320FB3}"/>
              </c:ext>
            </c:extLst>
          </c:dPt>
          <c:dPt>
            <c:idx val="4"/>
            <c:bubble3D val="0"/>
            <c:spPr>
              <a:solidFill>
                <a:srgbClr val="99195E"/>
              </a:solidFill>
              <a:ln w="12700" cap="flat">
                <a:noFill/>
                <a:miter lim="400000"/>
              </a:ln>
              <a:effectLst/>
            </c:spPr>
            <c:extLst>
              <c:ext xmlns:c16="http://schemas.microsoft.com/office/drawing/2014/chart" uri="{C3380CC4-5D6E-409C-BE32-E72D297353CC}">
                <c16:uniqueId val="{00000009-6FEE-4AD6-B0C3-294A2B320FB3}"/>
              </c:ext>
            </c:extLst>
          </c:dPt>
          <c:dPt>
            <c:idx val="5"/>
            <c:bubble3D val="0"/>
            <c:spPr>
              <a:solidFill>
                <a:srgbClr val="BF96E8"/>
              </a:solidFill>
              <a:ln w="12700" cap="flat">
                <a:noFill/>
                <a:miter lim="400000"/>
              </a:ln>
              <a:effectLst/>
            </c:spPr>
            <c:extLst>
              <c:ext xmlns:c16="http://schemas.microsoft.com/office/drawing/2014/chart" uri="{C3380CC4-5D6E-409C-BE32-E72D297353CC}">
                <c16:uniqueId val="{0000000B-6FEE-4AD6-B0C3-294A2B320FB3}"/>
              </c:ext>
            </c:extLst>
          </c:dPt>
          <c:cat>
            <c:strRef>
              <c:f>Sheet1!$B$1:$G$1</c:f>
              <c:strCache>
                <c:ptCount val="6"/>
                <c:pt idx="0">
                  <c:v>April</c:v>
                </c:pt>
                <c:pt idx="1">
                  <c:v>May</c:v>
                </c:pt>
                <c:pt idx="2">
                  <c:v>June</c:v>
                </c:pt>
                <c:pt idx="3">
                  <c:v>July</c:v>
                </c:pt>
                <c:pt idx="4">
                  <c:v>August</c:v>
                </c:pt>
                <c:pt idx="5">
                  <c:v>September</c:v>
                </c:pt>
              </c:strCache>
            </c:strRef>
          </c:cat>
          <c:val>
            <c:numRef>
              <c:f>Sheet1!$B$2:$G$2</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C-6FEE-4AD6-B0C3-294A2B320FB3}"/>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5082C5A6-6B0E-4BA0-96CC-141CBC8DEEDA}"/>
              </a:ext>
            </a:extLst>
          </p:cNvPr>
          <p:cNvSpPr>
            <a:spLocks noGrp="1" noRot="1" noChangeAspect="1"/>
          </p:cNvSpPr>
          <p:nvPr>
            <p:ph type="sldImg"/>
          </p:nvPr>
        </p:nvSpPr>
        <p:spPr bwMode="auto">
          <a:xfrm>
            <a:off x="406400" y="696913"/>
            <a:ext cx="6197600"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9F98AC78-36FB-4A59-AEF3-1794C63419BD}"/>
              </a:ext>
            </a:extLst>
          </p:cNvPr>
          <p:cNvSpPr>
            <a:spLocks noGrp="1"/>
          </p:cNvSpPr>
          <p:nvPr>
            <p:ph type="body" sz="quarter" idx="1"/>
          </p:nvPr>
        </p:nvSpPr>
        <p:spPr bwMode="auto">
          <a:xfrm>
            <a:off x="934720" y="4415790"/>
            <a:ext cx="5140960" cy="4183380"/>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altLang="en-US" noProof="0">
                <a:sym typeface="Helvetica Neue" charset="0"/>
              </a:rPr>
              <a:t>Click to edit Master text styles</a:t>
            </a:r>
          </a:p>
          <a:p>
            <a:pPr lvl="1"/>
            <a:r>
              <a:rPr lang="en-US" altLang="en-US" noProof="0">
                <a:sym typeface="Helvetica Neue" charset="0"/>
              </a:rPr>
              <a:t>Second level</a:t>
            </a:r>
          </a:p>
          <a:p>
            <a:pPr lvl="2"/>
            <a:r>
              <a:rPr lang="en-US" altLang="en-US" noProof="0">
                <a:sym typeface="Helvetica Neue" charset="0"/>
              </a:rPr>
              <a:t>Third level</a:t>
            </a:r>
          </a:p>
          <a:p>
            <a:pPr lvl="3"/>
            <a:r>
              <a:rPr lang="en-US" altLang="en-US" noProof="0">
                <a:sym typeface="Helvetica Neue" charset="0"/>
              </a:rPr>
              <a:t>Fourth level</a:t>
            </a:r>
          </a:p>
          <a:p>
            <a:pPr lvl="4"/>
            <a:r>
              <a:rPr lang="en-US" altLang="en-US"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6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6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6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6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6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E290C78-B543-4456-87E4-006D4012BDBC}"/>
              </a:ext>
            </a:extLst>
          </p:cNvPr>
          <p:cNvSpPr>
            <a:spLocks noGrp="1" noRot="1" noChangeAspect="1" noTextEdit="1"/>
          </p:cNvSpPr>
          <p:nvPr>
            <p:ph type="sldImg"/>
          </p:nvPr>
        </p:nvSpPr>
        <p:spPr>
          <a:xfrm>
            <a:off x="449263" y="715963"/>
            <a:ext cx="6362700" cy="3578225"/>
          </a:xfrm>
        </p:spPr>
      </p:sp>
      <p:sp>
        <p:nvSpPr>
          <p:cNvPr id="100355" name="Notes Placeholder 2">
            <a:extLst>
              <a:ext uri="{FF2B5EF4-FFF2-40B4-BE49-F238E27FC236}">
                <a16:creationId xmlns:a16="http://schemas.microsoft.com/office/drawing/2014/main" id="{E7EAE61C-435E-4A57-91A4-69485FA30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222222"/>
                </a:solidFill>
                <a:latin typeface="Arial" panose="020B0604020202020204" pitchFamily="34" charset="0"/>
                <a:cs typeface="Times New Roman" panose="02020603050405020304" pitchFamily="18" charset="0"/>
              </a:rPr>
              <a:t>Even if you don't want to share, feel free to listen and send support to others either through the chat box or by checking in on them through a private message.</a:t>
            </a:r>
            <a:endParaRPr lang="en-US" altLang="en-US" sz="1800">
              <a:latin typeface="Times New Roman" panose="02020603050405020304" pitchFamily="18"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349797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A6E8133F-E7B1-4372-8448-15CB10F3CAEC}"/>
              </a:ext>
            </a:extLst>
          </p:cNvPr>
          <p:cNvSpPr>
            <a:spLocks noGrp="1" noRot="1" noChangeAspect="1" noTextEdit="1"/>
          </p:cNvSpPr>
          <p:nvPr>
            <p:ph type="sldImg"/>
          </p:nvPr>
        </p:nvSpPr>
        <p:spPr>
          <a:xfrm>
            <a:off x="477838" y="728663"/>
            <a:ext cx="6465887" cy="3636962"/>
          </a:xfrm>
        </p:spPr>
      </p:sp>
      <p:sp>
        <p:nvSpPr>
          <p:cNvPr id="163843" name="Notes Placeholder 2">
            <a:extLst>
              <a:ext uri="{FF2B5EF4-FFF2-40B4-BE49-F238E27FC236}">
                <a16:creationId xmlns:a16="http://schemas.microsoft.com/office/drawing/2014/main" id="{C6D0EAD5-E64A-4951-83F8-A74E1B6D67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practice mindfulness and situational awareness"</a:t>
            </a:r>
          </a:p>
          <a:p>
            <a:r>
              <a:rPr lang="en-US" altLang="en-US"/>
              <a:t>https://www.polleverywhere.com/multiple_choice_polls/YHnECDfudq9aWbmBnvI1u</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DCC5A1FB-5EEE-4025-B555-15E879D93ECD}"/>
              </a:ext>
            </a:extLst>
          </p:cNvPr>
          <p:cNvSpPr>
            <a:spLocks noGrp="1" noRot="1" noChangeAspect="1" noTextEdit="1"/>
          </p:cNvSpPr>
          <p:nvPr>
            <p:ph type="sldImg"/>
          </p:nvPr>
        </p:nvSpPr>
        <p:spPr>
          <a:xfrm>
            <a:off x="477838" y="728663"/>
            <a:ext cx="6465887" cy="3636962"/>
          </a:xfrm>
        </p:spPr>
      </p:sp>
      <p:sp>
        <p:nvSpPr>
          <p:cNvPr id="165891" name="Notes Placeholder 2">
            <a:extLst>
              <a:ext uri="{FF2B5EF4-FFF2-40B4-BE49-F238E27FC236}">
                <a16:creationId xmlns:a16="http://schemas.microsoft.com/office/drawing/2014/main" id="{8BDA256F-7FED-423E-8F8B-6D78B5A74D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recognize that there is a difference between equality and equity"</a:t>
            </a:r>
          </a:p>
          <a:p>
            <a:r>
              <a:rPr lang="en-US" altLang="en-US"/>
              <a:t>https://www.polleverywhere.com/multiple_choice_polls/riOUthpjnNGKXSv721Hrj</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76D947F8-4E56-4B33-A2C8-7F3C5CFB8EE9}"/>
              </a:ext>
            </a:extLst>
          </p:cNvPr>
          <p:cNvSpPr>
            <a:spLocks noGrp="1" noRot="1" noChangeAspect="1" noTextEdit="1"/>
          </p:cNvSpPr>
          <p:nvPr>
            <p:ph type="sldImg"/>
          </p:nvPr>
        </p:nvSpPr>
        <p:spPr>
          <a:xfrm>
            <a:off x="477838" y="728663"/>
            <a:ext cx="6465887" cy="3636962"/>
          </a:xfrm>
        </p:spPr>
      </p:sp>
      <p:sp>
        <p:nvSpPr>
          <p:cNvPr id="167939" name="Notes Placeholder 2">
            <a:extLst>
              <a:ext uri="{FF2B5EF4-FFF2-40B4-BE49-F238E27FC236}">
                <a16:creationId xmlns:a16="http://schemas.microsoft.com/office/drawing/2014/main" id="{AE460D48-A99D-463D-BF48-02DF2A3434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demonstrate cultural competence"</a:t>
            </a:r>
          </a:p>
          <a:p>
            <a:r>
              <a:rPr lang="en-US" altLang="en-US"/>
              <a:t>https://www.polleverywhere.com/multiple_choice_polls/u21dOPS9XLO6rKEd9bhPc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F93CD523-18BA-4CED-BE4A-A96A6FE7F50B}"/>
              </a:ext>
            </a:extLst>
          </p:cNvPr>
          <p:cNvSpPr>
            <a:spLocks noGrp="1" noRot="1" noChangeAspect="1" noTextEdit="1"/>
          </p:cNvSpPr>
          <p:nvPr>
            <p:ph type="sldImg"/>
          </p:nvPr>
        </p:nvSpPr>
        <p:spPr>
          <a:xfrm>
            <a:off x="477838" y="728663"/>
            <a:ext cx="6465887" cy="3636962"/>
          </a:xfrm>
        </p:spPr>
      </p:sp>
      <p:sp>
        <p:nvSpPr>
          <p:cNvPr id="169987" name="Notes Placeholder 2">
            <a:extLst>
              <a:ext uri="{FF2B5EF4-FFF2-40B4-BE49-F238E27FC236}">
                <a16:creationId xmlns:a16="http://schemas.microsoft.com/office/drawing/2014/main" id="{751A89C7-E4E5-44B8-8CD5-FA8DB77B72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engage in respectful questioning and challenging"</a:t>
            </a:r>
          </a:p>
          <a:p>
            <a:r>
              <a:rPr lang="en-US" altLang="en-US"/>
              <a:t>https://www.polleverywhere.com/multiple_choice_polls/18G6KZtZhMDUTGAqhMmlz</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98E16718-61CD-4E87-9625-1F444B0B068F}"/>
              </a:ext>
            </a:extLst>
          </p:cNvPr>
          <p:cNvSpPr>
            <a:spLocks noGrp="1" noRot="1" noChangeAspect="1" noTextEdit="1"/>
          </p:cNvSpPr>
          <p:nvPr>
            <p:ph type="sldImg"/>
          </p:nvPr>
        </p:nvSpPr>
        <p:spPr>
          <a:xfrm>
            <a:off x="477838" y="728663"/>
            <a:ext cx="6465887" cy="3636962"/>
          </a:xfrm>
        </p:spPr>
      </p:sp>
      <p:sp>
        <p:nvSpPr>
          <p:cNvPr id="172035" name="Notes Placeholder 2">
            <a:extLst>
              <a:ext uri="{FF2B5EF4-FFF2-40B4-BE49-F238E27FC236}">
                <a16:creationId xmlns:a16="http://schemas.microsoft.com/office/drawing/2014/main" id="{170599AF-4F44-4E9C-B281-D7F540C5AF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routinely leverage diversity in thinking for effective collaboration"</a:t>
            </a:r>
          </a:p>
          <a:p>
            <a:r>
              <a:rPr lang="en-US" altLang="en-US"/>
              <a:t>https://www.polleverywhere.com/multiple_choice_polls/g9ib9UdberclXTcNS9yuh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967D0B22-E141-4564-838C-F2F7C64B7DCF}"/>
              </a:ext>
            </a:extLst>
          </p:cNvPr>
          <p:cNvSpPr>
            <a:spLocks noGrp="1" noRot="1" noChangeAspect="1" noTextEdit="1"/>
          </p:cNvSpPr>
          <p:nvPr>
            <p:ph type="sldImg"/>
          </p:nvPr>
        </p:nvSpPr>
        <p:spPr>
          <a:xfrm>
            <a:off x="477838" y="728663"/>
            <a:ext cx="6465887" cy="3636962"/>
          </a:xfrm>
        </p:spPr>
      </p:sp>
      <p:sp>
        <p:nvSpPr>
          <p:cNvPr id="174083" name="Notes Placeholder 2">
            <a:extLst>
              <a:ext uri="{FF2B5EF4-FFF2-40B4-BE49-F238E27FC236}">
                <a16:creationId xmlns:a16="http://schemas.microsoft.com/office/drawing/2014/main" id="{EF067107-4A84-4B92-B67F-9F1B54A0BD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practice conscious inclusion (disrupt unconscious bias)"</a:t>
            </a:r>
          </a:p>
          <a:p>
            <a:r>
              <a:rPr lang="en-US" altLang="en-US"/>
              <a:t>https://www.polleverywhere.com/multiple_choice_polls/WFY4Ld22hh9mVw7yPQjoI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7FAA4456-AD33-4CA2-81C2-066A9BE73C25}"/>
              </a:ext>
            </a:extLst>
          </p:cNvPr>
          <p:cNvSpPr>
            <a:spLocks noGrp="1" noRot="1" noChangeAspect="1" noTextEdit="1"/>
          </p:cNvSpPr>
          <p:nvPr>
            <p:ph type="sldImg"/>
          </p:nvPr>
        </p:nvSpPr>
        <p:spPr>
          <a:xfrm>
            <a:off x="477838" y="728663"/>
            <a:ext cx="6465887" cy="3636962"/>
          </a:xfrm>
        </p:spPr>
      </p:sp>
      <p:sp>
        <p:nvSpPr>
          <p:cNvPr id="176131" name="Notes Placeholder 2">
            <a:extLst>
              <a:ext uri="{FF2B5EF4-FFF2-40B4-BE49-F238E27FC236}">
                <a16:creationId xmlns:a16="http://schemas.microsoft.com/office/drawing/2014/main" id="{7DB5363A-7B2E-4547-9C92-8C0C8C0DD0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serve as an ally/advocate of others"</a:t>
            </a:r>
          </a:p>
          <a:p>
            <a:r>
              <a:rPr lang="en-US" altLang="en-US"/>
              <a:t>https://www.polleverywhere.com/multiple_choice_polls/omweZPo1OPkEjoUqZTQP7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39D428CF-BA50-4F84-88D1-A64565156F32}"/>
              </a:ext>
            </a:extLst>
          </p:cNvPr>
          <p:cNvSpPr>
            <a:spLocks noGrp="1" noRot="1" noChangeAspect="1" noTextEdit="1"/>
          </p:cNvSpPr>
          <p:nvPr>
            <p:ph type="sldImg"/>
          </p:nvPr>
        </p:nvSpPr>
        <p:spPr>
          <a:xfrm>
            <a:off x="477838" y="728663"/>
            <a:ext cx="6465887" cy="3636962"/>
          </a:xfrm>
        </p:spPr>
      </p:sp>
      <p:sp>
        <p:nvSpPr>
          <p:cNvPr id="178179" name="Notes Placeholder 2">
            <a:extLst>
              <a:ext uri="{FF2B5EF4-FFF2-40B4-BE49-F238E27FC236}">
                <a16:creationId xmlns:a16="http://schemas.microsoft.com/office/drawing/2014/main" id="{EF35663A-D6AD-40A1-93C2-9075CCDA0F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recognize the need to minimize both people bias and process bias"</a:t>
            </a:r>
          </a:p>
          <a:p>
            <a:r>
              <a:rPr lang="en-US" altLang="en-US"/>
              <a:t>https://www.polleverywhere.com/multiple_choice_polls/EafkEsMRxUeTCAQMVFtqp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CED8F80A-74A9-4952-A3B9-7A80ADC0E6A8}"/>
              </a:ext>
            </a:extLst>
          </p:cNvPr>
          <p:cNvSpPr>
            <a:spLocks noGrp="1" noRot="1" noChangeAspect="1" noTextEdit="1"/>
          </p:cNvSpPr>
          <p:nvPr>
            <p:ph type="sldImg"/>
          </p:nvPr>
        </p:nvSpPr>
        <p:spPr>
          <a:xfrm>
            <a:off x="477838" y="728663"/>
            <a:ext cx="6465887" cy="3636962"/>
          </a:xfrm>
        </p:spPr>
      </p:sp>
      <p:sp>
        <p:nvSpPr>
          <p:cNvPr id="180227" name="Notes Placeholder 2">
            <a:extLst>
              <a:ext uri="{FF2B5EF4-FFF2-40B4-BE49-F238E27FC236}">
                <a16:creationId xmlns:a16="http://schemas.microsoft.com/office/drawing/2014/main" id="{00806196-4A34-4C2B-AE99-78A5C6D1EB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understand and acknowledge privilege honorably to help others"</a:t>
            </a:r>
          </a:p>
          <a:p>
            <a:r>
              <a:rPr lang="en-US" altLang="en-US"/>
              <a:t>https://www.polleverywhere.com/multiple_choice_polls/bWRz6yJ57DWgvD5oxn68C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a:effectLst/>
                <a:latin typeface="Times New Roman" panose="02020603050405020304" pitchFamily="18" charset="0"/>
                <a:ea typeface="Times New Roman" panose="02020603050405020304" pitchFamily="18" charset="0"/>
              </a:rPr>
              <a:t>PRIVILEGE: </a:t>
            </a:r>
            <a:r>
              <a:rPr lang="en-US" sz="2400">
                <a:effectLst/>
                <a:latin typeface="Times New Roman" panose="02020603050405020304" pitchFamily="18" charset="0"/>
                <a:ea typeface="Times New Roman" panose="02020603050405020304" pitchFamily="18" charset="0"/>
              </a:rPr>
              <a:t>Privilege operates on personal, interpersonal, cultural, and institutional levels and gives advantages, favors, and benefits to members of dominant groups at the expense of members of target groups. In the United States, privilege is granted to people who have membership in one or more of these social identity groups:</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White people;</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Able-bodied people;</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Heterosexuals;</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Males;</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Christians;</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Middle or owning class people;</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Middle-aged people;</a:t>
            </a:r>
          </a:p>
          <a:p>
            <a:pPr marL="342900" marR="0" lvl="0" indent="-342900">
              <a:spcBef>
                <a:spcPts val="0"/>
              </a:spcBef>
              <a:spcAft>
                <a:spcPts val="0"/>
              </a:spcAft>
              <a:buFont typeface="Symbol" panose="05050102010706020507" pitchFamily="18" charset="2"/>
              <a:buChar char=""/>
              <a:tabLst>
                <a:tab pos="685800" algn="l"/>
              </a:tabLst>
            </a:pPr>
            <a:r>
              <a:rPr lang="en-US" sz="2400">
                <a:effectLst/>
                <a:latin typeface="Times New Roman" panose="02020603050405020304" pitchFamily="18" charset="0"/>
                <a:ea typeface="Times New Roman" panose="02020603050405020304" pitchFamily="18" charset="0"/>
              </a:rPr>
              <a:t>English-speaking people</a:t>
            </a:r>
          </a:p>
          <a:p>
            <a:pPr marL="0" marR="0">
              <a:spcBef>
                <a:spcPts val="0"/>
              </a:spcBef>
              <a:spcAft>
                <a:spcPts val="0"/>
              </a:spcAft>
            </a:pPr>
            <a:r>
              <a:rPr lang="en-US" sz="24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2400">
                <a:effectLst/>
                <a:latin typeface="Times New Roman" panose="02020603050405020304" pitchFamily="18" charset="0"/>
                <a:ea typeface="Times New Roman" panose="02020603050405020304" pitchFamily="18" charset="0"/>
              </a:rPr>
              <a:t>Privilege is characteristically invisible to people who have it. People in dominant groups often believe that they have earned the privileges that they enjoy or that everyone could have access to these privileges if only they worked to earn them. In fact, privileges are unearned and they are granted to people in the dominant groups whether they want those privileges or not, and regardless of their stated intent.</a:t>
            </a:r>
          </a:p>
          <a:p>
            <a:pPr marL="0" marR="0">
              <a:spcBef>
                <a:spcPts val="0"/>
              </a:spcBef>
              <a:spcAft>
                <a:spcPts val="0"/>
              </a:spcAft>
            </a:pPr>
            <a:r>
              <a:rPr lang="en-US" sz="2400">
                <a:effectLst/>
                <a:latin typeface="Times New Roman" panose="02020603050405020304" pitchFamily="18" charset="0"/>
                <a:ea typeface="Times New Roman" panose="02020603050405020304" pitchFamily="18" charset="0"/>
              </a:rPr>
              <a:t>Unlike targets of oppression, people in dominant groups are frequently unaware that they are members of the dominant group due to the privilege of being able to see themselves as persons rather than stereotypes.</a:t>
            </a:r>
          </a:p>
          <a:p>
            <a:endParaRPr lang="en-US"/>
          </a:p>
        </p:txBody>
      </p:sp>
    </p:spTree>
    <p:extLst>
      <p:ext uri="{BB962C8B-B14F-4D97-AF65-F5344CB8AC3E}">
        <p14:creationId xmlns:p14="http://schemas.microsoft.com/office/powerpoint/2010/main" val="171897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How are you feeling coming into today's session?
https://www.polleverywhere.com/free_text_polls/Fgd9FFKlu6p2ERAZINjcn</a:t>
            </a:r>
          </a:p>
        </p:txBody>
      </p:sp>
      <p:sp>
        <p:nvSpPr>
          <p:cNvPr id="4" name="TextBox 3">
            <a:extLst>
              <a:ext uri="{FF2B5EF4-FFF2-40B4-BE49-F238E27FC236}">
                <a16:creationId xmlns:a16="http://schemas.microsoft.com/office/drawing/2014/main" id="{CA66DB04-DE05-467C-9FF0-61AF4046E06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3888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3357B652-43F3-41A8-BCE3-1935CE18CAC2}"/>
              </a:ext>
            </a:extLst>
          </p:cNvPr>
          <p:cNvSpPr>
            <a:spLocks noGrp="1" noRot="1" noChangeAspect="1" noTextEdit="1"/>
          </p:cNvSpPr>
          <p:nvPr>
            <p:ph type="sldImg"/>
          </p:nvPr>
        </p:nvSpPr>
        <p:spPr>
          <a:xfrm>
            <a:off x="477838" y="728663"/>
            <a:ext cx="6465887" cy="3636962"/>
          </a:xfrm>
        </p:spPr>
      </p:sp>
      <p:sp>
        <p:nvSpPr>
          <p:cNvPr id="229379" name="Notes Placeholder 2">
            <a:extLst>
              <a:ext uri="{FF2B5EF4-FFF2-40B4-BE49-F238E27FC236}">
                <a16:creationId xmlns:a16="http://schemas.microsoft.com/office/drawing/2014/main" id="{D23F91EC-953B-4D34-92D5-F47F61C28B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6917"/>
            <a:r>
              <a:rPr lang="en-US" altLang="en-US" sz="2500">
                <a:latin typeface="Tahoma" panose="020B0604030504040204" pitchFamily="34" charset="0"/>
                <a:cs typeface="Tahoma" panose="020B0604030504040204" pitchFamily="34" charset="0"/>
                <a:sym typeface="Tahoma" panose="020B0604030504040204" pitchFamily="34" charset="0"/>
              </a:rPr>
              <a:t>Power and privilege can be used to fight oppression. A privilege is an unearned advantage granted by society to some people but not all. Power is the ability to control circumstances or resources. Identifying your sources of power and/or privilege will help you take action when you can have the most effect.</a:t>
            </a:r>
          </a:p>
          <a:p>
            <a:pPr defTabSz="486917"/>
            <a:endParaRPr lang="en-US" altLang="en-US"/>
          </a:p>
        </p:txBody>
      </p:sp>
    </p:spTree>
    <p:extLst>
      <p:ext uri="{BB962C8B-B14F-4D97-AF65-F5344CB8AC3E}">
        <p14:creationId xmlns:p14="http://schemas.microsoft.com/office/powerpoint/2010/main" val="416021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9C9309DE-A7CC-417B-9DE4-8351272EC08C}"/>
              </a:ext>
            </a:extLst>
          </p:cNvPr>
          <p:cNvSpPr>
            <a:spLocks noGrp="1" noRot="1" noChangeAspect="1" noTextEdit="1"/>
          </p:cNvSpPr>
          <p:nvPr>
            <p:ph type="sldImg"/>
          </p:nvPr>
        </p:nvSpPr>
        <p:spPr>
          <a:xfrm>
            <a:off x="449263" y="715963"/>
            <a:ext cx="6362700" cy="3578225"/>
          </a:xfrm>
        </p:spPr>
      </p:sp>
      <p:sp>
        <p:nvSpPr>
          <p:cNvPr id="198659" name="Notes Placeholder 2">
            <a:extLst>
              <a:ext uri="{FF2B5EF4-FFF2-40B4-BE49-F238E27FC236}">
                <a16:creationId xmlns:a16="http://schemas.microsoft.com/office/drawing/2014/main" id="{C86F966B-E7C9-4746-AE66-0AD4650553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08011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AE030561-A889-4AE7-9CBC-D105A26BBEF4}"/>
              </a:ext>
            </a:extLst>
          </p:cNvPr>
          <p:cNvSpPr>
            <a:spLocks noGrp="1" noRot="1" noChangeAspect="1" noTextEdit="1"/>
          </p:cNvSpPr>
          <p:nvPr>
            <p:ph type="sldImg"/>
          </p:nvPr>
        </p:nvSpPr>
        <p:spPr>
          <a:xfrm>
            <a:off x="449263" y="715963"/>
            <a:ext cx="6362700" cy="3578225"/>
          </a:xfrm>
        </p:spPr>
      </p:sp>
      <p:sp>
        <p:nvSpPr>
          <p:cNvPr id="200707" name="Notes Placeholder 2">
            <a:extLst>
              <a:ext uri="{FF2B5EF4-FFF2-40B4-BE49-F238E27FC236}">
                <a16:creationId xmlns:a16="http://schemas.microsoft.com/office/drawing/2014/main" id="{F505EF23-7750-490C-B529-E5648ECCA5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77725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287AFA0A-B2B2-463C-87D8-21B4B1A99495}"/>
              </a:ext>
            </a:extLst>
          </p:cNvPr>
          <p:cNvSpPr>
            <a:spLocks noGrp="1" noRot="1" noChangeAspect="1" noTextEdit="1"/>
          </p:cNvSpPr>
          <p:nvPr>
            <p:ph type="sldImg"/>
          </p:nvPr>
        </p:nvSpPr>
        <p:spPr>
          <a:xfrm>
            <a:off x="449263" y="715963"/>
            <a:ext cx="6362700" cy="3578225"/>
          </a:xfrm>
        </p:spPr>
      </p:sp>
      <p:sp>
        <p:nvSpPr>
          <p:cNvPr id="202755" name="Notes Placeholder 2">
            <a:extLst>
              <a:ext uri="{FF2B5EF4-FFF2-40B4-BE49-F238E27FC236}">
                <a16:creationId xmlns:a16="http://schemas.microsoft.com/office/drawing/2014/main" id="{54C2035A-F6E0-44D6-846E-03012C5D56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Type A Personalities</a:t>
            </a:r>
          </a:p>
          <a:p>
            <a:r>
              <a:rPr lang="en-US" altLang="en-US"/>
              <a:t>https://www.polleverywhere.com/free_text_polls/O0CjJc6iUd4F4IBVCnXaz</a:t>
            </a:r>
          </a:p>
        </p:txBody>
      </p:sp>
    </p:spTree>
    <p:extLst>
      <p:ext uri="{BB962C8B-B14F-4D97-AF65-F5344CB8AC3E}">
        <p14:creationId xmlns:p14="http://schemas.microsoft.com/office/powerpoint/2010/main" val="4169125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FA7D52D3-5E00-4BCD-9C2D-B81855B8A817}"/>
              </a:ext>
            </a:extLst>
          </p:cNvPr>
          <p:cNvSpPr>
            <a:spLocks noGrp="1" noRot="1" noChangeAspect="1" noTextEdit="1"/>
          </p:cNvSpPr>
          <p:nvPr>
            <p:ph type="sldImg"/>
          </p:nvPr>
        </p:nvSpPr>
        <p:spPr>
          <a:xfrm>
            <a:off x="449263" y="715963"/>
            <a:ext cx="6362700" cy="3578225"/>
          </a:xfrm>
        </p:spPr>
      </p:sp>
      <p:sp>
        <p:nvSpPr>
          <p:cNvPr id="204803" name="Notes Placeholder 2">
            <a:extLst>
              <a:ext uri="{FF2B5EF4-FFF2-40B4-BE49-F238E27FC236}">
                <a16:creationId xmlns:a16="http://schemas.microsoft.com/office/drawing/2014/main" id="{701FE669-3DF2-4BAC-9CD7-810922E202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LGBTQ Community</a:t>
            </a:r>
          </a:p>
          <a:p>
            <a:r>
              <a:rPr lang="en-US" altLang="en-US"/>
              <a:t>https://www.polleverywhere.com/free_text_polls/9iFq5sYu6l16Pqs4Y88BZ</a:t>
            </a:r>
          </a:p>
        </p:txBody>
      </p:sp>
    </p:spTree>
    <p:extLst>
      <p:ext uri="{BB962C8B-B14F-4D97-AF65-F5344CB8AC3E}">
        <p14:creationId xmlns:p14="http://schemas.microsoft.com/office/powerpoint/2010/main" val="26555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5728245E-63F6-4E7A-B612-E6D361F66BF0}"/>
              </a:ext>
            </a:extLst>
          </p:cNvPr>
          <p:cNvSpPr>
            <a:spLocks noGrp="1" noRot="1" noChangeAspect="1" noTextEdit="1"/>
          </p:cNvSpPr>
          <p:nvPr>
            <p:ph type="sldImg"/>
          </p:nvPr>
        </p:nvSpPr>
        <p:spPr>
          <a:xfrm>
            <a:off x="449263" y="715963"/>
            <a:ext cx="6362700" cy="3578225"/>
          </a:xfrm>
        </p:spPr>
      </p:sp>
      <p:sp>
        <p:nvSpPr>
          <p:cNvPr id="206851" name="Notes Placeholder 2">
            <a:extLst>
              <a:ext uri="{FF2B5EF4-FFF2-40B4-BE49-F238E27FC236}">
                <a16:creationId xmlns:a16="http://schemas.microsoft.com/office/drawing/2014/main" id="{32ED27FD-729A-4B2C-98A0-53349654A7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African American Males</a:t>
            </a:r>
          </a:p>
          <a:p>
            <a:r>
              <a:rPr lang="en-US" altLang="en-US"/>
              <a:t>https://www.polleverywhere.com/free_text_polls/R4XrKooYqlodE9MEH3Gq6</a:t>
            </a:r>
          </a:p>
        </p:txBody>
      </p:sp>
    </p:spTree>
    <p:extLst>
      <p:ext uri="{BB962C8B-B14F-4D97-AF65-F5344CB8AC3E}">
        <p14:creationId xmlns:p14="http://schemas.microsoft.com/office/powerpoint/2010/main" val="346185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69D1AFD2-E5E9-4B8C-9A27-65432751C782}"/>
              </a:ext>
            </a:extLst>
          </p:cNvPr>
          <p:cNvSpPr>
            <a:spLocks noGrp="1" noRot="1" noChangeAspect="1" noTextEdit="1"/>
          </p:cNvSpPr>
          <p:nvPr>
            <p:ph type="sldImg"/>
          </p:nvPr>
        </p:nvSpPr>
        <p:spPr>
          <a:xfrm>
            <a:off x="449263" y="715963"/>
            <a:ext cx="6362700" cy="3578225"/>
          </a:xfrm>
        </p:spPr>
      </p:sp>
      <p:sp>
        <p:nvSpPr>
          <p:cNvPr id="208899" name="Notes Placeholder 2">
            <a:extLst>
              <a:ext uri="{FF2B5EF4-FFF2-40B4-BE49-F238E27FC236}">
                <a16:creationId xmlns:a16="http://schemas.microsoft.com/office/drawing/2014/main" id="{AFA871F6-C59A-4A88-A2DC-3E75B62745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Southerners</a:t>
            </a:r>
          </a:p>
          <a:p>
            <a:r>
              <a:rPr lang="en-US" altLang="en-US"/>
              <a:t>https://www.polleverywhere.com/free_text_polls/zmaQJ2bYGarX5lFtBTGMF</a:t>
            </a:r>
          </a:p>
        </p:txBody>
      </p:sp>
    </p:spTree>
    <p:extLst>
      <p:ext uri="{BB962C8B-B14F-4D97-AF65-F5344CB8AC3E}">
        <p14:creationId xmlns:p14="http://schemas.microsoft.com/office/powerpoint/2010/main" val="1292514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7931227B-5B54-49AD-9B3E-EFFD3366ECB1}"/>
              </a:ext>
            </a:extLst>
          </p:cNvPr>
          <p:cNvSpPr>
            <a:spLocks noGrp="1" noRot="1" noChangeAspect="1" noTextEdit="1"/>
          </p:cNvSpPr>
          <p:nvPr>
            <p:ph type="sldImg"/>
          </p:nvPr>
        </p:nvSpPr>
        <p:spPr>
          <a:xfrm>
            <a:off x="449263" y="715963"/>
            <a:ext cx="6362700" cy="3578225"/>
          </a:xfrm>
        </p:spPr>
      </p:sp>
      <p:sp>
        <p:nvSpPr>
          <p:cNvPr id="210947" name="Notes Placeholder 2">
            <a:extLst>
              <a:ext uri="{FF2B5EF4-FFF2-40B4-BE49-F238E27FC236}">
                <a16:creationId xmlns:a16="http://schemas.microsoft.com/office/drawing/2014/main" id="{5B70AC70-3D61-425F-9191-A8A3A2C0A6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LatinX (Hispanics)</a:t>
            </a:r>
          </a:p>
          <a:p>
            <a:r>
              <a:rPr lang="en-US" altLang="en-US"/>
              <a:t>https://www.polleverywhere.com/free_text_polls/yBnHsQYxNmJzPLrJVMICH</a:t>
            </a:r>
          </a:p>
        </p:txBody>
      </p:sp>
    </p:spTree>
    <p:extLst>
      <p:ext uri="{BB962C8B-B14F-4D97-AF65-F5344CB8AC3E}">
        <p14:creationId xmlns:p14="http://schemas.microsoft.com/office/powerpoint/2010/main" val="1201930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9C9309DE-A7CC-417B-9DE4-8351272EC08C}"/>
              </a:ext>
            </a:extLst>
          </p:cNvPr>
          <p:cNvSpPr>
            <a:spLocks noGrp="1" noRot="1" noChangeAspect="1" noTextEdit="1"/>
          </p:cNvSpPr>
          <p:nvPr>
            <p:ph type="sldImg"/>
          </p:nvPr>
        </p:nvSpPr>
        <p:spPr>
          <a:xfrm>
            <a:off x="449263" y="715963"/>
            <a:ext cx="6362700" cy="3578225"/>
          </a:xfrm>
        </p:spPr>
      </p:sp>
      <p:sp>
        <p:nvSpPr>
          <p:cNvPr id="198659" name="Notes Placeholder 2">
            <a:extLst>
              <a:ext uri="{FF2B5EF4-FFF2-40B4-BE49-F238E27FC236}">
                <a16:creationId xmlns:a16="http://schemas.microsoft.com/office/drawing/2014/main" id="{C86F966B-E7C9-4746-AE66-0AD4650553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26498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89579DBC-7E5F-4962-AEDF-BA39C8E31B2A}"/>
              </a:ext>
            </a:extLst>
          </p:cNvPr>
          <p:cNvSpPr>
            <a:spLocks noGrp="1" noRot="1" noChangeAspect="1" noTextEdit="1"/>
          </p:cNvSpPr>
          <p:nvPr>
            <p:ph type="sldImg"/>
          </p:nvPr>
        </p:nvSpPr>
        <p:spPr>
          <a:xfrm>
            <a:off x="449263" y="715963"/>
            <a:ext cx="6362700" cy="3578225"/>
          </a:xfrm>
        </p:spPr>
      </p:sp>
      <p:sp>
        <p:nvSpPr>
          <p:cNvPr id="260099" name="Notes Placeholder 2">
            <a:extLst>
              <a:ext uri="{FF2B5EF4-FFF2-40B4-BE49-F238E27FC236}">
                <a16:creationId xmlns:a16="http://schemas.microsoft.com/office/drawing/2014/main" id="{D2B7F072-DEB7-4461-81FC-AE506A76DA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5009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https://youtu.be/pBBirlVxVsg</a:t>
            </a:r>
          </a:p>
        </p:txBody>
      </p:sp>
    </p:spTree>
    <p:extLst>
      <p:ext uri="{BB962C8B-B14F-4D97-AF65-F5344CB8AC3E}">
        <p14:creationId xmlns:p14="http://schemas.microsoft.com/office/powerpoint/2010/main" val="2731214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2925FB2-7B2A-4747-BDA4-AC7EF2113D1B}"/>
              </a:ext>
            </a:extLst>
          </p:cNvPr>
          <p:cNvSpPr>
            <a:spLocks noGrp="1" noRot="1" noChangeAspect="1" noTextEdit="1"/>
          </p:cNvSpPr>
          <p:nvPr>
            <p:ph type="sldImg"/>
          </p:nvPr>
        </p:nvSpPr>
        <p:spPr>
          <a:xfrm>
            <a:off x="449263" y="715963"/>
            <a:ext cx="6362700" cy="3578225"/>
          </a:xfrm>
        </p:spPr>
      </p:sp>
      <p:sp>
        <p:nvSpPr>
          <p:cNvPr id="17411" name="Notes Placeholder 2">
            <a:extLst>
              <a:ext uri="{FF2B5EF4-FFF2-40B4-BE49-F238E27FC236}">
                <a16:creationId xmlns:a16="http://schemas.microsoft.com/office/drawing/2014/main" id="{F852CF36-150C-438D-A06F-0AF6FE49E8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When addressing topics of great sensitivity, the conversation can feel uncomfortable. While this conversation can be difficult for some, it is necessary. </a:t>
            </a:r>
          </a:p>
          <a:p>
            <a:endParaRPr lang="en-US" altLang="en-US"/>
          </a:p>
          <a:p>
            <a:r>
              <a:rPr lang="en-US" altLang="en-US"/>
              <a:t>Committing to Anti-racism starts with personal awareness and personal commitment. Today our goal is to unpack the social constructs of race and racism to help us go beneath the surface to understand how it shows up, how it impacts systems and structures and why that all matters. I’ll give you a hint now before we delve into it at a deeper level…It is hard for anyone to show up at their best in any environment if they are always questioning whether or not they belong, valued, accepted, enough, full opportunity for success, can I be my authentic self, etc. </a:t>
            </a:r>
          </a:p>
          <a:p>
            <a:endParaRPr lang="en-US" altLang="en-US"/>
          </a:p>
          <a:p>
            <a:r>
              <a:rPr lang="en-US" altLang="en-US"/>
              <a:t>A culture and environment that does not have high intolerance for racism is subjected to never reaching its full potential </a:t>
            </a:r>
          </a:p>
          <a:p>
            <a:endParaRPr lang="en-US" altLang="en-US"/>
          </a:p>
          <a:p>
            <a:endParaRPr lang="en-US" altLang="en-US"/>
          </a:p>
          <a:p>
            <a:r>
              <a:rPr lang="en-US" altLang="en-US" sz="1800" b="1">
                <a:latin typeface="Times New Roman" panose="02020603050405020304" pitchFamily="18" charset="0"/>
                <a:cs typeface="Times New Roman" panose="02020603050405020304" pitchFamily="18" charset="0"/>
              </a:rPr>
              <a:t>Talking about race starts with personal reflection:</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p>
          <a:p>
            <a:r>
              <a:rPr lang="en-US" altLang="en-US" sz="1800">
                <a:latin typeface="Times New Roman" panose="02020603050405020304" pitchFamily="18" charset="0"/>
                <a:cs typeface="Times New Roman" panose="02020603050405020304" pitchFamily="18" charset="0"/>
              </a:rPr>
              <a:t>When were you first aware of your race?</a:t>
            </a:r>
            <a:endParaRPr lang="en-US" altLang="en-US" sz="1800">
              <a:latin typeface="Calibri" panose="020F0502020204030204" pitchFamily="34" charset="0"/>
              <a:cs typeface="Calibri" panose="020F0502020204030204" pitchFamily="34" charset="0"/>
            </a:endParaRPr>
          </a:p>
          <a:p>
            <a:endParaRPr lang="en-US" altLang="en-US"/>
          </a:p>
          <a:p>
            <a:r>
              <a:rPr lang="en-US" altLang="en-US"/>
              <a:t>When were you first awakened to racism? </a:t>
            </a:r>
          </a:p>
        </p:txBody>
      </p:sp>
    </p:spTree>
    <p:extLst>
      <p:ext uri="{BB962C8B-B14F-4D97-AF65-F5344CB8AC3E}">
        <p14:creationId xmlns:p14="http://schemas.microsoft.com/office/powerpoint/2010/main" val="1008867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Bias is often unconscious so it’s often necessary to be thoughtful about how we respond to bias as both the offender and as the victim. </a:t>
            </a:r>
          </a:p>
        </p:txBody>
      </p:sp>
    </p:spTree>
    <p:extLst>
      <p:ext uri="{BB962C8B-B14F-4D97-AF65-F5344CB8AC3E}">
        <p14:creationId xmlns:p14="http://schemas.microsoft.com/office/powerpoint/2010/main" val="2307688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Consequences and Discipline is not the same as punishment – it’s accountability. </a:t>
            </a:r>
          </a:p>
          <a:p>
            <a:endParaRPr lang="en-US"/>
          </a:p>
          <a:p>
            <a:r>
              <a:rPr lang="en-US"/>
              <a:t>Punitive: Stereotypes that assume the worst about a marginalized group. Disagreement.  Militant, angry black woman, too sensitive, overbearing, thicker skin. </a:t>
            </a:r>
          </a:p>
          <a:p>
            <a:endParaRPr lang="en-US"/>
          </a:p>
          <a:p>
            <a:r>
              <a:rPr lang="en-US"/>
              <a:t>Restorative: Recognizing a </a:t>
            </a:r>
            <a:r>
              <a:rPr lang="en-US" err="1"/>
              <a:t>missundertanding</a:t>
            </a:r>
            <a:r>
              <a:rPr lang="en-US"/>
              <a:t> about a person.  Manager took the time to understand me – my needs, my pain points and using that to help support my success. Centering my voice in the conversation and responding to the issue and not controlling how I speak about the issue (tone policing)</a:t>
            </a:r>
          </a:p>
        </p:txBody>
      </p:sp>
    </p:spTree>
    <p:extLst>
      <p:ext uri="{BB962C8B-B14F-4D97-AF65-F5344CB8AC3E}">
        <p14:creationId xmlns:p14="http://schemas.microsoft.com/office/powerpoint/2010/main" val="172542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6531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E290C78-B543-4456-87E4-006D4012BDBC}"/>
              </a:ext>
            </a:extLst>
          </p:cNvPr>
          <p:cNvSpPr>
            <a:spLocks noGrp="1" noRot="1" noChangeAspect="1" noTextEdit="1"/>
          </p:cNvSpPr>
          <p:nvPr>
            <p:ph type="sldImg"/>
          </p:nvPr>
        </p:nvSpPr>
        <p:spPr>
          <a:xfrm>
            <a:off x="449263" y="715963"/>
            <a:ext cx="6362700" cy="3578225"/>
          </a:xfrm>
        </p:spPr>
      </p:sp>
      <p:sp>
        <p:nvSpPr>
          <p:cNvPr id="100355" name="Notes Placeholder 2">
            <a:extLst>
              <a:ext uri="{FF2B5EF4-FFF2-40B4-BE49-F238E27FC236}">
                <a16:creationId xmlns:a16="http://schemas.microsoft.com/office/drawing/2014/main" id="{E7EAE61C-435E-4A57-91A4-69485FA30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222222"/>
                </a:solidFill>
                <a:latin typeface="Arial" panose="020B0604020202020204" pitchFamily="34" charset="0"/>
                <a:cs typeface="Times New Roman" panose="02020603050405020304" pitchFamily="18" charset="0"/>
              </a:rPr>
              <a:t>Even if you don't want to share, feel free to listen and send support to others either through the chat box or by checking in on them through a private message.</a:t>
            </a:r>
            <a:endParaRPr lang="en-US" altLang="en-US" sz="1800">
              <a:latin typeface="Times New Roman" panose="02020603050405020304" pitchFamily="18"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2802021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ALLY: </a:t>
            </a:r>
            <a:r>
              <a:rPr lang="en-US" sz="1800">
                <a:effectLst/>
                <a:latin typeface="Times New Roman" panose="02020603050405020304" pitchFamily="18" charset="0"/>
                <a:ea typeface="Times New Roman" panose="02020603050405020304" pitchFamily="18" charset="0"/>
              </a:rPr>
              <a:t>An ally is a person whose commitment to dismantling oppression is reflected in a willingness to do the following: </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Educate oneself about oppression;</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Learn from and listen to people who are targets of oppression;</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Examine and challenge one’s own prejudices, stereotypes, and assumptions;</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Work through feelings of guilt, shame, and defensiveness to understand what is beneath them and what needs to be healed; </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Learn and practice the skills of challenging oppressive remarks, behaviors, policies, and institutional structures;</a:t>
            </a:r>
          </a:p>
          <a:p>
            <a:pPr marL="342900" marR="0" lvl="0" indent="-342900">
              <a:spcBef>
                <a:spcPts val="0"/>
              </a:spcBef>
              <a:spcAft>
                <a:spcPts val="0"/>
              </a:spcAft>
              <a:buFont typeface="Symbol" panose="05050102010706020507" pitchFamily="18" charset="2"/>
              <a:buChar char=""/>
              <a:tabLst>
                <a:tab pos="457200" algn="l"/>
              </a:tabLst>
            </a:pPr>
            <a:r>
              <a:rPr lang="en-US" sz="1800">
                <a:effectLst/>
                <a:latin typeface="Times New Roman" panose="02020603050405020304" pitchFamily="18" charset="0"/>
                <a:ea typeface="Times New Roman" panose="02020603050405020304" pitchFamily="18" charset="0"/>
              </a:rPr>
              <a:t>Act collaboratively with members of the target group to dismantle oppression.</a:t>
            </a:r>
          </a:p>
          <a:p>
            <a:endParaRPr lang="en-US"/>
          </a:p>
        </p:txBody>
      </p:sp>
    </p:spTree>
    <p:extLst>
      <p:ext uri="{BB962C8B-B14F-4D97-AF65-F5344CB8AC3E}">
        <p14:creationId xmlns:p14="http://schemas.microsoft.com/office/powerpoint/2010/main" val="1719971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The ability or official authority to decide what is best for others. The ability to decide who will have access to resources. The capacity to exercise control over others. </a:t>
            </a:r>
            <a:endParaRPr lang="en-US"/>
          </a:p>
        </p:txBody>
      </p:sp>
    </p:spTree>
    <p:extLst>
      <p:ext uri="{BB962C8B-B14F-4D97-AF65-F5344CB8AC3E}">
        <p14:creationId xmlns:p14="http://schemas.microsoft.com/office/powerpoint/2010/main" val="2473142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OPPRESSION: </a:t>
            </a:r>
            <a:r>
              <a:rPr lang="en-US" sz="1800">
                <a:effectLst/>
                <a:latin typeface="Times New Roman" panose="02020603050405020304" pitchFamily="18" charset="0"/>
                <a:ea typeface="Times New Roman" panose="02020603050405020304" pitchFamily="18" charset="0"/>
              </a:rPr>
              <a:t>The combination of prejudice and institutional power which creates a system that discriminates against some groups (often called “target groups”) and benefits other groups (often called “dominant groups”). Examples of these systems are racism, sexism, heterosexism, ableism, classism, ageism, and anti-Semitism. These systems enable dominant groups to exert control over target groups by limiting their rights, freedom, and access to basic resources such as health care, education, employment, and housing.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Four Levels of Oppression/”isms” and Change:</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685800" algn="l"/>
              </a:tabLst>
            </a:pPr>
            <a:r>
              <a:rPr lang="en-US" sz="1800" b="1">
                <a:effectLst/>
                <a:latin typeface="Times New Roman" panose="02020603050405020304" pitchFamily="18" charset="0"/>
                <a:ea typeface="Times New Roman" panose="02020603050405020304" pitchFamily="18" charset="0"/>
              </a:rPr>
              <a:t>Personal: </a:t>
            </a:r>
            <a:r>
              <a:rPr lang="en-US" sz="1800">
                <a:effectLst/>
                <a:latin typeface="Times New Roman" panose="02020603050405020304" pitchFamily="18" charset="0"/>
                <a:ea typeface="Times New Roman" panose="02020603050405020304" pitchFamily="18" charset="0"/>
              </a:rPr>
              <a:t>Values, Beliefs, Feelings</a:t>
            </a:r>
          </a:p>
          <a:p>
            <a:pPr marL="342900" marR="0" lvl="0" indent="-342900">
              <a:spcBef>
                <a:spcPts val="0"/>
              </a:spcBef>
              <a:spcAft>
                <a:spcPts val="0"/>
              </a:spcAft>
              <a:buFont typeface="Symbol" panose="05050102010706020507" pitchFamily="18" charset="2"/>
              <a:buChar char=""/>
              <a:tabLst>
                <a:tab pos="685800" algn="l"/>
              </a:tabLst>
            </a:pPr>
            <a:r>
              <a:rPr lang="en-US" sz="1800" b="1">
                <a:effectLst/>
                <a:latin typeface="Times New Roman" panose="02020603050405020304" pitchFamily="18" charset="0"/>
                <a:ea typeface="Times New Roman" panose="02020603050405020304" pitchFamily="18" charset="0"/>
              </a:rPr>
              <a:t>Interpersonal: </a:t>
            </a:r>
            <a:r>
              <a:rPr lang="en-US" sz="1800">
                <a:effectLst/>
                <a:latin typeface="Times New Roman" panose="02020603050405020304" pitchFamily="18" charset="0"/>
                <a:ea typeface="Times New Roman" panose="02020603050405020304" pitchFamily="18" charset="0"/>
              </a:rPr>
              <a:t>Actions, Behaviors, Language</a:t>
            </a:r>
          </a:p>
          <a:p>
            <a:pPr marL="342900" marR="0" lvl="0" indent="-342900">
              <a:spcBef>
                <a:spcPts val="0"/>
              </a:spcBef>
              <a:spcAft>
                <a:spcPts val="0"/>
              </a:spcAft>
              <a:buFont typeface="Symbol" panose="05050102010706020507" pitchFamily="18" charset="2"/>
              <a:buChar char=""/>
              <a:tabLst>
                <a:tab pos="685800" algn="l"/>
              </a:tabLst>
            </a:pPr>
            <a:r>
              <a:rPr lang="en-US" sz="1800" b="1">
                <a:effectLst/>
                <a:latin typeface="Times New Roman" panose="02020603050405020304" pitchFamily="18" charset="0"/>
                <a:ea typeface="Times New Roman" panose="02020603050405020304" pitchFamily="18" charset="0"/>
              </a:rPr>
              <a:t>Institutional: </a:t>
            </a:r>
            <a:r>
              <a:rPr lang="en-US" sz="1800">
                <a:effectLst/>
                <a:latin typeface="Times New Roman" panose="02020603050405020304" pitchFamily="18" charset="0"/>
                <a:ea typeface="Times New Roman" panose="02020603050405020304" pitchFamily="18" charset="0"/>
              </a:rPr>
              <a:t>Rules, Policies, Procedures</a:t>
            </a:r>
          </a:p>
          <a:p>
            <a:pPr marL="342900" marR="0" lvl="0" indent="-342900">
              <a:spcBef>
                <a:spcPts val="0"/>
              </a:spcBef>
              <a:spcAft>
                <a:spcPts val="0"/>
              </a:spcAft>
              <a:buFont typeface="Symbol" panose="05050102010706020507" pitchFamily="18" charset="2"/>
              <a:buChar char=""/>
              <a:tabLst>
                <a:tab pos="685800" algn="l"/>
              </a:tabLst>
            </a:pPr>
            <a:r>
              <a:rPr lang="en-US" sz="1800" b="1">
                <a:effectLst/>
                <a:latin typeface="Times New Roman" panose="02020603050405020304" pitchFamily="18" charset="0"/>
                <a:ea typeface="Times New Roman" panose="02020603050405020304" pitchFamily="18" charset="0"/>
              </a:rPr>
              <a:t>Cultural: </a:t>
            </a:r>
            <a:r>
              <a:rPr lang="en-US" sz="1800">
                <a:effectLst/>
                <a:latin typeface="Times New Roman" panose="02020603050405020304" pitchFamily="18" charset="0"/>
                <a:ea typeface="Times New Roman" panose="02020603050405020304" pitchFamily="18" charset="0"/>
              </a:rPr>
              <a:t>Beauty, Truth, Right</a:t>
            </a:r>
          </a:p>
          <a:p>
            <a:endParaRPr lang="en-US"/>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AGENTS OF OPPRESSION: </a:t>
            </a:r>
            <a:r>
              <a:rPr lang="en-US" sz="1800">
                <a:effectLst/>
                <a:latin typeface="Times New Roman" panose="02020603050405020304" pitchFamily="18" charset="0"/>
                <a:ea typeface="Times New Roman" panose="02020603050405020304" pitchFamily="18" charset="0"/>
              </a:rPr>
              <a:t>Agents of oppression are members of the dominant social groups in the United States, privileged by birth or acquisition, which knowingly or unknowingly exploit and reap unfair advantage over members of groups that are targets of oppression. Agents of oppression are also trapped by the system of institutionalized oppression that benefits them and are confined to roles and prescribed behaviors. In United States culture, agents have the power to define the “norm” for what is reality and they see themselves as normal or proper, whereas targets are likely to be labeled as deviant, evil, abnormal, substandard, or defective. </a:t>
            </a: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pPr marL="0" marR="0" lvl="0" indent="0" algn="l" defTabSz="457200" rtl="0" eaLnBrk="0" fontAlgn="base" latinLnBrk="0" hangingPunct="0">
              <a:lnSpc>
                <a:spcPct val="116000"/>
              </a:lnSpc>
              <a:spcBef>
                <a:spcPts val="0"/>
              </a:spcBef>
              <a:spcAft>
                <a:spcPts val="0"/>
              </a:spcAft>
              <a:buClrTx/>
              <a:buSzTx/>
              <a:buFontTx/>
              <a:buNone/>
              <a:tabLst/>
              <a:defRPr/>
            </a:pPr>
            <a:r>
              <a:rPr lang="en-US" sz="1800" b="1">
                <a:effectLst/>
                <a:latin typeface="Times New Roman" panose="02020603050405020304" pitchFamily="18" charset="0"/>
                <a:ea typeface="Times New Roman" panose="02020603050405020304" pitchFamily="18" charset="0"/>
              </a:rPr>
              <a:t>INTERNALIZED OPPRESSION: </a:t>
            </a:r>
            <a:r>
              <a:rPr lang="en-US" sz="1800">
                <a:effectLst/>
                <a:latin typeface="Times New Roman" panose="02020603050405020304" pitchFamily="18" charset="0"/>
                <a:ea typeface="Times New Roman" panose="02020603050405020304" pitchFamily="18" charset="0"/>
              </a:rPr>
              <a:t>The process whereby people in the target group make oppression internal and personal by coming to believe that the lies, prejudices, and stereotypes about them are true. Members of target groups exhibit internalized oppression when they alter their attitudes, behaviors, speech, and self-confidence to reflect the stereotypes and norms of the dominant group. Internalized oppression can create low self-esteem, self-doubt, and even self-loathing. It can also be projected outward as fear, criticism, and distrust of members of one’s target group. </a:t>
            </a: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3427993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TARGETS OF OPPRESSION: </a:t>
            </a:r>
            <a:r>
              <a:rPr lang="en-US" sz="1800">
                <a:effectLst/>
                <a:latin typeface="Times New Roman" panose="02020603050405020304" pitchFamily="18" charset="0"/>
                <a:ea typeface="Times New Roman" panose="02020603050405020304" pitchFamily="18" charset="0"/>
              </a:rPr>
              <a:t>Targets of oppression are members of social identity groups that are disenfranchised, exploited, and victimized in a variety of ways by agents of oppression and the agent’s systems or institutions. Targets of oppression are subject to containment, having their choices and movements restricted and limited, are seen and treated as expendable and replaceable, without an individual identity apart from their group, and are compartmentalized into narrowly defined roles. </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Targets of oppression are people subjected to exploitation, marginalization, powerlessness, cultural imperialism, and violence. Targets of oppression are kept in their place by the agent of oppression’s ideology, which supports oppression by denying that it exists and blames the conditions of oppression on actions of the targets.</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Targets of oppression have fewer “life chances” or benefits as a result of their membership in a particular social group. As examples, there is a higher likelihood that African American males will be arrested than Caucasian males; there is a greater chance that males will have a higher salary than females; and there is a higher probability that persons using a wheelchair for mobility will have fewer job opportunities than non-disabled people.  </a:t>
            </a:r>
          </a:p>
          <a:p>
            <a:endParaRPr lang="en-US"/>
          </a:p>
        </p:txBody>
      </p:sp>
    </p:spTree>
    <p:extLst>
      <p:ext uri="{BB962C8B-B14F-4D97-AF65-F5344CB8AC3E}">
        <p14:creationId xmlns:p14="http://schemas.microsoft.com/office/powerpoint/2010/main" val="2974315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E290C78-B543-4456-87E4-006D4012BDBC}"/>
              </a:ext>
            </a:extLst>
          </p:cNvPr>
          <p:cNvSpPr>
            <a:spLocks noGrp="1" noRot="1" noChangeAspect="1" noTextEdit="1"/>
          </p:cNvSpPr>
          <p:nvPr>
            <p:ph type="sldImg"/>
          </p:nvPr>
        </p:nvSpPr>
        <p:spPr>
          <a:xfrm>
            <a:off x="449263" y="715963"/>
            <a:ext cx="6362700" cy="3578225"/>
          </a:xfrm>
        </p:spPr>
      </p:sp>
      <p:sp>
        <p:nvSpPr>
          <p:cNvPr id="100355" name="Notes Placeholder 2">
            <a:extLst>
              <a:ext uri="{FF2B5EF4-FFF2-40B4-BE49-F238E27FC236}">
                <a16:creationId xmlns:a16="http://schemas.microsoft.com/office/drawing/2014/main" id="{E7EAE61C-435E-4A57-91A4-69485FA30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222222"/>
                </a:solidFill>
                <a:latin typeface="Arial" panose="020B0604020202020204" pitchFamily="34" charset="0"/>
                <a:cs typeface="Times New Roman" panose="02020603050405020304" pitchFamily="18" charset="0"/>
              </a:rPr>
              <a:t>Even if you don't want to share, feel free to listen and send support to others either through the chat box or by checking in on them through a private message.</a:t>
            </a:r>
            <a:endParaRPr lang="en-US" altLang="en-US" sz="1800">
              <a:latin typeface="Times New Roman" panose="02020603050405020304" pitchFamily="18"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175220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E290C78-B543-4456-87E4-006D4012BDBC}"/>
              </a:ext>
            </a:extLst>
          </p:cNvPr>
          <p:cNvSpPr>
            <a:spLocks noGrp="1" noRot="1" noChangeAspect="1" noTextEdit="1"/>
          </p:cNvSpPr>
          <p:nvPr>
            <p:ph type="sldImg"/>
          </p:nvPr>
        </p:nvSpPr>
        <p:spPr>
          <a:xfrm>
            <a:off x="449263" y="715963"/>
            <a:ext cx="6362700" cy="3578225"/>
          </a:xfrm>
        </p:spPr>
      </p:sp>
      <p:sp>
        <p:nvSpPr>
          <p:cNvPr id="100355" name="Notes Placeholder 2">
            <a:extLst>
              <a:ext uri="{FF2B5EF4-FFF2-40B4-BE49-F238E27FC236}">
                <a16:creationId xmlns:a16="http://schemas.microsoft.com/office/drawing/2014/main" id="{E7EAE61C-435E-4A57-91A4-69485FA30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222222"/>
                </a:solidFill>
                <a:latin typeface="Arial" panose="020B0604020202020204" pitchFamily="34" charset="0"/>
                <a:cs typeface="Times New Roman" panose="02020603050405020304" pitchFamily="18" charset="0"/>
              </a:rPr>
              <a:t>Even if you don't want to share, feel free to listen and send support to others either through the chat box or by checking in on them through a private message.</a:t>
            </a:r>
            <a:endParaRPr lang="en-US" altLang="en-US" sz="1800">
              <a:latin typeface="Times New Roman" panose="02020603050405020304" pitchFamily="18"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277831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38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89579DBC-7E5F-4962-AEDF-BA39C8E31B2A}"/>
              </a:ext>
            </a:extLst>
          </p:cNvPr>
          <p:cNvSpPr>
            <a:spLocks noGrp="1" noRot="1" noChangeAspect="1" noTextEdit="1"/>
          </p:cNvSpPr>
          <p:nvPr>
            <p:ph type="sldImg"/>
          </p:nvPr>
        </p:nvSpPr>
        <p:spPr>
          <a:xfrm>
            <a:off x="449263" y="715963"/>
            <a:ext cx="6362700" cy="3578225"/>
          </a:xfrm>
        </p:spPr>
      </p:sp>
      <p:sp>
        <p:nvSpPr>
          <p:cNvPr id="260099" name="Notes Placeholder 2">
            <a:extLst>
              <a:ext uri="{FF2B5EF4-FFF2-40B4-BE49-F238E27FC236}">
                <a16:creationId xmlns:a16="http://schemas.microsoft.com/office/drawing/2014/main" id="{D2B7F072-DEB7-4461-81FC-AE506A76DA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4990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B41394CA-2E23-4A4A-BC7A-3B090A0D0EFD}"/>
              </a:ext>
            </a:extLst>
          </p:cNvPr>
          <p:cNvSpPr>
            <a:spLocks noGrp="1" noRot="1" noChangeAspect="1" noTextEdit="1"/>
          </p:cNvSpPr>
          <p:nvPr>
            <p:ph type="sldImg"/>
          </p:nvPr>
        </p:nvSpPr>
        <p:spPr/>
      </p:sp>
      <p:sp>
        <p:nvSpPr>
          <p:cNvPr id="104451" name="Notes Placeholder 2">
            <a:extLst>
              <a:ext uri="{FF2B5EF4-FFF2-40B4-BE49-F238E27FC236}">
                <a16:creationId xmlns:a16="http://schemas.microsoft.com/office/drawing/2014/main" id="{699CFAC5-6703-436E-9829-4D8CC76153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E290C78-B543-4456-87E4-006D4012BDBC}"/>
              </a:ext>
            </a:extLst>
          </p:cNvPr>
          <p:cNvSpPr>
            <a:spLocks noGrp="1" noRot="1" noChangeAspect="1" noTextEdit="1"/>
          </p:cNvSpPr>
          <p:nvPr>
            <p:ph type="sldImg"/>
          </p:nvPr>
        </p:nvSpPr>
        <p:spPr>
          <a:xfrm>
            <a:off x="449263" y="715963"/>
            <a:ext cx="6362700" cy="3578225"/>
          </a:xfrm>
        </p:spPr>
      </p:sp>
      <p:sp>
        <p:nvSpPr>
          <p:cNvPr id="100355" name="Notes Placeholder 2">
            <a:extLst>
              <a:ext uri="{FF2B5EF4-FFF2-40B4-BE49-F238E27FC236}">
                <a16:creationId xmlns:a16="http://schemas.microsoft.com/office/drawing/2014/main" id="{E7EAE61C-435E-4A57-91A4-69485FA30A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solidFill>
                  <a:srgbClr val="222222"/>
                </a:solidFill>
                <a:latin typeface="Arial" panose="020B0604020202020204" pitchFamily="34" charset="0"/>
                <a:cs typeface="Times New Roman" panose="02020603050405020304" pitchFamily="18" charset="0"/>
              </a:rPr>
              <a:t>Even if you don't want to share, feel free to listen and send support to others either through the chat box or by checking in on them through a private message.</a:t>
            </a:r>
            <a:endParaRPr lang="en-US" altLang="en-US" sz="1800">
              <a:latin typeface="Times New Roman" panose="02020603050405020304" pitchFamily="18" charset="0"/>
              <a:cs typeface="Times New Roman" panose="02020603050405020304" pitchFamily="18" charset="0"/>
            </a:endParaRPr>
          </a:p>
          <a:p>
            <a:endParaRPr lang="en-US" altLang="en-US"/>
          </a:p>
        </p:txBody>
      </p:sp>
    </p:spTree>
    <p:extLst>
      <p:ext uri="{BB962C8B-B14F-4D97-AF65-F5344CB8AC3E}">
        <p14:creationId xmlns:p14="http://schemas.microsoft.com/office/powerpoint/2010/main" val="330783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B91FAA28-0BEE-4C6D-827B-56841A02606D}"/>
              </a:ext>
            </a:extLst>
          </p:cNvPr>
          <p:cNvSpPr>
            <a:spLocks noGrp="1" noRot="1" noChangeAspect="1" noTextEdit="1"/>
          </p:cNvSpPr>
          <p:nvPr>
            <p:ph type="sldImg"/>
          </p:nvPr>
        </p:nvSpPr>
        <p:spPr>
          <a:xfrm>
            <a:off x="477838" y="728663"/>
            <a:ext cx="6465887" cy="3636962"/>
          </a:xfrm>
        </p:spPr>
      </p:sp>
      <p:sp>
        <p:nvSpPr>
          <p:cNvPr id="161795" name="Notes Placeholder 2">
            <a:extLst>
              <a:ext uri="{FF2B5EF4-FFF2-40B4-BE49-F238E27FC236}">
                <a16:creationId xmlns:a16="http://schemas.microsoft.com/office/drawing/2014/main" id="{4A43145B-4C20-4B81-9CA5-9389FAE3E3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Self-Assessment: "I consider inclusion a function of leadership"</a:t>
            </a:r>
          </a:p>
          <a:p>
            <a:r>
              <a:rPr lang="en-US" altLang="en-US"/>
              <a:t>https://www.polleverywhere.com/multiple_choice_polls/pyACAkFhUr29jMs3aohjk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5FDD549-CF86-4883-925C-EE334D663A07}"/>
              </a:ext>
            </a:extLst>
          </p:cNvPr>
          <p:cNvSpPr>
            <a:spLocks noGrp="1"/>
          </p:cNvSpPr>
          <p:nvPr>
            <p:ph type="sldNum" sz="quarter" idx="10"/>
          </p:nvPr>
        </p:nvSpPr>
        <p:spPr>
          <a:ln/>
        </p:spPr>
        <p:txBody>
          <a:bodyPr/>
          <a:lstStyle>
            <a:lvl1pPr>
              <a:defRPr/>
            </a:lvl1pPr>
          </a:lstStyle>
          <a:p>
            <a:pPr>
              <a:defRPr/>
            </a:pPr>
            <a:fld id="{89B6AA1B-98F3-41C8-9B5A-6CF80B56001C}" type="slidenum">
              <a:rPr lang="en-US" altLang="en-US"/>
              <a:pPr>
                <a:defRPr/>
              </a:pPr>
              <a:t>‹#›</a:t>
            </a:fld>
            <a:endParaRPr lang="en-US" altLang="en-US"/>
          </a:p>
        </p:txBody>
      </p:sp>
    </p:spTree>
    <p:extLst>
      <p:ext uri="{BB962C8B-B14F-4D97-AF65-F5344CB8AC3E}">
        <p14:creationId xmlns:p14="http://schemas.microsoft.com/office/powerpoint/2010/main" val="262916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3AD3F2D-1F27-4014-847F-2BEB81D4BAC8}"/>
              </a:ext>
            </a:extLst>
          </p:cNvPr>
          <p:cNvSpPr>
            <a:spLocks noGrp="1"/>
          </p:cNvSpPr>
          <p:nvPr>
            <p:ph type="sldNum" sz="quarter" idx="10"/>
          </p:nvPr>
        </p:nvSpPr>
        <p:spPr>
          <a:ln/>
        </p:spPr>
        <p:txBody>
          <a:bodyPr/>
          <a:lstStyle>
            <a:lvl1pPr>
              <a:defRPr/>
            </a:lvl1pPr>
          </a:lstStyle>
          <a:p>
            <a:pPr>
              <a:defRPr/>
            </a:pPr>
            <a:fld id="{A9B1BC6A-46D3-4BA5-9F19-DAA1F737F7DB}" type="slidenum">
              <a:rPr lang="en-US" altLang="en-US"/>
              <a:pPr>
                <a:defRPr/>
              </a:pPr>
              <a:t>‹#›</a:t>
            </a:fld>
            <a:endParaRPr lang="en-US" altLang="en-US"/>
          </a:p>
        </p:txBody>
      </p:sp>
    </p:spTree>
    <p:extLst>
      <p:ext uri="{BB962C8B-B14F-4D97-AF65-F5344CB8AC3E}">
        <p14:creationId xmlns:p14="http://schemas.microsoft.com/office/powerpoint/2010/main" val="250154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133E1-1EF7-492F-9683-431F7D5A259C}"/>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657599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070BC9A-8B77-4E6B-BC75-DC8F65FD249B}"/>
              </a:ext>
            </a:extLst>
          </p:cNvPr>
          <p:cNvSpPr txBox="1">
            <a:spLocks noGrp="1"/>
          </p:cNvSpPr>
          <p:nvPr>
            <p:ph type="sldNum" sz="quarter" idx="10"/>
          </p:nvPr>
        </p:nvSpPr>
        <p:spPr/>
        <p:txBody>
          <a:bodyPr/>
          <a:lstStyle>
            <a:lvl1pPr>
              <a:defRPr/>
            </a:lvl1pPr>
          </a:lstStyle>
          <a:p>
            <a:pPr>
              <a:defRPr/>
            </a:pPr>
            <a:fld id="{33CFD584-6A6A-44D2-9867-C62D86929D4A}" type="slidenum">
              <a:rPr/>
              <a:pPr>
                <a:defRPr/>
              </a:pPr>
              <a:t>‹#›</a:t>
            </a:fld>
            <a:endParaRPr/>
          </a:p>
        </p:txBody>
      </p:sp>
    </p:spTree>
    <p:extLst>
      <p:ext uri="{BB962C8B-B14F-4D97-AF65-F5344CB8AC3E}">
        <p14:creationId xmlns:p14="http://schemas.microsoft.com/office/powerpoint/2010/main" val="291760086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57" r:id="rId1"/>
    <p:sldLayoutId id="2147483663" r:id="rId2"/>
    <p:sldLayoutId id="2147483752" r:id="rId3"/>
    <p:sldLayoutId id="2147483753" r:id="rId4"/>
    <p:sldLayoutId id="2147483754" r:id="rId5"/>
    <p:sldLayoutId id="2147483755" r:id="rId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nCS7Rus4_-Y?feature=oembed" TargetMode="External"/><Relationship Id="rId5" Type="http://schemas.openxmlformats.org/officeDocument/2006/relationships/image" Target="../media/image19.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www.youtube.com/embed/2g88Ju6nkcg?feature=oembed" TargetMode="Externa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7G0OUHnCudw?feature=oembed" TargetMode="Externa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8F06F46C-D03A-47FC-8E8C-4EDF81F32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76557591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NWC-2019-PPT-Template-0112.jpg" descr="NWC-2019-PPT-Template-0112.jpg">
            <a:extLst>
              <a:ext uri="{FF2B5EF4-FFF2-40B4-BE49-F238E27FC236}">
                <a16:creationId xmlns:a16="http://schemas.microsoft.com/office/drawing/2014/main" id="{BD6D1B75-C3AC-471E-B022-6A6D8EC8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8551EB-E029-46CE-BAB3-D9A75F7627BF}"/>
              </a:ext>
            </a:extLst>
          </p:cNvPr>
          <p:cNvSpPr txBox="1">
            <a:spLocks/>
          </p:cNvSpPr>
          <p:nvPr/>
        </p:nvSpPr>
        <p:spPr bwMode="auto">
          <a:xfrm>
            <a:off x="381000" y="6248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11500" b="1" dirty="0">
                <a:solidFill>
                  <a:schemeClr val="bg1"/>
                </a:solidFill>
              </a:rPr>
              <a:t>      CHECK IN</a:t>
            </a:r>
          </a:p>
          <a:p>
            <a:pPr defTabSz="1765909" eaLnBrk="1" hangingPunct="1">
              <a:defRPr/>
            </a:pPr>
            <a:r>
              <a:rPr lang="en-US" altLang="en-US" sz="11500" b="1" dirty="0">
                <a:solidFill>
                  <a:schemeClr val="bg1"/>
                </a:solidFill>
              </a:rPr>
              <a:t> </a:t>
            </a:r>
          </a:p>
          <a:p>
            <a:pPr defTabSz="1765909" eaLnBrk="1" hangingPunct="1">
              <a:defRPr/>
            </a:pPr>
            <a:r>
              <a:rPr lang="en-US" altLang="en-US" sz="6600" b="1" dirty="0">
                <a:solidFill>
                  <a:schemeClr val="bg1"/>
                </a:solidFill>
              </a:rPr>
              <a:t>Experiences</a:t>
            </a:r>
          </a:p>
          <a:p>
            <a:pPr defTabSz="1765909" eaLnBrk="1" hangingPunct="1">
              <a:defRPr/>
            </a:pPr>
            <a:r>
              <a:rPr lang="en-US" altLang="en-US" sz="6600" b="1" dirty="0">
                <a:solidFill>
                  <a:schemeClr val="bg1"/>
                </a:solidFill>
              </a:rPr>
              <a:t>Observations </a:t>
            </a:r>
          </a:p>
          <a:p>
            <a:pPr defTabSz="1765909" eaLnBrk="1" hangingPunct="1">
              <a:defRPr/>
            </a:pPr>
            <a:r>
              <a:rPr lang="en-US" altLang="en-US" sz="6600" b="1" dirty="0">
                <a:solidFill>
                  <a:schemeClr val="bg1"/>
                </a:solidFill>
              </a:rPr>
              <a:t>Inspirations</a:t>
            </a:r>
          </a:p>
          <a:p>
            <a:pPr defTabSz="1765909" eaLnBrk="1" hangingPunct="1">
              <a:defRPr/>
            </a:pPr>
            <a:r>
              <a:rPr lang="en-US" altLang="en-US" sz="6600" b="1" dirty="0">
                <a:solidFill>
                  <a:schemeClr val="bg1"/>
                </a:solidFill>
              </a:rPr>
              <a:t>Aspirations</a:t>
            </a:r>
          </a:p>
          <a:p>
            <a:pPr defTabSz="1765909" eaLnBrk="1" hangingPunct="1">
              <a:defRPr/>
            </a:pPr>
            <a:r>
              <a:rPr lang="en-US" altLang="en-US" sz="6600" b="1" dirty="0">
                <a:solidFill>
                  <a:schemeClr val="bg1"/>
                </a:solidFill>
              </a:rPr>
              <a:t>Concerns </a:t>
            </a:r>
          </a:p>
          <a:p>
            <a:pPr defTabSz="1765909" eaLnBrk="1" hangingPunct="1">
              <a:defRPr/>
            </a:pPr>
            <a:r>
              <a:rPr lang="en-US" altLang="en-US" sz="6600" b="1" dirty="0">
                <a:solidFill>
                  <a:schemeClr val="bg1"/>
                </a:solidFill>
              </a:rPr>
              <a:t>Questions </a:t>
            </a:r>
          </a:p>
          <a:p>
            <a:pPr defTabSz="1765909" eaLnBrk="1" hangingPunct="1">
              <a:defRPr/>
            </a:pPr>
            <a:r>
              <a:rPr lang="en-US" altLang="en-US" sz="6600" b="1" dirty="0">
                <a:solidFill>
                  <a:schemeClr val="bg1"/>
                </a:solidFill>
              </a:rPr>
              <a:t>Affirmations </a:t>
            </a:r>
          </a:p>
          <a:p>
            <a:pPr defTabSz="1765909" eaLnBrk="1" hangingPunct="1">
              <a:defRPr/>
            </a:pPr>
            <a:endParaRPr lang="en-US" altLang="en-US" sz="8860" b="1" dirty="0">
              <a:solidFill>
                <a:schemeClr val="bg1"/>
              </a:solidFill>
            </a:endParaRPr>
          </a:p>
        </p:txBody>
      </p:sp>
      <p:pic>
        <p:nvPicPr>
          <p:cNvPr id="4" name="noun_Check_2742243.png" descr="noun_Check_2742243.png">
            <a:extLst>
              <a:ext uri="{FF2B5EF4-FFF2-40B4-BE49-F238E27FC236}">
                <a16:creationId xmlns:a16="http://schemas.microsoft.com/office/drawing/2014/main" id="{A363A971-66DE-4FBA-B258-FBCF6FC4856F}"/>
              </a:ext>
            </a:extLst>
          </p:cNvPr>
          <p:cNvPicPr>
            <a:picLocks noChangeAspect="1"/>
          </p:cNvPicPr>
          <p:nvPr/>
        </p:nvPicPr>
        <p:blipFill>
          <a:blip r:embed="rId4"/>
          <a:stretch>
            <a:fillRect/>
          </a:stretch>
        </p:blipFill>
        <p:spPr>
          <a:xfrm>
            <a:off x="4166592" y="-609697"/>
            <a:ext cx="6362006" cy="6362006"/>
          </a:xfrm>
          <a:prstGeom prst="rect">
            <a:avLst/>
          </a:prstGeom>
          <a:ln w="12700">
            <a:miter lim="400000"/>
          </a:ln>
        </p:spPr>
      </p:pic>
    </p:spTree>
    <p:extLst>
      <p:ext uri="{BB962C8B-B14F-4D97-AF65-F5344CB8AC3E}">
        <p14:creationId xmlns:p14="http://schemas.microsoft.com/office/powerpoint/2010/main" val="255471528"/>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NWC-2019-PPT-Template-0112.jpg" descr="NWC-2019-PPT-Template-0112.jpg">
            <a:extLst>
              <a:ext uri="{FF2B5EF4-FFF2-40B4-BE49-F238E27FC236}">
                <a16:creationId xmlns:a16="http://schemas.microsoft.com/office/drawing/2014/main" id="{BD6D1B75-C3AC-471E-B022-6A6D8EC8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8551EB-E029-46CE-BAB3-D9A75F7627BF}"/>
              </a:ext>
            </a:extLst>
          </p:cNvPr>
          <p:cNvSpPr txBox="1">
            <a:spLocks/>
          </p:cNvSpPr>
          <p:nvPr/>
        </p:nvSpPr>
        <p:spPr bwMode="auto">
          <a:xfrm>
            <a:off x="381000" y="6248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11500" b="1" dirty="0">
                <a:solidFill>
                  <a:schemeClr val="bg1"/>
                </a:solidFill>
              </a:rPr>
              <a:t>      CHECK IN</a:t>
            </a:r>
          </a:p>
          <a:p>
            <a:pPr defTabSz="1765909" eaLnBrk="1" hangingPunct="1">
              <a:defRPr/>
            </a:pPr>
            <a:r>
              <a:rPr lang="en-US" altLang="en-US" sz="11500" b="1" dirty="0">
                <a:solidFill>
                  <a:schemeClr val="bg1"/>
                </a:solidFill>
              </a:rPr>
              <a:t> </a:t>
            </a:r>
          </a:p>
          <a:p>
            <a:pPr defTabSz="1765909" eaLnBrk="1" hangingPunct="1">
              <a:defRPr/>
            </a:pPr>
            <a:r>
              <a:rPr lang="en-US" altLang="en-US" sz="6600" b="1" dirty="0">
                <a:solidFill>
                  <a:schemeClr val="bg1"/>
                </a:solidFill>
              </a:rPr>
              <a:t>Experiences</a:t>
            </a:r>
          </a:p>
          <a:p>
            <a:pPr defTabSz="1765909" eaLnBrk="1" hangingPunct="1">
              <a:defRPr/>
            </a:pPr>
            <a:r>
              <a:rPr lang="en-US" altLang="en-US" sz="6600" b="1" dirty="0">
                <a:solidFill>
                  <a:schemeClr val="bg1"/>
                </a:solidFill>
              </a:rPr>
              <a:t>Observations </a:t>
            </a:r>
          </a:p>
          <a:p>
            <a:pPr defTabSz="1765909" eaLnBrk="1" hangingPunct="1">
              <a:defRPr/>
            </a:pPr>
            <a:r>
              <a:rPr lang="en-US" altLang="en-US" sz="6600" b="1" dirty="0">
                <a:solidFill>
                  <a:schemeClr val="bg1"/>
                </a:solidFill>
              </a:rPr>
              <a:t>Inspirations</a:t>
            </a:r>
          </a:p>
          <a:p>
            <a:pPr defTabSz="1765909" eaLnBrk="1" hangingPunct="1">
              <a:defRPr/>
            </a:pPr>
            <a:r>
              <a:rPr lang="en-US" altLang="en-US" sz="6600" b="1" dirty="0">
                <a:solidFill>
                  <a:schemeClr val="bg1"/>
                </a:solidFill>
              </a:rPr>
              <a:t>Aspirations</a:t>
            </a:r>
          </a:p>
          <a:p>
            <a:pPr defTabSz="1765909" eaLnBrk="1" hangingPunct="1">
              <a:defRPr/>
            </a:pPr>
            <a:r>
              <a:rPr lang="en-US" altLang="en-US" sz="6600" b="1" dirty="0">
                <a:solidFill>
                  <a:schemeClr val="bg1"/>
                </a:solidFill>
              </a:rPr>
              <a:t>Concerns </a:t>
            </a:r>
          </a:p>
          <a:p>
            <a:pPr defTabSz="1765909" eaLnBrk="1" hangingPunct="1">
              <a:defRPr/>
            </a:pPr>
            <a:r>
              <a:rPr lang="en-US" altLang="en-US" sz="6600" b="1" dirty="0">
                <a:solidFill>
                  <a:schemeClr val="bg1"/>
                </a:solidFill>
              </a:rPr>
              <a:t>Questions </a:t>
            </a:r>
          </a:p>
          <a:p>
            <a:pPr defTabSz="1765909" eaLnBrk="1" hangingPunct="1">
              <a:defRPr/>
            </a:pPr>
            <a:r>
              <a:rPr lang="en-US" altLang="en-US" sz="6600" b="1" dirty="0">
                <a:solidFill>
                  <a:schemeClr val="bg1"/>
                </a:solidFill>
              </a:rPr>
              <a:t>Affirmations </a:t>
            </a:r>
          </a:p>
          <a:p>
            <a:pPr defTabSz="1765909" eaLnBrk="1" hangingPunct="1">
              <a:defRPr/>
            </a:pPr>
            <a:endParaRPr lang="en-US" altLang="en-US" sz="8860" b="1" dirty="0">
              <a:solidFill>
                <a:schemeClr val="bg1"/>
              </a:solidFill>
            </a:endParaRPr>
          </a:p>
        </p:txBody>
      </p:sp>
      <p:pic>
        <p:nvPicPr>
          <p:cNvPr id="4" name="noun_Check_2742243.png" descr="noun_Check_2742243.png">
            <a:extLst>
              <a:ext uri="{FF2B5EF4-FFF2-40B4-BE49-F238E27FC236}">
                <a16:creationId xmlns:a16="http://schemas.microsoft.com/office/drawing/2014/main" id="{A363A971-66DE-4FBA-B258-FBCF6FC4856F}"/>
              </a:ext>
            </a:extLst>
          </p:cNvPr>
          <p:cNvPicPr>
            <a:picLocks noChangeAspect="1"/>
          </p:cNvPicPr>
          <p:nvPr/>
        </p:nvPicPr>
        <p:blipFill>
          <a:blip r:embed="rId4"/>
          <a:stretch>
            <a:fillRect/>
          </a:stretch>
        </p:blipFill>
        <p:spPr>
          <a:xfrm>
            <a:off x="4166592" y="-609697"/>
            <a:ext cx="6362006" cy="6362006"/>
          </a:xfrm>
          <a:prstGeom prst="rect">
            <a:avLst/>
          </a:prstGeom>
          <a:ln w="12700">
            <a:miter lim="400000"/>
          </a:ln>
        </p:spPr>
      </p:pic>
    </p:spTree>
    <p:extLst>
      <p:ext uri="{BB962C8B-B14F-4D97-AF65-F5344CB8AC3E}">
        <p14:creationId xmlns:p14="http://schemas.microsoft.com/office/powerpoint/2010/main" val="1076202881"/>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12604885-9C3D-49F2-95BC-5371EC23272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1140407337"/>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8F177AC-01E5-4AFF-AB5F-90DDDDC40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047458152"/>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35290A60-12D3-4C4D-AE7E-6F0E7447C1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16239663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joel-filipe-jU9VAZDGMzs-unsplash.jpg" descr="joel-filipe-jU9VAZDGMzs-unsplash.jpg"/>
          <p:cNvPicPr>
            <a:picLocks noChangeAspect="1"/>
          </p:cNvPicPr>
          <p:nvPr/>
        </p:nvPicPr>
        <p:blipFill>
          <a:blip r:embed="rId2"/>
          <a:srcRect l="1439" t="1203" r="6887" b="44535"/>
          <a:stretch>
            <a:fillRect/>
          </a:stretch>
        </p:blipFill>
        <p:spPr>
          <a:xfrm>
            <a:off x="-3065" y="-7784"/>
            <a:ext cx="24605808" cy="13903017"/>
          </a:xfrm>
          <a:prstGeom prst="rect">
            <a:avLst/>
          </a:prstGeom>
          <a:ln w="12700">
            <a:miter lim="400000"/>
          </a:ln>
        </p:spPr>
      </p:pic>
      <p:sp>
        <p:nvSpPr>
          <p:cNvPr id="251" name="Laying the Foundation"/>
          <p:cNvSpPr txBox="1"/>
          <p:nvPr/>
        </p:nvSpPr>
        <p:spPr>
          <a:xfrm>
            <a:off x="643690" y="4475695"/>
            <a:ext cx="9220473"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defTabSz="457200">
              <a:defRPr sz="8000" baseline="959">
                <a:solidFill>
                  <a:srgbClr val="4D2A85"/>
                </a:solidFill>
                <a:latin typeface="Aharoni Bold"/>
                <a:ea typeface="Aharoni Bold"/>
                <a:cs typeface="Aharoni Bold"/>
                <a:sym typeface="Aharoni Bold"/>
              </a:defRPr>
            </a:pPr>
            <a:r>
              <a:rPr sz="9600">
                <a:latin typeface="Aharoni"/>
              </a:rPr>
              <a:t>Laying the Foundation </a:t>
            </a:r>
            <a:r>
              <a:rPr lang="en-US" sz="9600">
                <a:latin typeface="Aharoni"/>
              </a:rPr>
              <a:t> </a:t>
            </a:r>
          </a:p>
        </p:txBody>
      </p:sp>
      <p:pic>
        <p:nvPicPr>
          <p:cNvPr id="252" name="image1.png" descr="image1.png"/>
          <p:cNvPicPr>
            <a:picLocks noChangeAspect="1"/>
          </p:cNvPicPr>
          <p:nvPr/>
        </p:nvPicPr>
        <p:blipFill>
          <a:blip r:embed="rId3"/>
          <a:stretch>
            <a:fillRect/>
          </a:stretch>
        </p:blipFill>
        <p:spPr>
          <a:xfrm>
            <a:off x="843821" y="11927835"/>
            <a:ext cx="3997170" cy="1332012"/>
          </a:xfrm>
          <a:prstGeom prst="rect">
            <a:avLst/>
          </a:prstGeom>
          <a:ln w="12700">
            <a:miter lim="400000"/>
          </a:ln>
        </p:spPr>
      </p:pic>
    </p:spTree>
    <p:extLst>
      <p:ext uri="{BB962C8B-B14F-4D97-AF65-F5344CB8AC3E}">
        <p14:creationId xmlns:p14="http://schemas.microsoft.com/office/powerpoint/2010/main" val="12220725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jean-philippe-delberghe-75xPHEQBmvA-unsplash.jpg" descr="jean-philippe-delberghe-75xPHEQBmvA-unsplash.jpg"/>
          <p:cNvPicPr>
            <a:picLocks noChangeAspect="1"/>
          </p:cNvPicPr>
          <p:nvPr/>
        </p:nvPicPr>
        <p:blipFill>
          <a:blip r:embed="rId2">
            <a:alphaModFix amt="46589"/>
          </a:blip>
          <a:srcRect l="8902" t="1244" r="9767" b="2473"/>
          <a:stretch>
            <a:fillRect/>
          </a:stretch>
        </p:blipFill>
        <p:spPr>
          <a:xfrm rot="16200000">
            <a:off x="5254060" y="-5397951"/>
            <a:ext cx="13887611" cy="24659538"/>
          </a:xfrm>
          <a:prstGeom prst="rect">
            <a:avLst/>
          </a:prstGeom>
          <a:ln w="12700">
            <a:miter lim="400000"/>
          </a:ln>
        </p:spPr>
      </p:pic>
      <p:sp>
        <p:nvSpPr>
          <p:cNvPr id="255" name="To create an equal society, we must commit to making unbiased choices and being anti-racist in all aspects of our lives.…"/>
          <p:cNvSpPr txBox="1"/>
          <p:nvPr/>
        </p:nvSpPr>
        <p:spPr>
          <a:xfrm>
            <a:off x="8003919" y="5523214"/>
            <a:ext cx="15929679" cy="50270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defTabSz="457200">
              <a:defRPr sz="4600" baseline="507">
                <a:solidFill>
                  <a:srgbClr val="330065"/>
                </a:solidFill>
                <a:latin typeface="Avenir Book"/>
                <a:ea typeface="Avenir Book"/>
                <a:cs typeface="Avenir Book"/>
                <a:sym typeface="Avenir Book"/>
              </a:defRPr>
            </a:pPr>
            <a:r>
              <a:rPr sz="8000"/>
              <a:t>“The political and social policy  of encouraging </a:t>
            </a:r>
            <a:r>
              <a:rPr sz="8000">
                <a:solidFill>
                  <a:srgbClr val="7030A0"/>
                </a:solidFill>
                <a:latin typeface="Avenir Book"/>
                <a:ea typeface="Avenir Heavy"/>
                <a:cs typeface="Avenir Heavy"/>
                <a:sym typeface="Avenir Heavy"/>
              </a:rPr>
              <a:t>tolerance</a:t>
            </a:r>
            <a:r>
              <a:rPr sz="8000"/>
              <a:t> for people of different backgrounds.”</a:t>
            </a:r>
            <a:r>
              <a:rPr lang="en-US" sz="8000"/>
              <a:t> </a:t>
            </a:r>
            <a:endParaRPr lang="en-US" sz="8000" baseline="-88723">
              <a:solidFill>
                <a:srgbClr val="000000">
                  <a:alpha val="84705"/>
                </a:srgbClr>
              </a:solidFill>
              <a:latin typeface="Avenir Book"/>
              <a:ea typeface="Arial"/>
              <a:cs typeface="Arial"/>
            </a:endParaRPr>
          </a:p>
          <a:p>
            <a:pPr algn="l" defTabSz="457200">
              <a:defRPr sz="4600" baseline="507">
                <a:solidFill>
                  <a:srgbClr val="330065"/>
                </a:solidFill>
                <a:latin typeface="Avenir Book"/>
                <a:ea typeface="Avenir Book"/>
                <a:cs typeface="Avenir Book"/>
                <a:sym typeface="Avenir Book"/>
              </a:defRPr>
            </a:pPr>
            <a:endParaRPr sz="8000" baseline="-88723">
              <a:solidFill>
                <a:srgbClr val="000000">
                  <a:alpha val="84705"/>
                </a:srgbClr>
              </a:solidFill>
              <a:latin typeface="Avenir Book"/>
              <a:ea typeface="Arial"/>
              <a:cs typeface="Arial"/>
            </a:endParaRPr>
          </a:p>
          <a:p>
            <a:pPr algn="l" defTabSz="457200">
              <a:defRPr sz="4600" baseline="507">
                <a:solidFill>
                  <a:srgbClr val="330065"/>
                </a:solidFill>
                <a:latin typeface="Avenir Book"/>
                <a:ea typeface="Avenir Book"/>
                <a:cs typeface="Avenir Book"/>
                <a:sym typeface="Avenir Book"/>
              </a:defRPr>
            </a:pPr>
            <a:r>
              <a:rPr sz="8000"/>
              <a:t>“Fairness, equality, respect and inclusion for </a:t>
            </a:r>
            <a:r>
              <a:rPr sz="8000">
                <a:solidFill>
                  <a:srgbClr val="7030A0"/>
                </a:solidFill>
                <a:latin typeface="Avenir Book"/>
                <a:ea typeface="Avenir Heavy"/>
                <a:cs typeface="Avenir Heavy"/>
                <a:sym typeface="Avenir Heavy"/>
              </a:rPr>
              <a:t>women</a:t>
            </a:r>
            <a:r>
              <a:rPr sz="8000"/>
              <a:t> and </a:t>
            </a:r>
            <a:r>
              <a:rPr sz="8000">
                <a:solidFill>
                  <a:srgbClr val="7030A0"/>
                </a:solidFill>
                <a:latin typeface="Avenir Book"/>
                <a:ea typeface="Avenir Heavy"/>
                <a:cs typeface="Avenir Heavy"/>
                <a:sym typeface="Avenir Heavy"/>
              </a:rPr>
              <a:t>people of color</a:t>
            </a:r>
            <a:r>
              <a:rPr sz="8000"/>
              <a:t> or other </a:t>
            </a:r>
            <a:r>
              <a:rPr sz="8000">
                <a:solidFill>
                  <a:srgbClr val="7030A0"/>
                </a:solidFill>
                <a:latin typeface="Avenir Book"/>
                <a:ea typeface="Avenir Heavy"/>
                <a:cs typeface="Avenir Heavy"/>
                <a:sym typeface="Avenir Heavy"/>
              </a:rPr>
              <a:t>minority groups</a:t>
            </a:r>
            <a:r>
              <a:rPr sz="8000">
                <a:solidFill>
                  <a:srgbClr val="7030A0"/>
                </a:solidFill>
              </a:rPr>
              <a:t>.</a:t>
            </a:r>
            <a:r>
              <a:rPr sz="8000"/>
              <a:t>”</a:t>
            </a:r>
          </a:p>
        </p:txBody>
      </p:sp>
      <p:sp>
        <p:nvSpPr>
          <p:cNvPr id="256" name="Square"/>
          <p:cNvSpPr/>
          <p:nvPr/>
        </p:nvSpPr>
        <p:spPr>
          <a:xfrm>
            <a:off x="989606" y="3987014"/>
            <a:ext cx="5892803" cy="5889769"/>
          </a:xfrm>
          <a:prstGeom prst="rect">
            <a:avLst/>
          </a:prstGeom>
          <a:solidFill>
            <a:srgbClr val="863476"/>
          </a:solidFill>
          <a:ln w="12700">
            <a:miter lim="400000"/>
          </a:ln>
        </p:spPr>
        <p:txBody>
          <a:bodyPr lIns="50800" tIns="50800" rIns="50800" bIns="50800" anchor="ctr"/>
          <a:lstStyle/>
          <a:p>
            <a:pPr defTabSz="825500">
              <a:defRPr sz="3200">
                <a:solidFill>
                  <a:srgbClr val="FFFFFF"/>
                </a:solidFill>
                <a:effectLst>
                  <a:outerShdw blurRad="12700" dist="241300" dir="1800000" rotWithShape="0">
                    <a:srgbClr val="4D2A85"/>
                  </a:outerShdw>
                </a:effectLst>
                <a:latin typeface="Helvetica Neue Medium"/>
                <a:ea typeface="Helvetica Neue Medium"/>
                <a:cs typeface="Helvetica Neue Medium"/>
                <a:sym typeface="Helvetica Neue Medium"/>
              </a:defRPr>
            </a:pPr>
            <a:endParaRPr/>
          </a:p>
        </p:txBody>
      </p:sp>
      <p:sp>
        <p:nvSpPr>
          <p:cNvPr id="257" name="Defining…"/>
          <p:cNvSpPr txBox="1"/>
          <p:nvPr/>
        </p:nvSpPr>
        <p:spPr>
          <a:xfrm>
            <a:off x="1559314" y="6338298"/>
            <a:ext cx="3678892" cy="1615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Defining</a:t>
            </a:r>
            <a:endParaRPr lang="en-US">
              <a:latin typeface="Aharoni"/>
            </a:endParaRPr>
          </a:p>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Diversity</a:t>
            </a:r>
          </a:p>
        </p:txBody>
      </p:sp>
      <p:pic>
        <p:nvPicPr>
          <p:cNvPr id="258" name="noun_Colon_413207.png" descr="noun_Colon_413207.png"/>
          <p:cNvPicPr>
            <a:picLocks noChangeAspect="1"/>
          </p:cNvPicPr>
          <p:nvPr/>
        </p:nvPicPr>
        <p:blipFill>
          <a:blip r:embed="rId3"/>
          <a:srcRect l="36567" t="30324" r="36567" b="34634"/>
          <a:stretch>
            <a:fillRect/>
          </a:stretch>
        </p:blipFill>
        <p:spPr>
          <a:xfrm>
            <a:off x="5033491" y="5843978"/>
            <a:ext cx="1681180" cy="2192745"/>
          </a:xfrm>
          <a:prstGeom prst="rect">
            <a:avLst/>
          </a:prstGeom>
          <a:ln w="12700">
            <a:miter lim="400000"/>
          </a:ln>
        </p:spPr>
      </p:pic>
      <p:pic>
        <p:nvPicPr>
          <p:cNvPr id="259" name="NWC-LOGO-HORIZONTAL.png" descr="NWC-LOGO-HORIZONTAL.png"/>
          <p:cNvPicPr>
            <a:picLocks noChangeAspect="1"/>
          </p:cNvPicPr>
          <p:nvPr/>
        </p:nvPicPr>
        <p:blipFill>
          <a:blip r:embed="rId4"/>
          <a:stretch>
            <a:fillRect/>
          </a:stretch>
        </p:blipFill>
        <p:spPr>
          <a:xfrm>
            <a:off x="19849309" y="11862389"/>
            <a:ext cx="3481797" cy="1160270"/>
          </a:xfrm>
          <a:prstGeom prst="rect">
            <a:avLst/>
          </a:prstGeom>
          <a:ln w="12700">
            <a:miter lim="400000"/>
          </a:ln>
        </p:spPr>
      </p:pic>
    </p:spTree>
    <p:extLst>
      <p:ext uri="{BB962C8B-B14F-4D97-AF65-F5344CB8AC3E}">
        <p14:creationId xmlns:p14="http://schemas.microsoft.com/office/powerpoint/2010/main" val="1499055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p:cNvSpPr/>
          <p:nvPr/>
        </p:nvSpPr>
        <p:spPr>
          <a:xfrm>
            <a:off x="9086769" y="0"/>
            <a:ext cx="15297231"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62" name="tim-mossholder-zs-PAgqgenQ-unsplash.jpg" descr="tim-mossholder-zs-PAgqgenQ-unsplash.jpg"/>
          <p:cNvPicPr>
            <a:picLocks noChangeAspect="1"/>
          </p:cNvPicPr>
          <p:nvPr/>
        </p:nvPicPr>
        <p:blipFill>
          <a:blip r:embed="rId2"/>
          <a:stretch>
            <a:fillRect/>
          </a:stretch>
        </p:blipFill>
        <p:spPr>
          <a:xfrm>
            <a:off x="-10797" y="0"/>
            <a:ext cx="9144001" cy="13716001"/>
          </a:xfrm>
          <a:prstGeom prst="rect">
            <a:avLst/>
          </a:prstGeom>
          <a:ln w="12700">
            <a:miter lim="400000"/>
          </a:ln>
        </p:spPr>
      </p:pic>
      <p:sp>
        <p:nvSpPr>
          <p:cNvPr id="263" name="Rectangle"/>
          <p:cNvSpPr/>
          <p:nvPr/>
        </p:nvSpPr>
        <p:spPr>
          <a:xfrm>
            <a:off x="-20211" y="0"/>
            <a:ext cx="9162828" cy="13716001"/>
          </a:xfrm>
          <a:prstGeom prst="rect">
            <a:avLst/>
          </a:prstGeom>
          <a:solidFill>
            <a:srgbClr val="330065">
              <a:alpha val="69544"/>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4" name="To create an equal society, we must commit to making unbiased choices and being anti-racist in all aspects of our lives.…"/>
          <p:cNvSpPr txBox="1"/>
          <p:nvPr/>
        </p:nvSpPr>
        <p:spPr>
          <a:xfrm>
            <a:off x="10193406" y="5766232"/>
            <a:ext cx="13163137"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algn="l" defTabSz="457200">
              <a:defRPr sz="7000" baseline="11304">
                <a:solidFill>
                  <a:srgbClr val="FFFFFF"/>
                </a:solidFill>
                <a:latin typeface="Avenir Book"/>
                <a:ea typeface="Avenir Book"/>
                <a:cs typeface="Avenir Book"/>
                <a:sym typeface="Avenir Book"/>
              </a:defRPr>
            </a:lvl1pPr>
          </a:lstStyle>
          <a:p>
            <a:r>
              <a:rPr sz="10000"/>
              <a:t>Diversity: point or respect in which things differ </a:t>
            </a:r>
          </a:p>
        </p:txBody>
      </p:sp>
      <p:sp>
        <p:nvSpPr>
          <p:cNvPr id="265" name="Defining Diversity"/>
          <p:cNvSpPr txBox="1"/>
          <p:nvPr/>
        </p:nvSpPr>
        <p:spPr>
          <a:xfrm>
            <a:off x="10114226" y="3597029"/>
            <a:ext cx="7287251"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457200">
              <a:defRPr sz="10000" baseline="767">
                <a:solidFill>
                  <a:srgbClr val="FFFFFF"/>
                </a:solidFill>
                <a:latin typeface="Aharoni Bold"/>
                <a:ea typeface="Aharoni Bold"/>
                <a:cs typeface="Aharoni Bold"/>
                <a:sym typeface="Aharoni Bold"/>
              </a:defRPr>
            </a:lvl1pPr>
          </a:lstStyle>
          <a:p>
            <a:r>
              <a:rPr>
                <a:latin typeface="Aharoni"/>
              </a:rPr>
              <a:t>Defining Diversity</a:t>
            </a:r>
            <a:endParaRPr lang="en-US">
              <a:latin typeface="Aharoni"/>
            </a:endParaRPr>
          </a:p>
        </p:txBody>
      </p:sp>
      <p:sp>
        <p:nvSpPr>
          <p:cNvPr id="266" name="Line"/>
          <p:cNvSpPr/>
          <p:nvPr/>
        </p:nvSpPr>
        <p:spPr>
          <a:xfrm>
            <a:off x="10206307" y="5309097"/>
            <a:ext cx="12647133" cy="1"/>
          </a:xfrm>
          <a:prstGeom prst="line">
            <a:avLst/>
          </a:prstGeom>
          <a:ln w="76200">
            <a:solidFill>
              <a:srgbClr val="C0C0C0"/>
            </a:solidFill>
            <a:miter lim="400000"/>
          </a:ln>
        </p:spPr>
        <p:txBody>
          <a:bodyPr lIns="50800" tIns="50800" rIns="50800" bIns="50800" anchor="ctr"/>
          <a:lstStyle/>
          <a:p>
            <a:endParaRPr/>
          </a:p>
        </p:txBody>
      </p:sp>
      <p:pic>
        <p:nvPicPr>
          <p:cNvPr id="267" name="NWC-LOGO-HORIZONTAL-REVERSE.png" descr="NWC-LOGO-HORIZONTAL-REVERSE.png"/>
          <p:cNvPicPr>
            <a:picLocks noChangeAspect="1"/>
          </p:cNvPicPr>
          <p:nvPr/>
        </p:nvPicPr>
        <p:blipFill>
          <a:blip r:embed="rId3"/>
          <a:stretch>
            <a:fillRect/>
          </a:stretch>
        </p:blipFill>
        <p:spPr>
          <a:xfrm>
            <a:off x="19297743" y="11723419"/>
            <a:ext cx="3568516" cy="1189169"/>
          </a:xfrm>
          <a:prstGeom prst="rect">
            <a:avLst/>
          </a:prstGeom>
          <a:ln w="12700">
            <a:miter lim="400000"/>
          </a:ln>
        </p:spPr>
      </p:pic>
      <p:sp>
        <p:nvSpPr>
          <p:cNvPr id="268" name="NikaWhite.com"/>
          <p:cNvSpPr txBox="1"/>
          <p:nvPr/>
        </p:nvSpPr>
        <p:spPr>
          <a:xfrm>
            <a:off x="16731028" y="7058248"/>
            <a:ext cx="5221942" cy="641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defTabSz="2438337">
              <a:defRPr sz="3500">
                <a:solidFill>
                  <a:srgbClr val="FFFFFF"/>
                </a:solidFill>
                <a:latin typeface="Avenir Book Oblique"/>
                <a:ea typeface="Avenir Book Oblique"/>
                <a:cs typeface="Avenir Book Oblique"/>
                <a:sym typeface="Avenir Book Oblique"/>
              </a:defRPr>
            </a:lvl1pPr>
          </a:lstStyle>
          <a:p>
            <a:r>
              <a:rPr i="1">
                <a:latin typeface="Avenir Book"/>
              </a:rPr>
              <a:t>American Heritage Dictionary</a:t>
            </a:r>
            <a:endParaRPr lang="en-US" i="1">
              <a:latin typeface="Avenir Book"/>
            </a:endParaRPr>
          </a:p>
        </p:txBody>
      </p:sp>
    </p:spTree>
    <p:extLst>
      <p:ext uri="{BB962C8B-B14F-4D97-AF65-F5344CB8AC3E}">
        <p14:creationId xmlns:p14="http://schemas.microsoft.com/office/powerpoint/2010/main" val="25587857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p:cNvSpPr/>
          <p:nvPr/>
        </p:nvSpPr>
        <p:spPr>
          <a:xfrm>
            <a:off x="-1" y="-1"/>
            <a:ext cx="24384001" cy="1371600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278" name="Group"/>
          <p:cNvGrpSpPr/>
          <p:nvPr/>
        </p:nvGrpSpPr>
        <p:grpSpPr>
          <a:xfrm>
            <a:off x="6722269" y="1429395"/>
            <a:ext cx="10913708" cy="10857212"/>
            <a:chOff x="0" y="0"/>
            <a:chExt cx="10913706" cy="10857211"/>
          </a:xfrm>
        </p:grpSpPr>
        <p:graphicFrame>
          <p:nvGraphicFramePr>
            <p:cNvPr id="271" name="2D Pie Chart"/>
            <p:cNvGraphicFramePr/>
            <p:nvPr/>
          </p:nvGraphicFramePr>
          <p:xfrm>
            <a:off x="56495" y="0"/>
            <a:ext cx="10857211" cy="10857211"/>
          </p:xfrm>
          <a:graphic>
            <a:graphicData uri="http://schemas.openxmlformats.org/drawingml/2006/chart">
              <c:chart xmlns:c="http://schemas.openxmlformats.org/drawingml/2006/chart" xmlns:r="http://schemas.openxmlformats.org/officeDocument/2006/relationships" r:id="rId2"/>
            </a:graphicData>
          </a:graphic>
        </p:graphicFrame>
        <p:sp>
          <p:nvSpPr>
            <p:cNvPr id="272" name="To create an equal society, we must commit to making unbiased choices and being anti-racist in all aspects of our lives.…"/>
            <p:cNvSpPr txBox="1"/>
            <p:nvPr/>
          </p:nvSpPr>
          <p:spPr>
            <a:xfrm>
              <a:off x="1663591" y="1503881"/>
              <a:ext cx="3811613" cy="18429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7000" baseline="11304">
                  <a:solidFill>
                    <a:srgbClr val="FFFFFF"/>
                  </a:solidFill>
                  <a:latin typeface="Avenir Book"/>
                  <a:ea typeface="Avenir Book"/>
                  <a:cs typeface="Avenir Book"/>
                  <a:sym typeface="Avenir Book"/>
                </a:defRPr>
              </a:lvl1pPr>
            </a:lstStyle>
            <a:p>
              <a:pPr algn="ctr"/>
              <a:r>
                <a:t>Sexual Orientation</a:t>
              </a:r>
            </a:p>
          </p:txBody>
        </p:sp>
        <p:sp>
          <p:nvSpPr>
            <p:cNvPr id="273" name="To create an equal society, we must commit to making unbiased choices and being anti-racist in all aspects of our lives.…"/>
            <p:cNvSpPr txBox="1"/>
            <p:nvPr/>
          </p:nvSpPr>
          <p:spPr>
            <a:xfrm>
              <a:off x="5586674" y="1997026"/>
              <a:ext cx="3811613" cy="118608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7000" baseline="11304">
                  <a:solidFill>
                    <a:srgbClr val="FFFFFF"/>
                  </a:solidFill>
                  <a:latin typeface="Avenir Book"/>
                  <a:ea typeface="Avenir Book"/>
                  <a:cs typeface="Avenir Book"/>
                  <a:sym typeface="Avenir Book"/>
                </a:defRPr>
              </a:lvl1pPr>
            </a:lstStyle>
            <a:p>
              <a:pPr algn="ctr"/>
              <a:r>
                <a:t>Ethnicity</a:t>
              </a:r>
            </a:p>
          </p:txBody>
        </p:sp>
        <p:sp>
          <p:nvSpPr>
            <p:cNvPr id="274" name="To create an equal society, we must commit to making unbiased choices and being anti-racist in all aspects of our lives.…"/>
            <p:cNvSpPr txBox="1"/>
            <p:nvPr/>
          </p:nvSpPr>
          <p:spPr>
            <a:xfrm>
              <a:off x="0" y="5247295"/>
              <a:ext cx="3811612" cy="118608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7000" baseline="11304">
                  <a:solidFill>
                    <a:srgbClr val="FFFFFF"/>
                  </a:solidFill>
                  <a:latin typeface="Avenir Book"/>
                  <a:ea typeface="Avenir Book"/>
                  <a:cs typeface="Avenir Book"/>
                  <a:sym typeface="Avenir Book"/>
                </a:defRPr>
              </a:lvl1pPr>
            </a:lstStyle>
            <a:p>
              <a:pPr algn="ctr"/>
              <a:r>
                <a:t>Race</a:t>
              </a:r>
            </a:p>
          </p:txBody>
        </p:sp>
        <p:sp>
          <p:nvSpPr>
            <p:cNvPr id="275" name="To create an equal society, we must commit to making unbiased choices and being anti-racist in all aspects of our lives.…"/>
            <p:cNvSpPr txBox="1"/>
            <p:nvPr/>
          </p:nvSpPr>
          <p:spPr>
            <a:xfrm>
              <a:off x="6942571" y="4617814"/>
              <a:ext cx="3811612" cy="215683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6000" baseline="7855">
                  <a:solidFill>
                    <a:srgbClr val="FFFFFF"/>
                  </a:solidFill>
                  <a:latin typeface="Avenir Book"/>
                  <a:ea typeface="Avenir Book"/>
                  <a:cs typeface="Avenir Book"/>
                  <a:sym typeface="Avenir Book"/>
                </a:defRPr>
              </a:lvl1pPr>
            </a:lstStyle>
            <a:p>
              <a:pPr algn="ctr"/>
              <a:r>
                <a:t>Mental/Physical Abilities &amp; Characteristics</a:t>
              </a:r>
            </a:p>
          </p:txBody>
        </p:sp>
        <p:sp>
          <p:nvSpPr>
            <p:cNvPr id="276" name="To create an equal society, we must commit to making unbiased choices and being anti-racist in all aspects of our lives.…"/>
            <p:cNvSpPr txBox="1"/>
            <p:nvPr/>
          </p:nvSpPr>
          <p:spPr>
            <a:xfrm>
              <a:off x="1787110" y="7887380"/>
              <a:ext cx="3811613" cy="118608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7000" baseline="11304">
                  <a:solidFill>
                    <a:srgbClr val="FFFFFF"/>
                  </a:solidFill>
                  <a:latin typeface="Avenir Book"/>
                  <a:ea typeface="Avenir Book"/>
                  <a:cs typeface="Avenir Book"/>
                  <a:sym typeface="Avenir Book"/>
                </a:defRPr>
              </a:lvl1pPr>
            </a:lstStyle>
            <a:p>
              <a:pPr algn="ctr"/>
              <a:r>
                <a:t>Gender</a:t>
              </a:r>
            </a:p>
          </p:txBody>
        </p:sp>
        <p:sp>
          <p:nvSpPr>
            <p:cNvPr id="277" name="To create an equal society, we must commit to making unbiased choices and being anti-racist in all aspects of our lives.…"/>
            <p:cNvSpPr txBox="1"/>
            <p:nvPr/>
          </p:nvSpPr>
          <p:spPr>
            <a:xfrm>
              <a:off x="5195529" y="7879967"/>
              <a:ext cx="3811613" cy="118608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Autofit/>
            </a:bodyPr>
            <a:lstStyle>
              <a:lvl1pPr defTabSz="457200">
                <a:lnSpc>
                  <a:spcPct val="60000"/>
                </a:lnSpc>
                <a:defRPr sz="7000" baseline="11304">
                  <a:solidFill>
                    <a:srgbClr val="FFFFFF"/>
                  </a:solidFill>
                  <a:latin typeface="Avenir Book"/>
                  <a:ea typeface="Avenir Book"/>
                  <a:cs typeface="Avenir Book"/>
                  <a:sym typeface="Avenir Book"/>
                </a:defRPr>
              </a:lvl1pPr>
            </a:lstStyle>
            <a:p>
              <a:pPr algn="ctr"/>
              <a:r>
                <a:t>Age</a:t>
              </a:r>
            </a:p>
          </p:txBody>
        </p:sp>
      </p:grpSp>
      <p:sp>
        <p:nvSpPr>
          <p:cNvPr id="279" name="To create an equal society, we must commit to making unbiased choices and being anti-racist in all aspects of our lives.…"/>
          <p:cNvSpPr txBox="1"/>
          <p:nvPr/>
        </p:nvSpPr>
        <p:spPr>
          <a:xfrm>
            <a:off x="3868492" y="1325011"/>
            <a:ext cx="4244545" cy="579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pPr algn="ctr"/>
            <a:r>
              <a:t>Thinking Styles</a:t>
            </a:r>
          </a:p>
        </p:txBody>
      </p:sp>
      <p:sp>
        <p:nvSpPr>
          <p:cNvPr id="280" name="To create an equal society, we must commit to making unbiased choices and being anti-racist in all aspects of our lives.…"/>
          <p:cNvSpPr txBox="1"/>
          <p:nvPr/>
        </p:nvSpPr>
        <p:spPr>
          <a:xfrm>
            <a:off x="1741970" y="3576026"/>
            <a:ext cx="4244546" cy="579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pPr algn="ctr"/>
            <a:r>
              <a:t>Education</a:t>
            </a:r>
          </a:p>
        </p:txBody>
      </p:sp>
      <p:sp>
        <p:nvSpPr>
          <p:cNvPr id="281" name="To create an equal society, we must commit to making unbiased choices and being anti-racist in all aspects of our lives.…"/>
          <p:cNvSpPr txBox="1"/>
          <p:nvPr/>
        </p:nvSpPr>
        <p:spPr>
          <a:xfrm>
            <a:off x="432090" y="6197600"/>
            <a:ext cx="4244545" cy="1320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Parental Status</a:t>
            </a:r>
          </a:p>
        </p:txBody>
      </p:sp>
      <p:sp>
        <p:nvSpPr>
          <p:cNvPr id="282" name="To create an equal society, we must commit to making unbiased choices and being anti-racist in all aspects of our lives.…"/>
          <p:cNvSpPr txBox="1"/>
          <p:nvPr/>
        </p:nvSpPr>
        <p:spPr>
          <a:xfrm>
            <a:off x="559090" y="8819173"/>
            <a:ext cx="5391106" cy="1320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Religious Beliefs</a:t>
            </a:r>
          </a:p>
        </p:txBody>
      </p:sp>
      <p:sp>
        <p:nvSpPr>
          <p:cNvPr id="283" name="To create an equal society, we must commit to making unbiased choices and being anti-racist in all aspects of our lives.…"/>
          <p:cNvSpPr txBox="1"/>
          <p:nvPr/>
        </p:nvSpPr>
        <p:spPr>
          <a:xfrm>
            <a:off x="2571198" y="11440746"/>
            <a:ext cx="6277121" cy="579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pPr algn="ctr"/>
            <a:r>
              <a:t>Geographic Location</a:t>
            </a:r>
          </a:p>
        </p:txBody>
      </p:sp>
      <p:sp>
        <p:nvSpPr>
          <p:cNvPr id="284" name="To create an equal society, we must commit to making unbiased choices and being anti-racist in all aspects of our lives.…"/>
          <p:cNvSpPr txBox="1"/>
          <p:nvPr/>
        </p:nvSpPr>
        <p:spPr>
          <a:xfrm>
            <a:off x="16111250" y="1325011"/>
            <a:ext cx="6277121" cy="1320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Political Affiliation</a:t>
            </a:r>
          </a:p>
        </p:txBody>
      </p:sp>
      <p:sp>
        <p:nvSpPr>
          <p:cNvPr id="285" name="To create an equal society, we must commit to making unbiased choices and being anti-racist in all aspects of our lives.…"/>
          <p:cNvSpPr txBox="1"/>
          <p:nvPr/>
        </p:nvSpPr>
        <p:spPr>
          <a:xfrm>
            <a:off x="17854330" y="3576026"/>
            <a:ext cx="6277120" cy="1320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Communication Style</a:t>
            </a:r>
          </a:p>
        </p:txBody>
      </p:sp>
      <p:sp>
        <p:nvSpPr>
          <p:cNvPr id="286" name="To create an equal society, we must commit to making unbiased choices and being anti-racist in all aspects of our lives.…"/>
          <p:cNvSpPr txBox="1"/>
          <p:nvPr/>
        </p:nvSpPr>
        <p:spPr>
          <a:xfrm>
            <a:off x="18560805" y="6197600"/>
            <a:ext cx="6277120" cy="1320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Work Background</a:t>
            </a:r>
          </a:p>
        </p:txBody>
      </p:sp>
      <p:sp>
        <p:nvSpPr>
          <p:cNvPr id="287" name="To create an equal society, we must commit to making unbiased choices and being anti-racist in all aspects of our lives.…"/>
          <p:cNvSpPr txBox="1"/>
          <p:nvPr/>
        </p:nvSpPr>
        <p:spPr>
          <a:xfrm>
            <a:off x="18186789" y="8819173"/>
            <a:ext cx="6277120" cy="1320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Day Shift/Night Shift</a:t>
            </a:r>
          </a:p>
        </p:txBody>
      </p:sp>
      <p:sp>
        <p:nvSpPr>
          <p:cNvPr id="288" name="To create an equal society, we must commit to making unbiased choices and being anti-racist in all aspects of our lives.…"/>
          <p:cNvSpPr txBox="1"/>
          <p:nvPr/>
        </p:nvSpPr>
        <p:spPr>
          <a:xfrm>
            <a:off x="16485266" y="11440746"/>
            <a:ext cx="6277121" cy="1320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r>
              <a:t>Socio-Economic Status</a:t>
            </a:r>
          </a:p>
        </p:txBody>
      </p:sp>
      <p:sp>
        <p:nvSpPr>
          <p:cNvPr id="289" name="To create an equal society, we must commit to making unbiased choices and being anti-racist in all aspects of our lives.…"/>
          <p:cNvSpPr txBox="1"/>
          <p:nvPr/>
        </p:nvSpPr>
        <p:spPr>
          <a:xfrm>
            <a:off x="9053440" y="12759107"/>
            <a:ext cx="6277120" cy="579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pPr algn="ctr"/>
            <a:r>
              <a:t>Marital Status</a:t>
            </a:r>
          </a:p>
        </p:txBody>
      </p:sp>
      <p:sp>
        <p:nvSpPr>
          <p:cNvPr id="290" name="To create an equal society, we must commit to making unbiased choices and being anti-racist in all aspects of our lives.…"/>
          <p:cNvSpPr txBox="1"/>
          <p:nvPr/>
        </p:nvSpPr>
        <p:spPr>
          <a:xfrm>
            <a:off x="9053440" y="532394"/>
            <a:ext cx="6277120" cy="5793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defTabSz="457200">
              <a:lnSpc>
                <a:spcPct val="60000"/>
              </a:lnSpc>
              <a:defRPr sz="7000" baseline="11304">
                <a:solidFill>
                  <a:srgbClr val="330065"/>
                </a:solidFill>
                <a:latin typeface="Avenir Book"/>
                <a:ea typeface="Avenir Book"/>
                <a:cs typeface="Avenir Book"/>
                <a:sym typeface="Avenir Book"/>
              </a:defRPr>
            </a:lvl1pPr>
          </a:lstStyle>
          <a:p>
            <a:pPr algn="ctr"/>
            <a:r>
              <a:t>Function Level</a:t>
            </a:r>
          </a:p>
        </p:txBody>
      </p:sp>
    </p:spTree>
    <p:extLst>
      <p:ext uri="{BB962C8B-B14F-4D97-AF65-F5344CB8AC3E}">
        <p14:creationId xmlns:p14="http://schemas.microsoft.com/office/powerpoint/2010/main" val="2647512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joel-filipe-Wc8k-KryEPM-unsplash.jpg" descr="joel-filipe-Wc8k-KryEPM-unsplash.jpg"/>
          <p:cNvPicPr>
            <a:picLocks noChangeAspect="1"/>
          </p:cNvPicPr>
          <p:nvPr/>
        </p:nvPicPr>
        <p:blipFill>
          <a:blip r:embed="rId2"/>
          <a:srcRect l="26441" b="22647"/>
          <a:stretch>
            <a:fillRect/>
          </a:stretch>
        </p:blipFill>
        <p:spPr>
          <a:xfrm rot="16200000">
            <a:off x="5178548" y="-5476767"/>
            <a:ext cx="14121914" cy="24704217"/>
          </a:xfrm>
          <a:prstGeom prst="rect">
            <a:avLst/>
          </a:prstGeom>
          <a:ln w="12700">
            <a:miter lim="400000"/>
          </a:ln>
        </p:spPr>
      </p:pic>
      <p:sp>
        <p:nvSpPr>
          <p:cNvPr id="293" name="Rectangle"/>
          <p:cNvSpPr/>
          <p:nvPr/>
        </p:nvSpPr>
        <p:spPr>
          <a:xfrm>
            <a:off x="-70812" y="-1"/>
            <a:ext cx="24525624" cy="13716001"/>
          </a:xfrm>
          <a:prstGeom prst="rect">
            <a:avLst/>
          </a:prstGeom>
          <a:solidFill>
            <a:srgbClr val="330065">
              <a:alpha val="8792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4" name="Attack the Optics"/>
          <p:cNvSpPr txBox="1"/>
          <p:nvPr/>
        </p:nvSpPr>
        <p:spPr>
          <a:xfrm>
            <a:off x="2240775" y="5767565"/>
            <a:ext cx="10365017" cy="16414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lvl1pPr>
          </a:lstStyle>
          <a:p>
            <a:r>
              <a:rPr>
                <a:latin typeface="Aharoni"/>
              </a:rPr>
              <a:t>Attack the Optics</a:t>
            </a:r>
            <a:endParaRPr lang="en-US">
              <a:latin typeface="Aharoni"/>
            </a:endParaRPr>
          </a:p>
        </p:txBody>
      </p:sp>
      <p:sp>
        <p:nvSpPr>
          <p:cNvPr id="295" name="Line"/>
          <p:cNvSpPr/>
          <p:nvPr/>
        </p:nvSpPr>
        <p:spPr>
          <a:xfrm>
            <a:off x="2240775" y="7620000"/>
            <a:ext cx="19501986" cy="0"/>
          </a:xfrm>
          <a:prstGeom prst="line">
            <a:avLst/>
          </a:prstGeom>
          <a:ln w="25400">
            <a:solidFill>
              <a:srgbClr val="FFFFFF"/>
            </a:solidFill>
            <a:miter lim="400000"/>
          </a:ln>
          <a:effectLst>
            <a:outerShdw blurRad="12700" dist="72802" dir="3600000" rotWithShape="0">
              <a:srgbClr val="330065"/>
            </a:outerShdw>
          </a:effectLst>
        </p:spPr>
        <p:txBody>
          <a:bodyPr lIns="50800" tIns="50800" rIns="50800" bIns="50800" anchor="ctr"/>
          <a:lstStyle/>
          <a:p>
            <a:endParaRPr/>
          </a:p>
        </p:txBody>
      </p:sp>
      <p:pic>
        <p:nvPicPr>
          <p:cNvPr id="296" name="NWC-LOGO-HORIZONTAL-REVERSE.png" descr="NWC-LOGO-HORIZONTAL-REVERSE.png"/>
          <p:cNvPicPr>
            <a:picLocks noChangeAspect="1"/>
          </p:cNvPicPr>
          <p:nvPr/>
        </p:nvPicPr>
        <p:blipFill>
          <a:blip r:embed="rId3"/>
          <a:stretch>
            <a:fillRect/>
          </a:stretch>
        </p:blipFill>
        <p:spPr>
          <a:xfrm>
            <a:off x="18192843" y="6166412"/>
            <a:ext cx="3568516" cy="1189169"/>
          </a:xfrm>
          <a:prstGeom prst="rect">
            <a:avLst/>
          </a:prstGeom>
          <a:ln w="12700">
            <a:miter lim="400000"/>
          </a:ln>
        </p:spPr>
      </p:pic>
    </p:spTree>
    <p:extLst>
      <p:ext uri="{BB962C8B-B14F-4D97-AF65-F5344CB8AC3E}">
        <p14:creationId xmlns:p14="http://schemas.microsoft.com/office/powerpoint/2010/main" val="340145278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jean-philippe-delberghe-75xPHEQBmvA-unsplash.jpg" descr="jean-philippe-delberghe-75xPHEQBmvA-unsplash.jpg"/>
          <p:cNvPicPr>
            <a:picLocks noChangeAspect="1"/>
          </p:cNvPicPr>
          <p:nvPr/>
        </p:nvPicPr>
        <p:blipFill>
          <a:blip r:embed="rId2">
            <a:alphaModFix amt="46589"/>
          </a:blip>
          <a:srcRect l="8902" t="1244" r="9767" b="2473"/>
          <a:stretch>
            <a:fillRect/>
          </a:stretch>
        </p:blipFill>
        <p:spPr>
          <a:xfrm rot="16200000">
            <a:off x="5254060" y="-5397951"/>
            <a:ext cx="13887611" cy="24659538"/>
          </a:xfrm>
          <a:prstGeom prst="rect">
            <a:avLst/>
          </a:prstGeom>
          <a:ln w="12700">
            <a:miter lim="400000"/>
          </a:ln>
        </p:spPr>
      </p:pic>
      <p:sp>
        <p:nvSpPr>
          <p:cNvPr id="299" name="To create an equal society, we must commit to making unbiased choices and being anti-racist in all aspects of our lives.…"/>
          <p:cNvSpPr txBox="1"/>
          <p:nvPr/>
        </p:nvSpPr>
        <p:spPr>
          <a:xfrm>
            <a:off x="7733227" y="6638439"/>
            <a:ext cx="16444543" cy="37138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l" defTabSz="457200">
              <a:defRPr sz="5500" baseline="5660">
                <a:solidFill>
                  <a:srgbClr val="330065"/>
                </a:solidFill>
                <a:latin typeface="Avenir Book"/>
                <a:ea typeface="Avenir Book"/>
                <a:cs typeface="Avenir Book"/>
                <a:sym typeface="Avenir Book"/>
              </a:defRPr>
            </a:pPr>
            <a:r>
              <a:rPr sz="8800"/>
              <a:t>Intentionality in bringing together and leveraging differences, in a way that is </a:t>
            </a:r>
            <a:r>
              <a:rPr sz="8800">
                <a:solidFill>
                  <a:srgbClr val="7030A0"/>
                </a:solidFill>
                <a:latin typeface="Avenir Book"/>
                <a:ea typeface="Avenir Heavy"/>
                <a:cs typeface="Avenir Heavy"/>
                <a:sym typeface="Avenir Heavy"/>
              </a:rPr>
              <a:t>beneficial</a:t>
            </a:r>
            <a:r>
              <a:rPr sz="8800">
                <a:solidFill>
                  <a:srgbClr val="0365C0"/>
                </a:solidFill>
                <a:latin typeface="Avenir Book"/>
                <a:ea typeface="Avenir Heavy"/>
                <a:cs typeface="Avenir Heavy"/>
                <a:sym typeface="Avenir Heavy"/>
              </a:rPr>
              <a:t> </a:t>
            </a:r>
            <a:endParaRPr lang="en-US" sz="8800">
              <a:solidFill>
                <a:srgbClr val="0365C0"/>
              </a:solidFill>
              <a:latin typeface="Avenir Book"/>
              <a:ea typeface="Avenir Heavy"/>
              <a:cs typeface="Avenir Heavy"/>
              <a:sym typeface="Avenir Heavy"/>
            </a:endParaRPr>
          </a:p>
          <a:p>
            <a:pPr algn="l" defTabSz="457200">
              <a:defRPr sz="5500" baseline="5660">
                <a:solidFill>
                  <a:srgbClr val="330065"/>
                </a:solidFill>
                <a:latin typeface="Avenir Book"/>
                <a:ea typeface="Avenir Book"/>
                <a:cs typeface="Avenir Book"/>
                <a:sym typeface="Avenir Book"/>
              </a:defRPr>
            </a:pPr>
            <a:r>
              <a:rPr sz="8800"/>
              <a:t>to a process or group in pursuit of organizational objectives. </a:t>
            </a:r>
            <a:endParaRPr lang="en-US" sz="8800"/>
          </a:p>
        </p:txBody>
      </p:sp>
      <p:sp>
        <p:nvSpPr>
          <p:cNvPr id="300" name="Square"/>
          <p:cNvSpPr/>
          <p:nvPr/>
        </p:nvSpPr>
        <p:spPr>
          <a:xfrm>
            <a:off x="989606" y="3987014"/>
            <a:ext cx="5892803" cy="5889769"/>
          </a:xfrm>
          <a:prstGeom prst="rect">
            <a:avLst/>
          </a:prstGeom>
          <a:solidFill>
            <a:srgbClr val="863476"/>
          </a:solidFill>
          <a:ln w="12700">
            <a:miter lim="400000"/>
          </a:ln>
        </p:spPr>
        <p:txBody>
          <a:bodyPr lIns="50800" tIns="50800" rIns="50800" bIns="50800" anchor="ctr"/>
          <a:lstStyle/>
          <a:p>
            <a:pPr defTabSz="825500">
              <a:defRPr sz="3200">
                <a:solidFill>
                  <a:srgbClr val="FFFFFF"/>
                </a:solidFill>
                <a:effectLst>
                  <a:outerShdw blurRad="12700" dist="241300" dir="1800000" rotWithShape="0">
                    <a:srgbClr val="4D2A85"/>
                  </a:outerShdw>
                </a:effectLst>
                <a:latin typeface="Helvetica Neue Medium"/>
                <a:ea typeface="Helvetica Neue Medium"/>
                <a:cs typeface="Helvetica Neue Medium"/>
                <a:sym typeface="Helvetica Neue Medium"/>
              </a:defRPr>
            </a:pPr>
            <a:endParaRPr/>
          </a:p>
        </p:txBody>
      </p:sp>
      <p:sp>
        <p:nvSpPr>
          <p:cNvPr id="301" name="Defining…"/>
          <p:cNvSpPr txBox="1"/>
          <p:nvPr/>
        </p:nvSpPr>
        <p:spPr>
          <a:xfrm>
            <a:off x="1546146" y="6276538"/>
            <a:ext cx="3625993" cy="1615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Defining</a:t>
            </a:r>
            <a:endParaRPr lang="en-US">
              <a:latin typeface="Aharoni"/>
            </a:endParaRPr>
          </a:p>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Inclusion</a:t>
            </a:r>
          </a:p>
        </p:txBody>
      </p:sp>
      <p:pic>
        <p:nvPicPr>
          <p:cNvPr id="302" name="noun_Colon_413207.png" descr="noun_Colon_413207.png"/>
          <p:cNvPicPr>
            <a:picLocks noChangeAspect="1"/>
          </p:cNvPicPr>
          <p:nvPr/>
        </p:nvPicPr>
        <p:blipFill>
          <a:blip r:embed="rId3"/>
          <a:srcRect l="36567" t="30324" r="36567" b="34634"/>
          <a:stretch>
            <a:fillRect/>
          </a:stretch>
        </p:blipFill>
        <p:spPr>
          <a:xfrm>
            <a:off x="4988485" y="5699872"/>
            <a:ext cx="1681180" cy="2192745"/>
          </a:xfrm>
          <a:prstGeom prst="rect">
            <a:avLst/>
          </a:prstGeom>
          <a:ln w="12700">
            <a:miter lim="400000"/>
          </a:ln>
        </p:spPr>
      </p:pic>
      <p:pic>
        <p:nvPicPr>
          <p:cNvPr id="303" name="NWC-LOGO-HORIZONTAL.png" descr="NWC-LOGO-HORIZONTAL.png"/>
          <p:cNvPicPr>
            <a:picLocks noChangeAspect="1"/>
          </p:cNvPicPr>
          <p:nvPr/>
        </p:nvPicPr>
        <p:blipFill>
          <a:blip r:embed="rId4"/>
          <a:stretch>
            <a:fillRect/>
          </a:stretch>
        </p:blipFill>
        <p:spPr>
          <a:xfrm>
            <a:off x="19849309" y="11862389"/>
            <a:ext cx="3481797" cy="1160270"/>
          </a:xfrm>
          <a:prstGeom prst="rect">
            <a:avLst/>
          </a:prstGeom>
          <a:ln w="12700">
            <a:miter lim="400000"/>
          </a:ln>
        </p:spPr>
      </p:pic>
    </p:spTree>
    <p:extLst>
      <p:ext uri="{BB962C8B-B14F-4D97-AF65-F5344CB8AC3E}">
        <p14:creationId xmlns:p14="http://schemas.microsoft.com/office/powerpoint/2010/main" val="14088555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erminator"/>
          <p:cNvSpPr/>
          <p:nvPr/>
        </p:nvSpPr>
        <p:spPr>
          <a:xfrm>
            <a:off x="-6172699" y="-102261"/>
            <a:ext cx="27841044" cy="13920522"/>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6" name="Check In"/>
          <p:cNvSpPr txBox="1"/>
          <p:nvPr/>
        </p:nvSpPr>
        <p:spPr>
          <a:xfrm>
            <a:off x="1080128" y="4340778"/>
            <a:ext cx="18916288" cy="13336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defTabSz="2438337">
              <a:defRPr sz="12000" baseline="-6667">
                <a:solidFill>
                  <a:srgbClr val="FFFFFF"/>
                </a:solidFill>
                <a:latin typeface="Aharoni Bold"/>
                <a:ea typeface="Aharoni Bold"/>
                <a:cs typeface="Aharoni Bold"/>
                <a:sym typeface="Aharoni Bold"/>
              </a:defRPr>
            </a:lvl1pPr>
          </a:lstStyle>
          <a:p>
            <a:r>
              <a:rPr>
                <a:latin typeface="Aharoni"/>
              </a:rPr>
              <a:t>What does inclusion look like to you?</a:t>
            </a:r>
            <a:r>
              <a:rPr lang="en-US">
                <a:latin typeface="Aharoni"/>
              </a:rPr>
              <a:t>   </a:t>
            </a:r>
          </a:p>
        </p:txBody>
      </p:sp>
      <p:sp>
        <p:nvSpPr>
          <p:cNvPr id="307" name="Part of the dominant ethnic and/or racial group…"/>
          <p:cNvSpPr txBox="1"/>
          <p:nvPr/>
        </p:nvSpPr>
        <p:spPr>
          <a:xfrm>
            <a:off x="1305219" y="9880600"/>
            <a:ext cx="14275105" cy="1371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l" defTabSz="2438337">
              <a:spcBef>
                <a:spcPts val="1200"/>
              </a:spcBef>
              <a:defRPr sz="3200">
                <a:solidFill>
                  <a:srgbClr val="FFFFFF"/>
                </a:solidFill>
                <a:latin typeface="Avenir Book"/>
                <a:ea typeface="Avenir Book"/>
                <a:cs typeface="Avenir Book"/>
                <a:sym typeface="Avenir Book"/>
              </a:defRPr>
            </a:pPr>
            <a:r>
              <a:t>Research conducted by: Kenji Yoshino and Christy Smith </a:t>
            </a:r>
          </a:p>
          <a:p>
            <a:pPr algn="l" defTabSz="2438337">
              <a:spcBef>
                <a:spcPts val="1200"/>
              </a:spcBef>
              <a:defRPr sz="3200">
                <a:solidFill>
                  <a:srgbClr val="FFFFFF"/>
                </a:solidFill>
                <a:latin typeface="Avenir Book"/>
                <a:ea typeface="Avenir Book"/>
                <a:cs typeface="Avenir Book"/>
                <a:sym typeface="Avenir Book"/>
              </a:defRPr>
            </a:pPr>
            <a:r>
              <a:t>Survey of 3000 employees in 20 large U.S. organizations across 10 industries </a:t>
            </a:r>
          </a:p>
        </p:txBody>
      </p:sp>
      <p:pic>
        <p:nvPicPr>
          <p:cNvPr id="308" name="NWC-LOGO-HORIZONTAL-REVERSE.png" descr="NWC-LOGO-HORIZONTAL-REVERSE.png"/>
          <p:cNvPicPr>
            <a:picLocks noChangeAspect="1"/>
          </p:cNvPicPr>
          <p:nvPr/>
        </p:nvPicPr>
        <p:blipFill>
          <a:blip r:embed="rId2"/>
          <a:stretch>
            <a:fillRect/>
          </a:stretch>
        </p:blipFill>
        <p:spPr>
          <a:xfrm>
            <a:off x="1314543" y="11774219"/>
            <a:ext cx="3568516" cy="1189169"/>
          </a:xfrm>
          <a:prstGeom prst="rect">
            <a:avLst/>
          </a:prstGeom>
          <a:ln w="12700">
            <a:miter lim="400000"/>
          </a:ln>
        </p:spPr>
      </p:pic>
    </p:spTree>
    <p:extLst>
      <p:ext uri="{BB962C8B-B14F-4D97-AF65-F5344CB8AC3E}">
        <p14:creationId xmlns:p14="http://schemas.microsoft.com/office/powerpoint/2010/main" val="4298108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p:cNvSpPr/>
          <p:nvPr/>
        </p:nvSpPr>
        <p:spPr>
          <a:xfrm>
            <a:off x="-212225" y="-62432"/>
            <a:ext cx="24585152" cy="13840864"/>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1" name="Check In"/>
          <p:cNvSpPr txBox="1"/>
          <p:nvPr/>
        </p:nvSpPr>
        <p:spPr>
          <a:xfrm>
            <a:off x="1833285" y="2050850"/>
            <a:ext cx="12894230"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defTabSz="2438337">
              <a:defRPr sz="17000" baseline="4704">
                <a:solidFill>
                  <a:srgbClr val="FFFFFF"/>
                </a:solidFill>
                <a:latin typeface="Aharoni Bold"/>
                <a:ea typeface="Aharoni Bold"/>
                <a:cs typeface="Aharoni Bold"/>
                <a:sym typeface="Aharoni Bold"/>
              </a:defRPr>
            </a:lvl1pPr>
          </a:lstStyle>
          <a:p>
            <a:r>
              <a:rPr>
                <a:latin typeface="Aharoni"/>
              </a:rPr>
              <a:t>Inclusion</a:t>
            </a:r>
            <a:endParaRPr lang="en-US">
              <a:latin typeface="Aharoni"/>
            </a:endParaRPr>
          </a:p>
        </p:txBody>
      </p:sp>
      <p:sp>
        <p:nvSpPr>
          <p:cNvPr id="312" name="Rectangle"/>
          <p:cNvSpPr/>
          <p:nvPr/>
        </p:nvSpPr>
        <p:spPr>
          <a:xfrm>
            <a:off x="480895" y="430771"/>
            <a:ext cx="23422210" cy="12854458"/>
          </a:xfrm>
          <a:prstGeom prst="rect">
            <a:avLst/>
          </a:prstGeom>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3" name="Experience…"/>
          <p:cNvSpPr txBox="1"/>
          <p:nvPr/>
        </p:nvSpPr>
        <p:spPr>
          <a:xfrm>
            <a:off x="1978565" y="4578424"/>
            <a:ext cx="16254522" cy="779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l" defTabSz="2438337">
              <a:spcBef>
                <a:spcPts val="1700"/>
              </a:spcBef>
              <a:defRPr sz="5000">
                <a:solidFill>
                  <a:srgbClr val="FFFFFF"/>
                </a:solidFill>
                <a:latin typeface="Avenir Book"/>
                <a:ea typeface="Avenir Book"/>
                <a:cs typeface="Avenir Book"/>
                <a:sym typeface="Avenir Book"/>
              </a:defRPr>
            </a:pPr>
            <a:r>
              <a:t>”…being at home…”</a:t>
            </a:r>
            <a:endParaRPr>
              <a:solidFill>
                <a:srgbClr val="000000">
                  <a:alpha val="84705"/>
                </a:srgbClr>
              </a:solidFill>
            </a:endParaRPr>
          </a:p>
          <a:p>
            <a:pPr algn="l" defTabSz="2438337">
              <a:spcBef>
                <a:spcPts val="1700"/>
              </a:spcBef>
              <a:defRPr sz="5000">
                <a:solidFill>
                  <a:srgbClr val="FFFFFF"/>
                </a:solidFill>
                <a:latin typeface="Avenir Book"/>
                <a:ea typeface="Avenir Book"/>
                <a:cs typeface="Avenir Book"/>
                <a:sym typeface="Avenir Book"/>
              </a:defRPr>
            </a:pPr>
            <a:r>
              <a:t>“…belonging…”</a:t>
            </a:r>
            <a:r>
              <a:rPr>
                <a:solidFill>
                  <a:srgbClr val="000000">
                    <a:alpha val="84705"/>
                  </a:srgbClr>
                </a:solidFill>
              </a:rPr>
              <a:t> </a:t>
            </a:r>
            <a:endParaRPr sz="1200">
              <a:solidFill>
                <a:srgbClr val="000000">
                  <a:alpha val="84705"/>
                </a:srgbClr>
              </a:solidFill>
              <a:latin typeface="Arial"/>
              <a:ea typeface="Arial"/>
              <a:cs typeface="Arial"/>
              <a:sym typeface="Arial"/>
            </a:endParaRPr>
          </a:p>
          <a:p>
            <a:pPr algn="l" defTabSz="2438337">
              <a:spcBef>
                <a:spcPts val="1700"/>
              </a:spcBef>
              <a:defRPr sz="5000">
                <a:solidFill>
                  <a:srgbClr val="FFFFFF"/>
                </a:solidFill>
                <a:latin typeface="Avenir Book"/>
                <a:ea typeface="Avenir Book"/>
                <a:cs typeface="Avenir Book"/>
                <a:sym typeface="Avenir Book"/>
              </a:defRPr>
            </a:pPr>
            <a:r>
              <a:t>“…able to bring my </a:t>
            </a:r>
            <a:r>
              <a:rPr u="sng"/>
              <a:t>whole self</a:t>
            </a:r>
            <a:r>
              <a:t> to _____…”</a:t>
            </a:r>
            <a:r>
              <a:rPr>
                <a:solidFill>
                  <a:srgbClr val="000000">
                    <a:alpha val="84705"/>
                  </a:srgbClr>
                </a:solidFill>
              </a:rPr>
              <a:t> </a:t>
            </a:r>
            <a:endParaRPr sz="1200">
              <a:solidFill>
                <a:srgbClr val="000000">
                  <a:alpha val="84705"/>
                </a:srgbClr>
              </a:solidFill>
              <a:latin typeface="Arial"/>
              <a:ea typeface="Arial"/>
              <a:cs typeface="Arial"/>
              <a:sym typeface="Arial"/>
            </a:endParaRPr>
          </a:p>
          <a:p>
            <a:pPr algn="l" defTabSz="2438337">
              <a:spcBef>
                <a:spcPts val="1700"/>
              </a:spcBef>
              <a:defRPr sz="5000">
                <a:solidFill>
                  <a:srgbClr val="FFFFFF"/>
                </a:solidFill>
                <a:latin typeface="Avenir Book"/>
                <a:ea typeface="Avenir Book"/>
                <a:cs typeface="Avenir Book"/>
                <a:sym typeface="Avenir Book"/>
              </a:defRPr>
            </a:pPr>
            <a:r>
              <a:t>“…feeling that my unique contribution was valued…”</a:t>
            </a:r>
            <a:endParaRPr>
              <a:solidFill>
                <a:srgbClr val="000000">
                  <a:alpha val="84705"/>
                </a:srgbClr>
              </a:solidFill>
            </a:endParaRPr>
          </a:p>
          <a:p>
            <a:pPr algn="l" defTabSz="2438337">
              <a:spcBef>
                <a:spcPts val="1700"/>
              </a:spcBef>
              <a:defRPr sz="5000">
                <a:solidFill>
                  <a:srgbClr val="FFFFFF"/>
                </a:solidFill>
                <a:latin typeface="Avenir Book"/>
                <a:ea typeface="Avenir Book"/>
                <a:cs typeface="Avenir Book"/>
                <a:sym typeface="Avenir Book"/>
              </a:defRPr>
            </a:pPr>
            <a:r>
              <a:t>“Feeling that I have full opportunity for success.” </a:t>
            </a:r>
            <a:r>
              <a:rPr>
                <a:solidFill>
                  <a:srgbClr val="000000">
                    <a:alpha val="84705"/>
                  </a:srgbClr>
                </a:solidFill>
              </a:rPr>
              <a:t> </a:t>
            </a:r>
            <a:endParaRPr sz="1200">
              <a:solidFill>
                <a:srgbClr val="000000">
                  <a:alpha val="84705"/>
                </a:srgbClr>
              </a:solidFill>
              <a:latin typeface="Arial"/>
              <a:ea typeface="Arial"/>
              <a:cs typeface="Arial"/>
              <a:sym typeface="Arial"/>
            </a:endParaRPr>
          </a:p>
          <a:p>
            <a:pPr algn="l" defTabSz="2438337">
              <a:spcBef>
                <a:spcPts val="1700"/>
              </a:spcBef>
              <a:defRPr sz="5000">
                <a:solidFill>
                  <a:srgbClr val="FFFFFF"/>
                </a:solidFill>
                <a:latin typeface="Avenir Book"/>
                <a:ea typeface="Avenir Book"/>
                <a:cs typeface="Avenir Book"/>
                <a:sym typeface="Avenir Book"/>
              </a:defRPr>
            </a:pPr>
            <a:r>
              <a:t>“Everyone counts and everyone knows they count”</a:t>
            </a:r>
            <a:r>
              <a:rPr>
                <a:solidFill>
                  <a:srgbClr val="000000">
                    <a:alpha val="84705"/>
                  </a:srgbClr>
                </a:solidFill>
              </a:rPr>
              <a:t> </a:t>
            </a:r>
            <a:endParaRPr sz="1200">
              <a:solidFill>
                <a:srgbClr val="000000">
                  <a:alpha val="84705"/>
                </a:srgbClr>
              </a:solidFill>
              <a:latin typeface="Arial"/>
              <a:ea typeface="Arial"/>
              <a:cs typeface="Arial"/>
              <a:sym typeface="Arial"/>
            </a:endParaRPr>
          </a:p>
          <a:p>
            <a:pPr marL="240056" indent="-240056" algn="l" defTabSz="457200">
              <a:defRPr sz="1200">
                <a:solidFill>
                  <a:srgbClr val="000000">
                    <a:alpha val="84705"/>
                  </a:srgbClr>
                </a:solidFill>
                <a:latin typeface="Arial"/>
                <a:ea typeface="Arial"/>
                <a:cs typeface="Arial"/>
                <a:sym typeface="Arial"/>
              </a:defRPr>
            </a:pPr>
            <a:endParaRPr sz="1200">
              <a:solidFill>
                <a:srgbClr val="000000">
                  <a:alpha val="84705"/>
                </a:srgbClr>
              </a:solidFill>
              <a:latin typeface="Arial"/>
              <a:ea typeface="Arial"/>
              <a:cs typeface="Arial"/>
              <a:sym typeface="Arial"/>
            </a:endParaRPr>
          </a:p>
          <a:p>
            <a:pPr marL="240056" indent="-240056" algn="l" defTabSz="457200">
              <a:defRPr sz="1200">
                <a:solidFill>
                  <a:srgbClr val="000000">
                    <a:alpha val="84705"/>
                  </a:srgbClr>
                </a:solidFill>
                <a:latin typeface="Arial"/>
                <a:ea typeface="Arial"/>
                <a:cs typeface="Arial"/>
                <a:sym typeface="Arial"/>
              </a:defRPr>
            </a:pPr>
            <a:endParaRPr sz="1200">
              <a:solidFill>
                <a:srgbClr val="000000">
                  <a:alpha val="84705"/>
                </a:srgbClr>
              </a:solidFill>
              <a:latin typeface="Arial"/>
              <a:ea typeface="Arial"/>
              <a:cs typeface="Arial"/>
              <a:sym typeface="Arial"/>
            </a:endParaRPr>
          </a:p>
        </p:txBody>
      </p:sp>
      <p:sp>
        <p:nvSpPr>
          <p:cNvPr id="314" name="Rectangle"/>
          <p:cNvSpPr/>
          <p:nvPr/>
        </p:nvSpPr>
        <p:spPr>
          <a:xfrm>
            <a:off x="20138113" y="12519884"/>
            <a:ext cx="4165728" cy="1076685"/>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5" name="NWC-LOGO-HORIZONTAL-REVERSE.png" descr="NWC-LOGO-HORIZONTAL-REVERSE.png"/>
          <p:cNvPicPr>
            <a:picLocks noChangeAspect="1"/>
          </p:cNvPicPr>
          <p:nvPr/>
        </p:nvPicPr>
        <p:blipFill>
          <a:blip r:embed="rId2"/>
          <a:stretch>
            <a:fillRect/>
          </a:stretch>
        </p:blipFill>
        <p:spPr>
          <a:xfrm>
            <a:off x="20436720" y="12532083"/>
            <a:ext cx="3568516" cy="1189169"/>
          </a:xfrm>
          <a:prstGeom prst="rect">
            <a:avLst/>
          </a:prstGeom>
          <a:ln w="12700">
            <a:miter lim="400000"/>
          </a:ln>
        </p:spPr>
      </p:pic>
    </p:spTree>
    <p:extLst>
      <p:ext uri="{BB962C8B-B14F-4D97-AF65-F5344CB8AC3E}">
        <p14:creationId xmlns:p14="http://schemas.microsoft.com/office/powerpoint/2010/main" val="22340068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p:cNvSpPr/>
          <p:nvPr/>
        </p:nvSpPr>
        <p:spPr>
          <a:xfrm>
            <a:off x="-1" y="0"/>
            <a:ext cx="12192001" cy="13716000"/>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8" name="Rectangle"/>
          <p:cNvSpPr/>
          <p:nvPr/>
        </p:nvSpPr>
        <p:spPr>
          <a:xfrm>
            <a:off x="12192000" y="0"/>
            <a:ext cx="12192000" cy="13716000"/>
          </a:xfrm>
          <a:prstGeom prst="rect">
            <a:avLst/>
          </a:prstGeom>
          <a:solidFill>
            <a:srgbClr val="863476"/>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319" name="Check In"/>
          <p:cNvSpPr txBox="1"/>
          <p:nvPr/>
        </p:nvSpPr>
        <p:spPr>
          <a:xfrm>
            <a:off x="2036925" y="3552159"/>
            <a:ext cx="8116285"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defTabSz="2438337">
              <a:defRPr sz="17000" baseline="4704">
                <a:solidFill>
                  <a:srgbClr val="FFFFFF"/>
                </a:solidFill>
                <a:latin typeface="Aharoni Bold"/>
                <a:ea typeface="Aharoni Bold"/>
                <a:cs typeface="Aharoni Bold"/>
                <a:sym typeface="Aharoni Bold"/>
              </a:defRPr>
            </a:lvl1pPr>
          </a:lstStyle>
          <a:p>
            <a:pPr algn="ctr"/>
            <a:r>
              <a:rPr>
                <a:latin typeface="Aharoni"/>
              </a:rPr>
              <a:t>Diversity</a:t>
            </a:r>
            <a:endParaRPr lang="en-US">
              <a:latin typeface="Aharoni"/>
            </a:endParaRPr>
          </a:p>
        </p:txBody>
      </p:sp>
      <p:sp>
        <p:nvSpPr>
          <p:cNvPr id="320" name="Check In"/>
          <p:cNvSpPr txBox="1"/>
          <p:nvPr/>
        </p:nvSpPr>
        <p:spPr>
          <a:xfrm>
            <a:off x="14684016" y="3552159"/>
            <a:ext cx="7292501"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defTabSz="2438337">
              <a:defRPr sz="17000" baseline="4704">
                <a:solidFill>
                  <a:srgbClr val="FFFFFF"/>
                </a:solidFill>
                <a:latin typeface="Aharoni Bold"/>
                <a:ea typeface="Aharoni Bold"/>
                <a:cs typeface="Aharoni Bold"/>
                <a:sym typeface="Aharoni Bold"/>
              </a:defRPr>
            </a:lvl1pPr>
          </a:lstStyle>
          <a:p>
            <a:pPr algn="ctr"/>
            <a:r>
              <a:rPr>
                <a:latin typeface="Aharoni"/>
              </a:rPr>
              <a:t>Inclusion</a:t>
            </a:r>
            <a:endParaRPr lang="en-US">
              <a:latin typeface="Aharoni"/>
            </a:endParaRPr>
          </a:p>
        </p:txBody>
      </p:sp>
      <p:sp>
        <p:nvSpPr>
          <p:cNvPr id="321" name="Rectangle"/>
          <p:cNvSpPr/>
          <p:nvPr/>
        </p:nvSpPr>
        <p:spPr>
          <a:xfrm>
            <a:off x="502083" y="491613"/>
            <a:ext cx="11187835" cy="12732774"/>
          </a:xfrm>
          <a:prstGeom prst="rect">
            <a:avLst/>
          </a:prstGeom>
          <a:ln w="762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2" name="Rectangle"/>
          <p:cNvSpPr/>
          <p:nvPr/>
        </p:nvSpPr>
        <p:spPr>
          <a:xfrm>
            <a:off x="12694082" y="491613"/>
            <a:ext cx="11187835" cy="12732774"/>
          </a:xfrm>
          <a:prstGeom prst="rect">
            <a:avLst/>
          </a:prstGeom>
          <a:ln w="762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3" name="Experience…"/>
          <p:cNvSpPr txBox="1"/>
          <p:nvPr/>
        </p:nvSpPr>
        <p:spPr>
          <a:xfrm>
            <a:off x="2492191" y="6598491"/>
            <a:ext cx="7207618" cy="24109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ctr" defTabSz="2438337">
              <a:spcBef>
                <a:spcPts val="1700"/>
              </a:spcBef>
              <a:defRPr sz="5000">
                <a:solidFill>
                  <a:srgbClr val="FFFFFF"/>
                </a:solidFill>
                <a:latin typeface="Avenir Book"/>
                <a:ea typeface="Avenir Book"/>
                <a:cs typeface="Avenir Book"/>
                <a:sym typeface="Avenir Book"/>
              </a:defRPr>
            </a:pPr>
            <a:r>
              <a:t>Diversity is bringing people with </a:t>
            </a:r>
            <a:r>
              <a:rPr>
                <a:solidFill>
                  <a:srgbClr val="000000"/>
                </a:solidFill>
              </a:rPr>
              <a:t>​</a:t>
            </a:r>
            <a:r>
              <a:t>different experiences to the table. </a:t>
            </a:r>
          </a:p>
        </p:txBody>
      </p:sp>
      <p:sp>
        <p:nvSpPr>
          <p:cNvPr id="324" name="Experience…"/>
          <p:cNvSpPr txBox="1"/>
          <p:nvPr/>
        </p:nvSpPr>
        <p:spPr>
          <a:xfrm>
            <a:off x="14684192" y="6598491"/>
            <a:ext cx="7207618" cy="24109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ctr" defTabSz="2438337">
              <a:spcBef>
                <a:spcPts val="1700"/>
              </a:spcBef>
              <a:defRPr sz="5000">
                <a:solidFill>
                  <a:srgbClr val="FFFFFF"/>
                </a:solidFill>
                <a:latin typeface="Avenir Book"/>
                <a:ea typeface="Avenir Book"/>
                <a:cs typeface="Avenir Book"/>
                <a:sym typeface="Avenir Book"/>
              </a:defRPr>
            </a:pPr>
            <a:r>
              <a:t>Inclusion is inviting them to speak </a:t>
            </a:r>
            <a:r>
              <a:rPr>
                <a:solidFill>
                  <a:srgbClr val="000000"/>
                </a:solidFill>
              </a:rPr>
              <a:t>​</a:t>
            </a:r>
            <a:r>
              <a:t>and encouraging them to lead. </a:t>
            </a:r>
          </a:p>
        </p:txBody>
      </p:sp>
      <p:sp>
        <p:nvSpPr>
          <p:cNvPr id="325" name="Rectangle"/>
          <p:cNvSpPr/>
          <p:nvPr/>
        </p:nvSpPr>
        <p:spPr>
          <a:xfrm>
            <a:off x="19447110" y="12436049"/>
            <a:ext cx="4055563" cy="1270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26" name="NWC-LOGO-HORIZONTAL-REVERSE.png" descr="NWC-LOGO-HORIZONTAL-REVERSE.png"/>
          <p:cNvPicPr>
            <a:picLocks noChangeAspect="1"/>
          </p:cNvPicPr>
          <p:nvPr/>
        </p:nvPicPr>
        <p:blipFill>
          <a:blip r:embed="rId2"/>
          <a:stretch>
            <a:fillRect/>
          </a:stretch>
        </p:blipFill>
        <p:spPr>
          <a:xfrm>
            <a:off x="19690633" y="12501865"/>
            <a:ext cx="3568516" cy="1189169"/>
          </a:xfrm>
          <a:prstGeom prst="rect">
            <a:avLst/>
          </a:prstGeom>
          <a:ln w="12700">
            <a:miter lim="400000"/>
          </a:ln>
        </p:spPr>
      </p:pic>
    </p:spTree>
    <p:extLst>
      <p:ext uri="{BB962C8B-B14F-4D97-AF65-F5344CB8AC3E}">
        <p14:creationId xmlns:p14="http://schemas.microsoft.com/office/powerpoint/2010/main" val="9583097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p:cNvSpPr/>
          <p:nvPr/>
        </p:nvSpPr>
        <p:spPr>
          <a:xfrm>
            <a:off x="0" y="0"/>
            <a:ext cx="24384000" cy="13716000"/>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82" name="NWC-LOGO-VERTICAL-REVERSE.png" descr="NWC-LOGO-VERTICAL-REVERSE.png"/>
          <p:cNvPicPr>
            <a:picLocks noChangeAspect="1"/>
          </p:cNvPicPr>
          <p:nvPr/>
        </p:nvPicPr>
        <p:blipFill>
          <a:blip r:embed="rId2"/>
          <a:stretch>
            <a:fillRect/>
          </a:stretch>
        </p:blipFill>
        <p:spPr>
          <a:xfrm>
            <a:off x="5994496" y="-271231"/>
            <a:ext cx="12395008" cy="12395007"/>
          </a:xfrm>
          <a:prstGeom prst="rect">
            <a:avLst/>
          </a:prstGeom>
          <a:ln w="12700">
            <a:miter lim="400000"/>
          </a:ln>
        </p:spPr>
      </p:pic>
      <p:sp>
        <p:nvSpPr>
          <p:cNvPr id="183" name="Line"/>
          <p:cNvSpPr/>
          <p:nvPr/>
        </p:nvSpPr>
        <p:spPr>
          <a:xfrm>
            <a:off x="-72057" y="12448842"/>
            <a:ext cx="24528114" cy="1"/>
          </a:xfrm>
          <a:prstGeom prst="line">
            <a:avLst/>
          </a:prstGeom>
          <a:ln w="25400">
            <a:solidFill>
              <a:srgbClr val="FFFFFF"/>
            </a:solidFill>
            <a:miter lim="400000"/>
          </a:ln>
        </p:spPr>
        <p:txBody>
          <a:bodyPr lIns="45718" tIns="45718" rIns="45718" bIns="45718"/>
          <a:lstStyle/>
          <a:p>
            <a:pPr defTabSz="2438337"/>
            <a:endParaRPr/>
          </a:p>
        </p:txBody>
      </p:sp>
      <p:sp>
        <p:nvSpPr>
          <p:cNvPr id="184" name="Rectangle"/>
          <p:cNvSpPr/>
          <p:nvPr/>
        </p:nvSpPr>
        <p:spPr>
          <a:xfrm>
            <a:off x="10377640" y="11813841"/>
            <a:ext cx="3686590" cy="1270002"/>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5" name="NikaWhite.com"/>
          <p:cNvSpPr txBox="1"/>
          <p:nvPr/>
        </p:nvSpPr>
        <p:spPr>
          <a:xfrm>
            <a:off x="10611993" y="12093241"/>
            <a:ext cx="3160015" cy="711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defTabSz="2438337">
              <a:defRPr sz="3500">
                <a:solidFill>
                  <a:srgbClr val="FFFFFF"/>
                </a:solidFill>
                <a:latin typeface="Avenir Book"/>
                <a:ea typeface="Avenir Book"/>
                <a:cs typeface="Avenir Book"/>
                <a:sym typeface="Avenir Book"/>
              </a:defRPr>
            </a:lvl1pPr>
          </a:lstStyle>
          <a:p>
            <a:r>
              <a:t>NikaWhite.com</a:t>
            </a:r>
          </a:p>
        </p:txBody>
      </p:sp>
    </p:spTree>
    <p:extLst>
      <p:ext uri="{BB962C8B-B14F-4D97-AF65-F5344CB8AC3E}">
        <p14:creationId xmlns:p14="http://schemas.microsoft.com/office/powerpoint/2010/main" val="311230445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ardian-lumi-6Woj_wozqmA-unsplash.jpg" descr="ardian-lumi-6Woj_wozqmA-unsplash.jpg"/>
          <p:cNvPicPr>
            <a:picLocks noChangeAspect="1"/>
          </p:cNvPicPr>
          <p:nvPr/>
        </p:nvPicPr>
        <p:blipFill>
          <a:blip r:embed="rId2"/>
          <a:srcRect l="1233" t="5118" r="3613" b="14127"/>
          <a:stretch>
            <a:fillRect/>
          </a:stretch>
        </p:blipFill>
        <p:spPr>
          <a:xfrm>
            <a:off x="-203624" y="-155235"/>
            <a:ext cx="24791249" cy="14026469"/>
          </a:xfrm>
          <a:prstGeom prst="rect">
            <a:avLst/>
          </a:prstGeom>
          <a:ln w="12700">
            <a:miter lim="400000"/>
          </a:ln>
        </p:spPr>
      </p:pic>
      <p:sp>
        <p:nvSpPr>
          <p:cNvPr id="329" name="Rectangle"/>
          <p:cNvSpPr/>
          <p:nvPr/>
        </p:nvSpPr>
        <p:spPr>
          <a:xfrm>
            <a:off x="-1" y="0"/>
            <a:ext cx="24384001" cy="13716001"/>
          </a:xfrm>
          <a:prstGeom prst="rect">
            <a:avLst/>
          </a:prstGeom>
          <a:solidFill>
            <a:srgbClr val="863476">
              <a:alpha val="74983"/>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0" name="Rectangle"/>
          <p:cNvSpPr/>
          <p:nvPr/>
        </p:nvSpPr>
        <p:spPr>
          <a:xfrm>
            <a:off x="76547" y="8235504"/>
            <a:ext cx="18588540" cy="456167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1" name="Check In"/>
          <p:cNvSpPr txBox="1"/>
          <p:nvPr/>
        </p:nvSpPr>
        <p:spPr>
          <a:xfrm>
            <a:off x="2185668" y="8850294"/>
            <a:ext cx="13085573" cy="29145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2438337">
              <a:lnSpc>
                <a:spcPct val="70000"/>
              </a:lnSpc>
              <a:defRPr sz="8000" baseline="-26001">
                <a:solidFill>
                  <a:srgbClr val="FFFFFF"/>
                </a:solidFill>
                <a:latin typeface="Aharoni Bold"/>
                <a:ea typeface="Aharoni Bold"/>
                <a:cs typeface="Aharoni Bold"/>
                <a:sym typeface="Aharoni Bold"/>
              </a:defRPr>
            </a:pPr>
            <a:r>
              <a:rPr baseline="-24751"/>
              <a:t>Diversity</a:t>
            </a:r>
            <a:r>
              <a:rPr sz="7500" baseline="-28535"/>
              <a:t> </a:t>
            </a:r>
            <a:r>
              <a:rPr sz="7500" baseline="-28535">
                <a:latin typeface="Avenir Book"/>
                <a:ea typeface="Avenir Book"/>
                <a:cs typeface="Avenir Book"/>
                <a:sym typeface="Avenir Book"/>
              </a:rPr>
              <a:t>is being invited to the party.</a:t>
            </a:r>
            <a:r>
              <a:rPr sz="7500" baseline="-28535"/>
              <a:t> </a:t>
            </a:r>
            <a:endParaRPr sz="7600" baseline="-27738"/>
          </a:p>
          <a:p>
            <a:pPr algn="l" defTabSz="2438337">
              <a:lnSpc>
                <a:spcPct val="70000"/>
              </a:lnSpc>
              <a:defRPr sz="8000" baseline="-26001">
                <a:solidFill>
                  <a:srgbClr val="FFFFFF"/>
                </a:solidFill>
                <a:latin typeface="Aharoni Bold"/>
                <a:ea typeface="Aharoni Bold"/>
                <a:cs typeface="Aharoni Bold"/>
                <a:sym typeface="Aharoni Bold"/>
              </a:defRPr>
            </a:pPr>
            <a:r>
              <a:rPr baseline="-24751"/>
              <a:t>Inclusion </a:t>
            </a:r>
            <a:r>
              <a:rPr sz="7500" baseline="-28535">
                <a:latin typeface="Avenir Book"/>
                <a:ea typeface="Avenir Book"/>
                <a:cs typeface="Avenir Book"/>
                <a:sym typeface="Avenir Book"/>
              </a:rPr>
              <a:t>is being asked to danc</a:t>
            </a:r>
            <a:r>
              <a:rPr sz="7500" baseline="-29868">
                <a:latin typeface="Avenir Book"/>
                <a:ea typeface="Avenir Book"/>
                <a:cs typeface="Avenir Book"/>
                <a:sym typeface="Avenir Book"/>
              </a:rPr>
              <a:t>e. </a:t>
            </a:r>
          </a:p>
        </p:txBody>
      </p:sp>
      <p:sp>
        <p:nvSpPr>
          <p:cNvPr id="332" name="Verna Myers"/>
          <p:cNvSpPr txBox="1"/>
          <p:nvPr/>
        </p:nvSpPr>
        <p:spPr>
          <a:xfrm>
            <a:off x="13758503" y="10477046"/>
            <a:ext cx="4291239" cy="7386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2438337">
              <a:lnSpc>
                <a:spcPct val="70000"/>
              </a:lnSpc>
              <a:defRPr sz="8000" baseline="-24751">
                <a:solidFill>
                  <a:srgbClr val="FFFFFF"/>
                </a:solidFill>
                <a:latin typeface="Aharoni Bold"/>
                <a:ea typeface="Aharoni Bold"/>
                <a:cs typeface="Aharoni Bold"/>
                <a:sym typeface="Aharoni Bold"/>
              </a:defRPr>
            </a:lvl1pPr>
          </a:lstStyle>
          <a:p>
            <a:pPr>
              <a:defRPr baseline="-26001"/>
            </a:pPr>
            <a:r>
              <a:rPr baseline="-24751">
                <a:latin typeface="Aharoni"/>
              </a:rPr>
              <a:t>Verna Myers</a:t>
            </a:r>
            <a:endParaRPr lang="en-US" baseline="-24751">
              <a:latin typeface="Aharoni"/>
            </a:endParaRPr>
          </a:p>
        </p:txBody>
      </p:sp>
      <p:pic>
        <p:nvPicPr>
          <p:cNvPr id="333" name="noun_quotes_1877512.png" descr="noun_quotes_1877512.png"/>
          <p:cNvPicPr>
            <a:picLocks noChangeAspect="1"/>
          </p:cNvPicPr>
          <p:nvPr/>
        </p:nvPicPr>
        <p:blipFill>
          <a:blip r:embed="rId3"/>
          <a:srcRect l="22409" t="28694" r="19603" b="30757"/>
          <a:stretch>
            <a:fillRect/>
          </a:stretch>
        </p:blipFill>
        <p:spPr>
          <a:xfrm>
            <a:off x="1421712" y="9665482"/>
            <a:ext cx="716328" cy="500909"/>
          </a:xfrm>
          <a:prstGeom prst="rect">
            <a:avLst/>
          </a:prstGeom>
          <a:ln w="12700">
            <a:miter lim="400000"/>
          </a:ln>
        </p:spPr>
      </p:pic>
      <p:pic>
        <p:nvPicPr>
          <p:cNvPr id="335" name="NWC-LOGO-HORIZONTAL-REVERSE.png" descr="NWC-LOGO-HORIZONTAL-REVERSE.png"/>
          <p:cNvPicPr>
            <a:picLocks noChangeAspect="1"/>
          </p:cNvPicPr>
          <p:nvPr/>
        </p:nvPicPr>
        <p:blipFill>
          <a:blip r:embed="rId4"/>
          <a:stretch>
            <a:fillRect/>
          </a:stretch>
        </p:blipFill>
        <p:spPr>
          <a:xfrm>
            <a:off x="19792233" y="1224265"/>
            <a:ext cx="3568516" cy="1189169"/>
          </a:xfrm>
          <a:prstGeom prst="rect">
            <a:avLst/>
          </a:prstGeom>
          <a:ln w="12700">
            <a:miter lim="400000"/>
          </a:ln>
        </p:spPr>
      </p:pic>
    </p:spTree>
    <p:extLst>
      <p:ext uri="{BB962C8B-B14F-4D97-AF65-F5344CB8AC3E}">
        <p14:creationId xmlns:p14="http://schemas.microsoft.com/office/powerpoint/2010/main" val="17968819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jean-philippe-delberghe-75xPHEQBmvA-unsplash.jpg" descr="jean-philippe-delberghe-75xPHEQBmvA-unsplash.jpg"/>
          <p:cNvPicPr>
            <a:picLocks noChangeAspect="1"/>
          </p:cNvPicPr>
          <p:nvPr/>
        </p:nvPicPr>
        <p:blipFill>
          <a:blip r:embed="rId2">
            <a:alphaModFix amt="46589"/>
          </a:blip>
          <a:srcRect l="8902" t="1244" r="9767" b="2473"/>
          <a:stretch>
            <a:fillRect/>
          </a:stretch>
        </p:blipFill>
        <p:spPr>
          <a:xfrm rot="16200000">
            <a:off x="5254060" y="-5397951"/>
            <a:ext cx="13887611" cy="24659538"/>
          </a:xfrm>
          <a:prstGeom prst="rect">
            <a:avLst/>
          </a:prstGeom>
          <a:ln w="12700">
            <a:miter lim="400000"/>
          </a:ln>
        </p:spPr>
      </p:pic>
      <p:sp>
        <p:nvSpPr>
          <p:cNvPr id="338" name="To create an equal society, we must commit to making unbiased choices and being anti-racist in all aspects of our lives.…"/>
          <p:cNvSpPr txBox="1"/>
          <p:nvPr/>
        </p:nvSpPr>
        <p:spPr>
          <a:xfrm>
            <a:off x="7733227" y="5958893"/>
            <a:ext cx="15912135" cy="46166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l" defTabSz="457200">
              <a:defRPr sz="5500" baseline="5660">
                <a:solidFill>
                  <a:srgbClr val="330065"/>
                </a:solidFill>
                <a:latin typeface="Avenir Book"/>
                <a:ea typeface="Avenir Book"/>
                <a:cs typeface="Avenir Book"/>
                <a:sym typeface="Avenir Book"/>
              </a:defRPr>
            </a:pPr>
            <a:r>
              <a:rPr sz="8800"/>
              <a:t>The fair treatment, access, opportunity, and advancement for all people, while at the same </a:t>
            </a:r>
            <a:endParaRPr lang="en-US" sz="8800"/>
          </a:p>
          <a:p>
            <a:pPr algn="l" defTabSz="457200">
              <a:defRPr sz="5500" baseline="5660">
                <a:solidFill>
                  <a:srgbClr val="330065"/>
                </a:solidFill>
                <a:latin typeface="Avenir Book"/>
                <a:ea typeface="Avenir Book"/>
                <a:cs typeface="Avenir Book"/>
                <a:sym typeface="Avenir Book"/>
              </a:defRPr>
            </a:pPr>
            <a:r>
              <a:rPr sz="8800"/>
              <a:t>time striving to identify and </a:t>
            </a:r>
            <a:r>
              <a:rPr sz="8800">
                <a:solidFill>
                  <a:srgbClr val="7030A0"/>
                </a:solidFill>
                <a:latin typeface="Avenir Book"/>
                <a:ea typeface="Avenir Heavy"/>
                <a:cs typeface="Avenir Heavy"/>
                <a:sym typeface="Avenir Heavy"/>
              </a:rPr>
              <a:t>eliminate barriers </a:t>
            </a:r>
            <a:endParaRPr lang="en-US" sz="8800">
              <a:solidFill>
                <a:srgbClr val="7030A0"/>
              </a:solidFill>
              <a:latin typeface="Avenir Book"/>
              <a:ea typeface="Avenir Heavy"/>
              <a:cs typeface="Avenir Heavy"/>
              <a:sym typeface="Avenir Heavy"/>
            </a:endParaRPr>
          </a:p>
          <a:p>
            <a:pPr algn="l" defTabSz="457200">
              <a:defRPr sz="5500" baseline="5660">
                <a:solidFill>
                  <a:srgbClr val="330065"/>
                </a:solidFill>
                <a:latin typeface="Avenir Book"/>
                <a:ea typeface="Avenir Book"/>
                <a:cs typeface="Avenir Book"/>
                <a:sym typeface="Avenir Book"/>
              </a:defRPr>
            </a:pPr>
            <a:r>
              <a:rPr sz="8800"/>
              <a:t>that have prevented the full participation of </a:t>
            </a:r>
            <a:endParaRPr lang="en-US" sz="8800"/>
          </a:p>
          <a:p>
            <a:pPr algn="l" defTabSz="457200">
              <a:defRPr sz="5500" baseline="5660">
                <a:solidFill>
                  <a:srgbClr val="330065"/>
                </a:solidFill>
                <a:latin typeface="Avenir Book"/>
                <a:ea typeface="Avenir Book"/>
                <a:cs typeface="Avenir Book"/>
                <a:sym typeface="Avenir Book"/>
              </a:defRPr>
            </a:pPr>
            <a:r>
              <a:rPr sz="8800"/>
              <a:t>some groups. </a:t>
            </a:r>
            <a:endParaRPr lang="en-US" sz="8800"/>
          </a:p>
        </p:txBody>
      </p:sp>
      <p:sp>
        <p:nvSpPr>
          <p:cNvPr id="339" name="Square"/>
          <p:cNvSpPr/>
          <p:nvPr/>
        </p:nvSpPr>
        <p:spPr>
          <a:xfrm>
            <a:off x="989606" y="3987014"/>
            <a:ext cx="5892803" cy="5889769"/>
          </a:xfrm>
          <a:prstGeom prst="rect">
            <a:avLst/>
          </a:prstGeom>
          <a:solidFill>
            <a:srgbClr val="863476"/>
          </a:solidFill>
          <a:ln w="12700">
            <a:miter lim="400000"/>
          </a:ln>
        </p:spPr>
        <p:txBody>
          <a:bodyPr lIns="50800" tIns="50800" rIns="50800" bIns="50800" anchor="ctr"/>
          <a:lstStyle/>
          <a:p>
            <a:pPr defTabSz="825500">
              <a:defRPr sz="3200">
                <a:solidFill>
                  <a:srgbClr val="FFFFFF"/>
                </a:solidFill>
                <a:effectLst>
                  <a:outerShdw blurRad="12700" dist="241300" dir="1800000" rotWithShape="0">
                    <a:srgbClr val="4D2A85"/>
                  </a:outerShdw>
                </a:effectLst>
                <a:latin typeface="Helvetica Neue Medium"/>
                <a:ea typeface="Helvetica Neue Medium"/>
                <a:cs typeface="Helvetica Neue Medium"/>
                <a:sym typeface="Helvetica Neue Medium"/>
              </a:defRPr>
            </a:pPr>
            <a:endParaRPr/>
          </a:p>
        </p:txBody>
      </p:sp>
      <p:sp>
        <p:nvSpPr>
          <p:cNvPr id="340" name="Defining…"/>
          <p:cNvSpPr txBox="1"/>
          <p:nvPr/>
        </p:nvSpPr>
        <p:spPr>
          <a:xfrm>
            <a:off x="1504973" y="6235365"/>
            <a:ext cx="3473708" cy="1615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Defining</a:t>
            </a:r>
            <a:endParaRPr lang="en-US">
              <a:latin typeface="Aharoni"/>
            </a:endParaRPr>
          </a:p>
          <a:p>
            <a:pPr algn="l" defTabSz="457200">
              <a:lnSpc>
                <a:spcPct val="70000"/>
              </a:lnSpc>
              <a:defRPr sz="10000" baseline="13634">
                <a:solidFill>
                  <a:srgbClr val="FFFFFF"/>
                </a:solidFill>
                <a:latin typeface="Aharoni Bold"/>
                <a:ea typeface="Aharoni Bold"/>
                <a:cs typeface="Aharoni Bold"/>
                <a:sym typeface="Aharoni Bold"/>
              </a:defRPr>
            </a:pPr>
            <a:r>
              <a:rPr>
                <a:latin typeface="Aharoni"/>
              </a:rPr>
              <a:t>Equity</a:t>
            </a:r>
          </a:p>
        </p:txBody>
      </p:sp>
      <p:pic>
        <p:nvPicPr>
          <p:cNvPr id="341" name="noun_Colon_413207.png" descr="noun_Colon_413207.png"/>
          <p:cNvPicPr>
            <a:picLocks noChangeAspect="1"/>
          </p:cNvPicPr>
          <p:nvPr/>
        </p:nvPicPr>
        <p:blipFill>
          <a:blip r:embed="rId3"/>
          <a:srcRect l="36567" t="30324" r="36567" b="34634"/>
          <a:stretch>
            <a:fillRect/>
          </a:stretch>
        </p:blipFill>
        <p:spPr>
          <a:xfrm>
            <a:off x="4988485" y="5761632"/>
            <a:ext cx="1681180" cy="2192745"/>
          </a:xfrm>
          <a:prstGeom prst="rect">
            <a:avLst/>
          </a:prstGeom>
          <a:ln w="12700">
            <a:miter lim="400000"/>
          </a:ln>
        </p:spPr>
      </p:pic>
      <p:pic>
        <p:nvPicPr>
          <p:cNvPr id="342" name="NWC-LOGO-HORIZONTAL.png" descr="NWC-LOGO-HORIZONTAL.png"/>
          <p:cNvPicPr>
            <a:picLocks noChangeAspect="1"/>
          </p:cNvPicPr>
          <p:nvPr/>
        </p:nvPicPr>
        <p:blipFill>
          <a:blip r:embed="rId4"/>
          <a:stretch>
            <a:fillRect/>
          </a:stretch>
        </p:blipFill>
        <p:spPr>
          <a:xfrm>
            <a:off x="19849309" y="11862389"/>
            <a:ext cx="3481797" cy="1160270"/>
          </a:xfrm>
          <a:prstGeom prst="rect">
            <a:avLst/>
          </a:prstGeom>
          <a:ln w="12700">
            <a:miter lim="400000"/>
          </a:ln>
        </p:spPr>
      </p:pic>
    </p:spTree>
    <p:extLst>
      <p:ext uri="{BB962C8B-B14F-4D97-AF65-F5344CB8AC3E}">
        <p14:creationId xmlns:p14="http://schemas.microsoft.com/office/powerpoint/2010/main" val="17583860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daniele-levis-pelusi-Vey6fioB1eI-unsplash.jpg" descr="daniele-levis-pelusi-Vey6fioB1eI-unsplash.jpg"/>
          <p:cNvPicPr>
            <a:picLocks noChangeAspect="1"/>
          </p:cNvPicPr>
          <p:nvPr/>
        </p:nvPicPr>
        <p:blipFill>
          <a:blip r:embed="rId3"/>
          <a:srcRect l="151" t="12944" r="627"/>
          <a:stretch>
            <a:fillRect/>
          </a:stretch>
        </p:blipFill>
        <p:spPr>
          <a:xfrm>
            <a:off x="-42863" y="-193328"/>
            <a:ext cx="24469532" cy="14313938"/>
          </a:xfrm>
          <a:prstGeom prst="rect">
            <a:avLst/>
          </a:prstGeom>
          <a:ln w="12700">
            <a:miter lim="400000"/>
          </a:ln>
        </p:spPr>
      </p:pic>
      <p:sp>
        <p:nvSpPr>
          <p:cNvPr id="228" name="Rectangle"/>
          <p:cNvSpPr/>
          <p:nvPr/>
        </p:nvSpPr>
        <p:spPr>
          <a:xfrm>
            <a:off x="-210094" y="-62432"/>
            <a:ext cx="24987550" cy="13840864"/>
          </a:xfrm>
          <a:prstGeom prst="rect">
            <a:avLst/>
          </a:prstGeom>
          <a:solidFill>
            <a:srgbClr val="330065">
              <a:alpha val="7608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Understanding Equality and Equity"/>
          <p:cNvSpPr txBox="1"/>
          <p:nvPr/>
        </p:nvSpPr>
        <p:spPr>
          <a:xfrm>
            <a:off x="5294589" y="1405847"/>
            <a:ext cx="13771399"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gn="l" defTabSz="457200">
              <a:defRPr sz="7000" baseline="1193">
                <a:solidFill>
                  <a:srgbClr val="FFFFFF"/>
                </a:solidFill>
                <a:latin typeface="Aharoni Bold"/>
                <a:ea typeface="Aharoni Bold"/>
                <a:cs typeface="Aharoni Bold"/>
                <a:sym typeface="Aharoni Bold"/>
              </a:defRPr>
            </a:lvl1pPr>
          </a:lstStyle>
          <a:p>
            <a:r>
              <a:rPr sz="9600">
                <a:latin typeface="Aharoni"/>
              </a:rPr>
              <a:t>Understanding Equality and Equity </a:t>
            </a:r>
            <a:endParaRPr lang="en-US" sz="9600">
              <a:latin typeface="Aharoni"/>
            </a:endParaRPr>
          </a:p>
        </p:txBody>
      </p:sp>
      <p:pic>
        <p:nvPicPr>
          <p:cNvPr id="230" name="NWC-LOGO-HORIZONTAL-REVERSE.png" descr="NWC-LOGO-HORIZONTAL-REVERSE.png"/>
          <p:cNvPicPr>
            <a:picLocks noChangeAspect="1"/>
          </p:cNvPicPr>
          <p:nvPr/>
        </p:nvPicPr>
        <p:blipFill>
          <a:blip r:embed="rId4"/>
          <a:stretch>
            <a:fillRect/>
          </a:stretch>
        </p:blipFill>
        <p:spPr>
          <a:xfrm>
            <a:off x="10277865" y="11940602"/>
            <a:ext cx="3828270" cy="1275728"/>
          </a:xfrm>
          <a:prstGeom prst="rect">
            <a:avLst/>
          </a:prstGeom>
          <a:ln w="12700">
            <a:miter lim="400000"/>
          </a:ln>
        </p:spPr>
      </p:pic>
      <p:sp>
        <p:nvSpPr>
          <p:cNvPr id="231" name="Rectangle"/>
          <p:cNvSpPr/>
          <p:nvPr/>
        </p:nvSpPr>
        <p:spPr>
          <a:xfrm>
            <a:off x="5022215" y="3399617"/>
            <a:ext cx="14339570" cy="8195753"/>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32" name="Equity and Equality" descr="Equity and Equality"/>
          <p:cNvPicPr>
            <a:picLocks/>
          </p:cNvPicPr>
          <p:nvPr>
            <a:videoFile r:link="rId1"/>
          </p:nvPr>
        </p:nvPicPr>
        <p:blipFill>
          <a:blip r:embed="rId5"/>
          <a:stretch>
            <a:fillRect/>
          </a:stretch>
        </p:blipFill>
        <p:spPr>
          <a:xfrm>
            <a:off x="5245095" y="3589859"/>
            <a:ext cx="13893810" cy="7815269"/>
          </a:xfrm>
          <a:prstGeom prst="rect">
            <a:avLst/>
          </a:prstGeom>
        </p:spPr>
      </p:pic>
      <p:grpSp>
        <p:nvGrpSpPr>
          <p:cNvPr id="239" name="Group"/>
          <p:cNvGrpSpPr/>
          <p:nvPr/>
        </p:nvGrpSpPr>
        <p:grpSpPr>
          <a:xfrm>
            <a:off x="1050452" y="1949584"/>
            <a:ext cx="22283097" cy="10628883"/>
            <a:chOff x="0" y="0"/>
            <a:chExt cx="22283095" cy="10628881"/>
          </a:xfrm>
        </p:grpSpPr>
        <p:sp>
          <p:nvSpPr>
            <p:cNvPr id="233" name="Line"/>
            <p:cNvSpPr/>
            <p:nvPr/>
          </p:nvSpPr>
          <p:spPr>
            <a:xfrm>
              <a:off x="8185" y="0"/>
              <a:ext cx="2942554" cy="0"/>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sp>
          <p:nvSpPr>
            <p:cNvPr id="234" name="Line"/>
            <p:cNvSpPr/>
            <p:nvPr/>
          </p:nvSpPr>
          <p:spPr>
            <a:xfrm>
              <a:off x="19332357" y="0"/>
              <a:ext cx="2942554" cy="0"/>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sp>
          <p:nvSpPr>
            <p:cNvPr id="235" name="Line"/>
            <p:cNvSpPr/>
            <p:nvPr/>
          </p:nvSpPr>
          <p:spPr>
            <a:xfrm>
              <a:off x="14267953" y="10628881"/>
              <a:ext cx="8015142" cy="1"/>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sp>
          <p:nvSpPr>
            <p:cNvPr id="236" name="Line"/>
            <p:cNvSpPr/>
            <p:nvPr/>
          </p:nvSpPr>
          <p:spPr>
            <a:xfrm>
              <a:off x="0" y="10628881"/>
              <a:ext cx="8015142" cy="1"/>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sp>
          <p:nvSpPr>
            <p:cNvPr id="237" name="Line"/>
            <p:cNvSpPr/>
            <p:nvPr/>
          </p:nvSpPr>
          <p:spPr>
            <a:xfrm flipV="1">
              <a:off x="33190" y="27015"/>
              <a:ext cx="1" cy="10576253"/>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sp>
          <p:nvSpPr>
            <p:cNvPr id="238" name="Line"/>
            <p:cNvSpPr/>
            <p:nvPr/>
          </p:nvSpPr>
          <p:spPr>
            <a:xfrm flipV="1">
              <a:off x="22249904" y="27015"/>
              <a:ext cx="1" cy="10576253"/>
            </a:xfrm>
            <a:prstGeom prst="line">
              <a:avLst/>
            </a:prstGeom>
            <a:noFill/>
            <a:ln w="63500" cap="flat">
              <a:solidFill>
                <a:srgbClr val="FFFFFF"/>
              </a:solidFill>
              <a:prstDash val="solid"/>
              <a:miter lim="400000"/>
            </a:ln>
            <a:effectLst/>
          </p:spPr>
          <p:txBody>
            <a:bodyPr wrap="square" lIns="50800" tIns="50800" rIns="50800" bIns="50800" numCol="1" anchor="ctr">
              <a:noAutofit/>
            </a:bodyPr>
            <a:lstStyle/>
            <a:p>
              <a:endParaRPr/>
            </a:p>
          </p:txBody>
        </p:sp>
      </p:grpSp>
    </p:spTree>
    <p:extLst>
      <p:ext uri="{BB962C8B-B14F-4D97-AF65-F5344CB8AC3E}">
        <p14:creationId xmlns:p14="http://schemas.microsoft.com/office/powerpoint/2010/main" val="31502957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2"/>
                </p:tgtEl>
              </p:cMediaNode>
            </p:video>
            <p:seq concurrent="1" prevAc="none" nextAc="seek">
              <p:cTn id="8" restart="whenNotActive" fill="hold" evtFilter="cancelBubble" nodeType="interactiveSeq">
                <p:stCondLst>
                  <p:cond evt="onClick" delay="0">
                    <p:tgtEl>
                      <p:spTgt spid="2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2"/>
                                        </p:tgtEl>
                                      </p:cBhvr>
                                    </p:cmd>
                                  </p:childTnLst>
                                </p:cTn>
                              </p:par>
                            </p:childTnLst>
                          </p:cTn>
                        </p:par>
                      </p:childTnLst>
                    </p:cTn>
                  </p:par>
                </p:childTnLst>
              </p:cTn>
              <p:nextCondLst>
                <p:cond evt="onClick" delay="0">
                  <p:tgtEl>
                    <p:spTgt spid="23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p:cNvSpPr/>
          <p:nvPr/>
        </p:nvSpPr>
        <p:spPr>
          <a:xfrm>
            <a:off x="-41803" y="-130835"/>
            <a:ext cx="7129924" cy="13977670"/>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49" name="Screen Shot 2020-11-03 at 9.07.13 PM.png" descr="Screen Shot 2020-11-03 at 9.07.13 PM.png"/>
          <p:cNvPicPr>
            <a:picLocks noChangeAspect="1"/>
          </p:cNvPicPr>
          <p:nvPr/>
        </p:nvPicPr>
        <p:blipFill>
          <a:blip r:embed="rId2"/>
          <a:srcRect b="3769"/>
          <a:stretch>
            <a:fillRect/>
          </a:stretch>
        </p:blipFill>
        <p:spPr>
          <a:xfrm>
            <a:off x="7999015" y="2549723"/>
            <a:ext cx="15701208" cy="8616413"/>
          </a:xfrm>
          <a:prstGeom prst="rect">
            <a:avLst/>
          </a:prstGeom>
          <a:ln w="12700">
            <a:miter lim="400000"/>
          </a:ln>
        </p:spPr>
      </p:pic>
      <p:sp>
        <p:nvSpPr>
          <p:cNvPr id="250" name="If equality is the…"/>
          <p:cNvSpPr txBox="1"/>
          <p:nvPr/>
        </p:nvSpPr>
        <p:spPr>
          <a:xfrm>
            <a:off x="723062" y="4908748"/>
            <a:ext cx="6186338" cy="3898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000" baseline="2291">
                <a:solidFill>
                  <a:srgbClr val="FFFFFF"/>
                </a:solidFill>
                <a:latin typeface="Avenir Book"/>
                <a:ea typeface="Avenir Book"/>
                <a:cs typeface="Avenir Book"/>
                <a:sym typeface="Avenir Book"/>
              </a:defRPr>
            </a:pPr>
            <a:r>
              <a:rPr sz="4800"/>
              <a:t>If </a:t>
            </a:r>
            <a:r>
              <a:rPr sz="9000" baseline="1018">
                <a:latin typeface="Avenir Heavy"/>
                <a:ea typeface="Avenir Heavy"/>
                <a:cs typeface="Avenir Heavy"/>
                <a:sym typeface="Avenir Heavy"/>
              </a:rPr>
              <a:t>equality</a:t>
            </a:r>
            <a:r>
              <a:t> </a:t>
            </a:r>
            <a:r>
              <a:rPr sz="4800"/>
              <a:t>is the</a:t>
            </a:r>
          </a:p>
          <a:p>
            <a:pPr algn="l" defTabSz="457200">
              <a:defRPr sz="7000" baseline="1309">
                <a:solidFill>
                  <a:srgbClr val="FFFFFF"/>
                </a:solidFill>
                <a:latin typeface="Avenir Book"/>
                <a:ea typeface="Avenir Book"/>
                <a:cs typeface="Avenir Book"/>
                <a:sym typeface="Avenir Book"/>
              </a:defRPr>
            </a:pPr>
            <a:r>
              <a:rPr sz="6000" baseline="1527"/>
              <a:t>hoped-for end</a:t>
            </a:r>
            <a:r>
              <a:t>,</a:t>
            </a:r>
          </a:p>
          <a:p>
            <a:pPr algn="l" defTabSz="457200">
              <a:defRPr sz="7000" baseline="1309">
                <a:solidFill>
                  <a:srgbClr val="FFFFFF"/>
                </a:solidFill>
                <a:latin typeface="Avenir Book"/>
                <a:ea typeface="Avenir Book"/>
                <a:cs typeface="Avenir Book"/>
                <a:sym typeface="Avenir Book"/>
              </a:defRPr>
            </a:pPr>
            <a:r>
              <a:rPr sz="9000" baseline="1018">
                <a:latin typeface="Avenir Heavy"/>
                <a:ea typeface="Avenir Heavy"/>
                <a:cs typeface="Avenir Heavy"/>
                <a:sym typeface="Avenir Heavy"/>
              </a:rPr>
              <a:t>equity</a:t>
            </a:r>
            <a:r>
              <a:rPr sz="4000" baseline="2291"/>
              <a:t> </a:t>
            </a:r>
            <a:r>
              <a:rPr sz="4800" baseline="2291"/>
              <a:t>is the</a:t>
            </a:r>
            <a:r>
              <a:rPr sz="4800"/>
              <a:t> </a:t>
            </a:r>
          </a:p>
          <a:p>
            <a:pPr algn="l" defTabSz="457200">
              <a:defRPr sz="12000" baseline="763">
                <a:solidFill>
                  <a:srgbClr val="FFFFFF"/>
                </a:solidFill>
                <a:latin typeface="Avenir Book"/>
                <a:ea typeface="Avenir Book"/>
                <a:cs typeface="Avenir Book"/>
                <a:sym typeface="Avenir Book"/>
              </a:defRPr>
            </a:pPr>
            <a:r>
              <a:t>means.  </a:t>
            </a:r>
          </a:p>
        </p:txBody>
      </p:sp>
      <p:sp>
        <p:nvSpPr>
          <p:cNvPr id="251" name="Rectangle"/>
          <p:cNvSpPr/>
          <p:nvPr/>
        </p:nvSpPr>
        <p:spPr>
          <a:xfrm>
            <a:off x="-330200" y="10642600"/>
            <a:ext cx="6322815" cy="1270000"/>
          </a:xfrm>
          <a:prstGeom prst="rect">
            <a:avLst/>
          </a:prstGeom>
          <a:solidFill>
            <a:srgbClr val="C0C0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2" name="NWC-LOGO-HORIZONTAL-REVERSE.png" descr="NWC-LOGO-HORIZONTAL-REVERSE.png"/>
          <p:cNvPicPr>
            <a:picLocks noChangeAspect="1"/>
          </p:cNvPicPr>
          <p:nvPr/>
        </p:nvPicPr>
        <p:blipFill>
          <a:blip r:embed="rId3"/>
          <a:stretch>
            <a:fillRect/>
          </a:stretch>
        </p:blipFill>
        <p:spPr>
          <a:xfrm>
            <a:off x="1902096" y="10639736"/>
            <a:ext cx="3828270" cy="1275728"/>
          </a:xfrm>
          <a:prstGeom prst="rect">
            <a:avLst/>
          </a:prstGeom>
          <a:ln w="12700">
            <a:miter lim="400000"/>
          </a:ln>
        </p:spPr>
      </p:pic>
    </p:spTree>
    <p:extLst>
      <p:ext uri="{BB962C8B-B14F-4D97-AF65-F5344CB8AC3E}">
        <p14:creationId xmlns:p14="http://schemas.microsoft.com/office/powerpoint/2010/main" val="5600719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p:cNvSpPr/>
          <p:nvPr/>
        </p:nvSpPr>
        <p:spPr>
          <a:xfrm>
            <a:off x="-41803" y="-130835"/>
            <a:ext cx="7129924" cy="13977670"/>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0" name="If equality is the…"/>
          <p:cNvSpPr txBox="1"/>
          <p:nvPr/>
        </p:nvSpPr>
        <p:spPr>
          <a:xfrm>
            <a:off x="723062" y="3570816"/>
            <a:ext cx="6186338" cy="65743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457200">
              <a:defRPr sz="4000" baseline="2291">
                <a:solidFill>
                  <a:srgbClr val="FFFFFF"/>
                </a:solidFill>
                <a:latin typeface="Avenir Book"/>
                <a:ea typeface="Avenir Book"/>
                <a:cs typeface="Avenir Book"/>
                <a:sym typeface="Avenir Book"/>
              </a:defRPr>
            </a:pPr>
            <a:r>
              <a:t>If </a:t>
            </a:r>
            <a:r>
              <a:rPr sz="9000" baseline="1018">
                <a:latin typeface="Avenir Heavy"/>
                <a:ea typeface="Avenir Heavy"/>
                <a:cs typeface="Avenir Heavy"/>
                <a:sym typeface="Avenir Heavy"/>
              </a:rPr>
              <a:t>equality</a:t>
            </a:r>
            <a:r>
              <a:t> is the</a:t>
            </a:r>
          </a:p>
          <a:p>
            <a:pPr algn="l" defTabSz="457200">
              <a:defRPr sz="7000" baseline="1309">
                <a:solidFill>
                  <a:srgbClr val="FFFFFF"/>
                </a:solidFill>
                <a:latin typeface="Avenir Book"/>
                <a:ea typeface="Avenir Book"/>
                <a:cs typeface="Avenir Book"/>
                <a:sym typeface="Avenir Book"/>
              </a:defRPr>
            </a:pPr>
            <a:r>
              <a:rPr sz="6000" baseline="1527"/>
              <a:t>hoped-for end</a:t>
            </a:r>
            <a:r>
              <a:t>,</a:t>
            </a:r>
          </a:p>
          <a:p>
            <a:pPr algn="l" defTabSz="457200">
              <a:defRPr sz="7000" baseline="1309">
                <a:solidFill>
                  <a:srgbClr val="FFFFFF"/>
                </a:solidFill>
                <a:latin typeface="Avenir Book"/>
                <a:ea typeface="Avenir Book"/>
                <a:cs typeface="Avenir Book"/>
                <a:sym typeface="Avenir Book"/>
              </a:defRPr>
            </a:pPr>
            <a:r>
              <a:rPr sz="9000" baseline="1018">
                <a:latin typeface="Avenir Heavy"/>
                <a:ea typeface="Avenir Heavy"/>
                <a:cs typeface="Avenir Heavy"/>
                <a:sym typeface="Avenir Heavy"/>
              </a:rPr>
              <a:t>equity</a:t>
            </a:r>
            <a:r>
              <a:rPr sz="4000" baseline="2291"/>
              <a:t> is the</a:t>
            </a:r>
            <a:r>
              <a:t> </a:t>
            </a:r>
          </a:p>
          <a:p>
            <a:pPr algn="l" defTabSz="457200">
              <a:defRPr sz="12000" baseline="763">
                <a:solidFill>
                  <a:srgbClr val="FFFFFF"/>
                </a:solidFill>
                <a:latin typeface="Avenir Book"/>
                <a:ea typeface="Avenir Book"/>
                <a:cs typeface="Avenir Book"/>
                <a:sym typeface="Avenir Book"/>
              </a:defRPr>
            </a:pPr>
            <a:r>
              <a:t>means.  </a:t>
            </a:r>
          </a:p>
        </p:txBody>
      </p:sp>
      <p:sp>
        <p:nvSpPr>
          <p:cNvPr id="251" name="Rectangle"/>
          <p:cNvSpPr/>
          <p:nvPr/>
        </p:nvSpPr>
        <p:spPr>
          <a:xfrm>
            <a:off x="-330200" y="10642600"/>
            <a:ext cx="6322815" cy="1270000"/>
          </a:xfrm>
          <a:prstGeom prst="rect">
            <a:avLst/>
          </a:prstGeom>
          <a:solidFill>
            <a:srgbClr val="C0C0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2" name="NWC-LOGO-HORIZONTAL-REVERSE.png" descr="NWC-LOGO-HORIZONTAL-REVERSE.png"/>
          <p:cNvPicPr>
            <a:picLocks noChangeAspect="1"/>
          </p:cNvPicPr>
          <p:nvPr/>
        </p:nvPicPr>
        <p:blipFill>
          <a:blip r:embed="rId2"/>
          <a:stretch>
            <a:fillRect/>
          </a:stretch>
        </p:blipFill>
        <p:spPr>
          <a:xfrm>
            <a:off x="1902096" y="10639736"/>
            <a:ext cx="3828270" cy="1275728"/>
          </a:xfrm>
          <a:prstGeom prst="rect">
            <a:avLst/>
          </a:prstGeom>
          <a:ln w="12700">
            <a:miter lim="400000"/>
          </a:ln>
        </p:spPr>
      </p:pic>
      <p:pic>
        <p:nvPicPr>
          <p:cNvPr id="3" name="Picture 2" descr="Graphical user interface&#10;&#10;Description automatically generated with medium confidence">
            <a:extLst>
              <a:ext uri="{FF2B5EF4-FFF2-40B4-BE49-F238E27FC236}">
                <a16:creationId xmlns:a16="http://schemas.microsoft.com/office/drawing/2014/main" id="{DA5865D6-28F7-4C08-803D-32D9272D5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397" y="2667000"/>
            <a:ext cx="15753347" cy="8868551"/>
          </a:xfrm>
          <a:prstGeom prst="rect">
            <a:avLst/>
          </a:prstGeom>
        </p:spPr>
      </p:pic>
    </p:spTree>
    <p:extLst>
      <p:ext uri="{BB962C8B-B14F-4D97-AF65-F5344CB8AC3E}">
        <p14:creationId xmlns:p14="http://schemas.microsoft.com/office/powerpoint/2010/main" val="7349980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Rectangle"/>
          <p:cNvSpPr/>
          <p:nvPr/>
        </p:nvSpPr>
        <p:spPr>
          <a:xfrm>
            <a:off x="-1" y="0"/>
            <a:ext cx="24384001"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879" name="Group"/>
          <p:cNvGrpSpPr/>
          <p:nvPr/>
        </p:nvGrpSpPr>
        <p:grpSpPr>
          <a:xfrm>
            <a:off x="583191" y="1686291"/>
            <a:ext cx="10363808" cy="10089418"/>
            <a:chOff x="0" y="0"/>
            <a:chExt cx="10363807" cy="10089416"/>
          </a:xfrm>
        </p:grpSpPr>
        <p:pic>
          <p:nvPicPr>
            <p:cNvPr id="877" name="noun_intersection_3095245.png" descr="noun_intersection_3095245.png"/>
            <p:cNvPicPr>
              <a:picLocks noChangeAspect="1"/>
            </p:cNvPicPr>
            <p:nvPr/>
          </p:nvPicPr>
          <p:blipFill>
            <a:blip r:embed="rId2"/>
            <a:srcRect l="17717" t="18003" r="17328" b="18762"/>
            <a:stretch>
              <a:fillRect/>
            </a:stretch>
          </p:blipFill>
          <p:spPr>
            <a:xfrm>
              <a:off x="0" y="0"/>
              <a:ext cx="10363808" cy="10089417"/>
            </a:xfrm>
            <a:prstGeom prst="rect">
              <a:avLst/>
            </a:prstGeom>
            <a:ln w="12700" cap="flat">
              <a:noFill/>
              <a:miter lim="400000"/>
            </a:ln>
            <a:effectLst/>
          </p:spPr>
        </p:pic>
        <p:sp>
          <p:nvSpPr>
            <p:cNvPr id="878" name="Rectangle"/>
            <p:cNvSpPr/>
            <p:nvPr/>
          </p:nvSpPr>
          <p:spPr>
            <a:xfrm>
              <a:off x="436520" y="3903259"/>
              <a:ext cx="9204241" cy="2282899"/>
            </a:xfrm>
            <a:prstGeom prst="rect">
              <a:avLst/>
            </a:prstGeom>
            <a:solidFill>
              <a:srgbClr val="863476"/>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880" name="Intersectionality"/>
          <p:cNvSpPr txBox="1"/>
          <p:nvPr/>
        </p:nvSpPr>
        <p:spPr>
          <a:xfrm>
            <a:off x="-537435" y="5927540"/>
            <a:ext cx="12605059" cy="16069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lstStyle/>
          <a:p>
            <a:pPr algn="ctr" defTabSz="457200">
              <a:defRPr sz="9000" baseline="853">
                <a:solidFill>
                  <a:srgbClr val="FFFFFF"/>
                </a:solidFill>
                <a:latin typeface="Aharoni Bold"/>
                <a:ea typeface="Aharoni Bold"/>
                <a:cs typeface="Aharoni Bold"/>
                <a:sym typeface="Aharoni Bold"/>
              </a:defRPr>
            </a:pPr>
            <a:r>
              <a:rPr>
                <a:latin typeface="Aharoni"/>
              </a:rPr>
              <a:t>Intersectionality</a:t>
            </a:r>
            <a:r>
              <a:rPr lang="en-US">
                <a:latin typeface="Aharoni"/>
              </a:rPr>
              <a:t> </a:t>
            </a:r>
            <a:endParaRPr lang="en-US">
              <a:solidFill>
                <a:srgbClr val="000000"/>
              </a:solidFill>
              <a:latin typeface="Aharoni"/>
            </a:endParaRPr>
          </a:p>
        </p:txBody>
      </p:sp>
      <p:sp>
        <p:nvSpPr>
          <p:cNvPr id="881" name="Rounded Rectangle"/>
          <p:cNvSpPr/>
          <p:nvPr/>
        </p:nvSpPr>
        <p:spPr>
          <a:xfrm>
            <a:off x="12088737" y="2116234"/>
            <a:ext cx="9457321" cy="9229532"/>
          </a:xfrm>
          <a:prstGeom prst="roundRect">
            <a:avLst>
              <a:gd name="adj" fmla="val 1926"/>
            </a:avLst>
          </a:prstGeom>
          <a:solidFill>
            <a:srgbClr val="C0C0C0"/>
          </a:solidFill>
          <a:ln w="12700">
            <a:miter lim="400000"/>
          </a:ln>
          <a:effectLst>
            <a:outerShdw blurRad="12700" dist="280785" dir="2224321" rotWithShape="0">
              <a:srgbClr val="FFFFFF"/>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2" name="The concept that people can be subject to multiple systems of oppression that intersect and interact with each other, coined by legal scholar Kimberlé Crenshaw."/>
          <p:cNvSpPr txBox="1"/>
          <p:nvPr/>
        </p:nvSpPr>
        <p:spPr>
          <a:xfrm>
            <a:off x="13265842" y="3448049"/>
            <a:ext cx="7993958" cy="65659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4000">
                <a:solidFill>
                  <a:srgbClr val="FFFFFF"/>
                </a:solidFill>
                <a:latin typeface="Avenir Book"/>
                <a:ea typeface="Avenir Book"/>
                <a:cs typeface="Avenir Book"/>
                <a:sym typeface="Avenir Book"/>
              </a:defRPr>
            </a:lvl1pPr>
          </a:lstStyle>
          <a:p>
            <a:r>
              <a:rPr sz="6000">
                <a:solidFill>
                  <a:srgbClr val="660066"/>
                </a:solidFill>
              </a:rPr>
              <a:t>The concept that people can be subject to multiple systems of oppression that intersect and interact with each other, coined by legal scholar </a:t>
            </a:r>
            <a:r>
              <a:rPr sz="6000" err="1">
                <a:solidFill>
                  <a:srgbClr val="660066"/>
                </a:solidFill>
              </a:rPr>
              <a:t>Kimberlé</a:t>
            </a:r>
            <a:r>
              <a:rPr sz="6000">
                <a:solidFill>
                  <a:srgbClr val="660066"/>
                </a:solidFill>
              </a:rPr>
              <a:t> Crenshaw.</a:t>
            </a:r>
          </a:p>
        </p:txBody>
      </p:sp>
      <p:pic>
        <p:nvPicPr>
          <p:cNvPr id="883" name="NWC-LOGO-HORIZONTAL-REVERSE.png" descr="NWC-LOGO-HORIZONTAL-REVERSE.png"/>
          <p:cNvPicPr>
            <a:picLocks noChangeAspect="1"/>
          </p:cNvPicPr>
          <p:nvPr/>
        </p:nvPicPr>
        <p:blipFill>
          <a:blip r:embed="rId3"/>
          <a:stretch>
            <a:fillRect/>
          </a:stretch>
        </p:blipFill>
        <p:spPr>
          <a:xfrm>
            <a:off x="19833581" y="11883991"/>
            <a:ext cx="4145232" cy="1381353"/>
          </a:xfrm>
          <a:prstGeom prst="rect">
            <a:avLst/>
          </a:prstGeom>
          <a:ln w="12700">
            <a:miter lim="400000"/>
          </a:ln>
        </p:spPr>
      </p:pic>
    </p:spTree>
    <p:extLst>
      <p:ext uri="{BB962C8B-B14F-4D97-AF65-F5344CB8AC3E}">
        <p14:creationId xmlns:p14="http://schemas.microsoft.com/office/powerpoint/2010/main" val="33283656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B92504E-427B-404B-A98B-7F6F8E0ADAA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6735032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low confidence">
            <a:extLst>
              <a:ext uri="{FF2B5EF4-FFF2-40B4-BE49-F238E27FC236}">
                <a16:creationId xmlns:a16="http://schemas.microsoft.com/office/drawing/2014/main" id="{7E5E094F-A93F-4A22-8BE6-6DCF101A5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2416155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25AC63B0-9074-4381-B483-EDF566B0AF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453984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09D6F07-B458-4C32-A950-457B6878735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34794342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238" name="Rectangle"/>
          <p:cNvSpPr/>
          <p:nvPr/>
        </p:nvSpPr>
        <p:spPr>
          <a:xfrm>
            <a:off x="-41803" y="-100531"/>
            <a:ext cx="24467606" cy="2618966"/>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9" name="Courageous Conversations Require"/>
          <p:cNvSpPr txBox="1"/>
          <p:nvPr/>
        </p:nvSpPr>
        <p:spPr>
          <a:xfrm>
            <a:off x="826859" y="948392"/>
            <a:ext cx="17257354"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lvl1pPr algn="l" defTabSz="2438337">
              <a:defRPr sz="8000" baseline="9999">
                <a:solidFill>
                  <a:srgbClr val="FFFFFF"/>
                </a:solidFill>
                <a:latin typeface="Aharoni Bold"/>
                <a:ea typeface="Aharoni Bold"/>
                <a:cs typeface="Aharoni Bold"/>
                <a:sym typeface="Aharoni Bold"/>
              </a:defRPr>
            </a:lvl1pPr>
          </a:lstStyle>
          <a:p>
            <a:r>
              <a:rPr sz="9600">
                <a:latin typeface="Aharoni"/>
              </a:rPr>
              <a:t>Courageous Conversations Require</a:t>
            </a:r>
            <a:endParaRPr lang="en-US" sz="9600">
              <a:latin typeface="Aharoni"/>
            </a:endParaRPr>
          </a:p>
        </p:txBody>
      </p:sp>
      <p:pic>
        <p:nvPicPr>
          <p:cNvPr id="240"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
        <p:nvSpPr>
          <p:cNvPr id="241" name="Choose courage over comfort – lean into your vulnerability…"/>
          <p:cNvSpPr txBox="1"/>
          <p:nvPr/>
        </p:nvSpPr>
        <p:spPr>
          <a:xfrm>
            <a:off x="1524000" y="3098647"/>
            <a:ext cx="17678840" cy="65146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lang="en-US" sz="6000" dirty="0">
                <a:latin typeface="Avenir Book"/>
              </a:rPr>
              <a:t>Choose courage over comfort (lean into vulnerability)</a:t>
            </a: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dirty="0">
                <a:latin typeface="Avenir Book"/>
              </a:rPr>
              <a:t>Value the learning environment – </a:t>
            </a:r>
            <a:r>
              <a:rPr sz="6000" dirty="0">
                <a:latin typeface="Avenir Book"/>
                <a:ea typeface="Avenir Heavy"/>
                <a:cs typeface="Avenir Heavy"/>
                <a:sym typeface="Avenir Heavy"/>
              </a:rPr>
              <a:t>safe space</a:t>
            </a:r>
            <a:r>
              <a:rPr sz="6000" dirty="0">
                <a:latin typeface="Avenir Book"/>
              </a:rPr>
              <a:t> for sharing and questioning</a:t>
            </a:r>
            <a:endParaRPr sz="6000" dirty="0">
              <a:solidFill>
                <a:srgbClr val="000000">
                  <a:alpha val="84705"/>
                </a:srgbClr>
              </a:solidFill>
              <a:latin typeface="Avenir Book"/>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dirty="0">
                <a:latin typeface="Avenir Book"/>
              </a:rPr>
              <a:t>Speak for self</a:t>
            </a:r>
            <a:r>
              <a:rPr sz="6000" dirty="0">
                <a:solidFill>
                  <a:srgbClr val="000000">
                    <a:alpha val="84705"/>
                  </a:srgbClr>
                </a:solidFill>
                <a:latin typeface="Avenir Book"/>
              </a:rPr>
              <a:t> </a:t>
            </a:r>
            <a:endParaRPr sz="6000" dirty="0">
              <a:solidFill>
                <a:srgbClr val="000000">
                  <a:alpha val="84705"/>
                </a:srgbClr>
              </a:solidFill>
              <a:latin typeface="Avenir Book"/>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dirty="0">
                <a:latin typeface="Avenir Book"/>
              </a:rPr>
              <a:t>Embrace </a:t>
            </a:r>
            <a:r>
              <a:rPr sz="6000" dirty="0">
                <a:latin typeface="Avenir Book"/>
                <a:ea typeface="Avenir Heavy"/>
                <a:cs typeface="Avenir Heavy"/>
                <a:sym typeface="Avenir Heavy"/>
              </a:rPr>
              <a:t>teachable</a:t>
            </a:r>
            <a:r>
              <a:rPr sz="6000" dirty="0">
                <a:latin typeface="Avenir Book"/>
              </a:rPr>
              <a:t> moments</a:t>
            </a:r>
            <a:r>
              <a:rPr sz="6000" dirty="0">
                <a:solidFill>
                  <a:srgbClr val="000000">
                    <a:alpha val="84705"/>
                  </a:srgbClr>
                </a:solidFill>
                <a:latin typeface="Avenir Book"/>
              </a:rPr>
              <a:t> </a:t>
            </a:r>
            <a:endParaRPr sz="6000" dirty="0">
              <a:solidFill>
                <a:srgbClr val="000000">
                  <a:alpha val="84705"/>
                </a:srgbClr>
              </a:solidFill>
              <a:latin typeface="Avenir Book"/>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dirty="0">
                <a:latin typeface="Avenir Book"/>
              </a:rPr>
              <a:t>Accept grace and extend grace (assume positive intent)</a:t>
            </a:r>
            <a:r>
              <a:rPr sz="6000" dirty="0">
                <a:solidFill>
                  <a:srgbClr val="000000">
                    <a:alpha val="84705"/>
                  </a:srgbClr>
                </a:solidFill>
                <a:latin typeface="Avenir Book"/>
              </a:rPr>
              <a:t> </a:t>
            </a:r>
            <a:endParaRPr sz="6000" dirty="0">
              <a:solidFill>
                <a:srgbClr val="000000">
                  <a:alpha val="84705"/>
                </a:srgbClr>
              </a:solidFill>
              <a:latin typeface="Avenir Book"/>
              <a:ea typeface="Arial"/>
              <a:cs typeface="Arial"/>
              <a:sym typeface="Arial"/>
            </a:endParaRPr>
          </a:p>
        </p:txBody>
      </p:sp>
    </p:spTree>
    <p:extLst>
      <p:ext uri="{BB962C8B-B14F-4D97-AF65-F5344CB8AC3E}">
        <p14:creationId xmlns:p14="http://schemas.microsoft.com/office/powerpoint/2010/main" val="218578101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1C73DD3-E433-45E5-9863-34213ECEC73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12390329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screenshot&#10;&#10;Description automatically generated">
            <a:extLst>
              <a:ext uri="{FF2B5EF4-FFF2-40B4-BE49-F238E27FC236}">
                <a16:creationId xmlns:a16="http://schemas.microsoft.com/office/drawing/2014/main" id="{4F6FE4D0-4E27-41D5-B2E5-FB628A22A5E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spTree>
    <p:extLst>
      <p:ext uri="{BB962C8B-B14F-4D97-AF65-F5344CB8AC3E}">
        <p14:creationId xmlns:p14="http://schemas.microsoft.com/office/powerpoint/2010/main" val="24052779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p:cNvSpPr/>
          <p:nvPr/>
        </p:nvSpPr>
        <p:spPr>
          <a:xfrm>
            <a:off x="-212225" y="-62432"/>
            <a:ext cx="24585152" cy="13840864"/>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Check In"/>
          <p:cNvSpPr txBox="1"/>
          <p:nvPr/>
        </p:nvSpPr>
        <p:spPr>
          <a:xfrm>
            <a:off x="11018295" y="4612458"/>
            <a:ext cx="12894230" cy="52322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defRPr sz="25000" baseline="13439">
                <a:solidFill>
                  <a:srgbClr val="FFFFFF"/>
                </a:solidFill>
                <a:latin typeface="Aharoni Bold"/>
                <a:ea typeface="Aharoni Bold"/>
                <a:cs typeface="Aharoni Bold"/>
                <a:sym typeface="Aharoni Bold"/>
              </a:defRPr>
            </a:lvl1pPr>
          </a:lstStyle>
          <a:p>
            <a:r>
              <a:rPr>
                <a:latin typeface="Aharoni"/>
              </a:rPr>
              <a:t>Check In</a:t>
            </a:r>
            <a:endParaRPr lang="en-US">
              <a:latin typeface="Aharoni"/>
            </a:endParaRPr>
          </a:p>
          <a:p>
            <a:r>
              <a:rPr lang="en-US">
                <a:latin typeface="Aharoni"/>
              </a:rPr>
              <a:t>BREAKOUT</a:t>
            </a:r>
          </a:p>
        </p:txBody>
      </p:sp>
      <p:sp>
        <p:nvSpPr>
          <p:cNvPr id="176" name="Rectangle"/>
          <p:cNvSpPr/>
          <p:nvPr/>
        </p:nvSpPr>
        <p:spPr>
          <a:xfrm>
            <a:off x="480895" y="430771"/>
            <a:ext cx="23422210" cy="12854458"/>
          </a:xfrm>
          <a:prstGeom prst="rect">
            <a:avLst/>
          </a:prstGeom>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Rectangle"/>
          <p:cNvSpPr/>
          <p:nvPr/>
        </p:nvSpPr>
        <p:spPr>
          <a:xfrm>
            <a:off x="18882333" y="12519884"/>
            <a:ext cx="4165728" cy="1076685"/>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8" name="NWC-LOGO-HORIZONTAL-REVERSE.png" descr="NWC-LOGO-HORIZONTAL-REVERSE.png"/>
          <p:cNvPicPr>
            <a:picLocks noChangeAspect="1"/>
          </p:cNvPicPr>
          <p:nvPr/>
        </p:nvPicPr>
        <p:blipFill>
          <a:blip r:embed="rId2"/>
          <a:stretch>
            <a:fillRect/>
          </a:stretch>
        </p:blipFill>
        <p:spPr>
          <a:xfrm>
            <a:off x="19180940" y="12532083"/>
            <a:ext cx="3568516" cy="1189169"/>
          </a:xfrm>
          <a:prstGeom prst="rect">
            <a:avLst/>
          </a:prstGeom>
          <a:ln w="12700">
            <a:miter lim="400000"/>
          </a:ln>
        </p:spPr>
      </p:pic>
      <p:pic>
        <p:nvPicPr>
          <p:cNvPr id="179" name="noun_Check_2742243.png" descr="noun_Check_2742243.png"/>
          <p:cNvPicPr>
            <a:picLocks noChangeAspect="1"/>
          </p:cNvPicPr>
          <p:nvPr/>
        </p:nvPicPr>
        <p:blipFill>
          <a:blip r:embed="rId3"/>
          <a:stretch>
            <a:fillRect/>
          </a:stretch>
        </p:blipFill>
        <p:spPr>
          <a:xfrm>
            <a:off x="4336713" y="3676997"/>
            <a:ext cx="6362006" cy="6362006"/>
          </a:xfrm>
          <a:prstGeom prst="rect">
            <a:avLst/>
          </a:prstGeom>
          <a:ln w="12700">
            <a:miter lim="400000"/>
          </a:ln>
        </p:spPr>
      </p:pic>
    </p:spTree>
    <p:extLst>
      <p:ext uri="{BB962C8B-B14F-4D97-AF65-F5344CB8AC3E}">
        <p14:creationId xmlns:p14="http://schemas.microsoft.com/office/powerpoint/2010/main" val="8801469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NWC-2019-PPT-Template-0113.jpg" descr="NWC-2019-PPT-Template-0113.jpg">
            <a:extLst>
              <a:ext uri="{FF2B5EF4-FFF2-40B4-BE49-F238E27FC236}">
                <a16:creationId xmlns:a16="http://schemas.microsoft.com/office/drawing/2014/main" id="{66EEA115-F819-4E62-9430-986DE1211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1">
            <a:extLst>
              <a:ext uri="{FF2B5EF4-FFF2-40B4-BE49-F238E27FC236}">
                <a16:creationId xmlns:a16="http://schemas.microsoft.com/office/drawing/2014/main" id="{7E35E0F9-5AF9-48A1-8BE8-8E71491ECBE8}"/>
              </a:ext>
            </a:extLst>
          </p:cNvPr>
          <p:cNvSpPr txBox="1">
            <a:spLocks noChangeArrowheads="1"/>
          </p:cNvSpPr>
          <p:nvPr/>
        </p:nvSpPr>
        <p:spPr bwMode="auto">
          <a:xfrm>
            <a:off x="469900" y="2971800"/>
            <a:ext cx="238887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n-US" altLang="en-US" sz="15000" dirty="0">
                <a:solidFill>
                  <a:schemeClr val="bg1"/>
                </a:solidFill>
                <a:latin typeface="Adobe Devanagari" pitchFamily="18" charset="0"/>
                <a:ea typeface="Adobe Devanagari" pitchFamily="18" charset="0"/>
                <a:cs typeface="Adobe Devanagari" pitchFamily="18" charset="0"/>
              </a:rPr>
              <a:t>How might you apply what </a:t>
            </a:r>
          </a:p>
          <a:p>
            <a:pPr algn="ctr"/>
            <a:r>
              <a:rPr lang="en-US" altLang="en-US" sz="15000" dirty="0">
                <a:solidFill>
                  <a:schemeClr val="bg1"/>
                </a:solidFill>
                <a:latin typeface="Adobe Devanagari" pitchFamily="18" charset="0"/>
                <a:ea typeface="Adobe Devanagari" pitchFamily="18" charset="0"/>
                <a:cs typeface="Adobe Devanagari" pitchFamily="18" charset="0"/>
              </a:rPr>
              <a:t>you learned from this exercise </a:t>
            </a:r>
          </a:p>
          <a:p>
            <a:pPr algn="ctr"/>
            <a:r>
              <a:rPr lang="en-US" altLang="en-US" sz="15000" dirty="0">
                <a:solidFill>
                  <a:schemeClr val="bg1"/>
                </a:solidFill>
                <a:latin typeface="Adobe Devanagari" pitchFamily="18" charset="0"/>
                <a:ea typeface="Adobe Devanagari" pitchFamily="18" charset="0"/>
                <a:cs typeface="Adobe Devanagari" pitchFamily="18" charset="0"/>
              </a:rPr>
              <a:t>to your leadership? </a:t>
            </a:r>
          </a:p>
        </p:txBody>
      </p:sp>
    </p:spTree>
    <p:extLst>
      <p:ext uri="{BB962C8B-B14F-4D97-AF65-F5344CB8AC3E}">
        <p14:creationId xmlns:p14="http://schemas.microsoft.com/office/powerpoint/2010/main" val="185059480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p:cNvSpPr/>
          <p:nvPr/>
        </p:nvSpPr>
        <p:spPr>
          <a:xfrm>
            <a:off x="-1" y="-1"/>
            <a:ext cx="24384001" cy="13716001"/>
          </a:xfrm>
          <a:prstGeom prst="rect">
            <a:avLst/>
          </a:prstGeom>
          <a:solidFill>
            <a:srgbClr val="D6D6D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1" name="Triangle"/>
          <p:cNvSpPr/>
          <p:nvPr/>
        </p:nvSpPr>
        <p:spPr>
          <a:xfrm>
            <a:off x="-5947" y="-43756"/>
            <a:ext cx="8890001" cy="889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close/>
              </a:path>
            </a:pathLst>
          </a:cu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2" name="Shifting the…"/>
          <p:cNvSpPr txBox="1"/>
          <p:nvPr/>
        </p:nvSpPr>
        <p:spPr>
          <a:xfrm>
            <a:off x="854434" y="960536"/>
            <a:ext cx="4212692" cy="19492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defRPr sz="6000">
                <a:solidFill>
                  <a:srgbClr val="FFFFFF"/>
                </a:solidFill>
                <a:latin typeface="Aharoni Bold"/>
                <a:ea typeface="Aharoni Bold"/>
                <a:cs typeface="Aharoni Bold"/>
                <a:sym typeface="Aharoni Bold"/>
              </a:defRPr>
            </a:pPr>
            <a:r>
              <a:rPr>
                <a:latin typeface="Aharoni"/>
              </a:rPr>
              <a:t>Shifting the</a:t>
            </a:r>
            <a:endParaRPr lang="en-US">
              <a:latin typeface="Aharoni"/>
            </a:endParaRPr>
          </a:p>
          <a:p>
            <a:pPr algn="l">
              <a:defRPr sz="6000">
                <a:solidFill>
                  <a:srgbClr val="FFFFFF"/>
                </a:solidFill>
                <a:latin typeface="Aharoni Bold"/>
                <a:ea typeface="Aharoni Bold"/>
                <a:cs typeface="Aharoni Bold"/>
                <a:sym typeface="Aharoni Bold"/>
              </a:defRPr>
            </a:pPr>
            <a:r>
              <a:rPr>
                <a:latin typeface="Aharoni"/>
              </a:rPr>
              <a:t>Paradigm</a:t>
            </a:r>
          </a:p>
        </p:txBody>
      </p:sp>
      <p:sp>
        <p:nvSpPr>
          <p:cNvPr id="353" name="Rounded Rectangle"/>
          <p:cNvSpPr/>
          <p:nvPr/>
        </p:nvSpPr>
        <p:spPr>
          <a:xfrm>
            <a:off x="9493609" y="2053825"/>
            <a:ext cx="5191099" cy="2913146"/>
          </a:xfrm>
          <a:prstGeom prst="roundRect">
            <a:avLst>
              <a:gd name="adj" fmla="val 6539"/>
            </a:avLst>
          </a:prstGeom>
          <a:solidFill>
            <a:srgbClr val="863476"/>
          </a:solidFill>
          <a:ln w="12700">
            <a:miter lim="400000"/>
          </a:ln>
          <a:effectLst>
            <a:outerShdw blurRad="12700" dist="212502" dir="2880000" rotWithShape="0">
              <a:srgbClr val="FFFFFF"/>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4" name="Rounded Rectangle"/>
          <p:cNvSpPr/>
          <p:nvPr/>
        </p:nvSpPr>
        <p:spPr>
          <a:xfrm>
            <a:off x="4669149" y="8739955"/>
            <a:ext cx="5191099" cy="2913146"/>
          </a:xfrm>
          <a:prstGeom prst="roundRect">
            <a:avLst>
              <a:gd name="adj" fmla="val 6539"/>
            </a:avLst>
          </a:prstGeom>
          <a:solidFill>
            <a:srgbClr val="863476"/>
          </a:solidFill>
          <a:ln w="12700">
            <a:miter lim="400000"/>
          </a:ln>
          <a:effectLst>
            <a:outerShdw blurRad="12700" dist="212502" dir="2880000" rotWithShape="0">
              <a:srgbClr val="FFFFFF"/>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5" name="Rounded Rectangle"/>
          <p:cNvSpPr/>
          <p:nvPr/>
        </p:nvSpPr>
        <p:spPr>
          <a:xfrm>
            <a:off x="14318068" y="8749029"/>
            <a:ext cx="5191099" cy="2913146"/>
          </a:xfrm>
          <a:prstGeom prst="roundRect">
            <a:avLst>
              <a:gd name="adj" fmla="val 6539"/>
            </a:avLst>
          </a:prstGeom>
          <a:solidFill>
            <a:srgbClr val="863476"/>
          </a:solidFill>
          <a:ln w="12700">
            <a:miter lim="400000"/>
          </a:ln>
          <a:effectLst>
            <a:outerShdw blurRad="12700" dist="212502" dir="2880000" rotWithShape="0">
              <a:srgbClr val="FFFFFF"/>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6" name="Experience…"/>
          <p:cNvSpPr txBox="1"/>
          <p:nvPr/>
        </p:nvSpPr>
        <p:spPr>
          <a:xfrm>
            <a:off x="10105575" y="2804215"/>
            <a:ext cx="3967167" cy="13978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ctr" defTabSz="2438337">
              <a:spcBef>
                <a:spcPts val="1700"/>
              </a:spcBef>
              <a:defRPr sz="3500">
                <a:solidFill>
                  <a:srgbClr val="FFFFFF"/>
                </a:solidFill>
                <a:latin typeface="Aharoni Bold"/>
                <a:ea typeface="Aharoni Bold"/>
                <a:cs typeface="Aharoni Bold"/>
                <a:sym typeface="Aharoni Bold"/>
              </a:defRPr>
            </a:pPr>
            <a:r>
              <a:rPr>
                <a:latin typeface="Aharoni"/>
                <a:cs typeface="Aharoni"/>
              </a:rPr>
              <a:t>Diversity, Equity</a:t>
            </a:r>
          </a:p>
          <a:p>
            <a:pPr algn="ctr" defTabSz="2438337">
              <a:spcBef>
                <a:spcPts val="1700"/>
              </a:spcBef>
              <a:defRPr sz="3500">
                <a:solidFill>
                  <a:srgbClr val="FFFFFF"/>
                </a:solidFill>
                <a:latin typeface="Aharoni Bold"/>
                <a:ea typeface="Aharoni Bold"/>
                <a:cs typeface="Aharoni Bold"/>
                <a:sym typeface="Aharoni Bold"/>
              </a:defRPr>
            </a:pPr>
            <a:r>
              <a:rPr>
                <a:latin typeface="Aharoni"/>
                <a:cs typeface="Aharoni"/>
              </a:rPr>
              <a:t>and Inclusion</a:t>
            </a:r>
          </a:p>
        </p:txBody>
      </p:sp>
      <p:sp>
        <p:nvSpPr>
          <p:cNvPr id="357" name="Line"/>
          <p:cNvSpPr/>
          <p:nvPr/>
        </p:nvSpPr>
        <p:spPr>
          <a:xfrm flipV="1">
            <a:off x="6979409" y="5395767"/>
            <a:ext cx="2915392" cy="2915392"/>
          </a:xfrm>
          <a:prstGeom prst="line">
            <a:avLst/>
          </a:prstGeom>
          <a:ln w="127000">
            <a:solidFill>
              <a:srgbClr val="330065"/>
            </a:solidFill>
            <a:miter lim="400000"/>
            <a:headEnd type="triangle"/>
            <a:tailEnd type="triangle"/>
          </a:ln>
        </p:spPr>
        <p:txBody>
          <a:bodyPr lIns="50800" tIns="50800" rIns="50800" bIns="50800" anchor="ctr"/>
          <a:lstStyle/>
          <a:p>
            <a:endParaRPr/>
          </a:p>
        </p:txBody>
      </p:sp>
      <p:sp>
        <p:nvSpPr>
          <p:cNvPr id="358" name="Line"/>
          <p:cNvSpPr/>
          <p:nvPr/>
        </p:nvSpPr>
        <p:spPr>
          <a:xfrm flipH="1" flipV="1">
            <a:off x="14056887" y="5404841"/>
            <a:ext cx="3103328" cy="2897244"/>
          </a:xfrm>
          <a:prstGeom prst="line">
            <a:avLst/>
          </a:prstGeom>
          <a:ln w="127000">
            <a:solidFill>
              <a:srgbClr val="330065"/>
            </a:solidFill>
            <a:miter lim="400000"/>
            <a:headEnd type="triangle"/>
            <a:tailEnd type="triangle"/>
          </a:ln>
        </p:spPr>
        <p:txBody>
          <a:bodyPr lIns="50800" tIns="50800" rIns="50800" bIns="50800" anchor="ctr"/>
          <a:lstStyle/>
          <a:p>
            <a:endParaRPr/>
          </a:p>
        </p:txBody>
      </p:sp>
      <p:sp>
        <p:nvSpPr>
          <p:cNvPr id="359" name="Line"/>
          <p:cNvSpPr/>
          <p:nvPr/>
        </p:nvSpPr>
        <p:spPr>
          <a:xfrm>
            <a:off x="10537494" y="10648508"/>
            <a:ext cx="3103328" cy="1"/>
          </a:xfrm>
          <a:prstGeom prst="line">
            <a:avLst/>
          </a:prstGeom>
          <a:ln w="127000">
            <a:solidFill>
              <a:srgbClr val="330065"/>
            </a:solidFill>
            <a:miter lim="400000"/>
            <a:headEnd type="triangle"/>
            <a:tailEnd type="triangle"/>
          </a:ln>
        </p:spPr>
        <p:txBody>
          <a:bodyPr lIns="50800" tIns="50800" rIns="50800" bIns="50800" anchor="ctr"/>
          <a:lstStyle/>
          <a:p>
            <a:endParaRPr/>
          </a:p>
        </p:txBody>
      </p:sp>
      <p:sp>
        <p:nvSpPr>
          <p:cNvPr id="360" name="Experience…"/>
          <p:cNvSpPr txBox="1"/>
          <p:nvPr/>
        </p:nvSpPr>
        <p:spPr>
          <a:xfrm>
            <a:off x="14930034" y="9875928"/>
            <a:ext cx="3967167" cy="641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spcBef>
                <a:spcPts val="1700"/>
              </a:spcBef>
              <a:defRPr sz="3500">
                <a:solidFill>
                  <a:srgbClr val="FFFFFF"/>
                </a:solidFill>
                <a:latin typeface="Aharoni Bold"/>
                <a:ea typeface="Aharoni Bold"/>
                <a:cs typeface="Aharoni Bold"/>
                <a:sym typeface="Aharoni Bold"/>
              </a:defRPr>
            </a:lvl1pPr>
          </a:lstStyle>
          <a:p>
            <a:pPr algn="ctr"/>
            <a:r>
              <a:rPr>
                <a:latin typeface="Aharoni"/>
                <a:cs typeface="Aharoni"/>
              </a:rPr>
              <a:t>Opportunity</a:t>
            </a:r>
          </a:p>
        </p:txBody>
      </p:sp>
      <p:sp>
        <p:nvSpPr>
          <p:cNvPr id="361" name="Experience…"/>
          <p:cNvSpPr txBox="1"/>
          <p:nvPr/>
        </p:nvSpPr>
        <p:spPr>
          <a:xfrm>
            <a:off x="5281115" y="9875928"/>
            <a:ext cx="3967167" cy="641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spcBef>
                <a:spcPts val="1700"/>
              </a:spcBef>
              <a:defRPr sz="3500">
                <a:solidFill>
                  <a:srgbClr val="FFFFFF"/>
                </a:solidFill>
                <a:latin typeface="Aharoni Bold"/>
                <a:ea typeface="Aharoni Bold"/>
                <a:cs typeface="Aharoni Bold"/>
                <a:sym typeface="Aharoni Bold"/>
              </a:defRPr>
            </a:lvl1pPr>
          </a:lstStyle>
          <a:p>
            <a:pPr algn="ctr"/>
            <a:r>
              <a:rPr>
                <a:latin typeface="Aharoni"/>
                <a:cs typeface="Aharoni"/>
              </a:rPr>
              <a:t>Obligation</a:t>
            </a:r>
          </a:p>
        </p:txBody>
      </p:sp>
      <p:sp>
        <p:nvSpPr>
          <p:cNvPr id="362" name="Experience…"/>
          <p:cNvSpPr txBox="1"/>
          <p:nvPr/>
        </p:nvSpPr>
        <p:spPr>
          <a:xfrm>
            <a:off x="3748088" y="5928317"/>
            <a:ext cx="3967167" cy="13336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spcBef>
                <a:spcPts val="1700"/>
              </a:spcBef>
              <a:defRPr sz="3500">
                <a:solidFill>
                  <a:srgbClr val="330065"/>
                </a:solidFill>
                <a:latin typeface="Avenir Book"/>
                <a:ea typeface="Avenir Book"/>
                <a:cs typeface="Avenir Book"/>
                <a:sym typeface="Avenir Book"/>
              </a:defRPr>
            </a:lvl1pPr>
          </a:lstStyle>
          <a:p>
            <a:pPr algn="ctr"/>
            <a:r>
              <a:rPr sz="4000"/>
              <a:t>What we should do to advance DEI </a:t>
            </a:r>
          </a:p>
        </p:txBody>
      </p:sp>
      <p:sp>
        <p:nvSpPr>
          <p:cNvPr id="363" name="Experience…"/>
          <p:cNvSpPr txBox="1"/>
          <p:nvPr/>
        </p:nvSpPr>
        <p:spPr>
          <a:xfrm>
            <a:off x="16668745" y="5620541"/>
            <a:ext cx="3967167" cy="19492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spcBef>
                <a:spcPts val="1700"/>
              </a:spcBef>
              <a:defRPr sz="3500">
                <a:solidFill>
                  <a:srgbClr val="330065"/>
                </a:solidFill>
                <a:latin typeface="Avenir Book"/>
                <a:ea typeface="Avenir Book"/>
                <a:cs typeface="Avenir Book"/>
                <a:sym typeface="Avenir Book"/>
              </a:defRPr>
            </a:lvl1pPr>
          </a:lstStyle>
          <a:p>
            <a:pPr algn="ctr"/>
            <a:r>
              <a:rPr sz="4000"/>
              <a:t>What DEI can do to advance our organization</a:t>
            </a:r>
          </a:p>
        </p:txBody>
      </p:sp>
      <p:pic>
        <p:nvPicPr>
          <p:cNvPr id="364" name="NWC-LOGO-HORIZONTAL.png" descr="NWC-LOGO-HORIZONTAL.png"/>
          <p:cNvPicPr>
            <a:picLocks noChangeAspect="1"/>
          </p:cNvPicPr>
          <p:nvPr/>
        </p:nvPicPr>
        <p:blipFill>
          <a:blip r:embed="rId2"/>
          <a:stretch>
            <a:fillRect/>
          </a:stretch>
        </p:blipFill>
        <p:spPr>
          <a:xfrm>
            <a:off x="20289256" y="11862389"/>
            <a:ext cx="3481797" cy="1160270"/>
          </a:xfrm>
          <a:prstGeom prst="rect">
            <a:avLst/>
          </a:prstGeom>
          <a:ln w="12700">
            <a:miter lim="400000"/>
          </a:ln>
        </p:spPr>
      </p:pic>
    </p:spTree>
    <p:extLst>
      <p:ext uri="{BB962C8B-B14F-4D97-AF65-F5344CB8AC3E}">
        <p14:creationId xmlns:p14="http://schemas.microsoft.com/office/powerpoint/2010/main" val="31083989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367" name="Rectangle"/>
          <p:cNvSpPr/>
          <p:nvPr/>
        </p:nvSpPr>
        <p:spPr>
          <a:xfrm>
            <a:off x="-41803" y="-100531"/>
            <a:ext cx="24467606" cy="2618966"/>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8" name="Understand how corporations can influence racial equity work…"/>
          <p:cNvSpPr txBox="1"/>
          <p:nvPr/>
        </p:nvSpPr>
        <p:spPr>
          <a:xfrm>
            <a:off x="1441996" y="3749312"/>
            <a:ext cx="22131110" cy="90152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a:t>Inclusion-mindedness is a leadership function (growth capability)</a:t>
            </a:r>
          </a:p>
          <a:p>
            <a:pPr lvl="8" indent="0" algn="l" defTabSz="2438337">
              <a:spcBef>
                <a:spcPts val="1700"/>
              </a:spcBef>
              <a:defRPr sz="4000">
                <a:solidFill>
                  <a:srgbClr val="818285"/>
                </a:solidFill>
                <a:latin typeface="Avenir Book"/>
                <a:ea typeface="Avenir Book"/>
                <a:cs typeface="Avenir Book"/>
                <a:sym typeface="Avenir Book"/>
              </a:defRPr>
            </a:pPr>
            <a:r>
              <a:rPr sz="6000"/>
              <a:t>   - Requires </a:t>
            </a:r>
            <a:r>
              <a:rPr sz="6000" u="sng"/>
              <a:t>intentionality </a:t>
            </a:r>
            <a:r>
              <a:rPr sz="6000"/>
              <a:t>and </a:t>
            </a:r>
            <a:r>
              <a:rPr sz="6000" u="sng"/>
              <a:t>skills training</a:t>
            </a:r>
            <a:r>
              <a:rPr sz="6000" u="sng">
                <a:solidFill>
                  <a:srgbClr val="000000">
                    <a:alpha val="84705"/>
                  </a:srgbClr>
                </a:solidFill>
              </a:rPr>
              <a:t> </a:t>
            </a:r>
            <a:endParaRPr sz="6000" u="sng">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a:t>Starts at the personal level (personal awareness)</a:t>
            </a:r>
            <a:r>
              <a:rPr sz="6000">
                <a:solidFill>
                  <a:srgbClr val="000000">
                    <a:alpha val="84705"/>
                  </a:srgbClr>
                </a:solidFill>
              </a:rPr>
              <a:t> </a:t>
            </a:r>
            <a:endParaRPr sz="60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a:t>What looks like resistance is often a lack of clarity </a:t>
            </a:r>
            <a:r>
              <a:rPr sz="6000">
                <a:solidFill>
                  <a:srgbClr val="000000">
                    <a:alpha val="84705"/>
                  </a:srgbClr>
                </a:solidFill>
              </a:rPr>
              <a:t> </a:t>
            </a:r>
            <a:endParaRPr sz="60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a:t>Guilting, shaming and blaming are counterproductive </a:t>
            </a:r>
            <a:r>
              <a:rPr sz="6000">
                <a:solidFill>
                  <a:srgbClr val="000000">
                    <a:alpha val="84705"/>
                  </a:srgbClr>
                </a:solidFill>
              </a:rPr>
              <a:t> </a:t>
            </a:r>
            <a:endParaRPr sz="60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6000"/>
              <a:t>Diversity equals difference (not more or less than)</a:t>
            </a:r>
            <a:r>
              <a:rPr sz="6000">
                <a:solidFill>
                  <a:srgbClr val="000000">
                    <a:alpha val="84705"/>
                  </a:srgbClr>
                </a:solidFill>
              </a:rPr>
              <a:t> </a:t>
            </a:r>
            <a:endParaRPr lang="en-US" sz="6000">
              <a:solidFill>
                <a:srgbClr val="000000">
                  <a:alpha val="84705"/>
                </a:srgbClr>
              </a:solidFill>
            </a:endParaRPr>
          </a:p>
          <a:p>
            <a:pPr marL="508000" indent="-508000" defTabSz="2438337">
              <a:spcBef>
                <a:spcPts val="1700"/>
              </a:spcBef>
              <a:buSzPct val="80000"/>
              <a:buFontTx/>
              <a:buChar char="•"/>
              <a:defRPr sz="4000">
                <a:solidFill>
                  <a:srgbClr val="818285"/>
                </a:solidFill>
                <a:latin typeface="Avenir Book"/>
                <a:ea typeface="Avenir Book"/>
                <a:cs typeface="Avenir Book"/>
                <a:sym typeface="Avenir Book"/>
              </a:defRPr>
            </a:pPr>
            <a:r>
              <a:rPr lang="en-US" sz="6000"/>
              <a:t>Activity does not equate to impact </a:t>
            </a:r>
            <a:endParaRPr lang="en-US" sz="6000">
              <a:solidFill>
                <a:srgbClr val="000000">
                  <a:alpha val="84705"/>
                </a:srgbClr>
              </a:solidFill>
              <a:latin typeface="Arial"/>
              <a:ea typeface="Arial"/>
              <a:cs typeface="Arial"/>
              <a:sym typeface="Arial"/>
            </a:endParaRPr>
          </a:p>
          <a:p>
            <a:pPr algn="l" defTabSz="2438337">
              <a:spcBef>
                <a:spcPts val="1700"/>
              </a:spcBef>
              <a:buSzPct val="80000"/>
              <a:defRPr sz="4000">
                <a:solidFill>
                  <a:srgbClr val="818285"/>
                </a:solidFill>
                <a:latin typeface="Avenir Book"/>
                <a:ea typeface="Avenir Book"/>
                <a:cs typeface="Avenir Book"/>
                <a:sym typeface="Avenir Book"/>
              </a:defRPr>
            </a:pPr>
            <a:endParaRPr sz="6000">
              <a:solidFill>
                <a:srgbClr val="000000">
                  <a:alpha val="84705"/>
                </a:srgbClr>
              </a:solidFill>
            </a:endParaRPr>
          </a:p>
        </p:txBody>
      </p:sp>
      <p:sp>
        <p:nvSpPr>
          <p:cNvPr id="369" name="Learning Objectives"/>
          <p:cNvSpPr txBox="1"/>
          <p:nvPr/>
        </p:nvSpPr>
        <p:spPr>
          <a:xfrm>
            <a:off x="826860" y="1014254"/>
            <a:ext cx="16512397"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defTabSz="2438337">
              <a:defRPr sz="8000" baseline="9999">
                <a:solidFill>
                  <a:srgbClr val="FFFFFF"/>
                </a:solidFill>
                <a:latin typeface="Aharoni Bold"/>
                <a:ea typeface="Aharoni Bold"/>
                <a:cs typeface="Aharoni Bold"/>
                <a:sym typeface="Aharoni Bold"/>
              </a:defRPr>
            </a:pPr>
            <a:r>
              <a:rPr sz="9600">
                <a:latin typeface="Aharoni"/>
              </a:rPr>
              <a:t>DEI Guiding Principles </a:t>
            </a:r>
            <a:r>
              <a:rPr lang="en-US">
                <a:latin typeface="Aharoni"/>
              </a:rPr>
              <a:t> </a:t>
            </a:r>
            <a:endParaRPr lang="en-US">
              <a:solidFill>
                <a:srgbClr val="000000"/>
              </a:solidFill>
              <a:latin typeface="Aharoni"/>
            </a:endParaRPr>
          </a:p>
        </p:txBody>
      </p:sp>
      <p:pic>
        <p:nvPicPr>
          <p:cNvPr id="370"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Tree>
    <p:extLst>
      <p:ext uri="{BB962C8B-B14F-4D97-AF65-F5344CB8AC3E}">
        <p14:creationId xmlns:p14="http://schemas.microsoft.com/office/powerpoint/2010/main" val="502724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Rectangle"/>
          <p:cNvSpPr/>
          <p:nvPr/>
        </p:nvSpPr>
        <p:spPr>
          <a:xfrm>
            <a:off x="3664227" y="625448"/>
            <a:ext cx="20149966" cy="12465104"/>
          </a:xfrm>
          <a:prstGeom prst="rect">
            <a:avLst/>
          </a:prstGeom>
          <a:ln w="101600">
            <a:solidFill>
              <a:srgbClr val="86347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205" name="unknown.jpeg" descr="unknown.jpeg"/>
          <p:cNvPicPr>
            <a:picLocks noChangeAspect="1"/>
          </p:cNvPicPr>
          <p:nvPr/>
        </p:nvPicPr>
        <p:blipFill>
          <a:blip r:embed="rId2"/>
          <a:stretch>
            <a:fillRect/>
          </a:stretch>
        </p:blipFill>
        <p:spPr>
          <a:xfrm>
            <a:off x="8064219" y="2038349"/>
            <a:ext cx="14414501" cy="9639301"/>
          </a:xfrm>
          <a:prstGeom prst="rect">
            <a:avLst/>
          </a:prstGeom>
          <a:ln w="12700">
            <a:miter lim="400000"/>
          </a:ln>
        </p:spPr>
      </p:pic>
      <p:sp>
        <p:nvSpPr>
          <p:cNvPr id="1206" name="Text"/>
          <p:cNvSpPr txBox="1"/>
          <p:nvPr/>
        </p:nvSpPr>
        <p:spPr>
          <a:xfrm>
            <a:off x="4984750" y="1968500"/>
            <a:ext cx="152400" cy="27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1207" name="Rectangle"/>
          <p:cNvSpPr/>
          <p:nvPr/>
        </p:nvSpPr>
        <p:spPr>
          <a:xfrm>
            <a:off x="-12700" y="0"/>
            <a:ext cx="7126237" cy="13716000"/>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208" name="NWC-LOGO-HORIZONTAL-REVERSE.png" descr="NWC-LOGO-HORIZONTAL-REVERSE.png"/>
          <p:cNvPicPr>
            <a:picLocks noChangeAspect="1"/>
          </p:cNvPicPr>
          <p:nvPr/>
        </p:nvPicPr>
        <p:blipFill>
          <a:blip r:embed="rId3"/>
          <a:stretch>
            <a:fillRect/>
          </a:stretch>
        </p:blipFill>
        <p:spPr>
          <a:xfrm>
            <a:off x="1239713" y="11311265"/>
            <a:ext cx="4596010" cy="1531570"/>
          </a:xfrm>
          <a:prstGeom prst="rect">
            <a:avLst/>
          </a:prstGeom>
          <a:ln w="12700">
            <a:miter lim="400000"/>
          </a:ln>
        </p:spPr>
      </p:pic>
    </p:spTree>
    <p:extLst>
      <p:ext uri="{BB962C8B-B14F-4D97-AF65-F5344CB8AC3E}">
        <p14:creationId xmlns:p14="http://schemas.microsoft.com/office/powerpoint/2010/main" val="278394755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andrew-buchanan-5AyAn66PlkA-unsplash.jpg" descr="andrew-buchanan-5AyAn66PlkA-unsplash.jpg"/>
          <p:cNvPicPr>
            <a:picLocks noChangeAspect="1"/>
          </p:cNvPicPr>
          <p:nvPr/>
        </p:nvPicPr>
        <p:blipFill>
          <a:blip r:embed="rId2"/>
          <a:srcRect r="16459"/>
          <a:stretch>
            <a:fillRect/>
          </a:stretch>
        </p:blipFill>
        <p:spPr>
          <a:xfrm rot="5400000">
            <a:off x="5274585" y="-5377240"/>
            <a:ext cx="13834769" cy="24470582"/>
          </a:xfrm>
          <a:prstGeom prst="rect">
            <a:avLst/>
          </a:prstGeom>
          <a:ln w="12700">
            <a:miter lim="400000"/>
          </a:ln>
        </p:spPr>
      </p:pic>
      <p:sp>
        <p:nvSpPr>
          <p:cNvPr id="533" name="Rectangle"/>
          <p:cNvSpPr/>
          <p:nvPr/>
        </p:nvSpPr>
        <p:spPr>
          <a:xfrm>
            <a:off x="0" y="0"/>
            <a:ext cx="24384000" cy="13716000"/>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4" name="Circle"/>
          <p:cNvSpPr/>
          <p:nvPr/>
        </p:nvSpPr>
        <p:spPr>
          <a:xfrm>
            <a:off x="3856235" y="-1477765"/>
            <a:ext cx="16671530" cy="16671529"/>
          </a:xfrm>
          <a:prstGeom prst="ellipse">
            <a:avLst/>
          </a:prstGeom>
          <a:solidFill>
            <a:srgbClr val="4D2A85"/>
          </a:solidFill>
          <a:ln w="381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5" name="Authenticity…"/>
          <p:cNvSpPr txBox="1"/>
          <p:nvPr/>
        </p:nvSpPr>
        <p:spPr>
          <a:xfrm>
            <a:off x="5832015" y="5945882"/>
            <a:ext cx="12636968"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defTabSz="457200">
              <a:defRPr sz="10000" baseline="767">
                <a:solidFill>
                  <a:srgbClr val="FFFFFF"/>
                </a:solidFill>
                <a:latin typeface="Aharoni Bold"/>
                <a:ea typeface="Aharoni Bold"/>
                <a:cs typeface="Aharoni Bold"/>
                <a:sym typeface="Aharoni Bold"/>
              </a:defRPr>
            </a:pPr>
            <a:r>
              <a:rPr>
                <a:latin typeface="Aharoni"/>
              </a:rPr>
              <a:t>Authenticity</a:t>
            </a:r>
            <a:endParaRPr lang="en-US">
              <a:latin typeface="Aharoni"/>
            </a:endParaRPr>
          </a:p>
          <a:p>
            <a:pPr algn="ctr" defTabSz="457200">
              <a:defRPr sz="10000" baseline="767">
                <a:solidFill>
                  <a:srgbClr val="FFFFFF"/>
                </a:solidFill>
                <a:latin typeface="Aharoni Bold"/>
                <a:ea typeface="Aharoni Bold"/>
                <a:cs typeface="Aharoni Bold"/>
                <a:sym typeface="Aharoni Bold"/>
              </a:defRPr>
            </a:pPr>
            <a:r>
              <a:rPr>
                <a:latin typeface="Aharoni"/>
              </a:rPr>
              <a:t>and Belongingness</a:t>
            </a:r>
          </a:p>
        </p:txBody>
      </p:sp>
      <p:sp>
        <p:nvSpPr>
          <p:cNvPr id="536" name="Circle"/>
          <p:cNvSpPr/>
          <p:nvPr/>
        </p:nvSpPr>
        <p:spPr>
          <a:xfrm>
            <a:off x="4533425" y="-759074"/>
            <a:ext cx="15234147" cy="15234147"/>
          </a:xfrm>
          <a:prstGeom prst="ellipse">
            <a:avLst/>
          </a:prstGeom>
          <a:ln w="381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37" name="NWC-LOGO-HORIZONTAL-REVERSE.png" descr="NWC-LOGO-HORIZONTAL-REVERSE.png"/>
          <p:cNvPicPr>
            <a:picLocks noChangeAspect="1"/>
          </p:cNvPicPr>
          <p:nvPr/>
        </p:nvPicPr>
        <p:blipFill>
          <a:blip r:embed="rId3"/>
          <a:stretch>
            <a:fillRect/>
          </a:stretch>
        </p:blipFill>
        <p:spPr>
          <a:xfrm>
            <a:off x="19786877" y="11521777"/>
            <a:ext cx="3568516" cy="1189169"/>
          </a:xfrm>
          <a:prstGeom prst="rect">
            <a:avLst/>
          </a:prstGeom>
          <a:ln w="12700">
            <a:miter lim="400000"/>
          </a:ln>
        </p:spPr>
      </p:pic>
    </p:spTree>
    <p:extLst>
      <p:ext uri="{BB962C8B-B14F-4D97-AF65-F5344CB8AC3E}">
        <p14:creationId xmlns:p14="http://schemas.microsoft.com/office/powerpoint/2010/main" val="74824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joel-filipe-Wc8k-KryEPM-unsplash.jpg" descr="joel-filipe-Wc8k-KryEPM-unsplash.jpg"/>
          <p:cNvPicPr>
            <a:picLocks noChangeAspect="1"/>
          </p:cNvPicPr>
          <p:nvPr/>
        </p:nvPicPr>
        <p:blipFill>
          <a:blip r:embed="rId2"/>
          <a:srcRect l="26441" b="22647"/>
          <a:stretch>
            <a:fillRect/>
          </a:stretch>
        </p:blipFill>
        <p:spPr>
          <a:xfrm rot="16200000">
            <a:off x="5178548" y="-5476767"/>
            <a:ext cx="14121914" cy="24704217"/>
          </a:xfrm>
          <a:prstGeom prst="rect">
            <a:avLst/>
          </a:prstGeom>
          <a:ln w="12700">
            <a:miter lim="400000"/>
          </a:ln>
        </p:spPr>
      </p:pic>
      <p:sp>
        <p:nvSpPr>
          <p:cNvPr id="540" name="Rectangle"/>
          <p:cNvSpPr/>
          <p:nvPr/>
        </p:nvSpPr>
        <p:spPr>
          <a:xfrm>
            <a:off x="-70812" y="-1"/>
            <a:ext cx="24525624" cy="13716001"/>
          </a:xfrm>
          <a:prstGeom prst="rect">
            <a:avLst/>
          </a:prstGeom>
          <a:solidFill>
            <a:srgbClr val="330065">
              <a:alpha val="8792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1" name="Why Fostering Difference…"/>
          <p:cNvSpPr txBox="1"/>
          <p:nvPr/>
        </p:nvSpPr>
        <p:spPr>
          <a:xfrm>
            <a:off x="2102691" y="4007174"/>
            <a:ext cx="15376004" cy="37189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a:lnSpc>
                <a:spcPct val="120000"/>
              </a:lnSpc>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pPr>
            <a:r>
              <a:rPr>
                <a:latin typeface="Aharoni"/>
              </a:rPr>
              <a:t>Why Fostering Difference</a:t>
            </a:r>
            <a:endParaRPr lang="en-US">
              <a:latin typeface="Aharoni"/>
            </a:endParaRPr>
          </a:p>
          <a:p>
            <a:pPr>
              <a:lnSpc>
                <a:spcPct val="120000"/>
              </a:lnSpc>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pPr>
            <a:r>
              <a:rPr>
                <a:latin typeface="Aharoni"/>
              </a:rPr>
              <a:t>Makes a Difference</a:t>
            </a:r>
            <a:r>
              <a:rPr lang="en-US">
                <a:latin typeface="Aharoni"/>
              </a:rPr>
              <a:t> </a:t>
            </a:r>
            <a:endParaRPr>
              <a:solidFill>
                <a:srgbClr val="000000"/>
              </a:solidFill>
              <a:latin typeface="Aharoni"/>
            </a:endParaRPr>
          </a:p>
        </p:txBody>
      </p:sp>
      <p:sp>
        <p:nvSpPr>
          <p:cNvPr id="542" name="Line"/>
          <p:cNvSpPr/>
          <p:nvPr/>
        </p:nvSpPr>
        <p:spPr>
          <a:xfrm>
            <a:off x="2240775" y="7620000"/>
            <a:ext cx="19501986" cy="0"/>
          </a:xfrm>
          <a:prstGeom prst="line">
            <a:avLst/>
          </a:prstGeom>
          <a:ln w="25400">
            <a:solidFill>
              <a:srgbClr val="FFFFFF"/>
            </a:solidFill>
            <a:miter lim="400000"/>
          </a:ln>
          <a:effectLst>
            <a:outerShdw blurRad="12700" dist="72802" dir="3600000" rotWithShape="0">
              <a:srgbClr val="330065"/>
            </a:outerShdw>
          </a:effectLst>
        </p:spPr>
        <p:txBody>
          <a:bodyPr lIns="50800" tIns="50800" rIns="50800" bIns="50800" anchor="ctr"/>
          <a:lstStyle/>
          <a:p>
            <a:endParaRPr/>
          </a:p>
        </p:txBody>
      </p:sp>
      <p:pic>
        <p:nvPicPr>
          <p:cNvPr id="543" name="NWC-LOGO-HORIZONTAL-REVERSE.png" descr="NWC-LOGO-HORIZONTAL-REVERSE.png"/>
          <p:cNvPicPr>
            <a:picLocks noChangeAspect="1"/>
          </p:cNvPicPr>
          <p:nvPr/>
        </p:nvPicPr>
        <p:blipFill>
          <a:blip r:embed="rId3"/>
          <a:stretch>
            <a:fillRect/>
          </a:stretch>
        </p:blipFill>
        <p:spPr>
          <a:xfrm>
            <a:off x="18192843" y="6166412"/>
            <a:ext cx="3568516" cy="1189169"/>
          </a:xfrm>
          <a:prstGeom prst="rect">
            <a:avLst/>
          </a:prstGeom>
          <a:ln w="12700">
            <a:miter lim="400000"/>
          </a:ln>
        </p:spPr>
      </p:pic>
    </p:spTree>
    <p:extLst>
      <p:ext uri="{BB962C8B-B14F-4D97-AF65-F5344CB8AC3E}">
        <p14:creationId xmlns:p14="http://schemas.microsoft.com/office/powerpoint/2010/main" val="19483458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Triangle"/>
          <p:cNvSpPr/>
          <p:nvPr/>
        </p:nvSpPr>
        <p:spPr>
          <a:xfrm>
            <a:off x="-94922" y="-41164"/>
            <a:ext cx="30099218" cy="239444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close/>
              </a:path>
            </a:pathLst>
          </a:cu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6" name="Courageous Conversations Require"/>
          <p:cNvSpPr txBox="1"/>
          <p:nvPr/>
        </p:nvSpPr>
        <p:spPr>
          <a:xfrm>
            <a:off x="1509582" y="2256944"/>
            <a:ext cx="20624966" cy="13336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defTabSz="2438337">
              <a:defRPr sz="12000" baseline="17333">
                <a:solidFill>
                  <a:srgbClr val="FFFFFF"/>
                </a:solidFill>
                <a:latin typeface="Aharoni Bold"/>
                <a:ea typeface="Aharoni Bold"/>
                <a:cs typeface="Aharoni Bold"/>
                <a:sym typeface="Aharoni Bold"/>
              </a:defRPr>
            </a:pPr>
            <a:r>
              <a:rPr>
                <a:latin typeface="Aharoni"/>
              </a:rPr>
              <a:t>The Fear of Being Different Stifles Talent </a:t>
            </a:r>
            <a:r>
              <a:rPr lang="en-US">
                <a:latin typeface="Aharoni"/>
              </a:rPr>
              <a:t> </a:t>
            </a:r>
            <a:endParaRPr lang="en-US">
              <a:solidFill>
                <a:srgbClr val="000000"/>
              </a:solidFill>
              <a:latin typeface="Aharoni"/>
            </a:endParaRPr>
          </a:p>
        </p:txBody>
      </p:sp>
      <p:sp>
        <p:nvSpPr>
          <p:cNvPr id="547" name="Self-censorship…"/>
          <p:cNvSpPr txBox="1"/>
          <p:nvPr/>
        </p:nvSpPr>
        <p:spPr>
          <a:xfrm>
            <a:off x="4021070" y="4017480"/>
            <a:ext cx="16341860" cy="56810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indent="139700" algn="l" defTabSz="2438337">
              <a:spcBef>
                <a:spcPts val="1700"/>
              </a:spcBef>
              <a:defRPr sz="6000">
                <a:solidFill>
                  <a:srgbClr val="FFFFFF"/>
                </a:solidFill>
                <a:latin typeface="Avenir Book"/>
                <a:ea typeface="Avenir Book"/>
                <a:cs typeface="Avenir Book"/>
                <a:sym typeface="Avenir Book"/>
              </a:defRPr>
            </a:pPr>
            <a:r>
              <a:rPr sz="8000"/>
              <a:t>Self-censorship </a:t>
            </a:r>
            <a:endParaRPr sz="8000">
              <a:latin typeface="Arial"/>
              <a:ea typeface="Arial"/>
              <a:cs typeface="Arial"/>
              <a:sym typeface="Arial"/>
            </a:endParaRPr>
          </a:p>
          <a:p>
            <a:pPr indent="139700" algn="l" defTabSz="2438337">
              <a:spcBef>
                <a:spcPts val="1700"/>
              </a:spcBef>
              <a:defRPr sz="6000">
                <a:solidFill>
                  <a:srgbClr val="FFFFFF"/>
                </a:solidFill>
                <a:latin typeface="Avenir Book"/>
                <a:ea typeface="Avenir Book"/>
                <a:cs typeface="Avenir Book"/>
                <a:sym typeface="Avenir Book"/>
              </a:defRPr>
            </a:pPr>
            <a:r>
              <a:rPr sz="8000"/>
              <a:t>Downplaying differences </a:t>
            </a:r>
            <a:endParaRPr sz="8000">
              <a:latin typeface="Arial"/>
              <a:ea typeface="Arial"/>
              <a:cs typeface="Arial"/>
              <a:sym typeface="Arial"/>
            </a:endParaRPr>
          </a:p>
          <a:p>
            <a:pPr indent="139700" algn="l" defTabSz="2438337">
              <a:spcBef>
                <a:spcPts val="1700"/>
              </a:spcBef>
              <a:defRPr sz="6000">
                <a:solidFill>
                  <a:srgbClr val="FFFFFF"/>
                </a:solidFill>
                <a:latin typeface="Avenir Book"/>
                <a:ea typeface="Avenir Book"/>
                <a:cs typeface="Avenir Book"/>
                <a:sym typeface="Avenir Book"/>
              </a:defRPr>
            </a:pPr>
            <a:r>
              <a:rPr sz="8000"/>
              <a:t>Conforming  </a:t>
            </a:r>
            <a:endParaRPr sz="8000">
              <a:latin typeface="Arial"/>
              <a:ea typeface="Arial"/>
              <a:cs typeface="Arial"/>
              <a:sym typeface="Arial"/>
            </a:endParaRPr>
          </a:p>
          <a:p>
            <a:pPr indent="139700" algn="l" defTabSz="2438337">
              <a:spcBef>
                <a:spcPts val="1700"/>
              </a:spcBef>
              <a:defRPr sz="6000">
                <a:solidFill>
                  <a:srgbClr val="FFFFFF"/>
                </a:solidFill>
                <a:latin typeface="Avenir Book"/>
                <a:ea typeface="Avenir Book"/>
                <a:cs typeface="Avenir Book"/>
                <a:sym typeface="Avenir Book"/>
              </a:defRPr>
            </a:pPr>
            <a:r>
              <a:rPr sz="8000"/>
              <a:t>Playing into expectations </a:t>
            </a:r>
          </a:p>
        </p:txBody>
      </p:sp>
      <p:pic>
        <p:nvPicPr>
          <p:cNvPr id="548" name="image1.png" descr="image1.png"/>
          <p:cNvPicPr>
            <a:picLocks noChangeAspect="1"/>
          </p:cNvPicPr>
          <p:nvPr/>
        </p:nvPicPr>
        <p:blipFill>
          <a:blip r:embed="rId2"/>
          <a:stretch>
            <a:fillRect/>
          </a:stretch>
        </p:blipFill>
        <p:spPr>
          <a:xfrm>
            <a:off x="19181495" y="11636761"/>
            <a:ext cx="3997170" cy="1332012"/>
          </a:xfrm>
          <a:prstGeom prst="rect">
            <a:avLst/>
          </a:prstGeom>
          <a:ln w="12700">
            <a:miter lim="400000"/>
          </a:ln>
        </p:spPr>
      </p:pic>
    </p:spTree>
    <p:extLst>
      <p:ext uri="{BB962C8B-B14F-4D97-AF65-F5344CB8AC3E}">
        <p14:creationId xmlns:p14="http://schemas.microsoft.com/office/powerpoint/2010/main" val="9871319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4C7FEC2-D575-4E46-908B-C0E6352BC44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24383980" cy="13715990"/>
          </a:xfrm>
          <a:prstGeom prst="rect">
            <a:avLst/>
          </a:prstGeom>
          <a:noFill/>
        </p:spPr>
      </p:pic>
      <p:pic>
        <p:nvPicPr>
          <p:cNvPr id="4" name="NWC-LOGO-HORIZONTAL.png" descr="NWC-LOGO-HORIZONTAL.png">
            <a:extLst>
              <a:ext uri="{FF2B5EF4-FFF2-40B4-BE49-F238E27FC236}">
                <a16:creationId xmlns:a16="http://schemas.microsoft.com/office/drawing/2014/main" id="{E564BB32-E7DD-4D6F-98FB-37C9E14C744A}"/>
              </a:ext>
            </a:extLst>
          </p:cNvPr>
          <p:cNvPicPr>
            <a:picLocks noChangeAspect="1"/>
          </p:cNvPicPr>
          <p:nvPr/>
        </p:nvPicPr>
        <p:blipFill>
          <a:blip r:embed="rId3"/>
          <a:stretch>
            <a:fillRect/>
          </a:stretch>
        </p:blipFill>
        <p:spPr>
          <a:xfrm>
            <a:off x="2645830" y="1485012"/>
            <a:ext cx="3481797" cy="1160270"/>
          </a:xfrm>
          <a:prstGeom prst="rect">
            <a:avLst/>
          </a:prstGeom>
          <a:ln w="12700">
            <a:miter lim="400000"/>
          </a:ln>
        </p:spPr>
      </p:pic>
    </p:spTree>
    <p:extLst>
      <p:ext uri="{BB962C8B-B14F-4D97-AF65-F5344CB8AC3E}">
        <p14:creationId xmlns:p14="http://schemas.microsoft.com/office/powerpoint/2010/main" val="28742825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ircle"/>
          <p:cNvSpPr/>
          <p:nvPr/>
        </p:nvSpPr>
        <p:spPr>
          <a:xfrm>
            <a:off x="1359800" y="897784"/>
            <a:ext cx="11920433" cy="11920432"/>
          </a:xfrm>
          <a:prstGeom prst="ellipse">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51" name="noun_study_863862.png" descr="noun_study_863862.png"/>
          <p:cNvPicPr>
            <a:picLocks noChangeAspect="1"/>
          </p:cNvPicPr>
          <p:nvPr/>
        </p:nvPicPr>
        <p:blipFill>
          <a:blip r:embed="rId2"/>
          <a:srcRect l="16902" t="17067" r="17092" b="18091"/>
          <a:stretch>
            <a:fillRect/>
          </a:stretch>
        </p:blipFill>
        <p:spPr>
          <a:xfrm>
            <a:off x="3973840" y="4338604"/>
            <a:ext cx="6692258" cy="6574230"/>
          </a:xfrm>
          <a:prstGeom prst="rect">
            <a:avLst/>
          </a:prstGeom>
          <a:ln w="12700">
            <a:miter lim="400000"/>
          </a:ln>
        </p:spPr>
      </p:pic>
      <p:sp>
        <p:nvSpPr>
          <p:cNvPr id="552" name="Courageous Conversations Require"/>
          <p:cNvSpPr txBox="1"/>
          <p:nvPr/>
        </p:nvSpPr>
        <p:spPr>
          <a:xfrm>
            <a:off x="5713967" y="3023326"/>
            <a:ext cx="3212098" cy="16638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lvl1pPr defTabSz="2438337">
              <a:defRPr sz="12000" baseline="17333">
                <a:solidFill>
                  <a:srgbClr val="FFFFFF"/>
                </a:solidFill>
                <a:latin typeface="Aharoni Bold"/>
                <a:ea typeface="Aharoni Bold"/>
                <a:cs typeface="Aharoni Bold"/>
                <a:sym typeface="Aharoni Bold"/>
              </a:defRPr>
            </a:lvl1pPr>
          </a:lstStyle>
          <a:p>
            <a:pPr algn="ctr"/>
            <a:r>
              <a:rPr>
                <a:latin typeface="Aharoni"/>
              </a:rPr>
              <a:t>Study</a:t>
            </a:r>
            <a:endParaRPr lang="en-US">
              <a:latin typeface="Aharoni"/>
            </a:endParaRPr>
          </a:p>
        </p:txBody>
      </p:sp>
      <p:sp>
        <p:nvSpPr>
          <p:cNvPr id="553" name="Circle"/>
          <p:cNvSpPr/>
          <p:nvPr/>
        </p:nvSpPr>
        <p:spPr>
          <a:xfrm>
            <a:off x="11103767" y="897783"/>
            <a:ext cx="11920433" cy="11920434"/>
          </a:xfrm>
          <a:prstGeom prst="ellipse">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4" name="Survey of 3000 employees in…"/>
          <p:cNvSpPr txBox="1"/>
          <p:nvPr/>
        </p:nvSpPr>
        <p:spPr>
          <a:xfrm>
            <a:off x="12657165" y="3418874"/>
            <a:ext cx="9039383" cy="68782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lstStyle/>
          <a:p>
            <a:pPr indent="139700" algn="ctr" defTabSz="2438337">
              <a:defRPr sz="3500">
                <a:solidFill>
                  <a:srgbClr val="FFFFFF"/>
                </a:solidFill>
                <a:latin typeface="Avenir Book"/>
                <a:ea typeface="Avenir Book"/>
                <a:cs typeface="Avenir Book"/>
                <a:sym typeface="Avenir Book"/>
              </a:defRPr>
            </a:pPr>
            <a:r>
              <a:t>Survey of 3000 employees in</a:t>
            </a:r>
            <a:endParaRPr lang="en-US"/>
          </a:p>
          <a:p>
            <a:pPr indent="139700" algn="ctr" defTabSz="2438337">
              <a:defRPr sz="3500">
                <a:solidFill>
                  <a:srgbClr val="FFFFFF"/>
                </a:solidFill>
                <a:latin typeface="Avenir Book"/>
                <a:ea typeface="Avenir Book"/>
                <a:cs typeface="Avenir Book"/>
                <a:sym typeface="Avenir Book"/>
              </a:defRPr>
            </a:pPr>
            <a:r>
              <a:t>20 large U.S. organizations across 10 industries.</a:t>
            </a:r>
            <a:r>
              <a:rPr lang="en-US"/>
              <a:t> </a:t>
            </a:r>
            <a:r>
              <a:rPr lang="en-US">
                <a:latin typeface="Arial"/>
                <a:cs typeface="Arial"/>
              </a:rPr>
              <a:t> </a:t>
            </a:r>
            <a:endParaRPr>
              <a:solidFill>
                <a:srgbClr val="000000">
                  <a:alpha val="84705"/>
                </a:srgbClr>
              </a:solidFill>
              <a:latin typeface="Arial"/>
              <a:ea typeface="Arial"/>
              <a:cs typeface="Arial"/>
            </a:endParaRPr>
          </a:p>
          <a:p>
            <a:pPr indent="139700" algn="ctr" defTabSz="2438337">
              <a:defRPr sz="3500">
                <a:solidFill>
                  <a:srgbClr val="FFFFFF"/>
                </a:solidFill>
                <a:latin typeface="Avenir Book"/>
                <a:ea typeface="Avenir Book"/>
                <a:cs typeface="Avenir Book"/>
                <a:sym typeface="Avenir Book"/>
              </a:defRPr>
            </a:pPr>
            <a:endParaRPr>
              <a:solidFill>
                <a:srgbClr val="000000">
                  <a:alpha val="84705"/>
                </a:srgbClr>
              </a:solidFill>
              <a:latin typeface="Arial"/>
              <a:ea typeface="Arial"/>
              <a:cs typeface="Arial"/>
            </a:endParaRPr>
          </a:p>
          <a:p>
            <a:pPr indent="139700" algn="ctr" defTabSz="2438337">
              <a:defRPr sz="3500">
                <a:solidFill>
                  <a:srgbClr val="FFFFFF"/>
                </a:solidFill>
                <a:latin typeface="Avenir Book"/>
                <a:ea typeface="Avenir Book"/>
                <a:cs typeface="Avenir Book"/>
                <a:sym typeface="Avenir Book"/>
              </a:defRPr>
            </a:pPr>
            <a:r>
              <a:rPr b="1" u="sng"/>
              <a:t>Each organization had a stated commitment to inclusion</a:t>
            </a:r>
            <a:r>
              <a:t>, yet </a:t>
            </a:r>
            <a:r>
              <a:rPr sz="4800"/>
              <a:t>61% </a:t>
            </a:r>
            <a:r>
              <a:t>of the survey participants said they had faced overt or implicit pressure to cover in some way or to downplay their differences from the mainstream. </a:t>
            </a:r>
            <a:r>
              <a:rPr sz="4800"/>
              <a:t>66% </a:t>
            </a:r>
            <a:r>
              <a:t>of these employees said that it significantly undermined their sense of self. </a:t>
            </a:r>
            <a:r>
              <a:rPr sz="4800"/>
              <a:t>50% </a:t>
            </a:r>
            <a:r>
              <a:t>stated that it diminished </a:t>
            </a:r>
            <a:r>
              <a:rPr lang="en-US"/>
              <a:t>their sense</a:t>
            </a:r>
            <a:r>
              <a:t> of commitment.</a:t>
            </a:r>
          </a:p>
        </p:txBody>
      </p:sp>
      <p:pic>
        <p:nvPicPr>
          <p:cNvPr id="555" name="image1.png" descr="image1.png"/>
          <p:cNvPicPr>
            <a:picLocks noChangeAspect="1"/>
          </p:cNvPicPr>
          <p:nvPr/>
        </p:nvPicPr>
        <p:blipFill>
          <a:blip r:embed="rId3"/>
          <a:stretch>
            <a:fillRect/>
          </a:stretch>
        </p:blipFill>
        <p:spPr>
          <a:xfrm>
            <a:off x="20652295" y="11939530"/>
            <a:ext cx="3393490" cy="1130843"/>
          </a:xfrm>
          <a:prstGeom prst="rect">
            <a:avLst/>
          </a:prstGeom>
          <a:ln w="12700">
            <a:miter lim="400000"/>
          </a:ln>
        </p:spPr>
      </p:pic>
    </p:spTree>
    <p:extLst>
      <p:ext uri="{BB962C8B-B14F-4D97-AF65-F5344CB8AC3E}">
        <p14:creationId xmlns:p14="http://schemas.microsoft.com/office/powerpoint/2010/main" val="29154357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Circle"/>
          <p:cNvSpPr/>
          <p:nvPr/>
        </p:nvSpPr>
        <p:spPr>
          <a:xfrm>
            <a:off x="1359800" y="897784"/>
            <a:ext cx="11920433" cy="11920432"/>
          </a:xfrm>
          <a:prstGeom prst="ellipse">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8" name="Circle"/>
          <p:cNvSpPr/>
          <p:nvPr/>
        </p:nvSpPr>
        <p:spPr>
          <a:xfrm>
            <a:off x="11103767" y="897783"/>
            <a:ext cx="11920433" cy="11920434"/>
          </a:xfrm>
          <a:prstGeom prst="ellipse">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9" name="29% altered their attire, grooming or mannerisms to make their identity less obvious…"/>
          <p:cNvSpPr txBox="1"/>
          <p:nvPr/>
        </p:nvSpPr>
        <p:spPr>
          <a:xfrm>
            <a:off x="12786571" y="3578897"/>
            <a:ext cx="9354600" cy="65582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469900" indent="-469900" algn="l" defTabSz="2438337">
              <a:spcBef>
                <a:spcPts val="1700"/>
              </a:spcBef>
              <a:buSzPct val="123000"/>
              <a:buChar char="•"/>
              <a:defRPr sz="3700">
                <a:solidFill>
                  <a:srgbClr val="FFFFFF"/>
                </a:solidFill>
                <a:latin typeface="Avenir Book"/>
                <a:ea typeface="Avenir Book"/>
                <a:cs typeface="Avenir Book"/>
                <a:sym typeface="Avenir Book"/>
              </a:defRPr>
            </a:pPr>
            <a:r>
              <a:rPr sz="4800"/>
              <a:t>29% </a:t>
            </a:r>
            <a:r>
              <a:t>altered their attire, grooming or mannerisms to make their identity less obvious</a:t>
            </a:r>
            <a:r>
              <a:rPr>
                <a:solidFill>
                  <a:srgbClr val="000000">
                    <a:alpha val="84705"/>
                  </a:srgbClr>
                </a:solidFill>
              </a:rPr>
              <a:t> </a:t>
            </a:r>
            <a:endParaRPr>
              <a:solidFill>
                <a:srgbClr val="000000"/>
              </a:solidFill>
              <a:latin typeface="Arial"/>
              <a:ea typeface="Arial"/>
              <a:cs typeface="Arial"/>
              <a:sym typeface="Arial"/>
            </a:endParaRPr>
          </a:p>
          <a:p>
            <a:pPr marL="469900" indent="-469900" algn="l" defTabSz="2438337">
              <a:spcBef>
                <a:spcPts val="1700"/>
              </a:spcBef>
              <a:buSzPct val="123000"/>
              <a:buChar char="•"/>
              <a:defRPr sz="3700">
                <a:solidFill>
                  <a:srgbClr val="FFFFFF"/>
                </a:solidFill>
                <a:latin typeface="Avenir Book"/>
                <a:ea typeface="Avenir Book"/>
                <a:cs typeface="Avenir Book"/>
                <a:sym typeface="Avenir Book"/>
              </a:defRPr>
            </a:pPr>
            <a:r>
              <a:rPr sz="4800"/>
              <a:t>40% </a:t>
            </a:r>
            <a:r>
              <a:t>refrained from behavior commonly associated with a given identity</a:t>
            </a:r>
            <a:endParaRPr>
              <a:solidFill>
                <a:srgbClr val="000000">
                  <a:alpha val="84705"/>
                </a:srgbClr>
              </a:solidFill>
            </a:endParaRPr>
          </a:p>
          <a:p>
            <a:pPr marL="469900" indent="-469900" algn="l" defTabSz="2438337">
              <a:spcBef>
                <a:spcPts val="1700"/>
              </a:spcBef>
              <a:buSzPct val="123000"/>
              <a:buChar char="•"/>
              <a:defRPr sz="3700">
                <a:solidFill>
                  <a:srgbClr val="FFFFFF"/>
                </a:solidFill>
                <a:latin typeface="Avenir Book"/>
                <a:ea typeface="Avenir Book"/>
                <a:cs typeface="Avenir Book"/>
                <a:sym typeface="Avenir Book"/>
              </a:defRPr>
            </a:pPr>
            <a:r>
              <a:rPr sz="4800"/>
              <a:t>57% </a:t>
            </a:r>
            <a:r>
              <a:t>avoided sticking up for their identity group</a:t>
            </a:r>
            <a:endParaRPr>
              <a:solidFill>
                <a:srgbClr val="000000">
                  <a:alpha val="84705"/>
                </a:srgbClr>
              </a:solidFill>
            </a:endParaRPr>
          </a:p>
          <a:p>
            <a:pPr marL="469900" indent="-469900" algn="l" defTabSz="2438337">
              <a:spcBef>
                <a:spcPts val="1700"/>
              </a:spcBef>
              <a:buSzPct val="123000"/>
              <a:buChar char="•"/>
              <a:defRPr sz="3700">
                <a:solidFill>
                  <a:srgbClr val="FFFFFF"/>
                </a:solidFill>
                <a:latin typeface="Avenir Book"/>
                <a:ea typeface="Avenir Book"/>
                <a:cs typeface="Avenir Book"/>
                <a:sym typeface="Avenir Book"/>
              </a:defRPr>
            </a:pPr>
            <a:r>
              <a:rPr sz="4800"/>
              <a:t>18% </a:t>
            </a:r>
            <a:r>
              <a:t>limited contact with members of a group they belong to</a:t>
            </a:r>
          </a:p>
        </p:txBody>
      </p:sp>
      <p:pic>
        <p:nvPicPr>
          <p:cNvPr id="560" name="noun_study_863862.png" descr="noun_study_863862.png"/>
          <p:cNvPicPr>
            <a:picLocks noChangeAspect="1"/>
          </p:cNvPicPr>
          <p:nvPr/>
        </p:nvPicPr>
        <p:blipFill>
          <a:blip r:embed="rId2"/>
          <a:srcRect l="16902" t="17067" r="17092" b="18091"/>
          <a:stretch>
            <a:fillRect/>
          </a:stretch>
        </p:blipFill>
        <p:spPr>
          <a:xfrm>
            <a:off x="3973840" y="4338604"/>
            <a:ext cx="6692258" cy="6574230"/>
          </a:xfrm>
          <a:prstGeom prst="rect">
            <a:avLst/>
          </a:prstGeom>
          <a:ln w="12700">
            <a:miter lim="400000"/>
          </a:ln>
        </p:spPr>
      </p:pic>
      <p:sp>
        <p:nvSpPr>
          <p:cNvPr id="561" name="Courageous Conversations Require"/>
          <p:cNvSpPr txBox="1"/>
          <p:nvPr/>
        </p:nvSpPr>
        <p:spPr>
          <a:xfrm>
            <a:off x="3737530" y="2869593"/>
            <a:ext cx="7164973" cy="14467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lstStyle>
            <a:lvl1pPr defTabSz="2438337">
              <a:defRPr sz="12000" baseline="17333">
                <a:solidFill>
                  <a:srgbClr val="FFFFFF"/>
                </a:solidFill>
                <a:latin typeface="Aharoni Bold"/>
                <a:ea typeface="Aharoni Bold"/>
                <a:cs typeface="Aharoni Bold"/>
                <a:sym typeface="Aharoni Bold"/>
              </a:defRPr>
            </a:lvl1pPr>
          </a:lstStyle>
          <a:p>
            <a:pPr algn="ctr"/>
            <a:r>
              <a:rPr>
                <a:latin typeface="Aharoni"/>
              </a:rPr>
              <a:t>Study Results</a:t>
            </a:r>
            <a:endParaRPr lang="en-US">
              <a:latin typeface="Aharoni"/>
            </a:endParaRPr>
          </a:p>
        </p:txBody>
      </p:sp>
      <p:pic>
        <p:nvPicPr>
          <p:cNvPr id="562" name="image1.png" descr="image1.png"/>
          <p:cNvPicPr>
            <a:picLocks noChangeAspect="1"/>
          </p:cNvPicPr>
          <p:nvPr/>
        </p:nvPicPr>
        <p:blipFill>
          <a:blip r:embed="rId3"/>
          <a:stretch>
            <a:fillRect/>
          </a:stretch>
        </p:blipFill>
        <p:spPr>
          <a:xfrm>
            <a:off x="20652295" y="11939530"/>
            <a:ext cx="3393490" cy="1130843"/>
          </a:xfrm>
          <a:prstGeom prst="rect">
            <a:avLst/>
          </a:prstGeom>
          <a:ln w="12700">
            <a:miter lim="400000"/>
          </a:ln>
        </p:spPr>
      </p:pic>
    </p:spTree>
    <p:extLst>
      <p:ext uri="{BB962C8B-B14F-4D97-AF65-F5344CB8AC3E}">
        <p14:creationId xmlns:p14="http://schemas.microsoft.com/office/powerpoint/2010/main" val="421996414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Rectangle"/>
          <p:cNvSpPr/>
          <p:nvPr/>
        </p:nvSpPr>
        <p:spPr>
          <a:xfrm>
            <a:off x="-1" y="-1"/>
            <a:ext cx="24384001"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5" name="Arrow"/>
          <p:cNvSpPr/>
          <p:nvPr/>
        </p:nvSpPr>
        <p:spPr>
          <a:xfrm>
            <a:off x="12547848" y="2278673"/>
            <a:ext cx="10035614"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6" name="Arrow"/>
          <p:cNvSpPr/>
          <p:nvPr/>
        </p:nvSpPr>
        <p:spPr>
          <a:xfrm flipH="1">
            <a:off x="1800537" y="2278673"/>
            <a:ext cx="10035615"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7" name="Courageous Conversations Require"/>
          <p:cNvSpPr txBox="1"/>
          <p:nvPr/>
        </p:nvSpPr>
        <p:spPr>
          <a:xfrm>
            <a:off x="3783609" y="5283200"/>
            <a:ext cx="8418796" cy="25648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Agreement</a:t>
            </a:r>
            <a:r>
              <a:rPr lang="en-US">
                <a:latin typeface="Aharoni"/>
              </a:rPr>
              <a:t> </a:t>
            </a:r>
            <a:endParaRPr>
              <a:solidFill>
                <a:srgbClr val="000000"/>
              </a:solidFill>
              <a:latin typeface="Aharoni"/>
            </a:endParaRPr>
          </a:p>
        </p:txBody>
      </p:sp>
      <p:sp>
        <p:nvSpPr>
          <p:cNvPr id="568" name="Courageous Conversations Require"/>
          <p:cNvSpPr txBox="1"/>
          <p:nvPr/>
        </p:nvSpPr>
        <p:spPr>
          <a:xfrm>
            <a:off x="12191647" y="5283200"/>
            <a:ext cx="9329606" cy="25648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Disagreement</a:t>
            </a:r>
            <a:r>
              <a:rPr lang="en-US">
                <a:latin typeface="Aharoni"/>
              </a:rPr>
              <a:t> </a:t>
            </a:r>
            <a:endParaRPr>
              <a:solidFill>
                <a:srgbClr val="000000"/>
              </a:solidFill>
              <a:latin typeface="Aharoni"/>
            </a:endParaRPr>
          </a:p>
        </p:txBody>
      </p:sp>
      <p:pic>
        <p:nvPicPr>
          <p:cNvPr id="569" name="NWC-LOGO-HORIZONTAL-REVERSE.png" descr="NWC-LOGO-HORIZONTAL-REVERSE.png"/>
          <p:cNvPicPr>
            <a:picLocks noChangeAspect="1"/>
          </p:cNvPicPr>
          <p:nvPr/>
        </p:nvPicPr>
        <p:blipFill>
          <a:blip r:embed="rId2"/>
          <a:stretch>
            <a:fillRect/>
          </a:stretch>
        </p:blipFill>
        <p:spPr>
          <a:xfrm>
            <a:off x="20033516" y="1411339"/>
            <a:ext cx="3568516" cy="1189169"/>
          </a:xfrm>
          <a:prstGeom prst="rect">
            <a:avLst/>
          </a:prstGeom>
          <a:ln w="12700">
            <a:miter lim="400000"/>
          </a:ln>
        </p:spPr>
      </p:pic>
    </p:spTree>
    <p:extLst>
      <p:ext uri="{BB962C8B-B14F-4D97-AF65-F5344CB8AC3E}">
        <p14:creationId xmlns:p14="http://schemas.microsoft.com/office/powerpoint/2010/main" val="268924204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Rectangle"/>
          <p:cNvSpPr/>
          <p:nvPr/>
        </p:nvSpPr>
        <p:spPr>
          <a:xfrm>
            <a:off x="-1" y="-1"/>
            <a:ext cx="24384001"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2" name="Arrow"/>
          <p:cNvSpPr/>
          <p:nvPr/>
        </p:nvSpPr>
        <p:spPr>
          <a:xfrm>
            <a:off x="12547848" y="2278673"/>
            <a:ext cx="10035614"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3" name="Arrow"/>
          <p:cNvSpPr/>
          <p:nvPr/>
        </p:nvSpPr>
        <p:spPr>
          <a:xfrm flipH="1">
            <a:off x="1800537" y="2278673"/>
            <a:ext cx="10035615"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6" name="Line"/>
          <p:cNvSpPr/>
          <p:nvPr/>
        </p:nvSpPr>
        <p:spPr>
          <a:xfrm flipH="1" flipV="1">
            <a:off x="15815653" y="9920242"/>
            <a:ext cx="1168520" cy="2249059"/>
          </a:xfrm>
          <a:prstGeom prst="line">
            <a:avLst/>
          </a:prstGeom>
          <a:ln w="63500">
            <a:solidFill>
              <a:srgbClr val="FFFFFF"/>
            </a:solidFill>
            <a:miter lim="400000"/>
          </a:ln>
        </p:spPr>
        <p:txBody>
          <a:bodyPr lIns="50800" tIns="50800" rIns="50800" bIns="50800" anchor="ctr"/>
          <a:lstStyle/>
          <a:p>
            <a:endParaRPr/>
          </a:p>
        </p:txBody>
      </p:sp>
      <p:sp>
        <p:nvSpPr>
          <p:cNvPr id="577" name="Line"/>
          <p:cNvSpPr/>
          <p:nvPr/>
        </p:nvSpPr>
        <p:spPr>
          <a:xfrm flipV="1">
            <a:off x="16721625" y="1548014"/>
            <a:ext cx="867933" cy="2263877"/>
          </a:xfrm>
          <a:prstGeom prst="line">
            <a:avLst/>
          </a:prstGeom>
          <a:ln w="63500">
            <a:solidFill>
              <a:srgbClr val="FFFFFF"/>
            </a:solidFill>
            <a:miter lim="400000"/>
          </a:ln>
        </p:spPr>
        <p:txBody>
          <a:bodyPr lIns="50800" tIns="50800" rIns="50800" bIns="50800" anchor="ctr"/>
          <a:lstStyle/>
          <a:p>
            <a:endParaRPr/>
          </a:p>
        </p:txBody>
      </p:sp>
      <p:sp>
        <p:nvSpPr>
          <p:cNvPr id="578" name="Lack of Trust"/>
          <p:cNvSpPr txBox="1"/>
          <p:nvPr/>
        </p:nvSpPr>
        <p:spPr>
          <a:xfrm>
            <a:off x="16142769" y="583903"/>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Lack of Trust</a:t>
            </a:r>
          </a:p>
        </p:txBody>
      </p:sp>
      <p:sp>
        <p:nvSpPr>
          <p:cNvPr id="579" name="Personal Conflict"/>
          <p:cNvSpPr txBox="1"/>
          <p:nvPr/>
        </p:nvSpPr>
        <p:spPr>
          <a:xfrm>
            <a:off x="15788178" y="12331996"/>
            <a:ext cx="4718542"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Personal Conflict</a:t>
            </a:r>
          </a:p>
        </p:txBody>
      </p:sp>
      <p:pic>
        <p:nvPicPr>
          <p:cNvPr id="580" name="NWC-LOGO-HORIZONTAL-REVERSE.png" descr="NWC-LOGO-HORIZONTAL-REVERSE.png"/>
          <p:cNvPicPr>
            <a:picLocks noChangeAspect="1"/>
          </p:cNvPicPr>
          <p:nvPr/>
        </p:nvPicPr>
        <p:blipFill>
          <a:blip r:embed="rId2"/>
          <a:stretch>
            <a:fillRect/>
          </a:stretch>
        </p:blipFill>
        <p:spPr>
          <a:xfrm>
            <a:off x="20033516" y="1411340"/>
            <a:ext cx="3568516" cy="1189169"/>
          </a:xfrm>
          <a:prstGeom prst="rect">
            <a:avLst/>
          </a:prstGeom>
          <a:ln w="12700">
            <a:miter lim="400000"/>
          </a:ln>
        </p:spPr>
      </p:pic>
      <p:sp>
        <p:nvSpPr>
          <p:cNvPr id="581" name="Line"/>
          <p:cNvSpPr/>
          <p:nvPr/>
        </p:nvSpPr>
        <p:spPr>
          <a:xfrm flipV="1">
            <a:off x="14118866" y="9686420"/>
            <a:ext cx="157267" cy="690771"/>
          </a:xfrm>
          <a:prstGeom prst="line">
            <a:avLst/>
          </a:prstGeom>
          <a:ln w="63500">
            <a:solidFill>
              <a:srgbClr val="FFFFFF"/>
            </a:solidFill>
            <a:miter lim="400000"/>
          </a:ln>
        </p:spPr>
        <p:txBody>
          <a:bodyPr lIns="50800" tIns="50800" rIns="50800" bIns="50800" anchor="ctr"/>
          <a:lstStyle/>
          <a:p>
            <a:endParaRPr/>
          </a:p>
        </p:txBody>
      </p:sp>
      <p:sp>
        <p:nvSpPr>
          <p:cNvPr id="582" name="Line"/>
          <p:cNvSpPr/>
          <p:nvPr/>
        </p:nvSpPr>
        <p:spPr>
          <a:xfrm flipH="1" flipV="1">
            <a:off x="13502319" y="1927463"/>
            <a:ext cx="494833" cy="1883606"/>
          </a:xfrm>
          <a:prstGeom prst="line">
            <a:avLst/>
          </a:prstGeom>
          <a:ln w="63500">
            <a:solidFill>
              <a:srgbClr val="FFFFFF"/>
            </a:solidFill>
            <a:miter lim="400000"/>
          </a:ln>
        </p:spPr>
        <p:txBody>
          <a:bodyPr lIns="50800" tIns="50800" rIns="50800" bIns="50800" anchor="ctr"/>
          <a:lstStyle/>
          <a:p>
            <a:endParaRPr/>
          </a:p>
        </p:txBody>
      </p:sp>
      <p:sp>
        <p:nvSpPr>
          <p:cNvPr id="583" name="Always Disagree"/>
          <p:cNvSpPr txBox="1"/>
          <p:nvPr/>
        </p:nvSpPr>
        <p:spPr>
          <a:xfrm>
            <a:off x="11280544" y="887753"/>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Always Disagree</a:t>
            </a:r>
          </a:p>
        </p:txBody>
      </p:sp>
      <p:sp>
        <p:nvSpPr>
          <p:cNvPr id="584" name="Us vs. Them"/>
          <p:cNvSpPr txBox="1"/>
          <p:nvPr/>
        </p:nvSpPr>
        <p:spPr>
          <a:xfrm>
            <a:off x="12657794" y="10637842"/>
            <a:ext cx="4009359"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Us vs. Them</a:t>
            </a:r>
          </a:p>
        </p:txBody>
      </p:sp>
      <p:sp>
        <p:nvSpPr>
          <p:cNvPr id="2" name="Courageous Conversations Require">
            <a:extLst>
              <a:ext uri="{FF2B5EF4-FFF2-40B4-BE49-F238E27FC236}">
                <a16:creationId xmlns:a16="http://schemas.microsoft.com/office/drawing/2014/main" id="{69E33A29-9B97-40AF-A583-D3782023C390}"/>
              </a:ext>
            </a:extLst>
          </p:cNvPr>
          <p:cNvSpPr txBox="1"/>
          <p:nvPr/>
        </p:nvSpPr>
        <p:spPr>
          <a:xfrm>
            <a:off x="3783609" y="5283200"/>
            <a:ext cx="8418796"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Agreement</a:t>
            </a:r>
            <a:r>
              <a:rPr lang="en-US">
                <a:latin typeface="Aharoni"/>
              </a:rPr>
              <a:t> </a:t>
            </a:r>
            <a:endParaRPr>
              <a:solidFill>
                <a:srgbClr val="000000"/>
              </a:solidFill>
              <a:latin typeface="Aharoni"/>
            </a:endParaRPr>
          </a:p>
        </p:txBody>
      </p:sp>
      <p:sp>
        <p:nvSpPr>
          <p:cNvPr id="3" name="Courageous Conversations Require">
            <a:extLst>
              <a:ext uri="{FF2B5EF4-FFF2-40B4-BE49-F238E27FC236}">
                <a16:creationId xmlns:a16="http://schemas.microsoft.com/office/drawing/2014/main" id="{DDB88246-426B-4387-AD42-0F64BD4E9F61}"/>
              </a:ext>
            </a:extLst>
          </p:cNvPr>
          <p:cNvSpPr txBox="1"/>
          <p:nvPr/>
        </p:nvSpPr>
        <p:spPr>
          <a:xfrm>
            <a:off x="12191647" y="5283200"/>
            <a:ext cx="9329606"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Disagreement</a:t>
            </a:r>
            <a:r>
              <a:rPr lang="en-US">
                <a:latin typeface="Aharoni"/>
              </a:rPr>
              <a:t> </a:t>
            </a:r>
            <a:endParaRPr>
              <a:solidFill>
                <a:srgbClr val="000000"/>
              </a:solidFill>
              <a:latin typeface="Aharoni"/>
            </a:endParaRPr>
          </a:p>
        </p:txBody>
      </p:sp>
    </p:spTree>
    <p:extLst>
      <p:ext uri="{BB962C8B-B14F-4D97-AF65-F5344CB8AC3E}">
        <p14:creationId xmlns:p14="http://schemas.microsoft.com/office/powerpoint/2010/main" val="149580461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Rectangle"/>
          <p:cNvSpPr/>
          <p:nvPr/>
        </p:nvSpPr>
        <p:spPr>
          <a:xfrm>
            <a:off x="-1" y="-1"/>
            <a:ext cx="24384001"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7" name="Arrow"/>
          <p:cNvSpPr/>
          <p:nvPr/>
        </p:nvSpPr>
        <p:spPr>
          <a:xfrm>
            <a:off x="12547848" y="2278673"/>
            <a:ext cx="10035614"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8" name="Arrow"/>
          <p:cNvSpPr/>
          <p:nvPr/>
        </p:nvSpPr>
        <p:spPr>
          <a:xfrm flipH="1">
            <a:off x="1800537" y="2278673"/>
            <a:ext cx="10035615" cy="9158654"/>
          </a:xfrm>
          <a:prstGeom prst="rightArrow">
            <a:avLst>
              <a:gd name="adj1" fmla="val 49855"/>
              <a:gd name="adj2" fmla="val 47571"/>
            </a:avLst>
          </a:prstGeom>
          <a:solidFill>
            <a:srgbClr val="863476"/>
          </a:solidFill>
          <a:ln w="1270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1" name="Line"/>
          <p:cNvSpPr/>
          <p:nvPr/>
        </p:nvSpPr>
        <p:spPr>
          <a:xfrm flipV="1">
            <a:off x="14118866" y="9686420"/>
            <a:ext cx="157267" cy="690771"/>
          </a:xfrm>
          <a:prstGeom prst="line">
            <a:avLst/>
          </a:prstGeom>
          <a:ln w="63500">
            <a:solidFill>
              <a:srgbClr val="FFFFFF"/>
            </a:solidFill>
            <a:miter lim="400000"/>
          </a:ln>
        </p:spPr>
        <p:txBody>
          <a:bodyPr lIns="50800" tIns="50800" rIns="50800" bIns="50800" anchor="ctr"/>
          <a:lstStyle/>
          <a:p>
            <a:endParaRPr/>
          </a:p>
        </p:txBody>
      </p:sp>
      <p:sp>
        <p:nvSpPr>
          <p:cNvPr id="592" name="Line"/>
          <p:cNvSpPr/>
          <p:nvPr/>
        </p:nvSpPr>
        <p:spPr>
          <a:xfrm flipH="1" flipV="1">
            <a:off x="15815653" y="9920242"/>
            <a:ext cx="1168520" cy="2249059"/>
          </a:xfrm>
          <a:prstGeom prst="line">
            <a:avLst/>
          </a:prstGeom>
          <a:ln w="63500">
            <a:solidFill>
              <a:srgbClr val="FFFFFF"/>
            </a:solidFill>
            <a:miter lim="400000"/>
          </a:ln>
        </p:spPr>
        <p:txBody>
          <a:bodyPr lIns="50800" tIns="50800" rIns="50800" bIns="50800" anchor="ctr"/>
          <a:lstStyle/>
          <a:p>
            <a:endParaRPr/>
          </a:p>
        </p:txBody>
      </p:sp>
      <p:sp>
        <p:nvSpPr>
          <p:cNvPr id="593" name="Line"/>
          <p:cNvSpPr/>
          <p:nvPr/>
        </p:nvSpPr>
        <p:spPr>
          <a:xfrm flipH="1" flipV="1">
            <a:off x="13502319" y="1927463"/>
            <a:ext cx="494833" cy="1883606"/>
          </a:xfrm>
          <a:prstGeom prst="line">
            <a:avLst/>
          </a:prstGeom>
          <a:ln w="63500">
            <a:solidFill>
              <a:srgbClr val="FFFFFF"/>
            </a:solidFill>
            <a:miter lim="400000"/>
          </a:ln>
        </p:spPr>
        <p:txBody>
          <a:bodyPr lIns="50800" tIns="50800" rIns="50800" bIns="50800" anchor="ctr"/>
          <a:lstStyle/>
          <a:p>
            <a:endParaRPr/>
          </a:p>
        </p:txBody>
      </p:sp>
      <p:sp>
        <p:nvSpPr>
          <p:cNvPr id="594" name="Line"/>
          <p:cNvSpPr/>
          <p:nvPr/>
        </p:nvSpPr>
        <p:spPr>
          <a:xfrm flipV="1">
            <a:off x="16721625" y="1548014"/>
            <a:ext cx="867933" cy="2263877"/>
          </a:xfrm>
          <a:prstGeom prst="line">
            <a:avLst/>
          </a:prstGeom>
          <a:ln w="63500">
            <a:solidFill>
              <a:srgbClr val="FFFFFF"/>
            </a:solidFill>
            <a:miter lim="400000"/>
          </a:ln>
        </p:spPr>
        <p:txBody>
          <a:bodyPr lIns="50800" tIns="50800" rIns="50800" bIns="50800" anchor="ctr"/>
          <a:lstStyle/>
          <a:p>
            <a:endParaRPr/>
          </a:p>
        </p:txBody>
      </p:sp>
      <p:sp>
        <p:nvSpPr>
          <p:cNvPr id="595" name="Always Disagree"/>
          <p:cNvSpPr txBox="1"/>
          <p:nvPr/>
        </p:nvSpPr>
        <p:spPr>
          <a:xfrm>
            <a:off x="11280544" y="887753"/>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Always Disagree</a:t>
            </a:r>
          </a:p>
        </p:txBody>
      </p:sp>
      <p:sp>
        <p:nvSpPr>
          <p:cNvPr id="596" name="Lack of Trust"/>
          <p:cNvSpPr txBox="1"/>
          <p:nvPr/>
        </p:nvSpPr>
        <p:spPr>
          <a:xfrm>
            <a:off x="16142769" y="583903"/>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Lack of Trust</a:t>
            </a:r>
          </a:p>
        </p:txBody>
      </p:sp>
      <p:sp>
        <p:nvSpPr>
          <p:cNvPr id="597" name="Us vs. Them"/>
          <p:cNvSpPr txBox="1"/>
          <p:nvPr/>
        </p:nvSpPr>
        <p:spPr>
          <a:xfrm>
            <a:off x="12657794" y="10637842"/>
            <a:ext cx="4009359"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Us vs. Them</a:t>
            </a:r>
          </a:p>
        </p:txBody>
      </p:sp>
      <p:sp>
        <p:nvSpPr>
          <p:cNvPr id="598" name="Personal Conflict"/>
          <p:cNvSpPr txBox="1"/>
          <p:nvPr/>
        </p:nvSpPr>
        <p:spPr>
          <a:xfrm>
            <a:off x="15788178" y="12331996"/>
            <a:ext cx="4718542"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Personal Conflict</a:t>
            </a:r>
          </a:p>
        </p:txBody>
      </p:sp>
      <p:sp>
        <p:nvSpPr>
          <p:cNvPr id="599" name="Line"/>
          <p:cNvSpPr/>
          <p:nvPr/>
        </p:nvSpPr>
        <p:spPr>
          <a:xfrm flipH="1" flipV="1">
            <a:off x="6636491" y="1548837"/>
            <a:ext cx="1220745" cy="2262231"/>
          </a:xfrm>
          <a:prstGeom prst="line">
            <a:avLst/>
          </a:prstGeom>
          <a:ln w="63500">
            <a:solidFill>
              <a:srgbClr val="FFFFFF"/>
            </a:solidFill>
            <a:miter lim="400000"/>
          </a:ln>
        </p:spPr>
        <p:txBody>
          <a:bodyPr lIns="50800" tIns="50800" rIns="50800" bIns="50800" anchor="ctr"/>
          <a:lstStyle/>
          <a:p>
            <a:endParaRPr/>
          </a:p>
        </p:txBody>
      </p:sp>
      <p:sp>
        <p:nvSpPr>
          <p:cNvPr id="600" name="Always Agree"/>
          <p:cNvSpPr txBox="1"/>
          <p:nvPr/>
        </p:nvSpPr>
        <p:spPr>
          <a:xfrm>
            <a:off x="4381002" y="583903"/>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Always Agree</a:t>
            </a:r>
          </a:p>
        </p:txBody>
      </p:sp>
      <p:sp>
        <p:nvSpPr>
          <p:cNvPr id="601" name="Line"/>
          <p:cNvSpPr/>
          <p:nvPr/>
        </p:nvSpPr>
        <p:spPr>
          <a:xfrm flipV="1">
            <a:off x="10086396" y="2959797"/>
            <a:ext cx="196732" cy="972382"/>
          </a:xfrm>
          <a:prstGeom prst="line">
            <a:avLst/>
          </a:prstGeom>
          <a:ln w="63500">
            <a:solidFill>
              <a:srgbClr val="FFFFFF"/>
            </a:solidFill>
            <a:miter lim="400000"/>
          </a:ln>
        </p:spPr>
        <p:txBody>
          <a:bodyPr lIns="50800" tIns="50800" rIns="50800" bIns="50800" anchor="ctr"/>
          <a:lstStyle/>
          <a:p>
            <a:endParaRPr/>
          </a:p>
        </p:txBody>
      </p:sp>
      <p:sp>
        <p:nvSpPr>
          <p:cNvPr id="602" name="Lack of Honesty"/>
          <p:cNvSpPr txBox="1"/>
          <p:nvPr/>
        </p:nvSpPr>
        <p:spPr>
          <a:xfrm>
            <a:off x="8180082" y="1900192"/>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Lack of Honesty</a:t>
            </a:r>
          </a:p>
        </p:txBody>
      </p:sp>
      <p:sp>
        <p:nvSpPr>
          <p:cNvPr id="603" name="Line"/>
          <p:cNvSpPr/>
          <p:nvPr/>
        </p:nvSpPr>
        <p:spPr>
          <a:xfrm flipH="1" flipV="1">
            <a:off x="10511326" y="9477230"/>
            <a:ext cx="172217" cy="1109151"/>
          </a:xfrm>
          <a:prstGeom prst="line">
            <a:avLst/>
          </a:prstGeom>
          <a:ln w="63500">
            <a:solidFill>
              <a:srgbClr val="FFFFFF"/>
            </a:solidFill>
            <a:miter lim="400000"/>
          </a:ln>
        </p:spPr>
        <p:txBody>
          <a:bodyPr lIns="50800" tIns="50800" rIns="50800" bIns="50800" anchor="ctr"/>
          <a:lstStyle/>
          <a:p>
            <a:endParaRPr/>
          </a:p>
        </p:txBody>
      </p:sp>
      <p:sp>
        <p:nvSpPr>
          <p:cNvPr id="604" name="Meeting After…"/>
          <p:cNvSpPr txBox="1"/>
          <p:nvPr/>
        </p:nvSpPr>
        <p:spPr>
          <a:xfrm>
            <a:off x="8851339" y="10795933"/>
            <a:ext cx="3492190" cy="1714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indent="139700" algn="l" defTabSz="2438337">
              <a:spcBef>
                <a:spcPts val="1700"/>
              </a:spcBef>
              <a:defRPr sz="4000">
                <a:solidFill>
                  <a:srgbClr val="FFFFFF"/>
                </a:solidFill>
                <a:latin typeface="Avenir Book"/>
                <a:ea typeface="Avenir Book"/>
                <a:cs typeface="Avenir Book"/>
                <a:sym typeface="Avenir Book"/>
              </a:defRPr>
            </a:pPr>
            <a:r>
              <a:t>Meeting After</a:t>
            </a:r>
          </a:p>
          <a:p>
            <a:pPr indent="139700" algn="l" defTabSz="2438337">
              <a:spcBef>
                <a:spcPts val="1700"/>
              </a:spcBef>
              <a:defRPr sz="4000">
                <a:solidFill>
                  <a:srgbClr val="FFFFFF"/>
                </a:solidFill>
                <a:latin typeface="Avenir Book"/>
                <a:ea typeface="Avenir Book"/>
                <a:cs typeface="Avenir Book"/>
                <a:sym typeface="Avenir Book"/>
              </a:defRPr>
            </a:pPr>
            <a:r>
              <a:t>the Meeting</a:t>
            </a:r>
          </a:p>
        </p:txBody>
      </p:sp>
      <p:sp>
        <p:nvSpPr>
          <p:cNvPr id="605" name="Line"/>
          <p:cNvSpPr/>
          <p:nvPr/>
        </p:nvSpPr>
        <p:spPr>
          <a:xfrm flipV="1">
            <a:off x="7393016" y="9777712"/>
            <a:ext cx="633072" cy="2520360"/>
          </a:xfrm>
          <a:prstGeom prst="line">
            <a:avLst/>
          </a:prstGeom>
          <a:ln w="63500">
            <a:solidFill>
              <a:srgbClr val="FFFFFF"/>
            </a:solidFill>
            <a:miter lim="400000"/>
          </a:ln>
        </p:spPr>
        <p:txBody>
          <a:bodyPr lIns="50800" tIns="50800" rIns="50800" bIns="50800" anchor="ctr"/>
          <a:lstStyle/>
          <a:p>
            <a:endParaRPr/>
          </a:p>
        </p:txBody>
      </p:sp>
      <p:sp>
        <p:nvSpPr>
          <p:cNvPr id="606" name="Avoid Conflict"/>
          <p:cNvSpPr txBox="1"/>
          <p:nvPr/>
        </p:nvSpPr>
        <p:spPr>
          <a:xfrm>
            <a:off x="5242183" y="12438184"/>
            <a:ext cx="4009360" cy="8001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algn="l" defTabSz="2438337">
              <a:spcBef>
                <a:spcPts val="1700"/>
              </a:spcBef>
              <a:defRPr sz="4000">
                <a:solidFill>
                  <a:srgbClr val="FFFFFF"/>
                </a:solidFill>
                <a:latin typeface="Avenir Book"/>
                <a:ea typeface="Avenir Book"/>
                <a:cs typeface="Avenir Book"/>
                <a:sym typeface="Avenir Book"/>
              </a:defRPr>
            </a:lvl1pPr>
          </a:lstStyle>
          <a:p>
            <a:r>
              <a:t>Avoid Conflict</a:t>
            </a:r>
          </a:p>
        </p:txBody>
      </p:sp>
      <p:pic>
        <p:nvPicPr>
          <p:cNvPr id="607" name="NWC-LOGO-HORIZONTAL-REVERSE.png" descr="NWC-LOGO-HORIZONTAL-REVERSE.png"/>
          <p:cNvPicPr>
            <a:picLocks noChangeAspect="1"/>
          </p:cNvPicPr>
          <p:nvPr/>
        </p:nvPicPr>
        <p:blipFill>
          <a:blip r:embed="rId2"/>
          <a:stretch>
            <a:fillRect/>
          </a:stretch>
        </p:blipFill>
        <p:spPr>
          <a:xfrm>
            <a:off x="20033516" y="1411340"/>
            <a:ext cx="3568516" cy="1189169"/>
          </a:xfrm>
          <a:prstGeom prst="rect">
            <a:avLst/>
          </a:prstGeom>
          <a:ln w="12700">
            <a:miter lim="400000"/>
          </a:ln>
        </p:spPr>
      </p:pic>
      <p:sp>
        <p:nvSpPr>
          <p:cNvPr id="2" name="Courageous Conversations Require">
            <a:extLst>
              <a:ext uri="{FF2B5EF4-FFF2-40B4-BE49-F238E27FC236}">
                <a16:creationId xmlns:a16="http://schemas.microsoft.com/office/drawing/2014/main" id="{931B622A-8755-444B-B6B0-6F8E34B4C888}"/>
              </a:ext>
            </a:extLst>
          </p:cNvPr>
          <p:cNvSpPr txBox="1"/>
          <p:nvPr/>
        </p:nvSpPr>
        <p:spPr>
          <a:xfrm>
            <a:off x="3783609" y="5283200"/>
            <a:ext cx="8418796"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Agreement</a:t>
            </a:r>
            <a:r>
              <a:rPr lang="en-US">
                <a:latin typeface="Aharoni"/>
              </a:rPr>
              <a:t> </a:t>
            </a:r>
            <a:endParaRPr>
              <a:solidFill>
                <a:srgbClr val="000000"/>
              </a:solidFill>
              <a:latin typeface="Aharoni"/>
            </a:endParaRPr>
          </a:p>
        </p:txBody>
      </p:sp>
      <p:sp>
        <p:nvSpPr>
          <p:cNvPr id="3" name="Courageous Conversations Require">
            <a:extLst>
              <a:ext uri="{FF2B5EF4-FFF2-40B4-BE49-F238E27FC236}">
                <a16:creationId xmlns:a16="http://schemas.microsoft.com/office/drawing/2014/main" id="{55A180E8-C9A4-47A9-A6FA-F80DCB2E254F}"/>
              </a:ext>
            </a:extLst>
          </p:cNvPr>
          <p:cNvSpPr txBox="1"/>
          <p:nvPr/>
        </p:nvSpPr>
        <p:spPr>
          <a:xfrm>
            <a:off x="12191647" y="5283200"/>
            <a:ext cx="9329606"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spAutoFit/>
          </a:bodyPr>
          <a:lstStyle/>
          <a:p>
            <a:pPr algn="ctr" defTabSz="2438337">
              <a:defRPr sz="12000" baseline="17333">
                <a:solidFill>
                  <a:srgbClr val="FFFFFF"/>
                </a:solidFill>
                <a:latin typeface="Aharoni Bold"/>
                <a:ea typeface="Aharoni Bold"/>
                <a:cs typeface="Aharoni Bold"/>
                <a:sym typeface="Aharoni Bold"/>
              </a:defRPr>
            </a:pPr>
            <a:r>
              <a:rPr>
                <a:latin typeface="Aharoni"/>
              </a:rPr>
              <a:t>Dysfunctional</a:t>
            </a:r>
            <a:endParaRPr lang="en-US">
              <a:latin typeface="Aharoni"/>
            </a:endParaRPr>
          </a:p>
          <a:p>
            <a:pPr algn="ctr" defTabSz="2438337">
              <a:defRPr sz="12000" baseline="17333">
                <a:solidFill>
                  <a:srgbClr val="FFFFFF"/>
                </a:solidFill>
                <a:latin typeface="Aharoni Bold"/>
                <a:ea typeface="Aharoni Bold"/>
                <a:cs typeface="Aharoni Bold"/>
                <a:sym typeface="Aharoni Bold"/>
              </a:defRPr>
            </a:pPr>
            <a:r>
              <a:rPr>
                <a:latin typeface="Aharoni"/>
              </a:rPr>
              <a:t>Disagreement</a:t>
            </a:r>
            <a:r>
              <a:rPr lang="en-US">
                <a:latin typeface="Aharoni"/>
              </a:rPr>
              <a:t> </a:t>
            </a:r>
            <a:endParaRPr>
              <a:solidFill>
                <a:srgbClr val="000000"/>
              </a:solidFill>
              <a:latin typeface="Aharoni"/>
            </a:endParaRPr>
          </a:p>
        </p:txBody>
      </p:sp>
    </p:spTree>
    <p:extLst>
      <p:ext uri="{BB962C8B-B14F-4D97-AF65-F5344CB8AC3E}">
        <p14:creationId xmlns:p14="http://schemas.microsoft.com/office/powerpoint/2010/main" val="121819775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Rectangle"/>
          <p:cNvSpPr/>
          <p:nvPr/>
        </p:nvSpPr>
        <p:spPr>
          <a:xfrm>
            <a:off x="0" y="0"/>
            <a:ext cx="24384001" cy="13716001"/>
          </a:xfrm>
          <a:prstGeom prst="rect">
            <a:avLst/>
          </a:prstGeom>
          <a:solidFill>
            <a:srgbClr val="EBEB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0" name="We address this dysfunction by placing high emphasis on uniqueness and belongingness."/>
          <p:cNvSpPr txBox="1"/>
          <p:nvPr/>
        </p:nvSpPr>
        <p:spPr>
          <a:xfrm>
            <a:off x="1992938" y="3906141"/>
            <a:ext cx="20480470" cy="22570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indent="139700" algn="ctr" defTabSz="2438337">
              <a:spcBef>
                <a:spcPts val="1700"/>
              </a:spcBef>
              <a:defRPr sz="7000">
                <a:solidFill>
                  <a:srgbClr val="FFFFFF"/>
                </a:solidFill>
                <a:latin typeface="Aharoni Bold"/>
                <a:ea typeface="Aharoni Bold"/>
                <a:cs typeface="Aharoni Bold"/>
                <a:sym typeface="Aharoni Bold"/>
              </a:defRPr>
            </a:pPr>
            <a:r>
              <a:rPr>
                <a:solidFill>
                  <a:srgbClr val="4D2A85"/>
                </a:solidFill>
                <a:latin typeface="Aharoni"/>
              </a:rPr>
              <a:t>We address this dysfunction by placing high emphasis on </a:t>
            </a:r>
            <a:r>
              <a:rPr>
                <a:solidFill>
                  <a:srgbClr val="863476"/>
                </a:solidFill>
                <a:latin typeface="Aharoni"/>
              </a:rPr>
              <a:t>uniqueness</a:t>
            </a:r>
            <a:r>
              <a:rPr>
                <a:solidFill>
                  <a:srgbClr val="4D2A85"/>
                </a:solidFill>
                <a:latin typeface="Aharoni"/>
              </a:rPr>
              <a:t> and </a:t>
            </a:r>
            <a:r>
              <a:rPr>
                <a:solidFill>
                  <a:srgbClr val="863476"/>
                </a:solidFill>
                <a:latin typeface="Aharoni"/>
              </a:rPr>
              <a:t>belongingness.</a:t>
            </a:r>
            <a:r>
              <a:rPr lang="en-US">
                <a:solidFill>
                  <a:srgbClr val="863476"/>
                </a:solidFill>
                <a:latin typeface="Aharoni"/>
              </a:rPr>
              <a:t> </a:t>
            </a:r>
          </a:p>
        </p:txBody>
      </p:sp>
      <p:sp>
        <p:nvSpPr>
          <p:cNvPr id="611" name="Rectangle"/>
          <p:cNvSpPr/>
          <p:nvPr/>
        </p:nvSpPr>
        <p:spPr>
          <a:xfrm>
            <a:off x="8489332" y="6833618"/>
            <a:ext cx="13201257" cy="691309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12" name="NWC-LOGO-HORIZONTAL-REVERSE.png" descr="NWC-LOGO-HORIZONTAL-REVERSE.png"/>
          <p:cNvPicPr>
            <a:picLocks noChangeAspect="1"/>
          </p:cNvPicPr>
          <p:nvPr/>
        </p:nvPicPr>
        <p:blipFill>
          <a:blip r:embed="rId2"/>
          <a:stretch>
            <a:fillRect/>
          </a:stretch>
        </p:blipFill>
        <p:spPr>
          <a:xfrm>
            <a:off x="17284410" y="12118385"/>
            <a:ext cx="3568516" cy="1189169"/>
          </a:xfrm>
          <a:prstGeom prst="rect">
            <a:avLst/>
          </a:prstGeom>
          <a:ln w="12700">
            <a:miter lim="400000"/>
          </a:ln>
        </p:spPr>
      </p:pic>
    </p:spTree>
    <p:extLst>
      <p:ext uri="{BB962C8B-B14F-4D97-AF65-F5344CB8AC3E}">
        <p14:creationId xmlns:p14="http://schemas.microsoft.com/office/powerpoint/2010/main" val="164890257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Rounded Rectangle"/>
          <p:cNvSpPr/>
          <p:nvPr/>
        </p:nvSpPr>
        <p:spPr>
          <a:xfrm>
            <a:off x="7589124" y="4502424"/>
            <a:ext cx="15850905" cy="8458935"/>
          </a:xfrm>
          <a:prstGeom prst="roundRect">
            <a:avLst>
              <a:gd name="adj" fmla="val 2252"/>
            </a:avLst>
          </a:prstGeom>
          <a:solidFill>
            <a:srgbClr val="D6D6D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5" name="Rounded Rectangle"/>
          <p:cNvSpPr/>
          <p:nvPr/>
        </p:nvSpPr>
        <p:spPr>
          <a:xfrm>
            <a:off x="7524532" y="754641"/>
            <a:ext cx="15850905" cy="3545771"/>
          </a:xfrm>
          <a:prstGeom prst="roundRect">
            <a:avLst>
              <a:gd name="adj" fmla="val 5373"/>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6" name="Rounded Rectangle"/>
          <p:cNvSpPr/>
          <p:nvPr/>
        </p:nvSpPr>
        <p:spPr>
          <a:xfrm>
            <a:off x="943972" y="754641"/>
            <a:ext cx="6449834" cy="12206718"/>
          </a:xfrm>
          <a:prstGeom prst="roundRect">
            <a:avLst>
              <a:gd name="adj" fmla="val 2954"/>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7" name="Line"/>
          <p:cNvSpPr/>
          <p:nvPr/>
        </p:nvSpPr>
        <p:spPr>
          <a:xfrm flipV="1">
            <a:off x="15449984" y="812220"/>
            <a:ext cx="1" cy="12456383"/>
          </a:xfrm>
          <a:prstGeom prst="line">
            <a:avLst/>
          </a:prstGeom>
          <a:ln w="50800">
            <a:solidFill>
              <a:srgbClr val="FFFFFF"/>
            </a:solidFill>
            <a:miter lim="400000"/>
          </a:ln>
        </p:spPr>
        <p:txBody>
          <a:bodyPr lIns="50800" tIns="50800" rIns="50800" bIns="50800" anchor="ctr"/>
          <a:lstStyle/>
          <a:p>
            <a:endParaRPr/>
          </a:p>
        </p:txBody>
      </p:sp>
      <p:sp>
        <p:nvSpPr>
          <p:cNvPr id="618" name="Line"/>
          <p:cNvSpPr/>
          <p:nvPr/>
        </p:nvSpPr>
        <p:spPr>
          <a:xfrm>
            <a:off x="739918" y="8731891"/>
            <a:ext cx="23974274" cy="1"/>
          </a:xfrm>
          <a:prstGeom prst="line">
            <a:avLst/>
          </a:prstGeom>
          <a:ln w="50800">
            <a:solidFill>
              <a:srgbClr val="FFFFFF"/>
            </a:solidFill>
            <a:miter lim="400000"/>
          </a:ln>
        </p:spPr>
        <p:txBody>
          <a:bodyPr lIns="50800" tIns="50800" rIns="50800" bIns="50800" anchor="ctr"/>
          <a:lstStyle/>
          <a:p>
            <a:endParaRPr/>
          </a:p>
        </p:txBody>
      </p:sp>
      <p:sp>
        <p:nvSpPr>
          <p:cNvPr id="619" name="Low…"/>
          <p:cNvSpPr txBox="1"/>
          <p:nvPr/>
        </p:nvSpPr>
        <p:spPr>
          <a:xfrm>
            <a:off x="8938120" y="1597785"/>
            <a:ext cx="4942150" cy="18594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Low</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0" name="High…"/>
          <p:cNvSpPr txBox="1"/>
          <p:nvPr/>
        </p:nvSpPr>
        <p:spPr>
          <a:xfrm>
            <a:off x="17019699" y="1597785"/>
            <a:ext cx="4942150" cy="18594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High</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1" name="Line"/>
          <p:cNvSpPr/>
          <p:nvPr/>
        </p:nvSpPr>
        <p:spPr>
          <a:xfrm>
            <a:off x="739917" y="4401417"/>
            <a:ext cx="23974274" cy="1"/>
          </a:xfrm>
          <a:prstGeom prst="line">
            <a:avLst/>
          </a:prstGeom>
          <a:ln w="50800">
            <a:solidFill>
              <a:srgbClr val="FFFFFF"/>
            </a:solidFill>
            <a:miter lim="400000"/>
          </a:ln>
        </p:spPr>
        <p:txBody>
          <a:bodyPr lIns="50800" tIns="50800" rIns="50800" bIns="50800" anchor="ctr"/>
          <a:lstStyle/>
          <a:p>
            <a:endParaRPr/>
          </a:p>
        </p:txBody>
      </p:sp>
      <p:sp>
        <p:nvSpPr>
          <p:cNvPr id="622" name="Low Value in Uniqueness"/>
          <p:cNvSpPr txBox="1"/>
          <p:nvPr/>
        </p:nvSpPr>
        <p:spPr>
          <a:xfrm>
            <a:off x="1697814" y="5745917"/>
            <a:ext cx="4942150" cy="16414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Low Value in Uniqueness </a:t>
            </a:r>
          </a:p>
        </p:txBody>
      </p:sp>
      <p:sp>
        <p:nvSpPr>
          <p:cNvPr id="623" name="High Value in Uniqueness"/>
          <p:cNvSpPr txBox="1"/>
          <p:nvPr/>
        </p:nvSpPr>
        <p:spPr>
          <a:xfrm>
            <a:off x="1697814" y="10076390"/>
            <a:ext cx="4942150" cy="16414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High Value in Uniqueness </a:t>
            </a:r>
          </a:p>
        </p:txBody>
      </p:sp>
      <p:sp>
        <p:nvSpPr>
          <p:cNvPr id="624" name="Inclusion:…"/>
          <p:cNvSpPr txBox="1"/>
          <p:nvPr/>
        </p:nvSpPr>
        <p:spPr>
          <a:xfrm>
            <a:off x="16114459" y="9460837"/>
            <a:ext cx="6752628" cy="28725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a:defRPr sz="3600">
                <a:latin typeface="Avenir Heavy"/>
                <a:ea typeface="Avenir Heavy"/>
                <a:cs typeface="Avenir Heavy"/>
                <a:sym typeface="Avenir Heavy"/>
              </a:defRPr>
            </a:pPr>
            <a:r>
              <a:t>Inclusion:</a:t>
            </a:r>
            <a:r>
              <a:rPr lang="en-US" sz="3600"/>
              <a:t> </a:t>
            </a:r>
            <a:r>
              <a:rPr kumimoji="0" lang="en-US" sz="3600" b="1" i="0" u="none" strike="noStrike" kern="1200" cap="none" spc="0" normalizeH="0" baseline="0" noProof="0">
                <a:ln>
                  <a:noFill/>
                </a:ln>
                <a:solidFill>
                  <a:srgbClr val="FF0000"/>
                </a:solidFill>
                <a:effectLst/>
                <a:uLnTx/>
                <a:uFillTx/>
                <a:latin typeface="Helvetica Light"/>
                <a:sym typeface="Wingdings"/>
              </a:rPr>
              <a:t></a:t>
            </a:r>
            <a:endParaRPr lang="en-US"/>
          </a:p>
          <a:p>
            <a:pPr algn="ctr">
              <a:defRPr sz="3600">
                <a:latin typeface="Avenir Book"/>
                <a:ea typeface="Avenir Book"/>
                <a:cs typeface="Avenir Book"/>
                <a:sym typeface="Avenir Book"/>
              </a:defRPr>
            </a:pPr>
            <a:r>
              <a:t>Individual is treated as an insider and also allowed/encourage to retain uniqueness within the work group</a:t>
            </a:r>
            <a:r>
              <a:rPr lang="en-US"/>
              <a:t>.</a:t>
            </a:r>
          </a:p>
        </p:txBody>
      </p:sp>
    </p:spTree>
    <p:extLst>
      <p:ext uri="{BB962C8B-B14F-4D97-AF65-F5344CB8AC3E}">
        <p14:creationId xmlns:p14="http://schemas.microsoft.com/office/powerpoint/2010/main" val="3147385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Rounded Rectangle"/>
          <p:cNvSpPr/>
          <p:nvPr/>
        </p:nvSpPr>
        <p:spPr>
          <a:xfrm>
            <a:off x="7589124" y="4502424"/>
            <a:ext cx="15850905" cy="8458935"/>
          </a:xfrm>
          <a:prstGeom prst="roundRect">
            <a:avLst>
              <a:gd name="adj" fmla="val 2252"/>
            </a:avLst>
          </a:prstGeom>
          <a:solidFill>
            <a:srgbClr val="D6D6D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5" name="Rounded Rectangle"/>
          <p:cNvSpPr/>
          <p:nvPr/>
        </p:nvSpPr>
        <p:spPr>
          <a:xfrm>
            <a:off x="7524532" y="754641"/>
            <a:ext cx="15850905" cy="3545771"/>
          </a:xfrm>
          <a:prstGeom prst="roundRect">
            <a:avLst>
              <a:gd name="adj" fmla="val 5373"/>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6" name="Rounded Rectangle"/>
          <p:cNvSpPr/>
          <p:nvPr/>
        </p:nvSpPr>
        <p:spPr>
          <a:xfrm>
            <a:off x="943972" y="754641"/>
            <a:ext cx="6449834" cy="12206718"/>
          </a:xfrm>
          <a:prstGeom prst="roundRect">
            <a:avLst>
              <a:gd name="adj" fmla="val 2954"/>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7" name="Line"/>
          <p:cNvSpPr/>
          <p:nvPr/>
        </p:nvSpPr>
        <p:spPr>
          <a:xfrm flipV="1">
            <a:off x="15449984" y="812220"/>
            <a:ext cx="1" cy="12456383"/>
          </a:xfrm>
          <a:prstGeom prst="line">
            <a:avLst/>
          </a:prstGeom>
          <a:ln w="50800">
            <a:solidFill>
              <a:srgbClr val="FFFFFF"/>
            </a:solidFill>
            <a:miter lim="400000"/>
          </a:ln>
        </p:spPr>
        <p:txBody>
          <a:bodyPr lIns="50800" tIns="50800" rIns="50800" bIns="50800" anchor="ctr"/>
          <a:lstStyle/>
          <a:p>
            <a:endParaRPr/>
          </a:p>
        </p:txBody>
      </p:sp>
      <p:sp>
        <p:nvSpPr>
          <p:cNvPr id="618" name="Line"/>
          <p:cNvSpPr/>
          <p:nvPr/>
        </p:nvSpPr>
        <p:spPr>
          <a:xfrm>
            <a:off x="739918" y="8731891"/>
            <a:ext cx="23974274" cy="1"/>
          </a:xfrm>
          <a:prstGeom prst="line">
            <a:avLst/>
          </a:prstGeom>
          <a:ln w="50800">
            <a:solidFill>
              <a:srgbClr val="FFFFFF"/>
            </a:solidFill>
            <a:miter lim="400000"/>
          </a:ln>
        </p:spPr>
        <p:txBody>
          <a:bodyPr lIns="50800" tIns="50800" rIns="50800" bIns="50800" anchor="ctr"/>
          <a:lstStyle/>
          <a:p>
            <a:endParaRPr/>
          </a:p>
        </p:txBody>
      </p:sp>
      <p:sp>
        <p:nvSpPr>
          <p:cNvPr id="619" name="Low…"/>
          <p:cNvSpPr txBox="1"/>
          <p:nvPr/>
        </p:nvSpPr>
        <p:spPr>
          <a:xfrm>
            <a:off x="8938120" y="1597785"/>
            <a:ext cx="4942150" cy="185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Low</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0" name="High…"/>
          <p:cNvSpPr txBox="1"/>
          <p:nvPr/>
        </p:nvSpPr>
        <p:spPr>
          <a:xfrm>
            <a:off x="17019699" y="1597785"/>
            <a:ext cx="4942150" cy="185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High</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1" name="Line"/>
          <p:cNvSpPr/>
          <p:nvPr/>
        </p:nvSpPr>
        <p:spPr>
          <a:xfrm>
            <a:off x="739917" y="4401417"/>
            <a:ext cx="23974274" cy="1"/>
          </a:xfrm>
          <a:prstGeom prst="line">
            <a:avLst/>
          </a:prstGeom>
          <a:ln w="50800">
            <a:solidFill>
              <a:srgbClr val="FFFFFF"/>
            </a:solidFill>
            <a:miter lim="400000"/>
          </a:ln>
        </p:spPr>
        <p:txBody>
          <a:bodyPr lIns="50800" tIns="50800" rIns="50800" bIns="50800" anchor="ctr"/>
          <a:lstStyle/>
          <a:p>
            <a:endParaRPr/>
          </a:p>
        </p:txBody>
      </p:sp>
      <p:sp>
        <p:nvSpPr>
          <p:cNvPr id="622" name="Low Value in Uniqueness"/>
          <p:cNvSpPr txBox="1"/>
          <p:nvPr/>
        </p:nvSpPr>
        <p:spPr>
          <a:xfrm>
            <a:off x="1697814" y="5745917"/>
            <a:ext cx="494215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Low Value in Uniqueness </a:t>
            </a:r>
          </a:p>
        </p:txBody>
      </p:sp>
      <p:sp>
        <p:nvSpPr>
          <p:cNvPr id="623" name="High Value in Uniqueness"/>
          <p:cNvSpPr txBox="1"/>
          <p:nvPr/>
        </p:nvSpPr>
        <p:spPr>
          <a:xfrm>
            <a:off x="1697814" y="10076390"/>
            <a:ext cx="494215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High Value in Uniqueness </a:t>
            </a:r>
          </a:p>
        </p:txBody>
      </p:sp>
      <p:sp>
        <p:nvSpPr>
          <p:cNvPr id="624" name="Inclusion:…"/>
          <p:cNvSpPr txBox="1"/>
          <p:nvPr/>
        </p:nvSpPr>
        <p:spPr>
          <a:xfrm>
            <a:off x="16114459" y="9368504"/>
            <a:ext cx="6752628"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3600">
                <a:latin typeface="Avenir Heavy"/>
                <a:ea typeface="Avenir Heavy"/>
                <a:cs typeface="Avenir Heavy"/>
                <a:sym typeface="Avenir Heavy"/>
              </a:defRPr>
            </a:pPr>
            <a:r>
              <a:rPr sz="4800"/>
              <a:t>Inclusion:</a:t>
            </a:r>
            <a:r>
              <a:rPr lang="en-US" sz="4800"/>
              <a:t> </a:t>
            </a:r>
            <a:r>
              <a:rPr kumimoji="0" lang="en-US" sz="4800" b="1" i="0" u="none" strike="noStrike" kern="1200" cap="none" spc="0" normalizeH="0" baseline="0" noProof="0">
                <a:ln>
                  <a:noFill/>
                </a:ln>
                <a:solidFill>
                  <a:srgbClr val="FF0000"/>
                </a:solidFill>
                <a:effectLst/>
                <a:uLnTx/>
                <a:uFillTx/>
                <a:latin typeface="Helvetica Light"/>
                <a:sym typeface="Wingdings"/>
              </a:rPr>
              <a:t></a:t>
            </a:r>
            <a:endParaRPr lang="en-US" sz="4800"/>
          </a:p>
          <a:p>
            <a:pPr algn="ctr">
              <a:defRPr sz="3600">
                <a:latin typeface="Avenir Book"/>
                <a:ea typeface="Avenir Book"/>
                <a:cs typeface="Avenir Book"/>
                <a:sym typeface="Avenir Book"/>
              </a:defRPr>
            </a:pPr>
            <a:r>
              <a:t>Individual is treated as an insider and also allowed/encourage to retain uniqueness within the work group</a:t>
            </a:r>
            <a:r>
              <a:rPr lang="en-US"/>
              <a:t>.</a:t>
            </a:r>
          </a:p>
        </p:txBody>
      </p:sp>
      <p:sp>
        <p:nvSpPr>
          <p:cNvPr id="2" name="Exclusion:…">
            <a:extLst>
              <a:ext uri="{FF2B5EF4-FFF2-40B4-BE49-F238E27FC236}">
                <a16:creationId xmlns:a16="http://schemas.microsoft.com/office/drawing/2014/main" id="{4CA42556-AB8A-49A8-BFB5-854C590CC872}"/>
              </a:ext>
            </a:extLst>
          </p:cNvPr>
          <p:cNvSpPr txBox="1"/>
          <p:nvPr/>
        </p:nvSpPr>
        <p:spPr>
          <a:xfrm>
            <a:off x="8210488" y="4786432"/>
            <a:ext cx="6378697" cy="361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defRPr sz="3600">
                <a:latin typeface="Avenir Heavy"/>
                <a:ea typeface="Avenir Heavy"/>
                <a:cs typeface="Avenir Heavy"/>
                <a:sym typeface="Avenir Heavy"/>
              </a:defRPr>
            </a:pPr>
            <a:r>
              <a:rPr sz="4800"/>
              <a:t>Exclusion:</a:t>
            </a:r>
            <a:endParaRPr lang="en-US" sz="4800"/>
          </a:p>
          <a:p>
            <a:pPr algn="ctr">
              <a:defRPr sz="3600">
                <a:latin typeface="Avenir Book"/>
                <a:ea typeface="Avenir Book"/>
                <a:cs typeface="Avenir Book"/>
                <a:sym typeface="Avenir Book"/>
              </a:defRPr>
            </a:pPr>
            <a:r>
              <a:t>Individual is not treated as an organizational insider with unique value in the work group but there are other employees or groups who are insiders.</a:t>
            </a:r>
            <a:endParaRPr sz="1200">
              <a:latin typeface="Arial"/>
              <a:ea typeface="Arial"/>
              <a:cs typeface="Arial"/>
            </a:endParaRPr>
          </a:p>
        </p:txBody>
      </p:sp>
    </p:spTree>
    <p:extLst>
      <p:ext uri="{BB962C8B-B14F-4D97-AF65-F5344CB8AC3E}">
        <p14:creationId xmlns:p14="http://schemas.microsoft.com/office/powerpoint/2010/main" val="163748077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Rounded Rectangle"/>
          <p:cNvSpPr/>
          <p:nvPr/>
        </p:nvSpPr>
        <p:spPr>
          <a:xfrm>
            <a:off x="7589124" y="4502424"/>
            <a:ext cx="15850905" cy="8458935"/>
          </a:xfrm>
          <a:prstGeom prst="roundRect">
            <a:avLst>
              <a:gd name="adj" fmla="val 2252"/>
            </a:avLst>
          </a:prstGeom>
          <a:solidFill>
            <a:srgbClr val="D6D6D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5" name="Rounded Rectangle"/>
          <p:cNvSpPr/>
          <p:nvPr/>
        </p:nvSpPr>
        <p:spPr>
          <a:xfrm>
            <a:off x="7524532" y="754641"/>
            <a:ext cx="15850905" cy="3545771"/>
          </a:xfrm>
          <a:prstGeom prst="roundRect">
            <a:avLst>
              <a:gd name="adj" fmla="val 5373"/>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6" name="Rounded Rectangle"/>
          <p:cNvSpPr/>
          <p:nvPr/>
        </p:nvSpPr>
        <p:spPr>
          <a:xfrm>
            <a:off x="943972" y="754641"/>
            <a:ext cx="6449834" cy="12206718"/>
          </a:xfrm>
          <a:prstGeom prst="roundRect">
            <a:avLst>
              <a:gd name="adj" fmla="val 2954"/>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7" name="Line"/>
          <p:cNvSpPr/>
          <p:nvPr/>
        </p:nvSpPr>
        <p:spPr>
          <a:xfrm flipV="1">
            <a:off x="15449984" y="812220"/>
            <a:ext cx="1" cy="12456383"/>
          </a:xfrm>
          <a:prstGeom prst="line">
            <a:avLst/>
          </a:prstGeom>
          <a:ln w="50800">
            <a:solidFill>
              <a:srgbClr val="FFFFFF"/>
            </a:solidFill>
            <a:miter lim="400000"/>
          </a:ln>
        </p:spPr>
        <p:txBody>
          <a:bodyPr lIns="50800" tIns="50800" rIns="50800" bIns="50800" anchor="ctr"/>
          <a:lstStyle/>
          <a:p>
            <a:endParaRPr/>
          </a:p>
        </p:txBody>
      </p:sp>
      <p:sp>
        <p:nvSpPr>
          <p:cNvPr id="618" name="Line"/>
          <p:cNvSpPr/>
          <p:nvPr/>
        </p:nvSpPr>
        <p:spPr>
          <a:xfrm>
            <a:off x="739918" y="8731891"/>
            <a:ext cx="23974274" cy="1"/>
          </a:xfrm>
          <a:prstGeom prst="line">
            <a:avLst/>
          </a:prstGeom>
          <a:ln w="50800">
            <a:solidFill>
              <a:srgbClr val="FFFFFF"/>
            </a:solidFill>
            <a:miter lim="400000"/>
          </a:ln>
        </p:spPr>
        <p:txBody>
          <a:bodyPr lIns="50800" tIns="50800" rIns="50800" bIns="50800" anchor="ctr"/>
          <a:lstStyle/>
          <a:p>
            <a:endParaRPr/>
          </a:p>
        </p:txBody>
      </p:sp>
      <p:sp>
        <p:nvSpPr>
          <p:cNvPr id="619" name="Low…"/>
          <p:cNvSpPr txBox="1"/>
          <p:nvPr/>
        </p:nvSpPr>
        <p:spPr>
          <a:xfrm>
            <a:off x="8938120" y="1597785"/>
            <a:ext cx="4942150" cy="185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Low</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0" name="High…"/>
          <p:cNvSpPr txBox="1"/>
          <p:nvPr/>
        </p:nvSpPr>
        <p:spPr>
          <a:xfrm>
            <a:off x="17019699" y="1597785"/>
            <a:ext cx="4942150" cy="185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High</a:t>
            </a:r>
          </a:p>
          <a:p>
            <a:pPr indent="139700" algn="ctr" defTabSz="2438337">
              <a:spcBef>
                <a:spcPts val="1700"/>
              </a:spcBef>
              <a:defRPr sz="5000">
                <a:solidFill>
                  <a:srgbClr val="FFFFFF"/>
                </a:solidFill>
                <a:latin typeface="Aharoni Bold"/>
                <a:ea typeface="Aharoni Bold"/>
                <a:cs typeface="Aharoni Bold"/>
                <a:sym typeface="Aharoni Bold"/>
              </a:defRPr>
            </a:pPr>
            <a:r>
              <a:rPr>
                <a:latin typeface="Aharoni"/>
                <a:cs typeface="Aharoni"/>
              </a:rPr>
              <a:t>Belongingness</a:t>
            </a:r>
          </a:p>
        </p:txBody>
      </p:sp>
      <p:sp>
        <p:nvSpPr>
          <p:cNvPr id="621" name="Line"/>
          <p:cNvSpPr/>
          <p:nvPr/>
        </p:nvSpPr>
        <p:spPr>
          <a:xfrm>
            <a:off x="739917" y="4401417"/>
            <a:ext cx="23974274" cy="1"/>
          </a:xfrm>
          <a:prstGeom prst="line">
            <a:avLst/>
          </a:prstGeom>
          <a:ln w="50800">
            <a:solidFill>
              <a:srgbClr val="FFFFFF"/>
            </a:solidFill>
            <a:miter lim="400000"/>
          </a:ln>
        </p:spPr>
        <p:txBody>
          <a:bodyPr lIns="50800" tIns="50800" rIns="50800" bIns="50800" anchor="ctr"/>
          <a:lstStyle/>
          <a:p>
            <a:endParaRPr/>
          </a:p>
        </p:txBody>
      </p:sp>
      <p:sp>
        <p:nvSpPr>
          <p:cNvPr id="622" name="Low Value in Uniqueness"/>
          <p:cNvSpPr txBox="1"/>
          <p:nvPr/>
        </p:nvSpPr>
        <p:spPr>
          <a:xfrm>
            <a:off x="1697814" y="5745917"/>
            <a:ext cx="494215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Low Value in Uniqueness </a:t>
            </a:r>
          </a:p>
        </p:txBody>
      </p:sp>
      <p:sp>
        <p:nvSpPr>
          <p:cNvPr id="623" name="High Value in Uniqueness"/>
          <p:cNvSpPr txBox="1"/>
          <p:nvPr/>
        </p:nvSpPr>
        <p:spPr>
          <a:xfrm>
            <a:off x="1697814" y="10076390"/>
            <a:ext cx="494215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139700" defTabSz="2438337">
              <a:spcBef>
                <a:spcPts val="1700"/>
              </a:spcBef>
              <a:defRPr sz="5000">
                <a:solidFill>
                  <a:srgbClr val="FFFFFF"/>
                </a:solidFill>
                <a:latin typeface="Aharoni Bold"/>
                <a:ea typeface="Aharoni Bold"/>
                <a:cs typeface="Aharoni Bold"/>
                <a:sym typeface="Aharoni Bold"/>
              </a:defRPr>
            </a:lvl1pPr>
          </a:lstStyle>
          <a:p>
            <a:pPr algn="ctr"/>
            <a:r>
              <a:rPr>
                <a:latin typeface="Aharoni"/>
                <a:cs typeface="Aharoni"/>
              </a:rPr>
              <a:t>High Value in Uniqueness </a:t>
            </a:r>
          </a:p>
        </p:txBody>
      </p:sp>
      <p:sp>
        <p:nvSpPr>
          <p:cNvPr id="624" name="Inclusion:…"/>
          <p:cNvSpPr txBox="1"/>
          <p:nvPr/>
        </p:nvSpPr>
        <p:spPr>
          <a:xfrm>
            <a:off x="16114459" y="9368504"/>
            <a:ext cx="6752628"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3600">
                <a:latin typeface="Avenir Heavy"/>
                <a:ea typeface="Avenir Heavy"/>
                <a:cs typeface="Avenir Heavy"/>
                <a:sym typeface="Avenir Heavy"/>
              </a:defRPr>
            </a:pPr>
            <a:r>
              <a:rPr sz="4800"/>
              <a:t>Inclusion:</a:t>
            </a:r>
            <a:r>
              <a:rPr lang="en-US" sz="4800"/>
              <a:t> </a:t>
            </a:r>
            <a:r>
              <a:rPr kumimoji="0" lang="en-US" sz="4800" b="1" i="0" u="none" strike="noStrike" kern="1200" cap="none" spc="0" normalizeH="0" baseline="0" noProof="0">
                <a:ln>
                  <a:noFill/>
                </a:ln>
                <a:solidFill>
                  <a:srgbClr val="FF0000"/>
                </a:solidFill>
                <a:effectLst/>
                <a:uLnTx/>
                <a:uFillTx/>
                <a:latin typeface="Helvetica Light"/>
                <a:sym typeface="Wingdings"/>
              </a:rPr>
              <a:t></a:t>
            </a:r>
            <a:endParaRPr lang="en-US" sz="4800"/>
          </a:p>
          <a:p>
            <a:pPr algn="ctr">
              <a:defRPr sz="3600">
                <a:latin typeface="Avenir Book"/>
                <a:ea typeface="Avenir Book"/>
                <a:cs typeface="Avenir Book"/>
                <a:sym typeface="Avenir Book"/>
              </a:defRPr>
            </a:pPr>
            <a:r>
              <a:t>Individual is treated as an insider and also allowed/encourage to retain uniqueness </a:t>
            </a:r>
            <a:r>
              <a:rPr lang="en-US"/>
              <a:t>within the </a:t>
            </a:r>
            <a:r>
              <a:t>work group</a:t>
            </a:r>
            <a:r>
              <a:rPr lang="en-US"/>
              <a:t>.</a:t>
            </a:r>
          </a:p>
        </p:txBody>
      </p:sp>
      <p:sp>
        <p:nvSpPr>
          <p:cNvPr id="2" name="Exclusion:…">
            <a:extLst>
              <a:ext uri="{FF2B5EF4-FFF2-40B4-BE49-F238E27FC236}">
                <a16:creationId xmlns:a16="http://schemas.microsoft.com/office/drawing/2014/main" id="{564B2BEF-13D5-470A-94D1-5EE5F62CAECC}"/>
              </a:ext>
            </a:extLst>
          </p:cNvPr>
          <p:cNvSpPr txBox="1"/>
          <p:nvPr/>
        </p:nvSpPr>
        <p:spPr>
          <a:xfrm>
            <a:off x="8210488" y="4786432"/>
            <a:ext cx="6378697" cy="36112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defRPr sz="3600">
                <a:latin typeface="Avenir Heavy"/>
                <a:ea typeface="Avenir Heavy"/>
                <a:cs typeface="Avenir Heavy"/>
                <a:sym typeface="Avenir Heavy"/>
              </a:defRPr>
            </a:pPr>
            <a:r>
              <a:rPr sz="4800"/>
              <a:t>Exclusion:</a:t>
            </a:r>
            <a:endParaRPr lang="en-US" sz="4800"/>
          </a:p>
          <a:p>
            <a:pPr algn="ctr">
              <a:defRPr sz="3600">
                <a:latin typeface="Avenir Book"/>
                <a:ea typeface="Avenir Book"/>
                <a:cs typeface="Avenir Book"/>
                <a:sym typeface="Avenir Book"/>
              </a:defRPr>
            </a:pPr>
            <a:r>
              <a:t>Individual is not treated as an organizational insider with unique value in the work group but there are other employees or groups who are insiders.</a:t>
            </a:r>
            <a:endParaRPr sz="1200">
              <a:latin typeface="Arial"/>
              <a:ea typeface="Arial"/>
              <a:cs typeface="Arial"/>
            </a:endParaRPr>
          </a:p>
        </p:txBody>
      </p:sp>
      <p:sp>
        <p:nvSpPr>
          <p:cNvPr id="3" name="Assimilation:…">
            <a:extLst>
              <a:ext uri="{FF2B5EF4-FFF2-40B4-BE49-F238E27FC236}">
                <a16:creationId xmlns:a16="http://schemas.microsoft.com/office/drawing/2014/main" id="{F2CEAC8E-4F21-4B3B-965F-8F7542AE6271}"/>
              </a:ext>
            </a:extLst>
          </p:cNvPr>
          <p:cNvSpPr txBox="1"/>
          <p:nvPr/>
        </p:nvSpPr>
        <p:spPr>
          <a:xfrm>
            <a:off x="15850046" y="4971098"/>
            <a:ext cx="7281456" cy="3241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3600">
                <a:latin typeface="Avenir Heavy"/>
                <a:ea typeface="Avenir Heavy"/>
                <a:cs typeface="Avenir Heavy"/>
                <a:sym typeface="Avenir Heavy"/>
              </a:defRPr>
            </a:pPr>
            <a:r>
              <a:rPr sz="4800"/>
              <a:t>Assimilation: </a:t>
            </a:r>
            <a:endParaRPr lang="en-US" sz="4800" b="1">
              <a:latin typeface="Arial"/>
              <a:ea typeface="Arial"/>
              <a:cs typeface="Arial"/>
            </a:endParaRPr>
          </a:p>
          <a:p>
            <a:pPr algn="ctr">
              <a:defRPr sz="3600">
                <a:latin typeface="Avenir Book"/>
                <a:ea typeface="Avenir Book"/>
                <a:cs typeface="Avenir Book"/>
                <a:sym typeface="Avenir Book"/>
              </a:defRPr>
            </a:pPr>
            <a:r>
              <a:t>Individual is treated as an insider in the work group when they conform to </a:t>
            </a:r>
            <a:endParaRPr lang="en-US"/>
          </a:p>
          <a:p>
            <a:pPr algn="ctr">
              <a:defRPr sz="3600">
                <a:latin typeface="Avenir Book"/>
                <a:ea typeface="Avenir Book"/>
                <a:cs typeface="Avenir Book"/>
                <a:sym typeface="Avenir Book"/>
              </a:defRPr>
            </a:pPr>
            <a:r>
              <a:t>org. / dominant culture norms and downplay uniqueness.</a:t>
            </a:r>
            <a:endParaRPr sz="1200">
              <a:latin typeface="Arial"/>
              <a:ea typeface="Arial"/>
              <a:cs typeface="Arial"/>
            </a:endParaRPr>
          </a:p>
          <a:p>
            <a:pPr algn="ctr">
              <a:defRPr sz="3600">
                <a:latin typeface="Avenir Book"/>
                <a:ea typeface="Avenir Book"/>
                <a:cs typeface="Avenir Book"/>
                <a:sym typeface="Avenir Book"/>
              </a:defRPr>
            </a:pPr>
            <a:endParaRPr sz="1200">
              <a:latin typeface="Arial"/>
              <a:ea typeface="Arial"/>
              <a:cs typeface="Arial"/>
            </a:endParaRPr>
          </a:p>
        </p:txBody>
      </p:sp>
      <p:sp>
        <p:nvSpPr>
          <p:cNvPr id="4" name="Differentiation:…">
            <a:extLst>
              <a:ext uri="{FF2B5EF4-FFF2-40B4-BE49-F238E27FC236}">
                <a16:creationId xmlns:a16="http://schemas.microsoft.com/office/drawing/2014/main" id="{92D61BEA-34C8-436B-AB15-907AAC5D7DCC}"/>
              </a:ext>
            </a:extLst>
          </p:cNvPr>
          <p:cNvSpPr txBox="1"/>
          <p:nvPr/>
        </p:nvSpPr>
        <p:spPr>
          <a:xfrm>
            <a:off x="7597781" y="9168449"/>
            <a:ext cx="7622828" cy="3457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3400">
                <a:latin typeface="Avenir Book"/>
                <a:ea typeface="Avenir Book"/>
                <a:cs typeface="Avenir Book"/>
                <a:sym typeface="Avenir Book"/>
              </a:defRPr>
            </a:pPr>
            <a:r>
              <a:rPr sz="4800">
                <a:latin typeface="Avenir Heavy"/>
                <a:ea typeface="Avenir Heavy"/>
                <a:cs typeface="Avenir Heavy"/>
                <a:sym typeface="Avenir Heavy"/>
              </a:rPr>
              <a:t>Differentiation:</a:t>
            </a:r>
            <a:endParaRPr lang="en-US" sz="4800"/>
          </a:p>
          <a:p>
            <a:pPr algn="ctr">
              <a:defRPr sz="3400">
                <a:latin typeface="Avenir Book"/>
                <a:ea typeface="Avenir Book"/>
                <a:cs typeface="Avenir Book"/>
                <a:sym typeface="Avenir Book"/>
              </a:defRPr>
            </a:pPr>
            <a:r>
              <a:t>Individual is not treated as an organizational insider in the work</a:t>
            </a:r>
            <a:r>
              <a:rPr>
                <a:latin typeface="Arial"/>
                <a:ea typeface="Arial"/>
                <a:cs typeface="Arial"/>
                <a:sym typeface="Arial"/>
              </a:rPr>
              <a:t> </a:t>
            </a:r>
            <a:r>
              <a:t>group but their unique characteristics are seen as valuable and required for group / organization success.</a:t>
            </a:r>
          </a:p>
        </p:txBody>
      </p:sp>
    </p:spTree>
    <p:extLst>
      <p:ext uri="{BB962C8B-B14F-4D97-AF65-F5344CB8AC3E}">
        <p14:creationId xmlns:p14="http://schemas.microsoft.com/office/powerpoint/2010/main" val="163946962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joel-filipe-jU9VAZDGMzs-unsplash.jpg" descr="joel-filipe-jU9VAZDGMzs-unsplash.jpg"/>
          <p:cNvPicPr>
            <a:picLocks noChangeAspect="1"/>
          </p:cNvPicPr>
          <p:nvPr/>
        </p:nvPicPr>
        <p:blipFill>
          <a:blip r:embed="rId2"/>
          <a:srcRect l="1439" t="1203" r="6887" b="44535"/>
          <a:stretch>
            <a:fillRect/>
          </a:stretch>
        </p:blipFill>
        <p:spPr>
          <a:xfrm>
            <a:off x="-3065" y="-7784"/>
            <a:ext cx="24605808" cy="13903017"/>
          </a:xfrm>
          <a:prstGeom prst="rect">
            <a:avLst/>
          </a:prstGeom>
          <a:ln w="12700">
            <a:miter lim="400000"/>
          </a:ln>
        </p:spPr>
      </p:pic>
      <p:sp>
        <p:nvSpPr>
          <p:cNvPr id="662" name="“Inclusion Starts with I”"/>
          <p:cNvSpPr txBox="1"/>
          <p:nvPr/>
        </p:nvSpPr>
        <p:spPr>
          <a:xfrm>
            <a:off x="643690" y="4475695"/>
            <a:ext cx="10227159"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defTabSz="457200">
              <a:defRPr sz="7500" baseline="1023">
                <a:solidFill>
                  <a:srgbClr val="4D2A85"/>
                </a:solidFill>
                <a:latin typeface="Aharoni Bold"/>
                <a:ea typeface="Aharoni Bold"/>
                <a:cs typeface="Aharoni Bold"/>
                <a:sym typeface="Aharoni Bold"/>
              </a:defRPr>
            </a:pPr>
            <a:r>
              <a:rPr sz="9600">
                <a:latin typeface="Aharoni"/>
              </a:rPr>
              <a:t>“Inclusion Starts with I” </a:t>
            </a:r>
            <a:r>
              <a:rPr sz="9600">
                <a:solidFill>
                  <a:srgbClr val="000000"/>
                </a:solidFill>
                <a:latin typeface="Aharoni"/>
              </a:rPr>
              <a:t> </a:t>
            </a:r>
            <a:r>
              <a:rPr sz="9600">
                <a:latin typeface="Aharoni"/>
              </a:rPr>
              <a:t> </a:t>
            </a:r>
            <a:r>
              <a:rPr lang="en-US" sz="9600">
                <a:latin typeface="Aharoni"/>
              </a:rPr>
              <a:t> </a:t>
            </a:r>
          </a:p>
        </p:txBody>
      </p:sp>
      <p:pic>
        <p:nvPicPr>
          <p:cNvPr id="663" name="image1.png" descr="image1.png"/>
          <p:cNvPicPr>
            <a:picLocks noChangeAspect="1"/>
          </p:cNvPicPr>
          <p:nvPr/>
        </p:nvPicPr>
        <p:blipFill>
          <a:blip r:embed="rId3"/>
          <a:stretch>
            <a:fillRect/>
          </a:stretch>
        </p:blipFill>
        <p:spPr>
          <a:xfrm>
            <a:off x="843821" y="11927835"/>
            <a:ext cx="3997170" cy="1332012"/>
          </a:xfrm>
          <a:prstGeom prst="rect">
            <a:avLst/>
          </a:prstGeom>
          <a:ln w="12700">
            <a:miter lim="400000"/>
          </a:ln>
        </p:spPr>
      </p:pic>
    </p:spTree>
    <p:extLst>
      <p:ext uri="{BB962C8B-B14F-4D97-AF65-F5344CB8AC3E}">
        <p14:creationId xmlns:p14="http://schemas.microsoft.com/office/powerpoint/2010/main" val="299721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NWC-2019-PPT-Template-0112.jpg" descr="NWC-2019-PPT-Template-0112.jpg">
            <a:extLst>
              <a:ext uri="{FF2B5EF4-FFF2-40B4-BE49-F238E27FC236}">
                <a16:creationId xmlns:a16="http://schemas.microsoft.com/office/drawing/2014/main" id="{BD6D1B75-C3AC-471E-B022-6A6D8EC8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8551EB-E029-46CE-BAB3-D9A75F7627BF}"/>
              </a:ext>
            </a:extLst>
          </p:cNvPr>
          <p:cNvSpPr txBox="1">
            <a:spLocks/>
          </p:cNvSpPr>
          <p:nvPr/>
        </p:nvSpPr>
        <p:spPr bwMode="auto">
          <a:xfrm>
            <a:off x="381000" y="6248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11500" b="1" dirty="0">
                <a:solidFill>
                  <a:schemeClr val="bg1"/>
                </a:solidFill>
              </a:rPr>
              <a:t>      CHECK IN</a:t>
            </a:r>
          </a:p>
          <a:p>
            <a:pPr defTabSz="1765909" eaLnBrk="1" hangingPunct="1">
              <a:defRPr/>
            </a:pPr>
            <a:r>
              <a:rPr lang="en-US" altLang="en-US" sz="11500" b="1" dirty="0">
                <a:solidFill>
                  <a:schemeClr val="bg1"/>
                </a:solidFill>
              </a:rPr>
              <a:t> </a:t>
            </a:r>
          </a:p>
          <a:p>
            <a:pPr defTabSz="1765909" eaLnBrk="1" hangingPunct="1">
              <a:defRPr/>
            </a:pPr>
            <a:r>
              <a:rPr lang="en-US" altLang="en-US" sz="6600" b="1" dirty="0">
                <a:solidFill>
                  <a:schemeClr val="bg1"/>
                </a:solidFill>
              </a:rPr>
              <a:t>Experiences</a:t>
            </a:r>
          </a:p>
          <a:p>
            <a:pPr defTabSz="1765909" eaLnBrk="1" hangingPunct="1">
              <a:defRPr/>
            </a:pPr>
            <a:r>
              <a:rPr lang="en-US" altLang="en-US" sz="6600" b="1" dirty="0">
                <a:solidFill>
                  <a:schemeClr val="bg1"/>
                </a:solidFill>
              </a:rPr>
              <a:t>Observations </a:t>
            </a:r>
          </a:p>
          <a:p>
            <a:pPr defTabSz="1765909" eaLnBrk="1" hangingPunct="1">
              <a:defRPr/>
            </a:pPr>
            <a:r>
              <a:rPr lang="en-US" altLang="en-US" sz="6600" b="1" dirty="0">
                <a:solidFill>
                  <a:schemeClr val="bg1"/>
                </a:solidFill>
              </a:rPr>
              <a:t>Inspirations</a:t>
            </a:r>
          </a:p>
          <a:p>
            <a:pPr defTabSz="1765909" eaLnBrk="1" hangingPunct="1">
              <a:defRPr/>
            </a:pPr>
            <a:r>
              <a:rPr lang="en-US" altLang="en-US" sz="6600" b="1" dirty="0">
                <a:solidFill>
                  <a:schemeClr val="bg1"/>
                </a:solidFill>
              </a:rPr>
              <a:t>Aspirations</a:t>
            </a:r>
          </a:p>
          <a:p>
            <a:pPr defTabSz="1765909" eaLnBrk="1" hangingPunct="1">
              <a:defRPr/>
            </a:pPr>
            <a:r>
              <a:rPr lang="en-US" altLang="en-US" sz="6600" b="1" dirty="0">
                <a:solidFill>
                  <a:schemeClr val="bg1"/>
                </a:solidFill>
              </a:rPr>
              <a:t>Concerns </a:t>
            </a:r>
          </a:p>
          <a:p>
            <a:pPr defTabSz="1765909" eaLnBrk="1" hangingPunct="1">
              <a:defRPr/>
            </a:pPr>
            <a:r>
              <a:rPr lang="en-US" altLang="en-US" sz="6600" b="1" dirty="0">
                <a:solidFill>
                  <a:schemeClr val="bg1"/>
                </a:solidFill>
              </a:rPr>
              <a:t>Questions </a:t>
            </a:r>
          </a:p>
          <a:p>
            <a:pPr defTabSz="1765909" eaLnBrk="1" hangingPunct="1">
              <a:defRPr/>
            </a:pPr>
            <a:r>
              <a:rPr lang="en-US" altLang="en-US" sz="6600" b="1" dirty="0">
                <a:solidFill>
                  <a:schemeClr val="bg1"/>
                </a:solidFill>
              </a:rPr>
              <a:t>Affirmations </a:t>
            </a:r>
          </a:p>
          <a:p>
            <a:pPr defTabSz="1765909" eaLnBrk="1" hangingPunct="1">
              <a:defRPr/>
            </a:pPr>
            <a:endParaRPr lang="en-US" altLang="en-US" sz="8860" b="1" dirty="0">
              <a:solidFill>
                <a:schemeClr val="bg1"/>
              </a:solidFill>
            </a:endParaRPr>
          </a:p>
        </p:txBody>
      </p:sp>
      <p:pic>
        <p:nvPicPr>
          <p:cNvPr id="4" name="noun_Check_2742243.png" descr="noun_Check_2742243.png">
            <a:extLst>
              <a:ext uri="{FF2B5EF4-FFF2-40B4-BE49-F238E27FC236}">
                <a16:creationId xmlns:a16="http://schemas.microsoft.com/office/drawing/2014/main" id="{A363A971-66DE-4FBA-B258-FBCF6FC4856F}"/>
              </a:ext>
            </a:extLst>
          </p:cNvPr>
          <p:cNvPicPr>
            <a:picLocks noChangeAspect="1"/>
          </p:cNvPicPr>
          <p:nvPr/>
        </p:nvPicPr>
        <p:blipFill>
          <a:blip r:embed="rId4"/>
          <a:stretch>
            <a:fillRect/>
          </a:stretch>
        </p:blipFill>
        <p:spPr>
          <a:xfrm>
            <a:off x="4166592" y="-609697"/>
            <a:ext cx="6362006" cy="6362006"/>
          </a:xfrm>
          <a:prstGeom prst="rect">
            <a:avLst/>
          </a:prstGeom>
          <a:ln w="12700">
            <a:miter lim="400000"/>
          </a:ln>
        </p:spPr>
      </p:pic>
    </p:spTree>
    <p:extLst>
      <p:ext uri="{BB962C8B-B14F-4D97-AF65-F5344CB8AC3E}">
        <p14:creationId xmlns:p14="http://schemas.microsoft.com/office/powerpoint/2010/main" val="1330874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g88Ju6nkcg?feature=oembed" descr="Inclusion Starts With I">
            <a:hlinkClick r:id="" action="ppaction://media"/>
            <a:extLst>
              <a:ext uri="{FF2B5EF4-FFF2-40B4-BE49-F238E27FC236}">
                <a16:creationId xmlns:a16="http://schemas.microsoft.com/office/drawing/2014/main" id="{81804C2D-29AE-4CC2-8AB7-57984CB1DA86}"/>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052513" y="592138"/>
            <a:ext cx="22278975" cy="125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NWC-2019-PPT-Template-0112.jpg" descr="NWC-2019-PPT-Template-0112.jpg">
            <a:extLst>
              <a:ext uri="{FF2B5EF4-FFF2-40B4-BE49-F238E27FC236}">
                <a16:creationId xmlns:a16="http://schemas.microsoft.com/office/drawing/2014/main" id="{BD6D1B75-C3AC-471E-B022-6A6D8EC8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8551EB-E029-46CE-BAB3-D9A75F7627BF}"/>
              </a:ext>
            </a:extLst>
          </p:cNvPr>
          <p:cNvSpPr txBox="1">
            <a:spLocks/>
          </p:cNvSpPr>
          <p:nvPr/>
        </p:nvSpPr>
        <p:spPr bwMode="auto">
          <a:xfrm>
            <a:off x="381000" y="6248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11500" b="1" dirty="0">
                <a:solidFill>
                  <a:schemeClr val="bg1"/>
                </a:solidFill>
              </a:rPr>
              <a:t>      CHECK IN</a:t>
            </a:r>
          </a:p>
          <a:p>
            <a:pPr defTabSz="1765909" eaLnBrk="1" hangingPunct="1">
              <a:defRPr/>
            </a:pPr>
            <a:r>
              <a:rPr lang="en-US" altLang="en-US" sz="11500" b="1" dirty="0">
                <a:solidFill>
                  <a:schemeClr val="bg1"/>
                </a:solidFill>
              </a:rPr>
              <a:t> </a:t>
            </a:r>
          </a:p>
          <a:p>
            <a:pPr defTabSz="1765909" eaLnBrk="1" hangingPunct="1">
              <a:defRPr/>
            </a:pPr>
            <a:r>
              <a:rPr lang="en-US" altLang="en-US" sz="6600" b="1" dirty="0">
                <a:solidFill>
                  <a:schemeClr val="bg1"/>
                </a:solidFill>
              </a:rPr>
              <a:t>Experiences</a:t>
            </a:r>
          </a:p>
          <a:p>
            <a:pPr defTabSz="1765909" eaLnBrk="1" hangingPunct="1">
              <a:defRPr/>
            </a:pPr>
            <a:r>
              <a:rPr lang="en-US" altLang="en-US" sz="6600" b="1" dirty="0">
                <a:solidFill>
                  <a:schemeClr val="bg1"/>
                </a:solidFill>
              </a:rPr>
              <a:t>Observations </a:t>
            </a:r>
          </a:p>
          <a:p>
            <a:pPr defTabSz="1765909" eaLnBrk="1" hangingPunct="1">
              <a:defRPr/>
            </a:pPr>
            <a:r>
              <a:rPr lang="en-US" altLang="en-US" sz="6600" b="1" dirty="0">
                <a:solidFill>
                  <a:schemeClr val="bg1"/>
                </a:solidFill>
              </a:rPr>
              <a:t>Inspirations</a:t>
            </a:r>
          </a:p>
          <a:p>
            <a:pPr defTabSz="1765909" eaLnBrk="1" hangingPunct="1">
              <a:defRPr/>
            </a:pPr>
            <a:r>
              <a:rPr lang="en-US" altLang="en-US" sz="6600" b="1" dirty="0">
                <a:solidFill>
                  <a:schemeClr val="bg1"/>
                </a:solidFill>
              </a:rPr>
              <a:t>Aspirations</a:t>
            </a:r>
          </a:p>
          <a:p>
            <a:pPr defTabSz="1765909" eaLnBrk="1" hangingPunct="1">
              <a:defRPr/>
            </a:pPr>
            <a:r>
              <a:rPr lang="en-US" altLang="en-US" sz="6600" b="1" dirty="0">
                <a:solidFill>
                  <a:schemeClr val="bg1"/>
                </a:solidFill>
              </a:rPr>
              <a:t>Concerns </a:t>
            </a:r>
          </a:p>
          <a:p>
            <a:pPr defTabSz="1765909" eaLnBrk="1" hangingPunct="1">
              <a:defRPr/>
            </a:pPr>
            <a:r>
              <a:rPr lang="en-US" altLang="en-US" sz="6600" b="1" dirty="0">
                <a:solidFill>
                  <a:schemeClr val="bg1"/>
                </a:solidFill>
              </a:rPr>
              <a:t>Questions </a:t>
            </a:r>
          </a:p>
          <a:p>
            <a:pPr defTabSz="1765909" eaLnBrk="1" hangingPunct="1">
              <a:defRPr/>
            </a:pPr>
            <a:r>
              <a:rPr lang="en-US" altLang="en-US" sz="6600" b="1" dirty="0">
                <a:solidFill>
                  <a:schemeClr val="bg1"/>
                </a:solidFill>
              </a:rPr>
              <a:t>Affirmations </a:t>
            </a:r>
          </a:p>
          <a:p>
            <a:pPr defTabSz="1765909" eaLnBrk="1" hangingPunct="1">
              <a:defRPr/>
            </a:pPr>
            <a:endParaRPr lang="en-US" altLang="en-US" sz="8860" b="1" dirty="0">
              <a:solidFill>
                <a:schemeClr val="bg1"/>
              </a:solidFill>
            </a:endParaRPr>
          </a:p>
        </p:txBody>
      </p:sp>
      <p:pic>
        <p:nvPicPr>
          <p:cNvPr id="4" name="noun_Check_2742243.png" descr="noun_Check_2742243.png">
            <a:extLst>
              <a:ext uri="{FF2B5EF4-FFF2-40B4-BE49-F238E27FC236}">
                <a16:creationId xmlns:a16="http://schemas.microsoft.com/office/drawing/2014/main" id="{A363A971-66DE-4FBA-B258-FBCF6FC4856F}"/>
              </a:ext>
            </a:extLst>
          </p:cNvPr>
          <p:cNvPicPr>
            <a:picLocks noChangeAspect="1"/>
          </p:cNvPicPr>
          <p:nvPr/>
        </p:nvPicPr>
        <p:blipFill>
          <a:blip r:embed="rId4"/>
          <a:stretch>
            <a:fillRect/>
          </a:stretch>
        </p:blipFill>
        <p:spPr>
          <a:xfrm>
            <a:off x="4166592" y="-609697"/>
            <a:ext cx="6362006" cy="6362006"/>
          </a:xfrm>
          <a:prstGeom prst="rect">
            <a:avLst/>
          </a:prstGeom>
          <a:ln w="12700">
            <a:miter lim="400000"/>
          </a:ln>
        </p:spPr>
      </p:pic>
    </p:spTree>
    <p:extLst>
      <p:ext uri="{BB962C8B-B14F-4D97-AF65-F5344CB8AC3E}">
        <p14:creationId xmlns:p14="http://schemas.microsoft.com/office/powerpoint/2010/main" val="42126514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Rectangle"/>
          <p:cNvSpPr/>
          <p:nvPr/>
        </p:nvSpPr>
        <p:spPr>
          <a:xfrm>
            <a:off x="-1" y="0"/>
            <a:ext cx="24384001"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68" name="NWC-LOGO-HORIZONTAL-REVERSE.png" descr="NWC-LOGO-HORIZONTAL-REVERSE.png"/>
          <p:cNvPicPr>
            <a:picLocks noChangeAspect="1"/>
          </p:cNvPicPr>
          <p:nvPr/>
        </p:nvPicPr>
        <p:blipFill>
          <a:blip r:embed="rId2"/>
          <a:stretch>
            <a:fillRect/>
          </a:stretch>
        </p:blipFill>
        <p:spPr>
          <a:xfrm>
            <a:off x="19560054" y="11088374"/>
            <a:ext cx="3568516" cy="1189169"/>
          </a:xfrm>
          <a:prstGeom prst="rect">
            <a:avLst/>
          </a:prstGeom>
          <a:ln w="12700">
            <a:miter lim="400000"/>
          </a:ln>
        </p:spPr>
      </p:pic>
      <p:pic>
        <p:nvPicPr>
          <p:cNvPr id="669" name="noun_plant hand_2390858 (1).png" descr="noun_plant hand_2390858 (1).png"/>
          <p:cNvPicPr>
            <a:picLocks noChangeAspect="1"/>
          </p:cNvPicPr>
          <p:nvPr/>
        </p:nvPicPr>
        <p:blipFill>
          <a:blip r:embed="rId3"/>
          <a:srcRect l="12902" t="14693" r="12902" b="18534"/>
          <a:stretch>
            <a:fillRect/>
          </a:stretch>
        </p:blipFill>
        <p:spPr>
          <a:xfrm>
            <a:off x="-661542" y="4010400"/>
            <a:ext cx="10176634" cy="9158486"/>
          </a:xfrm>
          <a:prstGeom prst="rect">
            <a:avLst/>
          </a:prstGeom>
          <a:ln w="12700">
            <a:miter lim="400000"/>
          </a:ln>
        </p:spPr>
      </p:pic>
      <p:sp>
        <p:nvSpPr>
          <p:cNvPr id="670" name="Check In"/>
          <p:cNvSpPr txBox="1"/>
          <p:nvPr/>
        </p:nvSpPr>
        <p:spPr>
          <a:xfrm>
            <a:off x="8131656" y="5706402"/>
            <a:ext cx="18402121" cy="23031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defTabSz="2438337">
              <a:lnSpc>
                <a:spcPct val="80000"/>
              </a:lnSpc>
              <a:defRPr sz="13000" baseline="31999">
                <a:solidFill>
                  <a:srgbClr val="FFFFFF"/>
                </a:solidFill>
                <a:latin typeface="Aharoni Bold"/>
                <a:ea typeface="Aharoni Bold"/>
                <a:cs typeface="Aharoni Bold"/>
                <a:sym typeface="Aharoni Bold"/>
              </a:defRPr>
            </a:lvl1pPr>
          </a:lstStyle>
          <a:p>
            <a:r>
              <a:rPr>
                <a:latin typeface="Aharoni"/>
              </a:rPr>
              <a:t>Growing as an Intentional Inclusionists®</a:t>
            </a:r>
            <a:endParaRPr lang="en-US" sz="1200">
              <a:solidFill>
                <a:srgbClr val="000000">
                  <a:alpha val="84705"/>
                </a:srgbClr>
              </a:solidFill>
              <a:latin typeface="Aharoni"/>
              <a:ea typeface="Arial"/>
              <a:cs typeface="Arial"/>
            </a:endParaRPr>
          </a:p>
        </p:txBody>
      </p:sp>
    </p:spTree>
    <p:extLst>
      <p:ext uri="{BB962C8B-B14F-4D97-AF65-F5344CB8AC3E}">
        <p14:creationId xmlns:p14="http://schemas.microsoft.com/office/powerpoint/2010/main" val="85023452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Rectangle"/>
          <p:cNvSpPr/>
          <p:nvPr/>
        </p:nvSpPr>
        <p:spPr>
          <a:xfrm>
            <a:off x="0" y="-1"/>
            <a:ext cx="24384000" cy="13716001"/>
          </a:xfrm>
          <a:prstGeom prst="rect">
            <a:avLst/>
          </a:prstGeom>
          <a:solidFill>
            <a:srgbClr val="EBEB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78" name="Text"/>
          <p:cNvSpPr txBox="1"/>
          <p:nvPr/>
        </p:nvSpPr>
        <p:spPr>
          <a:xfrm>
            <a:off x="16897312" y="4514850"/>
            <a:ext cx="152401" cy="27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679" name="Photos-0302.jpg" descr="Photos-0302.jpg"/>
          <p:cNvPicPr>
            <a:picLocks noChangeAspect="1"/>
          </p:cNvPicPr>
          <p:nvPr/>
        </p:nvPicPr>
        <p:blipFill>
          <a:blip r:embed="rId2"/>
          <a:srcRect l="918" t="919" r="13932" b="42307"/>
          <a:stretch>
            <a:fillRect/>
          </a:stretch>
        </p:blipFill>
        <p:spPr>
          <a:xfrm>
            <a:off x="660872" y="4842524"/>
            <a:ext cx="7366040" cy="736602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52400">
            <a:solidFill>
              <a:srgbClr val="FFFFFF"/>
            </a:solidFill>
            <a:miter lim="400000"/>
          </a:ln>
        </p:spPr>
      </p:pic>
      <p:pic>
        <p:nvPicPr>
          <p:cNvPr id="680" name="Screen Shot 2020-11-09 at 1.25.37 PM.png" descr="Screen Shot 2020-11-09 at 1.25.37 PM.png"/>
          <p:cNvPicPr>
            <a:picLocks noChangeAspect="1"/>
          </p:cNvPicPr>
          <p:nvPr/>
        </p:nvPicPr>
        <p:blipFill>
          <a:blip r:embed="rId3"/>
          <a:srcRect l="22996" t="2" r="28157" b="2"/>
          <a:stretch>
            <a:fillRect/>
          </a:stretch>
        </p:blipFill>
        <p:spPr>
          <a:xfrm>
            <a:off x="8507092" y="4856424"/>
            <a:ext cx="7366040" cy="7338220"/>
          </a:xfrm>
          <a:custGeom>
            <a:avLst/>
            <a:gdLst/>
            <a:ahLst/>
            <a:cxnLst>
              <a:cxn ang="0">
                <a:pos x="wd2" y="hd2"/>
              </a:cxn>
              <a:cxn ang="5400000">
                <a:pos x="wd2" y="hd2"/>
              </a:cxn>
              <a:cxn ang="10800000">
                <a:pos x="wd2" y="hd2"/>
              </a:cxn>
              <a:cxn ang="16200000">
                <a:pos x="wd2" y="hd2"/>
              </a:cxn>
            </a:cxnLst>
            <a:rect l="0" t="0" r="r" b="b"/>
            <a:pathLst>
              <a:path w="19679" h="21600" extrusionOk="0">
                <a:moveTo>
                  <a:pt x="9001" y="0"/>
                </a:moveTo>
                <a:cubicBezTo>
                  <a:pt x="6769" y="209"/>
                  <a:pt x="4590" y="1252"/>
                  <a:pt x="2881" y="3134"/>
                </a:cubicBezTo>
                <a:cubicBezTo>
                  <a:pt x="-961" y="7368"/>
                  <a:pt x="-961" y="14232"/>
                  <a:pt x="2881" y="18466"/>
                </a:cubicBezTo>
                <a:cubicBezTo>
                  <a:pt x="4590" y="20348"/>
                  <a:pt x="6769" y="21391"/>
                  <a:pt x="9001" y="21600"/>
                </a:cubicBezTo>
                <a:lnTo>
                  <a:pt x="10677" y="21600"/>
                </a:lnTo>
                <a:cubicBezTo>
                  <a:pt x="12909" y="21391"/>
                  <a:pt x="15088" y="20348"/>
                  <a:pt x="16797" y="18466"/>
                </a:cubicBezTo>
                <a:cubicBezTo>
                  <a:pt x="20639" y="14232"/>
                  <a:pt x="20639" y="7368"/>
                  <a:pt x="16797" y="3134"/>
                </a:cubicBezTo>
                <a:cubicBezTo>
                  <a:pt x="15088" y="1252"/>
                  <a:pt x="12909" y="209"/>
                  <a:pt x="10677" y="0"/>
                </a:cubicBezTo>
                <a:lnTo>
                  <a:pt x="9001" y="0"/>
                </a:lnTo>
                <a:close/>
              </a:path>
            </a:pathLst>
          </a:custGeom>
          <a:ln w="152400">
            <a:solidFill>
              <a:srgbClr val="FFFFFF"/>
            </a:solidFill>
            <a:miter lim="400000"/>
          </a:ln>
        </p:spPr>
      </p:pic>
      <p:pic>
        <p:nvPicPr>
          <p:cNvPr id="681" name="Screen Shot 2020-11-09 at 1.26.10 PM.png" descr="Screen Shot 2020-11-09 at 1.26.10 PM.png"/>
          <p:cNvPicPr>
            <a:picLocks noChangeAspect="1"/>
          </p:cNvPicPr>
          <p:nvPr/>
        </p:nvPicPr>
        <p:blipFill>
          <a:blip r:embed="rId4"/>
          <a:srcRect l="28152" t="703" r="31942" b="13164"/>
          <a:stretch>
            <a:fillRect/>
          </a:stretch>
        </p:blipFill>
        <p:spPr>
          <a:xfrm>
            <a:off x="16357088" y="4842524"/>
            <a:ext cx="7366039" cy="736602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52400">
            <a:solidFill>
              <a:srgbClr val="FFFFFF"/>
            </a:solidFill>
            <a:miter lim="400000"/>
          </a:ln>
        </p:spPr>
      </p:pic>
      <p:pic>
        <p:nvPicPr>
          <p:cNvPr id="682" name="unknown.png" descr="unknown.png"/>
          <p:cNvPicPr>
            <a:picLocks noChangeAspect="1"/>
          </p:cNvPicPr>
          <p:nvPr/>
        </p:nvPicPr>
        <p:blipFill>
          <a:blip r:embed="rId5"/>
          <a:stretch>
            <a:fillRect/>
          </a:stretch>
        </p:blipFill>
        <p:spPr>
          <a:xfrm>
            <a:off x="2483760" y="1332077"/>
            <a:ext cx="2289369" cy="2215119"/>
          </a:xfrm>
          <a:prstGeom prst="rect">
            <a:avLst/>
          </a:prstGeom>
          <a:ln w="12700">
            <a:miter lim="400000"/>
          </a:ln>
        </p:spPr>
      </p:pic>
      <p:sp>
        <p:nvSpPr>
          <p:cNvPr id="683" name="Check In"/>
          <p:cNvSpPr txBox="1"/>
          <p:nvPr/>
        </p:nvSpPr>
        <p:spPr>
          <a:xfrm>
            <a:off x="14067297" y="1821475"/>
            <a:ext cx="7832943" cy="1483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2438337">
              <a:lnSpc>
                <a:spcPct val="60000"/>
              </a:lnSpc>
              <a:defRPr sz="5000" baseline="31999">
                <a:solidFill>
                  <a:srgbClr val="863476"/>
                </a:solidFill>
                <a:latin typeface="Avenir Book"/>
                <a:ea typeface="Avenir Book"/>
                <a:cs typeface="Avenir Book"/>
                <a:sym typeface="Avenir Book"/>
              </a:defRPr>
            </a:pPr>
            <a:r>
              <a:t>Author of “The Intentional Inclusionist”</a:t>
            </a:r>
          </a:p>
          <a:p>
            <a:pPr algn="l" defTabSz="2438337">
              <a:lnSpc>
                <a:spcPct val="60000"/>
              </a:lnSpc>
              <a:defRPr sz="5000" baseline="31999">
                <a:solidFill>
                  <a:srgbClr val="863476"/>
                </a:solidFill>
                <a:latin typeface="Avenir Book"/>
                <a:ea typeface="Avenir Book"/>
                <a:cs typeface="Avenir Book"/>
                <a:sym typeface="Avenir Book"/>
              </a:defRPr>
            </a:pPr>
            <a:r>
              <a:t>and “The Next Level Inclusionist”</a:t>
            </a:r>
          </a:p>
        </p:txBody>
      </p:sp>
      <p:sp>
        <p:nvSpPr>
          <p:cNvPr id="684" name="Dr. Nika White"/>
          <p:cNvSpPr txBox="1"/>
          <p:nvPr/>
        </p:nvSpPr>
        <p:spPr>
          <a:xfrm>
            <a:off x="5115434" y="2335401"/>
            <a:ext cx="7250383" cy="11490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defTabSz="2438337">
              <a:lnSpc>
                <a:spcPct val="80000"/>
              </a:lnSpc>
              <a:defRPr sz="12000" baseline="31999">
                <a:solidFill>
                  <a:srgbClr val="863476"/>
                </a:solidFill>
                <a:latin typeface="Aharoni Bold"/>
                <a:ea typeface="Aharoni Bold"/>
                <a:cs typeface="Aharoni Bold"/>
                <a:sym typeface="Aharoni Bold"/>
              </a:defRPr>
            </a:lvl1pPr>
          </a:lstStyle>
          <a:p>
            <a:r>
              <a:rPr>
                <a:latin typeface="Aharoni"/>
              </a:rPr>
              <a:t>Dr. Nika White</a:t>
            </a:r>
            <a:endParaRPr lang="en-US">
              <a:latin typeface="Aharoni"/>
            </a:endParaRPr>
          </a:p>
        </p:txBody>
      </p:sp>
      <p:sp>
        <p:nvSpPr>
          <p:cNvPr id="685" name="Line"/>
          <p:cNvSpPr/>
          <p:nvPr/>
        </p:nvSpPr>
        <p:spPr>
          <a:xfrm flipV="1">
            <a:off x="13186904" y="1753836"/>
            <a:ext cx="1" cy="1371601"/>
          </a:xfrm>
          <a:prstGeom prst="line">
            <a:avLst/>
          </a:prstGeom>
          <a:ln w="1270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258183860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Rectangle"/>
          <p:cNvSpPr/>
          <p:nvPr/>
        </p:nvSpPr>
        <p:spPr>
          <a:xfrm>
            <a:off x="0" y="0"/>
            <a:ext cx="24384001"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8" name="Check In"/>
          <p:cNvSpPr txBox="1"/>
          <p:nvPr/>
        </p:nvSpPr>
        <p:spPr>
          <a:xfrm>
            <a:off x="1304376" y="6056373"/>
            <a:ext cx="14139040" cy="23031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defTabSz="2438337">
              <a:lnSpc>
                <a:spcPct val="80000"/>
              </a:lnSpc>
              <a:defRPr sz="13000" baseline="31999">
                <a:solidFill>
                  <a:srgbClr val="FFFFFF"/>
                </a:solidFill>
                <a:latin typeface="Aharoni Bold"/>
                <a:ea typeface="Aharoni Bold"/>
                <a:cs typeface="Aharoni Bold"/>
                <a:sym typeface="Aharoni Bold"/>
              </a:defRPr>
            </a:pPr>
            <a:r>
              <a:rPr>
                <a:latin typeface="Aharoni"/>
              </a:rPr>
              <a:t>Characteristics of an</a:t>
            </a:r>
            <a:endParaRPr lang="en-US">
              <a:latin typeface="Aharoni"/>
            </a:endParaRPr>
          </a:p>
          <a:p>
            <a:pPr defTabSz="2438337">
              <a:lnSpc>
                <a:spcPct val="80000"/>
              </a:lnSpc>
              <a:defRPr sz="13000" baseline="31999">
                <a:solidFill>
                  <a:srgbClr val="FFFFFF"/>
                </a:solidFill>
                <a:latin typeface="Aharoni Bold"/>
                <a:ea typeface="Aharoni Bold"/>
                <a:cs typeface="Aharoni Bold"/>
                <a:sym typeface="Aharoni Bold"/>
              </a:defRPr>
            </a:pPr>
            <a:r>
              <a:rPr>
                <a:latin typeface="Aharoni"/>
              </a:rPr>
              <a:t>Intentional Inclusionists®</a:t>
            </a:r>
          </a:p>
        </p:txBody>
      </p:sp>
      <p:pic>
        <p:nvPicPr>
          <p:cNvPr id="689" name="NWC-LOGO-HORIZONTAL-REVERSE.png" descr="NWC-LOGO-HORIZONTAL-REVERSE.png"/>
          <p:cNvPicPr>
            <a:picLocks noChangeAspect="1"/>
          </p:cNvPicPr>
          <p:nvPr/>
        </p:nvPicPr>
        <p:blipFill>
          <a:blip r:embed="rId2"/>
          <a:stretch>
            <a:fillRect/>
          </a:stretch>
        </p:blipFill>
        <p:spPr>
          <a:xfrm>
            <a:off x="19377198" y="11621220"/>
            <a:ext cx="3568516" cy="1189169"/>
          </a:xfrm>
          <a:prstGeom prst="rect">
            <a:avLst/>
          </a:prstGeom>
          <a:ln w="12700">
            <a:miter lim="400000"/>
          </a:ln>
        </p:spPr>
      </p:pic>
      <p:pic>
        <p:nvPicPr>
          <p:cNvPr id="690" name="noun_Friend list_1973122.png" descr="noun_Friend list_1973122.png"/>
          <p:cNvPicPr>
            <a:picLocks noChangeAspect="1"/>
          </p:cNvPicPr>
          <p:nvPr/>
        </p:nvPicPr>
        <p:blipFill>
          <a:blip r:embed="rId3"/>
          <a:srcRect l="11741" t="11931" r="13479" b="11931"/>
          <a:stretch>
            <a:fillRect/>
          </a:stretch>
        </p:blipFill>
        <p:spPr>
          <a:xfrm>
            <a:off x="15280787" y="2675731"/>
            <a:ext cx="8215411" cy="8364660"/>
          </a:xfrm>
          <a:prstGeom prst="rect">
            <a:avLst/>
          </a:prstGeom>
          <a:ln w="12700">
            <a:miter lim="400000"/>
          </a:ln>
        </p:spPr>
      </p:pic>
    </p:spTree>
    <p:extLst>
      <p:ext uri="{BB962C8B-B14F-4D97-AF65-F5344CB8AC3E}">
        <p14:creationId xmlns:p14="http://schemas.microsoft.com/office/powerpoint/2010/main" val="78968591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2CB2F2F4-C4AD-4CCC-9A71-D07753BE23E7}"/>
              </a:ext>
            </a:extLst>
          </p:cNvPr>
          <p:cNvSpPr>
            <a:spLocks noGrp="1"/>
          </p:cNvSpPr>
          <p:nvPr>
            <p:ph type="ctrTitle"/>
          </p:nvPr>
        </p:nvSpPr>
        <p:spPr/>
        <p:txBody>
          <a:bodyPr/>
          <a:lstStyle/>
          <a:p>
            <a:endParaRPr lang="en-US" altLang="en-US"/>
          </a:p>
        </p:txBody>
      </p:sp>
      <p:sp>
        <p:nvSpPr>
          <p:cNvPr id="160771" name="Subtitle 2">
            <a:extLst>
              <a:ext uri="{FF2B5EF4-FFF2-40B4-BE49-F238E27FC236}">
                <a16:creationId xmlns:a16="http://schemas.microsoft.com/office/drawing/2014/main" id="{1502D164-ABD1-4BDC-9580-A4B0FABCE2EA}"/>
              </a:ext>
            </a:extLst>
          </p:cNvPr>
          <p:cNvSpPr>
            <a:spLocks noGrp="1"/>
          </p:cNvSpPr>
          <p:nvPr>
            <p:ph type="subTitle" idx="1"/>
          </p:nvPr>
        </p:nvSpPr>
        <p:spPr/>
        <p:txBody>
          <a:bodyPr/>
          <a:lstStyle/>
          <a:p>
            <a:endParaRPr lang="en-US" altLang="en-US"/>
          </a:p>
        </p:txBody>
      </p:sp>
      <p:pic>
        <p:nvPicPr>
          <p:cNvPr id="160772" name="slide.url=https://www.polleverywhere.com/multiple_choice_polls/pyACAkFhUr29jMs3aohjk">
            <a:extLst>
              <a:ext uri="{FF2B5EF4-FFF2-40B4-BE49-F238E27FC236}">
                <a16:creationId xmlns:a16="http://schemas.microsoft.com/office/drawing/2014/main" id="{7AF88E00-FFFD-4F91-B43F-EA86A4DB0FBF}"/>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59169BF2-DF35-4CEA-B0B7-DDBBAAF405CE}"/>
              </a:ext>
            </a:extLst>
          </p:cNvPr>
          <p:cNvSpPr>
            <a:spLocks noGrp="1"/>
          </p:cNvSpPr>
          <p:nvPr>
            <p:ph type="ctrTitle"/>
          </p:nvPr>
        </p:nvSpPr>
        <p:spPr/>
        <p:txBody>
          <a:bodyPr/>
          <a:lstStyle/>
          <a:p>
            <a:endParaRPr lang="en-US" altLang="en-US"/>
          </a:p>
        </p:txBody>
      </p:sp>
      <p:sp>
        <p:nvSpPr>
          <p:cNvPr id="162819" name="Subtitle 2">
            <a:extLst>
              <a:ext uri="{FF2B5EF4-FFF2-40B4-BE49-F238E27FC236}">
                <a16:creationId xmlns:a16="http://schemas.microsoft.com/office/drawing/2014/main" id="{3E8EC611-389E-429B-ABD7-42F2226DDD0E}"/>
              </a:ext>
            </a:extLst>
          </p:cNvPr>
          <p:cNvSpPr>
            <a:spLocks noGrp="1"/>
          </p:cNvSpPr>
          <p:nvPr>
            <p:ph type="subTitle" idx="1"/>
          </p:nvPr>
        </p:nvSpPr>
        <p:spPr/>
        <p:txBody>
          <a:bodyPr/>
          <a:lstStyle/>
          <a:p>
            <a:endParaRPr lang="en-US" altLang="en-US"/>
          </a:p>
        </p:txBody>
      </p:sp>
      <p:pic>
        <p:nvPicPr>
          <p:cNvPr id="162820" name="slide.url=https://www.polleverywhere.com/multiple_choice_polls/YHnECDfudq9aWbmBnvI1u">
            <a:extLst>
              <a:ext uri="{FF2B5EF4-FFF2-40B4-BE49-F238E27FC236}">
                <a16:creationId xmlns:a16="http://schemas.microsoft.com/office/drawing/2014/main" id="{22E393E0-95B6-4E25-9FD3-0AC4A3E49973}"/>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BD8AFD46-5003-415B-BA15-A4E3EE4900CF}"/>
              </a:ext>
            </a:extLst>
          </p:cNvPr>
          <p:cNvSpPr>
            <a:spLocks noGrp="1"/>
          </p:cNvSpPr>
          <p:nvPr>
            <p:ph type="ctrTitle"/>
          </p:nvPr>
        </p:nvSpPr>
        <p:spPr/>
        <p:txBody>
          <a:bodyPr/>
          <a:lstStyle/>
          <a:p>
            <a:endParaRPr lang="en-US" altLang="en-US"/>
          </a:p>
        </p:txBody>
      </p:sp>
      <p:sp>
        <p:nvSpPr>
          <p:cNvPr id="164867" name="Subtitle 2">
            <a:extLst>
              <a:ext uri="{FF2B5EF4-FFF2-40B4-BE49-F238E27FC236}">
                <a16:creationId xmlns:a16="http://schemas.microsoft.com/office/drawing/2014/main" id="{98EF6AA0-B22D-41CC-B38E-6219124B2F8B}"/>
              </a:ext>
            </a:extLst>
          </p:cNvPr>
          <p:cNvSpPr>
            <a:spLocks noGrp="1"/>
          </p:cNvSpPr>
          <p:nvPr>
            <p:ph type="subTitle" idx="1"/>
          </p:nvPr>
        </p:nvSpPr>
        <p:spPr/>
        <p:txBody>
          <a:bodyPr/>
          <a:lstStyle/>
          <a:p>
            <a:endParaRPr lang="en-US" altLang="en-US"/>
          </a:p>
        </p:txBody>
      </p:sp>
      <p:pic>
        <p:nvPicPr>
          <p:cNvPr id="164868" name="slide.url=https://www.polleverywhere.com/multiple_choice_polls/riOUthpjnNGKXSv721Hrj">
            <a:extLst>
              <a:ext uri="{FF2B5EF4-FFF2-40B4-BE49-F238E27FC236}">
                <a16:creationId xmlns:a16="http://schemas.microsoft.com/office/drawing/2014/main" id="{E163E794-DA69-49A8-A390-9AFA0AE84BEA}"/>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A8855B18-239F-40E6-BD9B-1B3AFE2D63DF}"/>
              </a:ext>
            </a:extLst>
          </p:cNvPr>
          <p:cNvSpPr>
            <a:spLocks noGrp="1"/>
          </p:cNvSpPr>
          <p:nvPr>
            <p:ph type="ctrTitle"/>
          </p:nvPr>
        </p:nvSpPr>
        <p:spPr/>
        <p:txBody>
          <a:bodyPr/>
          <a:lstStyle/>
          <a:p>
            <a:endParaRPr lang="en-US" altLang="en-US"/>
          </a:p>
        </p:txBody>
      </p:sp>
      <p:sp>
        <p:nvSpPr>
          <p:cNvPr id="166915" name="Subtitle 2">
            <a:extLst>
              <a:ext uri="{FF2B5EF4-FFF2-40B4-BE49-F238E27FC236}">
                <a16:creationId xmlns:a16="http://schemas.microsoft.com/office/drawing/2014/main" id="{499C6CC4-68FE-40B8-AAF7-8E212C88B8A5}"/>
              </a:ext>
            </a:extLst>
          </p:cNvPr>
          <p:cNvSpPr>
            <a:spLocks noGrp="1"/>
          </p:cNvSpPr>
          <p:nvPr>
            <p:ph type="subTitle" idx="1"/>
          </p:nvPr>
        </p:nvSpPr>
        <p:spPr/>
        <p:txBody>
          <a:bodyPr/>
          <a:lstStyle/>
          <a:p>
            <a:endParaRPr lang="en-US" altLang="en-US"/>
          </a:p>
        </p:txBody>
      </p:sp>
      <p:pic>
        <p:nvPicPr>
          <p:cNvPr id="166916" name="slide.url=https://www.polleverywhere.com/multiple_choice_polls/u21dOPS9XLO6rKEd9bhPc">
            <a:extLst>
              <a:ext uri="{FF2B5EF4-FFF2-40B4-BE49-F238E27FC236}">
                <a16:creationId xmlns:a16="http://schemas.microsoft.com/office/drawing/2014/main" id="{706BA000-C15F-4E81-9AAE-50802FCA3449}"/>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C9C73DD5-D548-4639-8D7E-6FA3FE9850F8}"/>
              </a:ext>
            </a:extLst>
          </p:cNvPr>
          <p:cNvSpPr>
            <a:spLocks noGrp="1"/>
          </p:cNvSpPr>
          <p:nvPr>
            <p:ph type="ctrTitle"/>
          </p:nvPr>
        </p:nvSpPr>
        <p:spPr/>
        <p:txBody>
          <a:bodyPr/>
          <a:lstStyle/>
          <a:p>
            <a:endParaRPr lang="en-US" altLang="en-US"/>
          </a:p>
        </p:txBody>
      </p:sp>
      <p:sp>
        <p:nvSpPr>
          <p:cNvPr id="168963" name="Subtitle 2">
            <a:extLst>
              <a:ext uri="{FF2B5EF4-FFF2-40B4-BE49-F238E27FC236}">
                <a16:creationId xmlns:a16="http://schemas.microsoft.com/office/drawing/2014/main" id="{4AD3210A-5305-4F6D-B98B-C7710689C92E}"/>
              </a:ext>
            </a:extLst>
          </p:cNvPr>
          <p:cNvSpPr>
            <a:spLocks noGrp="1"/>
          </p:cNvSpPr>
          <p:nvPr>
            <p:ph type="subTitle" idx="1"/>
          </p:nvPr>
        </p:nvSpPr>
        <p:spPr/>
        <p:txBody>
          <a:bodyPr/>
          <a:lstStyle/>
          <a:p>
            <a:endParaRPr lang="en-US" altLang="en-US"/>
          </a:p>
        </p:txBody>
      </p:sp>
      <p:pic>
        <p:nvPicPr>
          <p:cNvPr id="168964" name="slide.url=https://www.polleverywhere.com/multiple_choice_polls/18G6KZtZhMDUTGAqhMmlz">
            <a:extLst>
              <a:ext uri="{FF2B5EF4-FFF2-40B4-BE49-F238E27FC236}">
                <a16:creationId xmlns:a16="http://schemas.microsoft.com/office/drawing/2014/main" id="{E7C96005-D983-4205-920D-188483A84EEF}"/>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p:cNvSpPr/>
          <p:nvPr/>
        </p:nvSpPr>
        <p:spPr>
          <a:xfrm>
            <a:off x="0" y="0"/>
            <a:ext cx="24384001"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0" name="noun_texting_74703.png" descr="noun_texting_74703.png"/>
          <p:cNvPicPr>
            <a:picLocks noChangeAspect="1"/>
          </p:cNvPicPr>
          <p:nvPr/>
        </p:nvPicPr>
        <p:blipFill>
          <a:blip r:embed="rId2"/>
          <a:srcRect l="18348" t="14815" r="20967" b="14815"/>
          <a:stretch>
            <a:fillRect/>
          </a:stretch>
        </p:blipFill>
        <p:spPr>
          <a:xfrm>
            <a:off x="2420122" y="2032097"/>
            <a:ext cx="8323381" cy="9651806"/>
          </a:xfrm>
          <a:prstGeom prst="rect">
            <a:avLst/>
          </a:prstGeom>
          <a:ln w="12700">
            <a:miter lim="400000"/>
          </a:ln>
        </p:spPr>
      </p:pic>
      <p:sp>
        <p:nvSpPr>
          <p:cNvPr id="171" name="Check In"/>
          <p:cNvSpPr txBox="1"/>
          <p:nvPr/>
        </p:nvSpPr>
        <p:spPr>
          <a:xfrm>
            <a:off x="11053606" y="3531196"/>
            <a:ext cx="12625543" cy="55707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defTabSz="2438337">
              <a:defRPr sz="10000" baseline="-14401">
                <a:solidFill>
                  <a:srgbClr val="FFFFFF"/>
                </a:solidFill>
                <a:latin typeface="Aharoni Bold"/>
                <a:ea typeface="Aharoni Bold"/>
                <a:cs typeface="Aharoni Bold"/>
                <a:sym typeface="Aharoni Bold"/>
              </a:defRPr>
            </a:pPr>
            <a:r>
              <a:rPr sz="11300" baseline="-9063" dirty="0">
                <a:latin typeface="Aharoni"/>
              </a:rPr>
              <a:t>NIKAWHITE</a:t>
            </a:r>
            <a:r>
              <a:rPr sz="13600" baseline="-2118" dirty="0">
                <a:latin typeface="Aharoni"/>
              </a:rPr>
              <a:t>909</a:t>
            </a:r>
            <a:endParaRPr lang="en-US" sz="13600" baseline="-2118" dirty="0">
              <a:latin typeface="Aharoni"/>
            </a:endParaRPr>
          </a:p>
          <a:p>
            <a:pPr defTabSz="2438337">
              <a:defRPr sz="10000" baseline="-14401">
                <a:solidFill>
                  <a:srgbClr val="FFFFFF"/>
                </a:solidFill>
                <a:latin typeface="Aharoni Bold"/>
                <a:ea typeface="Aharoni Bold"/>
                <a:cs typeface="Aharoni Bold"/>
                <a:sym typeface="Aharoni Bold"/>
              </a:defRPr>
            </a:pPr>
            <a:r>
              <a:rPr sz="13600" baseline="-2118" dirty="0">
                <a:latin typeface="Aharoni"/>
              </a:rPr>
              <a:t>223</a:t>
            </a:r>
            <a:r>
              <a:rPr lang="en-US" sz="13600" baseline="-2118" dirty="0">
                <a:latin typeface="Aharoni"/>
              </a:rPr>
              <a:t>33</a:t>
            </a:r>
          </a:p>
          <a:p>
            <a:pPr defTabSz="2438337">
              <a:defRPr sz="10000" baseline="-14401">
                <a:solidFill>
                  <a:srgbClr val="FFFFFF"/>
                </a:solidFill>
                <a:latin typeface="Aharoni Bold"/>
                <a:ea typeface="Aharoni Bold"/>
                <a:cs typeface="Aharoni Bold"/>
                <a:sym typeface="Aharoni Bold"/>
              </a:defRPr>
            </a:pPr>
            <a:endParaRPr lang="en-US" sz="13600" baseline="-2118" dirty="0">
              <a:latin typeface="Aharoni"/>
            </a:endParaRPr>
          </a:p>
          <a:p>
            <a:pPr defTabSz="2438337">
              <a:defRPr sz="10000" baseline="-14401">
                <a:solidFill>
                  <a:srgbClr val="FFFFFF"/>
                </a:solidFill>
                <a:latin typeface="Aharoni Bold"/>
                <a:ea typeface="Aharoni Bold"/>
                <a:cs typeface="Aharoni Bold"/>
                <a:sym typeface="Aharoni Bold"/>
              </a:defRPr>
            </a:pPr>
            <a:r>
              <a:rPr lang="en-US" sz="12500" baseline="-2118" dirty="0">
                <a:latin typeface="Aharoni"/>
              </a:rPr>
              <a:t>pollev.com/nikawhite909</a:t>
            </a:r>
          </a:p>
        </p:txBody>
      </p:sp>
      <p:pic>
        <p:nvPicPr>
          <p:cNvPr id="172" name="NWC-LOGO-HORIZONTAL-REVERSE.png" descr="NWC-LOGO-HORIZONTAL-REVERSE.png"/>
          <p:cNvPicPr>
            <a:picLocks noChangeAspect="1"/>
          </p:cNvPicPr>
          <p:nvPr/>
        </p:nvPicPr>
        <p:blipFill>
          <a:blip r:embed="rId3"/>
          <a:stretch>
            <a:fillRect/>
          </a:stretch>
        </p:blipFill>
        <p:spPr>
          <a:xfrm>
            <a:off x="19725883" y="11291579"/>
            <a:ext cx="3568516" cy="1189169"/>
          </a:xfrm>
          <a:prstGeom prst="rect">
            <a:avLst/>
          </a:prstGeom>
          <a:ln w="12700">
            <a:miter lim="400000"/>
          </a:ln>
        </p:spPr>
      </p:pic>
    </p:spTree>
    <p:extLst>
      <p:ext uri="{BB962C8B-B14F-4D97-AF65-F5344CB8AC3E}">
        <p14:creationId xmlns:p14="http://schemas.microsoft.com/office/powerpoint/2010/main" val="315041304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DD41D2E6-1937-4A0E-9DD6-05B60D19BD59}"/>
              </a:ext>
            </a:extLst>
          </p:cNvPr>
          <p:cNvSpPr>
            <a:spLocks noGrp="1"/>
          </p:cNvSpPr>
          <p:nvPr>
            <p:ph type="ctrTitle"/>
          </p:nvPr>
        </p:nvSpPr>
        <p:spPr/>
        <p:txBody>
          <a:bodyPr/>
          <a:lstStyle/>
          <a:p>
            <a:endParaRPr lang="en-US" altLang="en-US"/>
          </a:p>
        </p:txBody>
      </p:sp>
      <p:sp>
        <p:nvSpPr>
          <p:cNvPr id="171011" name="Subtitle 2">
            <a:extLst>
              <a:ext uri="{FF2B5EF4-FFF2-40B4-BE49-F238E27FC236}">
                <a16:creationId xmlns:a16="http://schemas.microsoft.com/office/drawing/2014/main" id="{857F8E4D-63C8-48FE-9859-9FB5E872D981}"/>
              </a:ext>
            </a:extLst>
          </p:cNvPr>
          <p:cNvSpPr>
            <a:spLocks noGrp="1"/>
          </p:cNvSpPr>
          <p:nvPr>
            <p:ph type="subTitle" idx="1"/>
          </p:nvPr>
        </p:nvSpPr>
        <p:spPr/>
        <p:txBody>
          <a:bodyPr/>
          <a:lstStyle/>
          <a:p>
            <a:endParaRPr lang="en-US" altLang="en-US"/>
          </a:p>
        </p:txBody>
      </p:sp>
      <p:pic>
        <p:nvPicPr>
          <p:cNvPr id="171012" name="slide.url=https://www.polleverywhere.com/multiple_choice_polls/g9ib9UdberclXTcNS9yuh">
            <a:extLst>
              <a:ext uri="{FF2B5EF4-FFF2-40B4-BE49-F238E27FC236}">
                <a16:creationId xmlns:a16="http://schemas.microsoft.com/office/drawing/2014/main" id="{68B1D610-6342-4BA7-983C-22A5FCF398D5}"/>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18B42AB3-8B6D-4984-982C-7F29D651A450}"/>
              </a:ext>
            </a:extLst>
          </p:cNvPr>
          <p:cNvSpPr>
            <a:spLocks noGrp="1"/>
          </p:cNvSpPr>
          <p:nvPr>
            <p:ph type="ctrTitle"/>
          </p:nvPr>
        </p:nvSpPr>
        <p:spPr/>
        <p:txBody>
          <a:bodyPr/>
          <a:lstStyle/>
          <a:p>
            <a:endParaRPr lang="en-US" altLang="en-US"/>
          </a:p>
        </p:txBody>
      </p:sp>
      <p:sp>
        <p:nvSpPr>
          <p:cNvPr id="173059" name="Subtitle 2">
            <a:extLst>
              <a:ext uri="{FF2B5EF4-FFF2-40B4-BE49-F238E27FC236}">
                <a16:creationId xmlns:a16="http://schemas.microsoft.com/office/drawing/2014/main" id="{B0B973BD-367A-4431-A258-D852B1CDE770}"/>
              </a:ext>
            </a:extLst>
          </p:cNvPr>
          <p:cNvSpPr>
            <a:spLocks noGrp="1"/>
          </p:cNvSpPr>
          <p:nvPr>
            <p:ph type="subTitle" idx="1"/>
          </p:nvPr>
        </p:nvSpPr>
        <p:spPr/>
        <p:txBody>
          <a:bodyPr/>
          <a:lstStyle/>
          <a:p>
            <a:endParaRPr lang="en-US" altLang="en-US"/>
          </a:p>
        </p:txBody>
      </p:sp>
      <p:pic>
        <p:nvPicPr>
          <p:cNvPr id="173060" name="slide.url=https://www.polleverywhere.com/multiple_choice_polls/WFY4Ld22hh9mVw7yPQjoI">
            <a:extLst>
              <a:ext uri="{FF2B5EF4-FFF2-40B4-BE49-F238E27FC236}">
                <a16:creationId xmlns:a16="http://schemas.microsoft.com/office/drawing/2014/main" id="{0B11E650-3AB6-446E-8F48-66EFC36E2054}"/>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0A30DDE-5A70-4BC8-A324-48CB71678DCE}"/>
              </a:ext>
            </a:extLst>
          </p:cNvPr>
          <p:cNvSpPr>
            <a:spLocks noGrp="1"/>
          </p:cNvSpPr>
          <p:nvPr>
            <p:ph type="ctrTitle"/>
          </p:nvPr>
        </p:nvSpPr>
        <p:spPr/>
        <p:txBody>
          <a:bodyPr/>
          <a:lstStyle/>
          <a:p>
            <a:endParaRPr lang="en-US" altLang="en-US"/>
          </a:p>
        </p:txBody>
      </p:sp>
      <p:sp>
        <p:nvSpPr>
          <p:cNvPr id="175107" name="Subtitle 2">
            <a:extLst>
              <a:ext uri="{FF2B5EF4-FFF2-40B4-BE49-F238E27FC236}">
                <a16:creationId xmlns:a16="http://schemas.microsoft.com/office/drawing/2014/main" id="{B6D3BDD3-FEA9-4636-B0D9-D893614BDAB5}"/>
              </a:ext>
            </a:extLst>
          </p:cNvPr>
          <p:cNvSpPr>
            <a:spLocks noGrp="1"/>
          </p:cNvSpPr>
          <p:nvPr>
            <p:ph type="subTitle" idx="1"/>
          </p:nvPr>
        </p:nvSpPr>
        <p:spPr/>
        <p:txBody>
          <a:bodyPr/>
          <a:lstStyle/>
          <a:p>
            <a:endParaRPr lang="en-US" altLang="en-US"/>
          </a:p>
        </p:txBody>
      </p:sp>
      <p:pic>
        <p:nvPicPr>
          <p:cNvPr id="175108" name="slide.url=https://www.polleverywhere.com/multiple_choice_polls/omweZPo1OPkEjoUqZTQP7">
            <a:extLst>
              <a:ext uri="{FF2B5EF4-FFF2-40B4-BE49-F238E27FC236}">
                <a16:creationId xmlns:a16="http://schemas.microsoft.com/office/drawing/2014/main" id="{3FE53353-2386-40AA-9E3F-0C511A0BAE17}"/>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AD692DBB-1EC7-4C11-A4CF-9A2DA8B50C61}"/>
              </a:ext>
            </a:extLst>
          </p:cNvPr>
          <p:cNvSpPr>
            <a:spLocks noGrp="1"/>
          </p:cNvSpPr>
          <p:nvPr>
            <p:ph type="ctrTitle"/>
          </p:nvPr>
        </p:nvSpPr>
        <p:spPr/>
        <p:txBody>
          <a:bodyPr/>
          <a:lstStyle/>
          <a:p>
            <a:endParaRPr lang="en-US" altLang="en-US"/>
          </a:p>
        </p:txBody>
      </p:sp>
      <p:sp>
        <p:nvSpPr>
          <p:cNvPr id="177155" name="Subtitle 2">
            <a:extLst>
              <a:ext uri="{FF2B5EF4-FFF2-40B4-BE49-F238E27FC236}">
                <a16:creationId xmlns:a16="http://schemas.microsoft.com/office/drawing/2014/main" id="{AA8B37F9-6F76-40AC-9EB8-1AB2F8E53D93}"/>
              </a:ext>
            </a:extLst>
          </p:cNvPr>
          <p:cNvSpPr>
            <a:spLocks noGrp="1"/>
          </p:cNvSpPr>
          <p:nvPr>
            <p:ph type="subTitle" idx="1"/>
          </p:nvPr>
        </p:nvSpPr>
        <p:spPr/>
        <p:txBody>
          <a:bodyPr/>
          <a:lstStyle/>
          <a:p>
            <a:endParaRPr lang="en-US" altLang="en-US"/>
          </a:p>
        </p:txBody>
      </p:sp>
      <p:pic>
        <p:nvPicPr>
          <p:cNvPr id="177156" name="slide.url=https://www.polleverywhere.com/multiple_choice_polls/EafkEsMRxUeTCAQMVFtqp">
            <a:extLst>
              <a:ext uri="{FF2B5EF4-FFF2-40B4-BE49-F238E27FC236}">
                <a16:creationId xmlns:a16="http://schemas.microsoft.com/office/drawing/2014/main" id="{421CA846-191B-41C1-AA70-92EEC3215436}"/>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EFD1E830-7390-4AC8-9F1D-331CE16BCBBF}"/>
              </a:ext>
            </a:extLst>
          </p:cNvPr>
          <p:cNvSpPr>
            <a:spLocks noGrp="1"/>
          </p:cNvSpPr>
          <p:nvPr>
            <p:ph type="ctrTitle"/>
          </p:nvPr>
        </p:nvSpPr>
        <p:spPr/>
        <p:txBody>
          <a:bodyPr/>
          <a:lstStyle/>
          <a:p>
            <a:endParaRPr lang="en-US" altLang="en-US"/>
          </a:p>
        </p:txBody>
      </p:sp>
      <p:sp>
        <p:nvSpPr>
          <p:cNvPr id="179203" name="Subtitle 2">
            <a:extLst>
              <a:ext uri="{FF2B5EF4-FFF2-40B4-BE49-F238E27FC236}">
                <a16:creationId xmlns:a16="http://schemas.microsoft.com/office/drawing/2014/main" id="{8D3601D4-B0E7-4796-9DCD-35DF8A4258B4}"/>
              </a:ext>
            </a:extLst>
          </p:cNvPr>
          <p:cNvSpPr>
            <a:spLocks noGrp="1"/>
          </p:cNvSpPr>
          <p:nvPr>
            <p:ph type="subTitle" idx="1"/>
          </p:nvPr>
        </p:nvSpPr>
        <p:spPr/>
        <p:txBody>
          <a:bodyPr/>
          <a:lstStyle/>
          <a:p>
            <a:endParaRPr lang="en-US" altLang="en-US"/>
          </a:p>
        </p:txBody>
      </p:sp>
      <p:pic>
        <p:nvPicPr>
          <p:cNvPr id="179204" name="slide.url=https://www.polleverywhere.com/multiple_choice_polls/bWRz6yJ57DWgvD5oxn68C">
            <a:extLst>
              <a:ext uri="{FF2B5EF4-FFF2-40B4-BE49-F238E27FC236}">
                <a16:creationId xmlns:a16="http://schemas.microsoft.com/office/drawing/2014/main" id="{B4143B2D-4D65-4ABF-B071-B5CD94D6A980}"/>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pexels-lumn-316466.jpg" descr="pexels-lumn-316466.jpg"/>
          <p:cNvPicPr>
            <a:picLocks noChangeAspect="1"/>
          </p:cNvPicPr>
          <p:nvPr/>
        </p:nvPicPr>
        <p:blipFill>
          <a:blip r:embed="rId2"/>
          <a:srcRect t="14475"/>
          <a:stretch>
            <a:fillRect/>
          </a:stretch>
        </p:blipFill>
        <p:spPr>
          <a:xfrm>
            <a:off x="12893" y="-36503"/>
            <a:ext cx="24358214" cy="13888170"/>
          </a:xfrm>
          <a:prstGeom prst="rect">
            <a:avLst/>
          </a:prstGeom>
          <a:ln w="12700">
            <a:miter lim="400000"/>
          </a:ln>
        </p:spPr>
      </p:pic>
      <p:pic>
        <p:nvPicPr>
          <p:cNvPr id="735" name="image1.png" descr="image1.png"/>
          <p:cNvPicPr>
            <a:picLocks noChangeAspect="1"/>
          </p:cNvPicPr>
          <p:nvPr/>
        </p:nvPicPr>
        <p:blipFill>
          <a:blip r:embed="rId3"/>
          <a:stretch>
            <a:fillRect/>
          </a:stretch>
        </p:blipFill>
        <p:spPr>
          <a:xfrm>
            <a:off x="1376843" y="11183685"/>
            <a:ext cx="4303825" cy="1434202"/>
          </a:xfrm>
          <a:prstGeom prst="rect">
            <a:avLst/>
          </a:prstGeom>
          <a:ln w="12700">
            <a:miter lim="400000"/>
          </a:ln>
        </p:spPr>
      </p:pic>
      <p:sp>
        <p:nvSpPr>
          <p:cNvPr id="736" name="Rectangle"/>
          <p:cNvSpPr/>
          <p:nvPr/>
        </p:nvSpPr>
        <p:spPr>
          <a:xfrm>
            <a:off x="-32094" y="864681"/>
            <a:ext cx="15367978" cy="3318498"/>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37" name="Safe Space Expectations"/>
          <p:cNvSpPr txBox="1"/>
          <p:nvPr/>
        </p:nvSpPr>
        <p:spPr>
          <a:xfrm>
            <a:off x="1262042" y="2304266"/>
            <a:ext cx="14585176"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defRPr sz="20000" baseline="31999">
                <a:solidFill>
                  <a:srgbClr val="FFFFFF"/>
                </a:solidFill>
                <a:latin typeface="Aharoni Bold"/>
                <a:ea typeface="Aharoni Bold"/>
                <a:cs typeface="Aharoni Bold"/>
                <a:sym typeface="Aharoni Bold"/>
              </a:defRPr>
            </a:lvl1pPr>
          </a:lstStyle>
          <a:p>
            <a:r>
              <a:rPr>
                <a:latin typeface="Aharoni"/>
              </a:rPr>
              <a:t>Self-Assessment</a:t>
            </a:r>
            <a:endParaRPr lang="en-US">
              <a:latin typeface="Aharoni"/>
            </a:endParaRPr>
          </a:p>
        </p:txBody>
      </p:sp>
      <p:sp>
        <p:nvSpPr>
          <p:cNvPr id="738" name="Safe Space Expectations"/>
          <p:cNvSpPr txBox="1"/>
          <p:nvPr/>
        </p:nvSpPr>
        <p:spPr>
          <a:xfrm>
            <a:off x="2602531" y="5163252"/>
            <a:ext cx="14097263" cy="13336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defTabSz="2438337">
              <a:defRPr sz="12000" baseline="17333">
                <a:solidFill>
                  <a:srgbClr val="9398A2"/>
                </a:solidFill>
                <a:latin typeface="Aharoni Bold"/>
                <a:ea typeface="Aharoni Bold"/>
                <a:cs typeface="Aharoni Bold"/>
                <a:sym typeface="Aharoni Bold"/>
              </a:defRPr>
            </a:lvl1pPr>
          </a:lstStyle>
          <a:p>
            <a:r>
              <a:rPr>
                <a:latin typeface="Aharoni"/>
              </a:rPr>
              <a:t>How did you do?</a:t>
            </a:r>
            <a:endParaRPr lang="en-US">
              <a:latin typeface="Aharoni"/>
            </a:endParaRPr>
          </a:p>
        </p:txBody>
      </p:sp>
    </p:spTree>
    <p:extLst>
      <p:ext uri="{BB962C8B-B14F-4D97-AF65-F5344CB8AC3E}">
        <p14:creationId xmlns:p14="http://schemas.microsoft.com/office/powerpoint/2010/main" val="84408108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Rectangle"/>
          <p:cNvSpPr/>
          <p:nvPr/>
        </p:nvSpPr>
        <p:spPr>
          <a:xfrm>
            <a:off x="0" y="-1"/>
            <a:ext cx="24384000"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22" name="Text"/>
          <p:cNvSpPr txBox="1"/>
          <p:nvPr/>
        </p:nvSpPr>
        <p:spPr>
          <a:xfrm>
            <a:off x="9525000" y="3149600"/>
            <a:ext cx="152400" cy="27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1223" name="Text"/>
          <p:cNvSpPr txBox="1"/>
          <p:nvPr/>
        </p:nvSpPr>
        <p:spPr>
          <a:xfrm>
            <a:off x="1991453" y="1699991"/>
            <a:ext cx="152401" cy="2794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grpSp>
        <p:nvGrpSpPr>
          <p:cNvPr id="1226" name="Group"/>
          <p:cNvGrpSpPr/>
          <p:nvPr/>
        </p:nvGrpSpPr>
        <p:grpSpPr>
          <a:xfrm>
            <a:off x="12741088" y="2531519"/>
            <a:ext cx="8652961" cy="8652962"/>
            <a:chOff x="0" y="0"/>
            <a:chExt cx="8652960" cy="8652960"/>
          </a:xfrm>
        </p:grpSpPr>
        <p:sp>
          <p:nvSpPr>
            <p:cNvPr id="1224" name="Circle"/>
            <p:cNvSpPr/>
            <p:nvPr/>
          </p:nvSpPr>
          <p:spPr>
            <a:xfrm>
              <a:off x="0" y="0"/>
              <a:ext cx="8652961" cy="8652961"/>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225" name="unknown.png" descr="unknown.png"/>
            <p:cNvPicPr>
              <a:picLocks noChangeAspect="1"/>
            </p:cNvPicPr>
            <p:nvPr/>
          </p:nvPicPr>
          <p:blipFill>
            <a:blip r:embed="rId2"/>
            <a:stretch>
              <a:fillRect/>
            </a:stretch>
          </p:blipFill>
          <p:spPr>
            <a:xfrm>
              <a:off x="1616773" y="629666"/>
              <a:ext cx="5419414" cy="7393628"/>
            </a:xfrm>
            <a:prstGeom prst="rect">
              <a:avLst/>
            </a:prstGeom>
            <a:ln w="12700" cap="flat">
              <a:noFill/>
              <a:miter lim="400000"/>
            </a:ln>
            <a:effectLst>
              <a:outerShdw blurRad="457200" dist="212502" dir="2880000" rotWithShape="0">
                <a:srgbClr val="818285">
                  <a:alpha val="53793"/>
                </a:srgbClr>
              </a:outerShdw>
            </a:effectLst>
          </p:spPr>
        </p:pic>
      </p:grpSp>
      <p:grpSp>
        <p:nvGrpSpPr>
          <p:cNvPr id="1231" name="Group"/>
          <p:cNvGrpSpPr/>
          <p:nvPr/>
        </p:nvGrpSpPr>
        <p:grpSpPr>
          <a:xfrm>
            <a:off x="2253380" y="2531519"/>
            <a:ext cx="8652961" cy="8652962"/>
            <a:chOff x="0" y="0"/>
            <a:chExt cx="8652960" cy="8652960"/>
          </a:xfrm>
        </p:grpSpPr>
        <p:grpSp>
          <p:nvGrpSpPr>
            <p:cNvPr id="1229" name="Group"/>
            <p:cNvGrpSpPr/>
            <p:nvPr/>
          </p:nvGrpSpPr>
          <p:grpSpPr>
            <a:xfrm>
              <a:off x="-1" y="-1"/>
              <a:ext cx="8652962" cy="8652962"/>
              <a:chOff x="0" y="0"/>
              <a:chExt cx="8652960" cy="8652960"/>
            </a:xfrm>
          </p:grpSpPr>
          <p:sp>
            <p:nvSpPr>
              <p:cNvPr id="1227" name="Circle"/>
              <p:cNvSpPr/>
              <p:nvPr/>
            </p:nvSpPr>
            <p:spPr>
              <a:xfrm>
                <a:off x="0" y="0"/>
                <a:ext cx="8652961" cy="8652961"/>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228" name="unknown.jpeg" descr="unknown.jpeg"/>
              <p:cNvPicPr>
                <a:picLocks noChangeAspect="1"/>
              </p:cNvPicPr>
              <p:nvPr/>
            </p:nvPicPr>
            <p:blipFill>
              <a:blip r:embed="rId3"/>
              <a:stretch>
                <a:fillRect/>
              </a:stretch>
            </p:blipFill>
            <p:spPr>
              <a:xfrm>
                <a:off x="1077411" y="2834933"/>
                <a:ext cx="6498138" cy="2145319"/>
              </a:xfrm>
              <a:prstGeom prst="rect">
                <a:avLst/>
              </a:prstGeom>
              <a:ln w="12700" cap="flat">
                <a:noFill/>
                <a:miter lim="400000"/>
              </a:ln>
              <a:effectLst/>
            </p:spPr>
          </p:pic>
        </p:grpSp>
        <p:sp>
          <p:nvSpPr>
            <p:cNvPr id="1230" name="Safe Space Expectations"/>
            <p:cNvSpPr txBox="1"/>
            <p:nvPr/>
          </p:nvSpPr>
          <p:spPr>
            <a:xfrm>
              <a:off x="1481813" y="4969410"/>
              <a:ext cx="6623910" cy="12408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lvl1pPr algn="l" defTabSz="2438337">
                <a:defRPr sz="7000" baseline="6857">
                  <a:solidFill>
                    <a:srgbClr val="863476"/>
                  </a:solidFill>
                  <a:latin typeface="Aharoni Bold"/>
                  <a:ea typeface="Aharoni Bold"/>
                  <a:cs typeface="Aharoni Bold"/>
                  <a:sym typeface="Aharoni Bold"/>
                </a:defRPr>
              </a:lvl1pPr>
            </a:lstStyle>
            <a:p>
              <a:pPr algn="ctr"/>
              <a:r>
                <a:rPr>
                  <a:latin typeface="Aharoni"/>
                </a:rPr>
                <a:t>Commitment Card</a:t>
              </a:r>
              <a:endParaRPr lang="en-US">
                <a:latin typeface="Aharoni"/>
              </a:endParaRPr>
            </a:p>
          </p:txBody>
        </p:sp>
      </p:grpSp>
      <p:pic>
        <p:nvPicPr>
          <p:cNvPr id="1232" name="NWC-LOGO-HORIZONTAL-REVERSE.png" descr="NWC-LOGO-HORIZONTAL-REVERSE.png"/>
          <p:cNvPicPr>
            <a:picLocks noChangeAspect="1"/>
          </p:cNvPicPr>
          <p:nvPr/>
        </p:nvPicPr>
        <p:blipFill>
          <a:blip r:embed="rId4"/>
          <a:stretch>
            <a:fillRect/>
          </a:stretch>
        </p:blipFill>
        <p:spPr>
          <a:xfrm>
            <a:off x="19805373" y="11585064"/>
            <a:ext cx="3568516" cy="1189169"/>
          </a:xfrm>
          <a:prstGeom prst="rect">
            <a:avLst/>
          </a:prstGeom>
          <a:ln w="12700">
            <a:miter lim="400000"/>
          </a:ln>
        </p:spPr>
      </p:pic>
      <p:sp>
        <p:nvSpPr>
          <p:cNvPr id="1233" name="Rectangle"/>
          <p:cNvSpPr/>
          <p:nvPr/>
        </p:nvSpPr>
        <p:spPr>
          <a:xfrm>
            <a:off x="480895" y="430771"/>
            <a:ext cx="23422210" cy="12854458"/>
          </a:xfrm>
          <a:prstGeom prst="rect">
            <a:avLst/>
          </a:prstGeom>
          <a:ln w="1016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69337836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p:cNvSpPr/>
          <p:nvPr/>
        </p:nvSpPr>
        <p:spPr>
          <a:xfrm>
            <a:off x="-212225" y="-62432"/>
            <a:ext cx="24585152" cy="13840864"/>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Check In"/>
          <p:cNvSpPr txBox="1"/>
          <p:nvPr/>
        </p:nvSpPr>
        <p:spPr>
          <a:xfrm>
            <a:off x="11018295" y="4612458"/>
            <a:ext cx="12894230" cy="52322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defRPr sz="25000" baseline="13439">
                <a:solidFill>
                  <a:srgbClr val="FFFFFF"/>
                </a:solidFill>
                <a:latin typeface="Aharoni Bold"/>
                <a:ea typeface="Aharoni Bold"/>
                <a:cs typeface="Aharoni Bold"/>
                <a:sym typeface="Aharoni Bold"/>
              </a:defRPr>
            </a:lvl1pPr>
          </a:lstStyle>
          <a:p>
            <a:r>
              <a:rPr>
                <a:latin typeface="Aharoni"/>
              </a:rPr>
              <a:t>Check In</a:t>
            </a:r>
            <a:endParaRPr lang="en-US">
              <a:latin typeface="Aharoni"/>
            </a:endParaRPr>
          </a:p>
          <a:p>
            <a:r>
              <a:rPr lang="en-US">
                <a:latin typeface="Aharoni"/>
              </a:rPr>
              <a:t>BREAKOUT</a:t>
            </a:r>
          </a:p>
        </p:txBody>
      </p:sp>
      <p:sp>
        <p:nvSpPr>
          <p:cNvPr id="176" name="Rectangle"/>
          <p:cNvSpPr/>
          <p:nvPr/>
        </p:nvSpPr>
        <p:spPr>
          <a:xfrm>
            <a:off x="480895" y="430771"/>
            <a:ext cx="23422210" cy="12854458"/>
          </a:xfrm>
          <a:prstGeom prst="rect">
            <a:avLst/>
          </a:prstGeom>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Rectangle"/>
          <p:cNvSpPr/>
          <p:nvPr/>
        </p:nvSpPr>
        <p:spPr>
          <a:xfrm>
            <a:off x="18882333" y="12519884"/>
            <a:ext cx="4165728" cy="1076685"/>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8" name="NWC-LOGO-HORIZONTAL-REVERSE.png" descr="NWC-LOGO-HORIZONTAL-REVERSE.png"/>
          <p:cNvPicPr>
            <a:picLocks noChangeAspect="1"/>
          </p:cNvPicPr>
          <p:nvPr/>
        </p:nvPicPr>
        <p:blipFill>
          <a:blip r:embed="rId2"/>
          <a:stretch>
            <a:fillRect/>
          </a:stretch>
        </p:blipFill>
        <p:spPr>
          <a:xfrm>
            <a:off x="19180940" y="12532083"/>
            <a:ext cx="3568516" cy="1189169"/>
          </a:xfrm>
          <a:prstGeom prst="rect">
            <a:avLst/>
          </a:prstGeom>
          <a:ln w="12700">
            <a:miter lim="400000"/>
          </a:ln>
        </p:spPr>
      </p:pic>
      <p:pic>
        <p:nvPicPr>
          <p:cNvPr id="179" name="noun_Check_2742243.png" descr="noun_Check_2742243.png"/>
          <p:cNvPicPr>
            <a:picLocks noChangeAspect="1"/>
          </p:cNvPicPr>
          <p:nvPr/>
        </p:nvPicPr>
        <p:blipFill>
          <a:blip r:embed="rId3"/>
          <a:stretch>
            <a:fillRect/>
          </a:stretch>
        </p:blipFill>
        <p:spPr>
          <a:xfrm>
            <a:off x="4336713" y="3676997"/>
            <a:ext cx="6362006" cy="6362006"/>
          </a:xfrm>
          <a:prstGeom prst="rect">
            <a:avLst/>
          </a:prstGeom>
          <a:ln w="12700">
            <a:miter lim="400000"/>
          </a:ln>
        </p:spPr>
      </p:pic>
    </p:spTree>
    <p:extLst>
      <p:ext uri="{BB962C8B-B14F-4D97-AF65-F5344CB8AC3E}">
        <p14:creationId xmlns:p14="http://schemas.microsoft.com/office/powerpoint/2010/main" val="166109926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pexels-jonny-lew-1121123.jpg" descr="pexels-jonny-lew-1121123.jpg"/>
          <p:cNvPicPr>
            <a:picLocks noChangeAspect="1"/>
          </p:cNvPicPr>
          <p:nvPr/>
        </p:nvPicPr>
        <p:blipFill>
          <a:blip r:embed="rId2"/>
          <a:srcRect t="7604" b="8302"/>
          <a:stretch>
            <a:fillRect/>
          </a:stretch>
        </p:blipFill>
        <p:spPr>
          <a:xfrm>
            <a:off x="-257485" y="-179396"/>
            <a:ext cx="24898970" cy="13958904"/>
          </a:xfrm>
          <a:prstGeom prst="rect">
            <a:avLst/>
          </a:prstGeom>
          <a:ln w="12700">
            <a:miter lim="400000"/>
          </a:ln>
        </p:spPr>
      </p:pic>
      <p:sp>
        <p:nvSpPr>
          <p:cNvPr id="713" name="Rectangle"/>
          <p:cNvSpPr/>
          <p:nvPr/>
        </p:nvSpPr>
        <p:spPr>
          <a:xfrm>
            <a:off x="-1" y="-1"/>
            <a:ext cx="24384001" cy="13716001"/>
          </a:xfrm>
          <a:prstGeom prst="rect">
            <a:avLst/>
          </a:prstGeom>
          <a:solidFill>
            <a:srgbClr val="330065">
              <a:alpha val="67656"/>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4" name="Understanding Privilege"/>
          <p:cNvSpPr txBox="1"/>
          <p:nvPr/>
        </p:nvSpPr>
        <p:spPr>
          <a:xfrm>
            <a:off x="1072033" y="5979311"/>
            <a:ext cx="14757245" cy="16414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lvl1pPr>
          </a:lstStyle>
          <a:p>
            <a:r>
              <a:rPr>
                <a:latin typeface="Aharoni"/>
              </a:rPr>
              <a:t>Understanding Privilege</a:t>
            </a:r>
            <a:endParaRPr lang="en-US">
              <a:latin typeface="Aharoni"/>
            </a:endParaRPr>
          </a:p>
        </p:txBody>
      </p:sp>
      <p:sp>
        <p:nvSpPr>
          <p:cNvPr id="715" name="Rectangle"/>
          <p:cNvSpPr/>
          <p:nvPr/>
        </p:nvSpPr>
        <p:spPr>
          <a:xfrm>
            <a:off x="25400" y="7696200"/>
            <a:ext cx="16719550" cy="1270000"/>
          </a:xfrm>
          <a:prstGeom prst="rect">
            <a:avLst/>
          </a:prstGeom>
          <a:solidFill>
            <a:srgbClr val="863476"/>
          </a:solidFill>
          <a:ln w="12700">
            <a:miter lim="400000"/>
          </a:ln>
          <a:effectLst>
            <a:outerShdw blurRad="12700" dist="212502" dir="2880000" rotWithShape="0">
              <a:srgbClr val="330065"/>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16" name="NWC-LOGO-HORIZONTAL-REVERSE.png" descr="NWC-LOGO-HORIZONTAL-REVERSE.png"/>
          <p:cNvPicPr>
            <a:picLocks noChangeAspect="1"/>
          </p:cNvPicPr>
          <p:nvPr/>
        </p:nvPicPr>
        <p:blipFill>
          <a:blip r:embed="rId3"/>
          <a:stretch>
            <a:fillRect/>
          </a:stretch>
        </p:blipFill>
        <p:spPr>
          <a:xfrm>
            <a:off x="19720216" y="11609630"/>
            <a:ext cx="3568516" cy="1189169"/>
          </a:xfrm>
          <a:prstGeom prst="rect">
            <a:avLst/>
          </a:prstGeom>
          <a:ln w="12700">
            <a:miter lim="400000"/>
          </a:ln>
        </p:spPr>
      </p:pic>
    </p:spTree>
    <p:extLst>
      <p:ext uri="{BB962C8B-B14F-4D97-AF65-F5344CB8AC3E}">
        <p14:creationId xmlns:p14="http://schemas.microsoft.com/office/powerpoint/2010/main" val="34546409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ctangle"/>
          <p:cNvSpPr/>
          <p:nvPr/>
        </p:nvSpPr>
        <p:spPr>
          <a:xfrm>
            <a:off x="0" y="0"/>
            <a:ext cx="24384001" cy="13716001"/>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7" name="Circle"/>
          <p:cNvSpPr/>
          <p:nvPr/>
        </p:nvSpPr>
        <p:spPr>
          <a:xfrm>
            <a:off x="8049890" y="388742"/>
            <a:ext cx="12938515" cy="12938516"/>
          </a:xfrm>
          <a:prstGeom prst="ellipse">
            <a:avLst/>
          </a:prstGeom>
          <a:solidFill>
            <a:srgbClr val="863476"/>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8" name="The absence of barriers and the presence of unearned advantages. A special right, advantage, or immunity granted or available only to a particular person or group of people as given by society."/>
          <p:cNvSpPr txBox="1"/>
          <p:nvPr/>
        </p:nvSpPr>
        <p:spPr>
          <a:xfrm>
            <a:off x="10791818" y="4652268"/>
            <a:ext cx="9347214" cy="44114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defRPr sz="4000">
                <a:solidFill>
                  <a:srgbClr val="FFFFFF"/>
                </a:solidFill>
                <a:latin typeface="Avenir Book"/>
                <a:ea typeface="Avenir Book"/>
                <a:cs typeface="Avenir Book"/>
                <a:sym typeface="Avenir Book"/>
              </a:defRPr>
            </a:pPr>
            <a:r>
              <a:t>The absence of barriers and the presence of unearned advantages. A special right, advantage, or immunity granted or available only to a particular person or group of people as given by society.</a:t>
            </a:r>
            <a:r>
              <a:rPr lang="en-US"/>
              <a:t> Typically, this is the dominant group at the expense of members of target groups.</a:t>
            </a:r>
            <a:r>
              <a:rPr>
                <a:solidFill>
                  <a:srgbClr val="000000">
                    <a:alpha val="84705"/>
                  </a:srgbClr>
                </a:solidFill>
              </a:rPr>
              <a:t> </a:t>
            </a:r>
          </a:p>
        </p:txBody>
      </p:sp>
      <p:sp>
        <p:nvSpPr>
          <p:cNvPr id="849" name="Circle"/>
          <p:cNvSpPr/>
          <p:nvPr/>
        </p:nvSpPr>
        <p:spPr>
          <a:xfrm>
            <a:off x="3395595" y="3378234"/>
            <a:ext cx="6959532" cy="6959532"/>
          </a:xfrm>
          <a:prstGeom prst="ellipse">
            <a:avLst/>
          </a:prstGeom>
          <a:solidFill>
            <a:srgbClr val="863476"/>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0" name="Line"/>
          <p:cNvSpPr/>
          <p:nvPr/>
        </p:nvSpPr>
        <p:spPr>
          <a:xfrm flipV="1">
            <a:off x="-220255" y="-116225"/>
            <a:ext cx="2947672" cy="2947672"/>
          </a:xfrm>
          <a:prstGeom prst="line">
            <a:avLst/>
          </a:prstGeom>
          <a:ln w="342900">
            <a:solidFill>
              <a:srgbClr val="FFFFFF"/>
            </a:solidFill>
            <a:miter lim="400000"/>
          </a:ln>
        </p:spPr>
        <p:txBody>
          <a:bodyPr lIns="50800" tIns="50800" rIns="50800" bIns="50800" anchor="ctr"/>
          <a:lstStyle/>
          <a:p>
            <a:endParaRPr/>
          </a:p>
        </p:txBody>
      </p:sp>
      <p:sp>
        <p:nvSpPr>
          <p:cNvPr id="851" name="Line"/>
          <p:cNvSpPr/>
          <p:nvPr/>
        </p:nvSpPr>
        <p:spPr>
          <a:xfrm flipV="1">
            <a:off x="22014645" y="11154231"/>
            <a:ext cx="2947672" cy="2947672"/>
          </a:xfrm>
          <a:prstGeom prst="line">
            <a:avLst/>
          </a:prstGeom>
          <a:ln w="342900">
            <a:solidFill>
              <a:srgbClr val="FFFFFF"/>
            </a:solidFill>
            <a:miter lim="400000"/>
          </a:ln>
        </p:spPr>
        <p:txBody>
          <a:bodyPr lIns="50800" tIns="50800" rIns="50800" bIns="50800" anchor="ctr"/>
          <a:lstStyle/>
          <a:p>
            <a:endParaRPr/>
          </a:p>
        </p:txBody>
      </p:sp>
      <p:pic>
        <p:nvPicPr>
          <p:cNvPr id="852" name="NWC-LOGO-HORIZONTAL-REVERSE.png" descr="NWC-LOGO-HORIZONTAL-REVERSE.png"/>
          <p:cNvPicPr>
            <a:picLocks noChangeAspect="1"/>
          </p:cNvPicPr>
          <p:nvPr/>
        </p:nvPicPr>
        <p:blipFill>
          <a:blip r:embed="rId3"/>
          <a:stretch>
            <a:fillRect/>
          </a:stretch>
        </p:blipFill>
        <p:spPr>
          <a:xfrm>
            <a:off x="1138134" y="11359031"/>
            <a:ext cx="4145232" cy="1381353"/>
          </a:xfrm>
          <a:prstGeom prst="rect">
            <a:avLst/>
          </a:prstGeom>
          <a:ln w="12700">
            <a:miter lim="400000"/>
          </a:ln>
        </p:spPr>
      </p:pic>
      <p:sp>
        <p:nvSpPr>
          <p:cNvPr id="853" name="Privilege:"/>
          <p:cNvSpPr txBox="1"/>
          <p:nvPr/>
        </p:nvSpPr>
        <p:spPr>
          <a:xfrm>
            <a:off x="4008157" y="6293742"/>
            <a:ext cx="5734407"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457200">
              <a:defRPr sz="10000" baseline="767">
                <a:solidFill>
                  <a:srgbClr val="FFFFFF"/>
                </a:solidFill>
                <a:latin typeface="Aharoni Bold"/>
                <a:ea typeface="Aharoni Bold"/>
                <a:cs typeface="Aharoni Bold"/>
                <a:sym typeface="Aharoni Bold"/>
              </a:defRPr>
            </a:lvl1pPr>
          </a:lstStyle>
          <a:p>
            <a:pPr algn="ctr"/>
            <a:r>
              <a:rPr>
                <a:latin typeface="Aharoni"/>
              </a:rPr>
              <a:t>Privilege:</a:t>
            </a:r>
            <a:endParaRPr lang="en-US">
              <a:latin typeface="Aharoni"/>
            </a:endParaRPr>
          </a:p>
        </p:txBody>
      </p:sp>
    </p:spTree>
    <p:extLst>
      <p:ext uri="{BB962C8B-B14F-4D97-AF65-F5344CB8AC3E}">
        <p14:creationId xmlns:p14="http://schemas.microsoft.com/office/powerpoint/2010/main" val="18808118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1B0F6-2050-46CE-9E72-424A46B203C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23876000" cy="13208000"/>
          </a:xfrm>
          <a:prstGeom prst="rect">
            <a:avLst/>
          </a:prstGeom>
        </p:spPr>
      </p:pic>
    </p:spTree>
    <p:extLst>
      <p:ext uri="{BB962C8B-B14F-4D97-AF65-F5344CB8AC3E}">
        <p14:creationId xmlns:p14="http://schemas.microsoft.com/office/powerpoint/2010/main" val="596100255"/>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Rectangle"/>
          <p:cNvSpPr/>
          <p:nvPr/>
        </p:nvSpPr>
        <p:spPr>
          <a:xfrm>
            <a:off x="-1" y="0"/>
            <a:ext cx="24384001" cy="13716001"/>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6" name="Rounded Rectangle"/>
          <p:cNvSpPr/>
          <p:nvPr/>
        </p:nvSpPr>
        <p:spPr>
          <a:xfrm>
            <a:off x="522660" y="509298"/>
            <a:ext cx="23338680" cy="12697404"/>
          </a:xfrm>
          <a:prstGeom prst="roundRect">
            <a:avLst>
              <a:gd name="adj" fmla="val 1500"/>
            </a:avLst>
          </a:prstGeom>
          <a:solidFill>
            <a:srgbClr val="330065"/>
          </a:solidFill>
          <a:ln w="127000">
            <a:solidFill>
              <a:srgbClr val="4D2A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7" name="Failing to acknowledge privilege can lead to bias or oppressive behaviors because it often entails  a distorted viewpoint of what’s necessary for success…"/>
          <p:cNvSpPr txBox="1"/>
          <p:nvPr/>
        </p:nvSpPr>
        <p:spPr>
          <a:xfrm>
            <a:off x="8825951" y="3852049"/>
            <a:ext cx="12118281" cy="60119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defRPr sz="4000">
                <a:solidFill>
                  <a:srgbClr val="FFFFFF"/>
                </a:solidFill>
                <a:latin typeface="Avenir Book"/>
                <a:ea typeface="Avenir Book"/>
                <a:cs typeface="Avenir Book"/>
                <a:sym typeface="Avenir Book"/>
              </a:defRPr>
            </a:pPr>
            <a:r>
              <a:rPr sz="4800"/>
              <a:t>Failing to acknowledge privilege can lead to bias or oppressive behaviors because it often entails  a distorted viewpoint of what’s necessary for success</a:t>
            </a:r>
            <a:r>
              <a:rPr lang="en-US" sz="4800"/>
              <a:t>. </a:t>
            </a:r>
            <a:r>
              <a:rPr sz="4800"/>
              <a:t> </a:t>
            </a:r>
            <a:br>
              <a:rPr sz="4800">
                <a:latin typeface="Arial"/>
                <a:ea typeface="Arial"/>
                <a:cs typeface="Arial"/>
              </a:rPr>
            </a:br>
            <a:endParaRPr sz="4800">
              <a:latin typeface="Arial"/>
              <a:ea typeface="Arial"/>
              <a:cs typeface="Arial"/>
              <a:sym typeface="Arial"/>
            </a:endParaRPr>
          </a:p>
          <a:p>
            <a:pPr algn="l">
              <a:defRPr sz="4000">
                <a:solidFill>
                  <a:srgbClr val="FFFFFF"/>
                </a:solidFill>
                <a:latin typeface="Avenir Book"/>
                <a:ea typeface="Avenir Book"/>
                <a:cs typeface="Avenir Book"/>
                <a:sym typeface="Avenir Book"/>
              </a:defRPr>
            </a:pPr>
            <a:endParaRPr sz="4800">
              <a:latin typeface="Arial"/>
              <a:ea typeface="Arial"/>
              <a:cs typeface="Arial"/>
              <a:sym typeface="Arial"/>
            </a:endParaRPr>
          </a:p>
          <a:p>
            <a:pPr algn="l">
              <a:defRPr sz="4000">
                <a:solidFill>
                  <a:srgbClr val="FFFFFF"/>
                </a:solidFill>
                <a:latin typeface="Avenir Book"/>
                <a:ea typeface="Avenir Book"/>
                <a:cs typeface="Avenir Book"/>
                <a:sym typeface="Avenir Book"/>
              </a:defRPr>
            </a:pPr>
            <a:r>
              <a:rPr sz="4800"/>
              <a:t>Belief that success was ALL earned and therefore others must earn theirs as well. </a:t>
            </a:r>
          </a:p>
        </p:txBody>
      </p:sp>
      <p:pic>
        <p:nvPicPr>
          <p:cNvPr id="858" name="noun_exclamation point_2009949.png" descr="noun_exclamation point_2009949.png"/>
          <p:cNvPicPr>
            <a:picLocks noChangeAspect="1"/>
          </p:cNvPicPr>
          <p:nvPr/>
        </p:nvPicPr>
        <p:blipFill>
          <a:blip r:embed="rId2"/>
          <a:srcRect l="34531" t="16205" r="34531" b="15946"/>
          <a:stretch>
            <a:fillRect/>
          </a:stretch>
        </p:blipFill>
        <p:spPr>
          <a:xfrm>
            <a:off x="3439768" y="2205037"/>
            <a:ext cx="4243302" cy="9305966"/>
          </a:xfrm>
          <a:prstGeom prst="rect">
            <a:avLst/>
          </a:prstGeom>
          <a:ln w="12700">
            <a:miter lim="400000"/>
          </a:ln>
        </p:spPr>
      </p:pic>
      <p:pic>
        <p:nvPicPr>
          <p:cNvPr id="859" name="NWC-LOGO-HORIZONTAL-REVERSE.png" descr="NWC-LOGO-HORIZONTAL-REVERSE.png"/>
          <p:cNvPicPr>
            <a:picLocks noChangeAspect="1"/>
          </p:cNvPicPr>
          <p:nvPr/>
        </p:nvPicPr>
        <p:blipFill>
          <a:blip r:embed="rId3"/>
          <a:stretch>
            <a:fillRect/>
          </a:stretch>
        </p:blipFill>
        <p:spPr>
          <a:xfrm>
            <a:off x="19082091" y="11399035"/>
            <a:ext cx="4145231" cy="1381354"/>
          </a:xfrm>
          <a:prstGeom prst="rect">
            <a:avLst/>
          </a:prstGeom>
          <a:ln w="12700">
            <a:miter lim="400000"/>
          </a:ln>
        </p:spPr>
      </p:pic>
    </p:spTree>
    <p:extLst>
      <p:ext uri="{BB962C8B-B14F-4D97-AF65-F5344CB8AC3E}">
        <p14:creationId xmlns:p14="http://schemas.microsoft.com/office/powerpoint/2010/main" val="82347692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Rounded Rectangle"/>
          <p:cNvSpPr/>
          <p:nvPr/>
        </p:nvSpPr>
        <p:spPr>
          <a:xfrm>
            <a:off x="127000" y="127000"/>
            <a:ext cx="24130000" cy="13462000"/>
          </a:xfrm>
          <a:prstGeom prst="roundRect">
            <a:avLst>
              <a:gd name="adj" fmla="val 1415"/>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27" name="NWC-LOGO-HORIZONTAL-REVERSE.png" descr="NWC-LOGO-HORIZONTAL-REVERSE.png"/>
          <p:cNvPicPr>
            <a:picLocks noChangeAspect="1"/>
          </p:cNvPicPr>
          <p:nvPr/>
        </p:nvPicPr>
        <p:blipFill>
          <a:blip r:embed="rId2"/>
          <a:stretch>
            <a:fillRect/>
          </a:stretch>
        </p:blipFill>
        <p:spPr>
          <a:xfrm>
            <a:off x="20012345" y="11562953"/>
            <a:ext cx="3568517" cy="1189169"/>
          </a:xfrm>
          <a:prstGeom prst="rect">
            <a:avLst/>
          </a:prstGeom>
          <a:ln w="12700">
            <a:miter lim="400000"/>
          </a:ln>
        </p:spPr>
      </p:pic>
      <p:sp>
        <p:nvSpPr>
          <p:cNvPr id="728" name="Circle"/>
          <p:cNvSpPr/>
          <p:nvPr/>
        </p:nvSpPr>
        <p:spPr>
          <a:xfrm>
            <a:off x="732729" y="1757733"/>
            <a:ext cx="10200534" cy="10200534"/>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29" name="noun_Magnifying Glass_445812 (1).png" descr="noun_Magnifying Glass_445812 (1).png"/>
          <p:cNvPicPr>
            <a:picLocks noChangeAspect="1"/>
          </p:cNvPicPr>
          <p:nvPr/>
        </p:nvPicPr>
        <p:blipFill>
          <a:blip r:embed="rId3"/>
          <a:srcRect l="12643" t="12961" r="9730" b="12138"/>
          <a:stretch>
            <a:fillRect/>
          </a:stretch>
        </p:blipFill>
        <p:spPr>
          <a:xfrm>
            <a:off x="3203897" y="5752438"/>
            <a:ext cx="5258048" cy="5073443"/>
          </a:xfrm>
          <a:prstGeom prst="rect">
            <a:avLst/>
          </a:prstGeom>
          <a:ln w="12700">
            <a:miter lim="400000"/>
          </a:ln>
        </p:spPr>
      </p:pic>
      <p:sp>
        <p:nvSpPr>
          <p:cNvPr id="730" name="Safe Space Expectations"/>
          <p:cNvSpPr txBox="1"/>
          <p:nvPr/>
        </p:nvSpPr>
        <p:spPr>
          <a:xfrm>
            <a:off x="1882986" y="3716690"/>
            <a:ext cx="7900019" cy="17440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defTabSz="2438337">
              <a:defRPr sz="8000" baseline="9999">
                <a:solidFill>
                  <a:srgbClr val="863476"/>
                </a:solidFill>
                <a:latin typeface="Aharoni Bold"/>
                <a:ea typeface="Aharoni Bold"/>
                <a:cs typeface="Aharoni Bold"/>
                <a:sym typeface="Aharoni Bold"/>
              </a:defRPr>
            </a:pPr>
            <a:r>
              <a:rPr>
                <a:latin typeface="Aharoni"/>
              </a:rPr>
              <a:t>Identify Your</a:t>
            </a:r>
            <a:endParaRPr lang="en-US">
              <a:latin typeface="Aharoni"/>
            </a:endParaRPr>
          </a:p>
          <a:p>
            <a:pPr algn="ctr" defTabSz="2438337">
              <a:defRPr sz="8000" baseline="9999">
                <a:solidFill>
                  <a:srgbClr val="863476"/>
                </a:solidFill>
                <a:latin typeface="Aharoni Bold"/>
                <a:ea typeface="Aharoni Bold"/>
                <a:cs typeface="Aharoni Bold"/>
                <a:sym typeface="Aharoni Bold"/>
              </a:defRPr>
            </a:pPr>
            <a:r>
              <a:rPr>
                <a:latin typeface="Aharoni"/>
              </a:rPr>
              <a:t>Power and Privilege </a:t>
            </a:r>
            <a:r>
              <a:rPr lang="en-US">
                <a:latin typeface="Aharoni"/>
              </a:rPr>
              <a:t> </a:t>
            </a:r>
            <a:endParaRPr>
              <a:latin typeface="Aharoni"/>
            </a:endParaRPr>
          </a:p>
        </p:txBody>
      </p:sp>
      <p:sp>
        <p:nvSpPr>
          <p:cNvPr id="731" name="Text"/>
          <p:cNvSpPr txBox="1"/>
          <p:nvPr/>
        </p:nvSpPr>
        <p:spPr>
          <a:xfrm>
            <a:off x="12627216" y="11406612"/>
            <a:ext cx="127001" cy="4665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defTabSz="457200">
              <a:defRPr sz="2150" baseline="2621">
                <a:solidFill>
                  <a:srgbClr val="FFFFFF"/>
                </a:solidFill>
                <a:latin typeface="Helvetica"/>
                <a:ea typeface="Helvetica"/>
                <a:cs typeface="Helvetica"/>
                <a:sym typeface="Helvetica"/>
              </a:defRPr>
            </a:pPr>
            <a:endParaRPr sz="1200" baseline="4696">
              <a:solidFill>
                <a:srgbClr val="000000">
                  <a:alpha val="84705"/>
                </a:srgbClr>
              </a:solidFill>
              <a:latin typeface="Arial"/>
              <a:ea typeface="Arial"/>
              <a:cs typeface="Arial"/>
              <a:sym typeface="Arial"/>
            </a:endParaRPr>
          </a:p>
        </p:txBody>
      </p:sp>
      <p:sp>
        <p:nvSpPr>
          <p:cNvPr id="732" name="Privilege is often invisible to people who have it.…"/>
          <p:cNvSpPr txBox="1"/>
          <p:nvPr/>
        </p:nvSpPr>
        <p:spPr>
          <a:xfrm>
            <a:off x="11718995" y="2651721"/>
            <a:ext cx="11505665" cy="84125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a:defRPr sz="4000">
                <a:solidFill>
                  <a:srgbClr val="FFFFFF"/>
                </a:solidFill>
                <a:latin typeface="Avenir Book"/>
                <a:ea typeface="Avenir Book"/>
                <a:cs typeface="Avenir Book"/>
                <a:sym typeface="Avenir Book"/>
              </a:defRPr>
            </a:pPr>
            <a:r>
              <a:rPr sz="6000"/>
              <a:t>Privilege is often invisible to people who have it.</a:t>
            </a:r>
          </a:p>
          <a:p>
            <a:pPr algn="l">
              <a:defRPr sz="4000">
                <a:solidFill>
                  <a:srgbClr val="000000">
                    <a:alpha val="84705"/>
                  </a:srgbClr>
                </a:solidFill>
                <a:latin typeface="Avenir Book"/>
                <a:ea typeface="Avenir Book"/>
                <a:cs typeface="Avenir Book"/>
                <a:sym typeface="Avenir Book"/>
              </a:defRPr>
            </a:pPr>
            <a:endParaRPr sz="6000"/>
          </a:p>
          <a:p>
            <a:pPr algn="l">
              <a:defRPr sz="4000">
                <a:solidFill>
                  <a:srgbClr val="FFFFFF"/>
                </a:solidFill>
                <a:latin typeface="Avenir Book"/>
                <a:ea typeface="Avenir Book"/>
                <a:cs typeface="Avenir Book"/>
                <a:sym typeface="Avenir Book"/>
              </a:defRPr>
            </a:pPr>
            <a:r>
              <a:rPr sz="6000"/>
              <a:t>Identifying your power and privilege helps you act as an ally more effectively.</a:t>
            </a:r>
          </a:p>
          <a:p>
            <a:pPr algn="l">
              <a:defRPr sz="4000">
                <a:solidFill>
                  <a:srgbClr val="FFFFFF"/>
                </a:solidFill>
                <a:latin typeface="Avenir Book"/>
                <a:ea typeface="Avenir Book"/>
                <a:cs typeface="Avenir Book"/>
                <a:sym typeface="Avenir Book"/>
              </a:defRPr>
            </a:pPr>
            <a:r>
              <a:rPr sz="6000">
                <a:solidFill>
                  <a:srgbClr val="000000">
                    <a:alpha val="84705"/>
                  </a:srgbClr>
                </a:solidFill>
              </a:rPr>
              <a:t> </a:t>
            </a:r>
          </a:p>
          <a:p>
            <a:pPr algn="l">
              <a:defRPr sz="4000">
                <a:solidFill>
                  <a:srgbClr val="FFFFFF"/>
                </a:solidFill>
                <a:latin typeface="Avenir Book"/>
                <a:ea typeface="Avenir Book"/>
                <a:cs typeface="Avenir Book"/>
                <a:sym typeface="Avenir Book"/>
              </a:defRPr>
            </a:pPr>
            <a:r>
              <a:rPr sz="6000"/>
              <a:t>Sometimes people assume you have a privilege that you don’t.</a:t>
            </a:r>
          </a:p>
        </p:txBody>
      </p:sp>
    </p:spTree>
    <p:extLst>
      <p:ext uri="{BB962C8B-B14F-4D97-AF65-F5344CB8AC3E}">
        <p14:creationId xmlns:p14="http://schemas.microsoft.com/office/powerpoint/2010/main" val="211348526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
            <a:extLst>
              <a:ext uri="{FF2B5EF4-FFF2-40B4-BE49-F238E27FC236}">
                <a16:creationId xmlns:a16="http://schemas.microsoft.com/office/drawing/2014/main" id="{BBD3277F-37D9-4C7D-8620-BD57BCC8CA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88756020-85A7-457D-98A7-5E955B86942F}"/>
              </a:ext>
            </a:extLst>
          </p:cNvPr>
          <p:cNvSpPr txBox="1"/>
          <p:nvPr/>
        </p:nvSpPr>
        <p:spPr>
          <a:xfrm>
            <a:off x="1066800" y="1676400"/>
            <a:ext cx="13209588" cy="8770938"/>
          </a:xfrm>
          <a:prstGeom prst="rect">
            <a:avLst/>
          </a:prstGeom>
          <a:noFill/>
        </p:spPr>
        <p:txBody>
          <a:bodyPr>
            <a:spAutoFit/>
          </a:bodyPr>
          <a:lstStyle/>
          <a:p>
            <a:pPr>
              <a:defRPr/>
            </a:pPr>
            <a:r>
              <a:rPr lang="en-US" sz="4800" b="1">
                <a:solidFill>
                  <a:srgbClr val="660066"/>
                </a:solidFill>
              </a:rPr>
              <a:t>Sources of Privilege </a:t>
            </a:r>
          </a:p>
          <a:p>
            <a:pPr>
              <a:defRPr/>
            </a:pPr>
            <a:endParaRPr lang="en-US" sz="4000" b="1">
              <a:solidFill>
                <a:srgbClr val="660066"/>
              </a:solidFill>
            </a:endParaRPr>
          </a:p>
          <a:p>
            <a:pPr marL="285750" lvl="2" indent="-285750">
              <a:buFont typeface="Wingdings" panose="05000000000000000000" pitchFamily="2" charset="2"/>
              <a:buChar char="q"/>
              <a:defRPr/>
            </a:pPr>
            <a:r>
              <a:rPr lang="en-US" sz="4000">
                <a:solidFill>
                  <a:srgbClr val="660066"/>
                </a:solidFill>
              </a:rPr>
              <a:t>   Part of the dominant ethnic and/or racial group</a:t>
            </a:r>
          </a:p>
          <a:p>
            <a:pPr marL="285750" indent="-285750">
              <a:buFont typeface="Wingdings" panose="05000000000000000000" pitchFamily="2" charset="2"/>
              <a:buChar char="q"/>
              <a:defRPr/>
            </a:pPr>
            <a:r>
              <a:rPr lang="en-US" sz="4000">
                <a:solidFill>
                  <a:srgbClr val="660066"/>
                </a:solidFill>
              </a:rPr>
              <a:t>   Male </a:t>
            </a:r>
          </a:p>
          <a:p>
            <a:pPr marL="285750" indent="-285750">
              <a:buFont typeface="Wingdings" panose="05000000000000000000" pitchFamily="2" charset="2"/>
              <a:buChar char="q"/>
              <a:defRPr/>
            </a:pPr>
            <a:r>
              <a:rPr lang="en-US" sz="4000">
                <a:solidFill>
                  <a:srgbClr val="660066"/>
                </a:solidFill>
              </a:rPr>
              <a:t>   Cisgender (your gender is the same as</a:t>
            </a:r>
          </a:p>
          <a:p>
            <a:pPr>
              <a:defRPr/>
            </a:pPr>
            <a:r>
              <a:rPr lang="en-US" sz="4000">
                <a:solidFill>
                  <a:srgbClr val="660066"/>
                </a:solidFill>
              </a:rPr>
              <a:t>      that assigned to you at birth)</a:t>
            </a:r>
          </a:p>
          <a:p>
            <a:pPr marL="285750" indent="-285750">
              <a:buFont typeface="Wingdings" panose="05000000000000000000" pitchFamily="2" charset="2"/>
              <a:buChar char="q"/>
              <a:defRPr/>
            </a:pPr>
            <a:r>
              <a:rPr lang="en-US" sz="4000">
                <a:solidFill>
                  <a:srgbClr val="660066"/>
                </a:solidFill>
              </a:rPr>
              <a:t>   Straight</a:t>
            </a:r>
          </a:p>
          <a:p>
            <a:pPr marL="285750" indent="-285750">
              <a:buFont typeface="Wingdings" panose="05000000000000000000" pitchFamily="2" charset="2"/>
              <a:buChar char="q"/>
              <a:defRPr/>
            </a:pPr>
            <a:r>
              <a:rPr lang="en-US" sz="4000">
                <a:solidFill>
                  <a:srgbClr val="660066"/>
                </a:solidFill>
              </a:rPr>
              <a:t>   Not disabled</a:t>
            </a:r>
          </a:p>
          <a:p>
            <a:pPr marL="285750" indent="-285750">
              <a:buFont typeface="Wingdings" panose="05000000000000000000" pitchFamily="2" charset="2"/>
              <a:buChar char="q"/>
              <a:defRPr/>
            </a:pPr>
            <a:r>
              <a:rPr lang="en-US" sz="4000">
                <a:solidFill>
                  <a:srgbClr val="660066"/>
                </a:solidFill>
              </a:rPr>
              <a:t>   Speak the dominant language</a:t>
            </a:r>
          </a:p>
          <a:p>
            <a:pPr marL="285750" indent="-285750">
              <a:buFont typeface="Wingdings" panose="05000000000000000000" pitchFamily="2" charset="2"/>
              <a:buChar char="q"/>
              <a:defRPr/>
            </a:pPr>
            <a:r>
              <a:rPr lang="en-US" sz="4000">
                <a:solidFill>
                  <a:srgbClr val="660066"/>
                </a:solidFill>
              </a:rPr>
              <a:t>   Neither “too young” or “too old”</a:t>
            </a:r>
          </a:p>
          <a:p>
            <a:pPr marL="285750" indent="-285750">
              <a:buFont typeface="Wingdings" panose="05000000000000000000" pitchFamily="2" charset="2"/>
              <a:buChar char="q"/>
              <a:defRPr/>
            </a:pPr>
            <a:r>
              <a:rPr lang="en-US" sz="4000">
                <a:solidFill>
                  <a:srgbClr val="660066"/>
                </a:solidFill>
              </a:rPr>
              <a:t>   Certain height/size/shape</a:t>
            </a:r>
          </a:p>
          <a:p>
            <a:pPr marL="285750" indent="-285750">
              <a:buFont typeface="Wingdings" panose="05000000000000000000" pitchFamily="2" charset="2"/>
              <a:buChar char="q"/>
              <a:defRPr/>
            </a:pPr>
            <a:r>
              <a:rPr lang="en-US" sz="4000">
                <a:solidFill>
                  <a:srgbClr val="660066"/>
                </a:solidFill>
              </a:rPr>
              <a:t>   Not a mother</a:t>
            </a:r>
          </a:p>
          <a:p>
            <a:pPr marL="285750" indent="-285750">
              <a:buFont typeface="Wingdings" panose="05000000000000000000" pitchFamily="2" charset="2"/>
              <a:buChar char="q"/>
              <a:defRPr/>
            </a:pPr>
            <a:r>
              <a:rPr lang="en-US" sz="4000">
                <a:solidFill>
                  <a:srgbClr val="660066"/>
                </a:solidFill>
              </a:rPr>
              <a:t>   Not a caregiver</a:t>
            </a:r>
          </a:p>
          <a:p>
            <a:pPr marL="285750" indent="-285750">
              <a:buFont typeface="Wingdings" panose="05000000000000000000" pitchFamily="2" charset="2"/>
              <a:buChar char="q"/>
              <a:defRPr/>
            </a:pPr>
            <a:r>
              <a:rPr lang="en-US" sz="4000">
                <a:solidFill>
                  <a:srgbClr val="660066"/>
                </a:solidFill>
              </a:rPr>
              <a:t>   From upper or middle-class family</a:t>
            </a:r>
          </a:p>
        </p:txBody>
      </p:sp>
      <p:sp>
        <p:nvSpPr>
          <p:cNvPr id="5" name="TextBox 4">
            <a:extLst>
              <a:ext uri="{FF2B5EF4-FFF2-40B4-BE49-F238E27FC236}">
                <a16:creationId xmlns:a16="http://schemas.microsoft.com/office/drawing/2014/main" id="{FFDFF073-256E-4860-AF14-0EF43CA48939}"/>
              </a:ext>
            </a:extLst>
          </p:cNvPr>
          <p:cNvSpPr txBox="1"/>
          <p:nvPr/>
        </p:nvSpPr>
        <p:spPr>
          <a:xfrm>
            <a:off x="13541375" y="1825625"/>
            <a:ext cx="10158413" cy="10064750"/>
          </a:xfrm>
          <a:prstGeom prst="rect">
            <a:avLst/>
          </a:prstGeom>
          <a:noFill/>
        </p:spPr>
        <p:txBody>
          <a:bodyPr>
            <a:spAutoFit/>
          </a:bodyPr>
          <a:lstStyle/>
          <a:p>
            <a:pPr>
              <a:defRPr/>
            </a:pPr>
            <a:r>
              <a:rPr lang="en-US" sz="4800" b="1">
                <a:solidFill>
                  <a:srgbClr val="660066"/>
                </a:solidFill>
              </a:rPr>
              <a:t>Sources of Power and/or Privilege</a:t>
            </a:r>
          </a:p>
          <a:p>
            <a:pPr>
              <a:defRPr/>
            </a:pPr>
            <a:endParaRPr lang="en-US" sz="4000">
              <a:solidFill>
                <a:srgbClr val="660066"/>
              </a:solidFill>
            </a:endParaRPr>
          </a:p>
          <a:p>
            <a:pPr marL="285750" indent="-285750">
              <a:buFont typeface="Wingdings" panose="05000000000000000000" pitchFamily="2" charset="2"/>
              <a:buChar char="q"/>
              <a:defRPr/>
            </a:pPr>
            <a:r>
              <a:rPr lang="en-US" sz="4000">
                <a:solidFill>
                  <a:srgbClr val="660066"/>
                </a:solidFill>
              </a:rPr>
              <a:t>   Educated</a:t>
            </a:r>
          </a:p>
          <a:p>
            <a:pPr marL="285750" indent="-285750">
              <a:buFont typeface="Wingdings" panose="05000000000000000000" pitchFamily="2" charset="2"/>
              <a:buChar char="q"/>
              <a:defRPr/>
            </a:pPr>
            <a:r>
              <a:rPr lang="en-US" sz="4000">
                <a:solidFill>
                  <a:srgbClr val="660066"/>
                </a:solidFill>
              </a:rPr>
              <a:t>   Technically experienced</a:t>
            </a:r>
          </a:p>
          <a:p>
            <a:pPr marL="285750" indent="-285750">
              <a:buFont typeface="Wingdings" panose="05000000000000000000" pitchFamily="2" charset="2"/>
              <a:buChar char="q"/>
              <a:defRPr/>
            </a:pPr>
            <a:r>
              <a:rPr lang="en-US" sz="4000">
                <a:solidFill>
                  <a:srgbClr val="660066"/>
                </a:solidFill>
              </a:rPr>
              <a:t>   Wealthy (compared to peers)</a:t>
            </a:r>
          </a:p>
          <a:p>
            <a:pPr marL="285750" indent="-285750">
              <a:buFont typeface="Wingdings" panose="05000000000000000000" pitchFamily="2" charset="2"/>
              <a:buChar char="q"/>
              <a:defRPr/>
            </a:pPr>
            <a:r>
              <a:rPr lang="en-US" sz="4000">
                <a:solidFill>
                  <a:srgbClr val="660066"/>
                </a:solidFill>
              </a:rPr>
              <a:t>   Management position</a:t>
            </a:r>
          </a:p>
          <a:p>
            <a:pPr marL="285750" indent="-285750">
              <a:buFont typeface="Wingdings" panose="05000000000000000000" pitchFamily="2" charset="2"/>
              <a:buChar char="q"/>
              <a:defRPr/>
            </a:pPr>
            <a:r>
              <a:rPr lang="en-US" sz="4000">
                <a:solidFill>
                  <a:srgbClr val="660066"/>
                </a:solidFill>
              </a:rPr>
              <a:t>   Professor/teacher, supervisor, etc.</a:t>
            </a:r>
          </a:p>
          <a:p>
            <a:pPr marL="285750" indent="-285750">
              <a:buFont typeface="Wingdings" panose="05000000000000000000" pitchFamily="2" charset="2"/>
              <a:buChar char="q"/>
              <a:defRPr/>
            </a:pPr>
            <a:r>
              <a:rPr lang="en-US" sz="4000">
                <a:solidFill>
                  <a:srgbClr val="660066"/>
                </a:solidFill>
              </a:rPr>
              <a:t>   Parent or family leader</a:t>
            </a:r>
          </a:p>
          <a:p>
            <a:pPr marL="285750" indent="-285750">
              <a:buFont typeface="Wingdings" panose="05000000000000000000" pitchFamily="2" charset="2"/>
              <a:buChar char="q"/>
              <a:defRPr/>
            </a:pPr>
            <a:r>
              <a:rPr lang="en-US" sz="4000">
                <a:solidFill>
                  <a:srgbClr val="660066"/>
                </a:solidFill>
              </a:rPr>
              <a:t>   Any position of hierarchy </a:t>
            </a:r>
          </a:p>
          <a:p>
            <a:pPr marL="285750" indent="-285750">
              <a:buFont typeface="Wingdings" panose="05000000000000000000" pitchFamily="2" charset="2"/>
              <a:buChar char="q"/>
              <a:defRPr/>
            </a:pPr>
            <a:r>
              <a:rPr lang="en-US" sz="4000">
                <a:solidFill>
                  <a:srgbClr val="660066"/>
                </a:solidFill>
              </a:rPr>
              <a:t>   Widely recognized as an expert</a:t>
            </a:r>
          </a:p>
          <a:p>
            <a:pPr marL="285750" indent="-285750">
              <a:buFont typeface="Wingdings" panose="05000000000000000000" pitchFamily="2" charset="2"/>
              <a:buChar char="q"/>
              <a:defRPr/>
            </a:pPr>
            <a:r>
              <a:rPr lang="en-US" sz="4000">
                <a:solidFill>
                  <a:srgbClr val="660066"/>
                </a:solidFill>
              </a:rPr>
              <a:t>   Large audience (social media following, fans, etc.)</a:t>
            </a:r>
          </a:p>
          <a:p>
            <a:pPr marL="285750" indent="-285750">
              <a:buFont typeface="Wingdings" panose="05000000000000000000" pitchFamily="2" charset="2"/>
              <a:buChar char="q"/>
              <a:defRPr/>
            </a:pPr>
            <a:r>
              <a:rPr lang="en-US" sz="4000">
                <a:solidFill>
                  <a:srgbClr val="660066"/>
                </a:solidFill>
              </a:rPr>
              <a:t>   Access to media (reporters, TV,           editors, etc.)</a:t>
            </a:r>
          </a:p>
          <a:p>
            <a:pPr marL="285750" indent="-285750">
              <a:buFont typeface="Wingdings" panose="05000000000000000000" pitchFamily="2" charset="2"/>
              <a:buChar char="q"/>
              <a:defRPr/>
            </a:pPr>
            <a:r>
              <a:rPr lang="en-US" sz="4000">
                <a:solidFill>
                  <a:srgbClr val="660066"/>
                </a:solidFill>
              </a:rPr>
              <a:t>   Respected by powerful and influential people </a:t>
            </a:r>
          </a:p>
        </p:txBody>
      </p:sp>
      <p:pic>
        <p:nvPicPr>
          <p:cNvPr id="6" name="Picture 2" descr="C:\Users\AS01277\Desktop\slides - final\HF icons\StandingOut\StandingOut Turquoise\StandingOut_illustration_UseBackgroundTurquoise_RGB.png">
            <a:extLst>
              <a:ext uri="{FF2B5EF4-FFF2-40B4-BE49-F238E27FC236}">
                <a16:creationId xmlns:a16="http://schemas.microsoft.com/office/drawing/2014/main" id="{B3F858D5-5D91-4F05-AE7A-6339CFD26F72}"/>
              </a:ext>
            </a:extLst>
          </p:cNvPr>
          <p:cNvPicPr>
            <a:picLocks noChangeAspect="1" noChangeArrowheads="1"/>
          </p:cNvPicPr>
          <p:nvPr/>
        </p:nvPicPr>
        <p:blipFill>
          <a:blip r:embed="rId4" cstate="print">
            <a:duotone>
              <a:prstClr val="black"/>
              <a:srgbClr val="CC00CC">
                <a:tint val="45000"/>
                <a:satMod val="400000"/>
              </a:srgbClr>
            </a:duotone>
          </a:blip>
          <a:srcRect/>
          <a:stretch>
            <a:fillRect/>
          </a:stretch>
        </p:blipFill>
        <p:spPr bwMode="auto">
          <a:xfrm>
            <a:off x="8617266" y="5774904"/>
            <a:ext cx="5221020" cy="3480680"/>
          </a:xfrm>
          <a:prstGeom prst="rect">
            <a:avLst/>
          </a:prstGeom>
          <a:noFill/>
        </p:spPr>
      </p:pic>
    </p:spTree>
    <p:extLst>
      <p:ext uri="{BB962C8B-B14F-4D97-AF65-F5344CB8AC3E}">
        <p14:creationId xmlns:p14="http://schemas.microsoft.com/office/powerpoint/2010/main" val="273262824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p:cNvSpPr/>
          <p:nvPr/>
        </p:nvSpPr>
        <p:spPr>
          <a:xfrm>
            <a:off x="-212225" y="-62432"/>
            <a:ext cx="24585152" cy="13840864"/>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Check In"/>
          <p:cNvSpPr txBox="1"/>
          <p:nvPr/>
        </p:nvSpPr>
        <p:spPr>
          <a:xfrm>
            <a:off x="11018295" y="4612458"/>
            <a:ext cx="12894230" cy="52322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defRPr sz="25000" baseline="13439">
                <a:solidFill>
                  <a:srgbClr val="FFFFFF"/>
                </a:solidFill>
                <a:latin typeface="Aharoni Bold"/>
                <a:ea typeface="Aharoni Bold"/>
                <a:cs typeface="Aharoni Bold"/>
                <a:sym typeface="Aharoni Bold"/>
              </a:defRPr>
            </a:lvl1pPr>
          </a:lstStyle>
          <a:p>
            <a:r>
              <a:rPr>
                <a:latin typeface="Aharoni"/>
              </a:rPr>
              <a:t>Check In</a:t>
            </a:r>
            <a:endParaRPr lang="en-US">
              <a:latin typeface="Aharoni"/>
            </a:endParaRPr>
          </a:p>
          <a:p>
            <a:r>
              <a:rPr lang="en-US">
                <a:latin typeface="Aharoni"/>
              </a:rPr>
              <a:t>BREAKOUT</a:t>
            </a:r>
          </a:p>
        </p:txBody>
      </p:sp>
      <p:sp>
        <p:nvSpPr>
          <p:cNvPr id="176" name="Rectangle"/>
          <p:cNvSpPr/>
          <p:nvPr/>
        </p:nvSpPr>
        <p:spPr>
          <a:xfrm>
            <a:off x="480895" y="430771"/>
            <a:ext cx="23422210" cy="12854458"/>
          </a:xfrm>
          <a:prstGeom prst="rect">
            <a:avLst/>
          </a:prstGeom>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Rectangle"/>
          <p:cNvSpPr/>
          <p:nvPr/>
        </p:nvSpPr>
        <p:spPr>
          <a:xfrm>
            <a:off x="18882333" y="12519884"/>
            <a:ext cx="4165728" cy="1076685"/>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8" name="NWC-LOGO-HORIZONTAL-REVERSE.png" descr="NWC-LOGO-HORIZONTAL-REVERSE.png"/>
          <p:cNvPicPr>
            <a:picLocks noChangeAspect="1"/>
          </p:cNvPicPr>
          <p:nvPr/>
        </p:nvPicPr>
        <p:blipFill>
          <a:blip r:embed="rId2"/>
          <a:stretch>
            <a:fillRect/>
          </a:stretch>
        </p:blipFill>
        <p:spPr>
          <a:xfrm>
            <a:off x="19180940" y="12532083"/>
            <a:ext cx="3568516" cy="1189169"/>
          </a:xfrm>
          <a:prstGeom prst="rect">
            <a:avLst/>
          </a:prstGeom>
          <a:ln w="12700">
            <a:miter lim="400000"/>
          </a:ln>
        </p:spPr>
      </p:pic>
      <p:pic>
        <p:nvPicPr>
          <p:cNvPr id="179" name="noun_Check_2742243.png" descr="noun_Check_2742243.png"/>
          <p:cNvPicPr>
            <a:picLocks noChangeAspect="1"/>
          </p:cNvPicPr>
          <p:nvPr/>
        </p:nvPicPr>
        <p:blipFill>
          <a:blip r:embed="rId3"/>
          <a:stretch>
            <a:fillRect/>
          </a:stretch>
        </p:blipFill>
        <p:spPr>
          <a:xfrm>
            <a:off x="4336713" y="3676997"/>
            <a:ext cx="6362006" cy="6362006"/>
          </a:xfrm>
          <a:prstGeom prst="rect">
            <a:avLst/>
          </a:prstGeom>
          <a:ln w="12700">
            <a:miter lim="400000"/>
          </a:ln>
        </p:spPr>
      </p:pic>
    </p:spTree>
    <p:extLst>
      <p:ext uri="{BB962C8B-B14F-4D97-AF65-F5344CB8AC3E}">
        <p14:creationId xmlns:p14="http://schemas.microsoft.com/office/powerpoint/2010/main" val="247722592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joel-filipe-jU9VAZDGMzs-unsplash.jpg" descr="joel-filipe-jU9VAZDGMzs-unsplash.jpg"/>
          <p:cNvPicPr>
            <a:picLocks noChangeAspect="1"/>
          </p:cNvPicPr>
          <p:nvPr/>
        </p:nvPicPr>
        <p:blipFill>
          <a:blip r:embed="rId2"/>
          <a:srcRect l="1439" t="1203" r="6887" b="44535"/>
          <a:stretch>
            <a:fillRect/>
          </a:stretch>
        </p:blipFill>
        <p:spPr>
          <a:xfrm>
            <a:off x="-3065" y="-7784"/>
            <a:ext cx="24605808" cy="13903017"/>
          </a:xfrm>
          <a:prstGeom prst="rect">
            <a:avLst/>
          </a:prstGeom>
          <a:ln w="12700">
            <a:miter lim="400000"/>
          </a:ln>
        </p:spPr>
      </p:pic>
      <p:sp>
        <p:nvSpPr>
          <p:cNvPr id="757" name="Conscious Inclusion"/>
          <p:cNvSpPr txBox="1"/>
          <p:nvPr/>
        </p:nvSpPr>
        <p:spPr>
          <a:xfrm>
            <a:off x="643690" y="4475695"/>
            <a:ext cx="9095439"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defTabSz="457200">
              <a:defRPr sz="7500" baseline="1023">
                <a:solidFill>
                  <a:srgbClr val="4D2A85"/>
                </a:solidFill>
                <a:latin typeface="Aharoni Bold"/>
                <a:ea typeface="Aharoni Bold"/>
                <a:cs typeface="Aharoni Bold"/>
                <a:sym typeface="Aharoni Bold"/>
              </a:defRPr>
            </a:pPr>
            <a:r>
              <a:rPr sz="9600">
                <a:latin typeface="Aharoni"/>
              </a:rPr>
              <a:t>Conscious Inclusion </a:t>
            </a:r>
            <a:r>
              <a:rPr lang="en-US" sz="9600">
                <a:latin typeface="Aharoni"/>
              </a:rPr>
              <a:t>      </a:t>
            </a:r>
          </a:p>
        </p:txBody>
      </p:sp>
      <p:pic>
        <p:nvPicPr>
          <p:cNvPr id="758" name="image1.png" descr="image1.png"/>
          <p:cNvPicPr>
            <a:picLocks noChangeAspect="1"/>
          </p:cNvPicPr>
          <p:nvPr/>
        </p:nvPicPr>
        <p:blipFill>
          <a:blip r:embed="rId3"/>
          <a:stretch>
            <a:fillRect/>
          </a:stretch>
        </p:blipFill>
        <p:spPr>
          <a:xfrm>
            <a:off x="843821" y="11927835"/>
            <a:ext cx="3997170" cy="1332012"/>
          </a:xfrm>
          <a:prstGeom prst="rect">
            <a:avLst/>
          </a:prstGeom>
          <a:ln w="12700">
            <a:miter lim="400000"/>
          </a:ln>
        </p:spPr>
      </p:pic>
    </p:spTree>
    <p:extLst>
      <p:ext uri="{BB962C8B-B14F-4D97-AF65-F5344CB8AC3E}">
        <p14:creationId xmlns:p14="http://schemas.microsoft.com/office/powerpoint/2010/main" val="266771690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ectangle"/>
          <p:cNvSpPr/>
          <p:nvPr/>
        </p:nvSpPr>
        <p:spPr>
          <a:xfrm>
            <a:off x="9520313" y="0"/>
            <a:ext cx="14863687"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1" name="Rectangle"/>
          <p:cNvSpPr/>
          <p:nvPr/>
        </p:nvSpPr>
        <p:spPr>
          <a:xfrm>
            <a:off x="-2909" y="1828"/>
            <a:ext cx="9379965"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2" name="Safe Space Expectations"/>
          <p:cNvSpPr txBox="1"/>
          <p:nvPr/>
        </p:nvSpPr>
        <p:spPr>
          <a:xfrm>
            <a:off x="1294758" y="3550059"/>
            <a:ext cx="10408268"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l" defTabSz="2438337">
              <a:defRPr sz="10000" baseline="14399">
                <a:solidFill>
                  <a:srgbClr val="FFFFFF"/>
                </a:solidFill>
                <a:latin typeface="Aharoni Bold"/>
                <a:ea typeface="Aharoni Bold"/>
                <a:cs typeface="Aharoni Bold"/>
                <a:sym typeface="Aharoni Bold"/>
              </a:defRPr>
            </a:pPr>
            <a:r>
              <a:rPr>
                <a:latin typeface="Aharoni"/>
              </a:rPr>
              <a:t>Recorded</a:t>
            </a:r>
            <a:endParaRPr lang="en-US">
              <a:latin typeface="Aharoni"/>
            </a:endParaRPr>
          </a:p>
          <a:p>
            <a:pPr algn="l" defTabSz="2438337">
              <a:defRPr sz="10000" baseline="14399">
                <a:solidFill>
                  <a:srgbClr val="FFFFFF"/>
                </a:solidFill>
                <a:latin typeface="Aharoni Bold"/>
                <a:ea typeface="Aharoni Bold"/>
                <a:cs typeface="Aharoni Bold"/>
                <a:sym typeface="Aharoni Bold"/>
              </a:defRPr>
            </a:pPr>
            <a:r>
              <a:rPr>
                <a:latin typeface="Aharoni"/>
              </a:rPr>
              <a:t>Misinformation</a:t>
            </a:r>
          </a:p>
        </p:txBody>
      </p:sp>
      <p:sp>
        <p:nvSpPr>
          <p:cNvPr id="763" name="Text"/>
          <p:cNvSpPr txBox="1"/>
          <p:nvPr/>
        </p:nvSpPr>
        <p:spPr>
          <a:xfrm>
            <a:off x="12627216" y="11406612"/>
            <a:ext cx="127001" cy="4665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lgn="l" defTabSz="457200">
              <a:defRPr sz="2150" baseline="2621">
                <a:solidFill>
                  <a:srgbClr val="FFFFFF"/>
                </a:solidFill>
                <a:latin typeface="Helvetica"/>
                <a:ea typeface="Helvetica"/>
                <a:cs typeface="Helvetica"/>
                <a:sym typeface="Helvetica"/>
              </a:defRPr>
            </a:pPr>
            <a:endParaRPr sz="1200" baseline="4696">
              <a:solidFill>
                <a:srgbClr val="000000">
                  <a:alpha val="84705"/>
                </a:srgbClr>
              </a:solidFill>
              <a:latin typeface="Arial"/>
              <a:ea typeface="Arial"/>
              <a:cs typeface="Arial"/>
              <a:sym typeface="Arial"/>
            </a:endParaRPr>
          </a:p>
        </p:txBody>
      </p:sp>
      <p:sp>
        <p:nvSpPr>
          <p:cNvPr id="764" name="In order to grow, “unlearn” the misinformation/recordings about groups."/>
          <p:cNvSpPr txBox="1"/>
          <p:nvPr/>
        </p:nvSpPr>
        <p:spPr>
          <a:xfrm>
            <a:off x="1389596" y="6933599"/>
            <a:ext cx="6265510" cy="19492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l">
              <a:defRPr sz="4000">
                <a:solidFill>
                  <a:srgbClr val="FFFFFF"/>
                </a:solidFill>
                <a:latin typeface="Avenir Book"/>
                <a:ea typeface="Avenir Book"/>
                <a:cs typeface="Avenir Book"/>
                <a:sym typeface="Avenir Book"/>
              </a:defRPr>
            </a:pPr>
            <a:r>
              <a:t>In order to grow, “unlearn” the misinformation/recor</a:t>
            </a:r>
            <a:r>
              <a:rPr lang="en-US"/>
              <a:t>d</a:t>
            </a:r>
            <a:r>
              <a:t>ings about groups.</a:t>
            </a:r>
            <a:r>
              <a:rPr>
                <a:solidFill>
                  <a:srgbClr val="000000"/>
                </a:solidFill>
              </a:rPr>
              <a:t> </a:t>
            </a:r>
          </a:p>
        </p:txBody>
      </p:sp>
      <p:pic>
        <p:nvPicPr>
          <p:cNvPr id="765" name="NWC-LOGO-HORIZONTAL-REVERSE.png" descr="NWC-LOGO-HORIZONTAL-REVERSE.png"/>
          <p:cNvPicPr>
            <a:picLocks noChangeAspect="1"/>
          </p:cNvPicPr>
          <p:nvPr/>
        </p:nvPicPr>
        <p:blipFill>
          <a:blip r:embed="rId2"/>
          <a:stretch>
            <a:fillRect/>
          </a:stretch>
        </p:blipFill>
        <p:spPr>
          <a:xfrm>
            <a:off x="1297561" y="11445623"/>
            <a:ext cx="3568516" cy="1189169"/>
          </a:xfrm>
          <a:prstGeom prst="rect">
            <a:avLst/>
          </a:prstGeom>
          <a:ln w="12700">
            <a:miter lim="400000"/>
          </a:ln>
        </p:spPr>
      </p:pic>
      <p:sp>
        <p:nvSpPr>
          <p:cNvPr id="766" name="Circle"/>
          <p:cNvSpPr/>
          <p:nvPr/>
        </p:nvSpPr>
        <p:spPr>
          <a:xfrm>
            <a:off x="15232177" y="5392142"/>
            <a:ext cx="2931717" cy="2931717"/>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7" name="Records"/>
          <p:cNvSpPr txBox="1"/>
          <p:nvPr/>
        </p:nvSpPr>
        <p:spPr>
          <a:xfrm>
            <a:off x="15232177" y="1158938"/>
            <a:ext cx="2931717"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defRPr sz="4000">
                <a:solidFill>
                  <a:srgbClr val="FFFFFF"/>
                </a:solidFill>
                <a:latin typeface="Aharoni Bold"/>
                <a:ea typeface="Aharoni Bold"/>
                <a:cs typeface="Aharoni Bold"/>
                <a:sym typeface="Aharoni Bold"/>
              </a:defRPr>
            </a:lvl1pPr>
          </a:lstStyle>
          <a:p>
            <a:pPr algn="ctr"/>
            <a:r>
              <a:t>Records</a:t>
            </a:r>
          </a:p>
        </p:txBody>
      </p:sp>
      <p:sp>
        <p:nvSpPr>
          <p:cNvPr id="768" name="Individuals/Relationships"/>
          <p:cNvSpPr txBox="1"/>
          <p:nvPr/>
        </p:nvSpPr>
        <p:spPr>
          <a:xfrm>
            <a:off x="13540232" y="11681135"/>
            <a:ext cx="6823848"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defRPr sz="4000">
                <a:solidFill>
                  <a:srgbClr val="FFFFFF"/>
                </a:solidFill>
                <a:latin typeface="Aharoni Bold"/>
                <a:ea typeface="Aharoni Bold"/>
                <a:cs typeface="Aharoni Bold"/>
                <a:sym typeface="Aharoni Bold"/>
              </a:defRPr>
            </a:lvl1pPr>
          </a:lstStyle>
          <a:p>
            <a:pPr algn="ctr"/>
            <a:r>
              <a:t>Individuals/Relationships</a:t>
            </a:r>
          </a:p>
        </p:txBody>
      </p:sp>
      <p:sp>
        <p:nvSpPr>
          <p:cNvPr id="769" name="Media"/>
          <p:cNvSpPr txBox="1"/>
          <p:nvPr/>
        </p:nvSpPr>
        <p:spPr>
          <a:xfrm>
            <a:off x="9312343" y="6417217"/>
            <a:ext cx="2931717"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defRPr sz="4000">
                <a:solidFill>
                  <a:srgbClr val="FFFFFF"/>
                </a:solidFill>
                <a:latin typeface="Aharoni Bold"/>
                <a:ea typeface="Aharoni Bold"/>
                <a:cs typeface="Aharoni Bold"/>
                <a:sym typeface="Aharoni Bold"/>
              </a:defRPr>
            </a:lvl1pPr>
          </a:lstStyle>
          <a:p>
            <a:pPr algn="ctr"/>
            <a:r>
              <a:t>Media</a:t>
            </a:r>
          </a:p>
        </p:txBody>
      </p:sp>
      <p:sp>
        <p:nvSpPr>
          <p:cNvPr id="770" name="Institutions"/>
          <p:cNvSpPr txBox="1"/>
          <p:nvPr/>
        </p:nvSpPr>
        <p:spPr>
          <a:xfrm>
            <a:off x="21457053" y="6522011"/>
            <a:ext cx="2931716" cy="6719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defRPr sz="3700">
                <a:solidFill>
                  <a:srgbClr val="FFFFFF"/>
                </a:solidFill>
                <a:latin typeface="Aharoni Bold"/>
                <a:ea typeface="Aharoni Bold"/>
                <a:cs typeface="Aharoni Bold"/>
                <a:sym typeface="Aharoni Bold"/>
              </a:defRPr>
            </a:lvl1pPr>
          </a:lstStyle>
          <a:p>
            <a:pPr algn="ctr"/>
            <a:r>
              <a:t>Institutions</a:t>
            </a:r>
          </a:p>
        </p:txBody>
      </p:sp>
      <p:pic>
        <p:nvPicPr>
          <p:cNvPr id="771" name="noun_CD_3577289.png" descr="noun_CD_3577289.png"/>
          <p:cNvPicPr>
            <a:picLocks noChangeAspect="1"/>
          </p:cNvPicPr>
          <p:nvPr/>
        </p:nvPicPr>
        <p:blipFill>
          <a:blip r:embed="rId3"/>
          <a:srcRect l="13627" t="11785" r="12582" b="13094"/>
          <a:stretch>
            <a:fillRect/>
          </a:stretch>
        </p:blipFill>
        <p:spPr>
          <a:xfrm>
            <a:off x="13575026" y="3599743"/>
            <a:ext cx="6246105" cy="6358629"/>
          </a:xfrm>
          <a:prstGeom prst="rect">
            <a:avLst/>
          </a:prstGeom>
          <a:ln w="12700">
            <a:miter lim="400000"/>
          </a:ln>
        </p:spPr>
      </p:pic>
      <p:sp>
        <p:nvSpPr>
          <p:cNvPr id="772" name="Arrow"/>
          <p:cNvSpPr/>
          <p:nvPr/>
        </p:nvSpPr>
        <p:spPr>
          <a:xfrm>
            <a:off x="11923131" y="6183233"/>
            <a:ext cx="1476367" cy="1191751"/>
          </a:xfrm>
          <a:prstGeom prst="rightArrow">
            <a:avLst>
              <a:gd name="adj1" fmla="val 44148"/>
              <a:gd name="adj2" fmla="val 6400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3" name="Arrow"/>
          <p:cNvSpPr/>
          <p:nvPr/>
        </p:nvSpPr>
        <p:spPr>
          <a:xfrm flipH="1">
            <a:off x="19996573" y="6180414"/>
            <a:ext cx="1476366" cy="1191751"/>
          </a:xfrm>
          <a:prstGeom prst="rightArrow">
            <a:avLst>
              <a:gd name="adj1" fmla="val 44148"/>
              <a:gd name="adj2" fmla="val 6400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4" name="Arrow"/>
          <p:cNvSpPr/>
          <p:nvPr/>
        </p:nvSpPr>
        <p:spPr>
          <a:xfrm rot="16200000" flipH="1">
            <a:off x="15959974" y="2216360"/>
            <a:ext cx="1476367" cy="1191751"/>
          </a:xfrm>
          <a:prstGeom prst="rightArrow">
            <a:avLst>
              <a:gd name="adj1" fmla="val 44148"/>
              <a:gd name="adj2" fmla="val 6400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5" name="Arrow"/>
          <p:cNvSpPr/>
          <p:nvPr/>
        </p:nvSpPr>
        <p:spPr>
          <a:xfrm rot="16200000">
            <a:off x="15959974" y="10046813"/>
            <a:ext cx="1476367" cy="1191751"/>
          </a:xfrm>
          <a:prstGeom prst="rightArrow">
            <a:avLst>
              <a:gd name="adj1" fmla="val 44148"/>
              <a:gd name="adj2" fmla="val 6400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6" name="Biases,…"/>
          <p:cNvSpPr txBox="1"/>
          <p:nvPr/>
        </p:nvSpPr>
        <p:spPr>
          <a:xfrm>
            <a:off x="14366191" y="6130566"/>
            <a:ext cx="4663690" cy="13952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a:defRPr sz="2800">
                <a:solidFill>
                  <a:srgbClr val="330065"/>
                </a:solidFill>
                <a:latin typeface="Aharoni Bold"/>
                <a:ea typeface="Aharoni Bold"/>
                <a:cs typeface="Aharoni Bold"/>
                <a:sym typeface="Aharoni Bold"/>
              </a:defRPr>
            </a:pPr>
            <a:r>
              <a:t>Biases,</a:t>
            </a:r>
          </a:p>
          <a:p>
            <a:pPr algn="ctr">
              <a:defRPr sz="2800">
                <a:solidFill>
                  <a:srgbClr val="330065"/>
                </a:solidFill>
                <a:latin typeface="Aharoni Bold"/>
                <a:ea typeface="Aharoni Bold"/>
                <a:cs typeface="Aharoni Bold"/>
                <a:sym typeface="Aharoni Bold"/>
              </a:defRPr>
            </a:pPr>
            <a:r>
              <a:t>Prejudices, and </a:t>
            </a:r>
          </a:p>
          <a:p>
            <a:pPr algn="ctr">
              <a:defRPr sz="2800">
                <a:solidFill>
                  <a:srgbClr val="330065"/>
                </a:solidFill>
                <a:latin typeface="Aharoni Bold"/>
                <a:ea typeface="Aharoni Bold"/>
                <a:cs typeface="Aharoni Bold"/>
                <a:sym typeface="Aharoni Bold"/>
              </a:defRPr>
            </a:pPr>
            <a:r>
              <a:t>Stereotypes </a:t>
            </a:r>
          </a:p>
        </p:txBody>
      </p:sp>
    </p:spTree>
    <p:extLst>
      <p:ext uri="{BB962C8B-B14F-4D97-AF65-F5344CB8AC3E}">
        <p14:creationId xmlns:p14="http://schemas.microsoft.com/office/powerpoint/2010/main" val="207807051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NWC-2019-PPT-Template-015.jpg" descr="NWC-2019-PPT-Template-015.jpg">
            <a:extLst>
              <a:ext uri="{FF2B5EF4-FFF2-40B4-BE49-F238E27FC236}">
                <a16:creationId xmlns:a16="http://schemas.microsoft.com/office/drawing/2014/main" id="{C31517C8-957A-4DDE-B7BF-7BA992DF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7635" name="Title 1">
            <a:extLst>
              <a:ext uri="{FF2B5EF4-FFF2-40B4-BE49-F238E27FC236}">
                <a16:creationId xmlns:a16="http://schemas.microsoft.com/office/drawing/2014/main" id="{D9BCDE19-3078-4500-96A1-69608C4D26FF}"/>
              </a:ext>
            </a:extLst>
          </p:cNvPr>
          <p:cNvSpPr txBox="1">
            <a:spLocks/>
          </p:cNvSpPr>
          <p:nvPr/>
        </p:nvSpPr>
        <p:spPr bwMode="auto">
          <a:xfrm>
            <a:off x="2963863" y="2878138"/>
            <a:ext cx="18364200" cy="209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1pPr>
            <a:lvl2pPr marL="246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2pPr>
            <a:lvl3pPr marL="310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3pPr>
            <a:lvl4pPr marL="373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4pPr>
            <a:lvl5pPr marL="437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5pPr>
            <a:lvl6pPr marL="48307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6pPr>
            <a:lvl7pPr marL="52879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7pPr>
            <a:lvl8pPr marL="57451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8pPr>
            <a:lvl9pPr marL="62023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9pPr>
          </a:lstStyle>
          <a:p>
            <a:pPr algn="ctr" eaLnBrk="1" hangingPunct="1">
              <a:spcBef>
                <a:spcPct val="0"/>
              </a:spcBef>
              <a:buSzTx/>
              <a:buFontTx/>
              <a:buNone/>
            </a:pPr>
            <a:r>
              <a:rPr lang="en-US" altLang="en-US" sz="11200" b="1">
                <a:solidFill>
                  <a:schemeClr val="bg1"/>
                </a:solidFill>
              </a:rPr>
              <a:t>First</a:t>
            </a:r>
            <a:r>
              <a:rPr lang="en-US" altLang="en-US" sz="11200" b="1">
                <a:solidFill>
                  <a:srgbClr val="5A2781"/>
                </a:solidFill>
              </a:rPr>
              <a:t> </a:t>
            </a:r>
            <a:r>
              <a:rPr lang="en-US" altLang="en-US" sz="11200" b="1">
                <a:solidFill>
                  <a:schemeClr val="bg1"/>
                </a:solidFill>
              </a:rPr>
              <a:t>Thoughts</a:t>
            </a:r>
            <a:r>
              <a:rPr lang="en-US" altLang="en-US" sz="11200">
                <a:solidFill>
                  <a:schemeClr val="bg1"/>
                </a:solidFill>
              </a:rPr>
              <a:t> </a:t>
            </a:r>
            <a:r>
              <a:rPr lang="en-US" altLang="en-US" sz="11200" b="1">
                <a:solidFill>
                  <a:srgbClr val="5A2781"/>
                </a:solidFill>
              </a:rPr>
              <a:t> </a:t>
            </a:r>
          </a:p>
        </p:txBody>
      </p:sp>
    </p:spTree>
    <p:extLst>
      <p:ext uri="{BB962C8B-B14F-4D97-AF65-F5344CB8AC3E}">
        <p14:creationId xmlns:p14="http://schemas.microsoft.com/office/powerpoint/2010/main" val="200800605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NWC-2019-PPT-Template-015.jpg" descr="NWC-2019-PPT-Template-015.jpg">
            <a:extLst>
              <a:ext uri="{FF2B5EF4-FFF2-40B4-BE49-F238E27FC236}">
                <a16:creationId xmlns:a16="http://schemas.microsoft.com/office/drawing/2014/main" id="{56906765-2A37-4C4F-AAA6-3FFD739CB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9683" name="Title 1">
            <a:extLst>
              <a:ext uri="{FF2B5EF4-FFF2-40B4-BE49-F238E27FC236}">
                <a16:creationId xmlns:a16="http://schemas.microsoft.com/office/drawing/2014/main" id="{00DC97EE-D5DE-4826-AB90-42F01542E9E5}"/>
              </a:ext>
            </a:extLst>
          </p:cNvPr>
          <p:cNvSpPr txBox="1">
            <a:spLocks/>
          </p:cNvSpPr>
          <p:nvPr/>
        </p:nvSpPr>
        <p:spPr bwMode="auto">
          <a:xfrm>
            <a:off x="3009900" y="284163"/>
            <a:ext cx="18364200" cy="297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1pPr>
            <a:lvl2pPr marL="246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2pPr>
            <a:lvl3pPr marL="310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3pPr>
            <a:lvl4pPr marL="373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4pPr>
            <a:lvl5pPr marL="437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5pPr>
            <a:lvl6pPr marL="48307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6pPr>
            <a:lvl7pPr marL="52879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7pPr>
            <a:lvl8pPr marL="57451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8pPr>
            <a:lvl9pPr marL="62023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9pPr>
          </a:lstStyle>
          <a:p>
            <a:pPr algn="ctr" eaLnBrk="1" hangingPunct="1">
              <a:spcBef>
                <a:spcPct val="0"/>
              </a:spcBef>
              <a:buSzTx/>
              <a:buFontTx/>
              <a:buNone/>
            </a:pPr>
            <a:r>
              <a:rPr lang="en-US" altLang="en-US" sz="11200" b="1">
                <a:solidFill>
                  <a:schemeClr val="bg1"/>
                </a:solidFill>
              </a:rPr>
              <a:t>First</a:t>
            </a:r>
            <a:r>
              <a:rPr lang="en-US" altLang="en-US" sz="11200" b="1">
                <a:solidFill>
                  <a:srgbClr val="5A2781"/>
                </a:solidFill>
              </a:rPr>
              <a:t> </a:t>
            </a:r>
            <a:r>
              <a:rPr lang="en-US" altLang="en-US" sz="11200" b="1">
                <a:solidFill>
                  <a:schemeClr val="bg1"/>
                </a:solidFill>
              </a:rPr>
              <a:t>Thoughts Exercise</a:t>
            </a:r>
          </a:p>
        </p:txBody>
      </p:sp>
      <p:sp>
        <p:nvSpPr>
          <p:cNvPr id="5" name="TextBox 4">
            <a:extLst>
              <a:ext uri="{FF2B5EF4-FFF2-40B4-BE49-F238E27FC236}">
                <a16:creationId xmlns:a16="http://schemas.microsoft.com/office/drawing/2014/main" id="{46FB6966-FF56-41F5-BF13-2CAD56BFBC87}"/>
              </a:ext>
            </a:extLst>
          </p:cNvPr>
          <p:cNvSpPr txBox="1"/>
          <p:nvPr/>
        </p:nvSpPr>
        <p:spPr>
          <a:xfrm>
            <a:off x="2470064" y="2941168"/>
            <a:ext cx="19443871"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hangingPunct="1">
              <a:defRPr/>
            </a:pPr>
            <a:r>
              <a:rPr lang="en-US" altLang="en-US" sz="4000" dirty="0">
                <a:solidFill>
                  <a:schemeClr val="bg1"/>
                </a:solidFill>
              </a:rPr>
              <a:t>The next few slides will each have a demographic of people. Type out your thoughts when we go through each one. Your thoughts can come in a form of a word, or a series of words. No explanation, no censoring yourself, just type them out as you think of them! </a:t>
            </a:r>
            <a:endParaRPr lang="en-US" altLang="en-US" sz="4000" dirty="0">
              <a:solidFill>
                <a:srgbClr val="5A2781"/>
              </a:solidFill>
            </a:endParaRPr>
          </a:p>
        </p:txBody>
      </p:sp>
    </p:spTree>
    <p:extLst>
      <p:ext uri="{BB962C8B-B14F-4D97-AF65-F5344CB8AC3E}">
        <p14:creationId xmlns:p14="http://schemas.microsoft.com/office/powerpoint/2010/main" val="73000988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A17D735E-6691-4CC6-90B7-20CA87B64555}"/>
              </a:ext>
            </a:extLst>
          </p:cNvPr>
          <p:cNvSpPr>
            <a:spLocks noGrp="1"/>
          </p:cNvSpPr>
          <p:nvPr>
            <p:ph type="ctrTitle"/>
          </p:nvPr>
        </p:nvSpPr>
        <p:spPr/>
        <p:txBody>
          <a:bodyPr/>
          <a:lstStyle/>
          <a:p>
            <a:endParaRPr lang="en-US" altLang="en-US"/>
          </a:p>
        </p:txBody>
      </p:sp>
      <p:sp>
        <p:nvSpPr>
          <p:cNvPr id="201731" name="Subtitle 2">
            <a:extLst>
              <a:ext uri="{FF2B5EF4-FFF2-40B4-BE49-F238E27FC236}">
                <a16:creationId xmlns:a16="http://schemas.microsoft.com/office/drawing/2014/main" id="{D120971F-AD3A-49FA-A803-B32A7C1287E5}"/>
              </a:ext>
            </a:extLst>
          </p:cNvPr>
          <p:cNvSpPr>
            <a:spLocks noGrp="1"/>
          </p:cNvSpPr>
          <p:nvPr>
            <p:ph type="subTitle" idx="1"/>
          </p:nvPr>
        </p:nvSpPr>
        <p:spPr/>
        <p:txBody>
          <a:bodyPr/>
          <a:lstStyle/>
          <a:p>
            <a:endParaRPr lang="en-US" altLang="en-US"/>
          </a:p>
        </p:txBody>
      </p:sp>
      <p:pic>
        <p:nvPicPr>
          <p:cNvPr id="201732" name="slide.url=https://www.polleverywhere.com/free_text_polls/O0CjJc6iUd4F4IBVCnXaz">
            <a:extLst>
              <a:ext uri="{FF2B5EF4-FFF2-40B4-BE49-F238E27FC236}">
                <a16:creationId xmlns:a16="http://schemas.microsoft.com/office/drawing/2014/main" id="{FDE4840C-E1CC-42D4-8ED9-21BECA859A39}"/>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56619"/>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3B6568A2-E7E2-4177-BA2B-B30E991F7156}"/>
              </a:ext>
            </a:extLst>
          </p:cNvPr>
          <p:cNvSpPr>
            <a:spLocks noGrp="1"/>
          </p:cNvSpPr>
          <p:nvPr>
            <p:ph type="ctrTitle"/>
          </p:nvPr>
        </p:nvSpPr>
        <p:spPr/>
        <p:txBody>
          <a:bodyPr/>
          <a:lstStyle/>
          <a:p>
            <a:endParaRPr lang="en-US" altLang="en-US"/>
          </a:p>
        </p:txBody>
      </p:sp>
      <p:sp>
        <p:nvSpPr>
          <p:cNvPr id="203779" name="Subtitle 2">
            <a:extLst>
              <a:ext uri="{FF2B5EF4-FFF2-40B4-BE49-F238E27FC236}">
                <a16:creationId xmlns:a16="http://schemas.microsoft.com/office/drawing/2014/main" id="{6615299C-70E7-4B16-80E3-0DBDDAD4FE03}"/>
              </a:ext>
            </a:extLst>
          </p:cNvPr>
          <p:cNvSpPr>
            <a:spLocks noGrp="1"/>
          </p:cNvSpPr>
          <p:nvPr>
            <p:ph type="subTitle" idx="1"/>
          </p:nvPr>
        </p:nvSpPr>
        <p:spPr/>
        <p:txBody>
          <a:bodyPr/>
          <a:lstStyle/>
          <a:p>
            <a:endParaRPr lang="en-US" altLang="en-US"/>
          </a:p>
        </p:txBody>
      </p:sp>
      <p:pic>
        <p:nvPicPr>
          <p:cNvPr id="203780" name="slide.url=https://www.polleverywhere.com/free_text_polls/9iFq5sYu6l16Pqs4Y88BZ">
            <a:extLst>
              <a:ext uri="{FF2B5EF4-FFF2-40B4-BE49-F238E27FC236}">
                <a16:creationId xmlns:a16="http://schemas.microsoft.com/office/drawing/2014/main" id="{5D0A2619-02E8-4984-BA96-7284FE4C5473}"/>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1055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244" name="Rectangle"/>
          <p:cNvSpPr/>
          <p:nvPr/>
        </p:nvSpPr>
        <p:spPr>
          <a:xfrm>
            <a:off x="-41803" y="-100531"/>
            <a:ext cx="24467606" cy="2618966"/>
          </a:xfrm>
          <a:prstGeom prst="rect">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5" name="Sources of Power and/or Privilege"/>
          <p:cNvSpPr txBox="1"/>
          <p:nvPr/>
        </p:nvSpPr>
        <p:spPr>
          <a:xfrm>
            <a:off x="826859" y="948392"/>
            <a:ext cx="17257354"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defTabSz="2438337">
              <a:defRPr sz="8000" baseline="9999">
                <a:solidFill>
                  <a:srgbClr val="FFFFFF"/>
                </a:solidFill>
                <a:latin typeface="Aharoni Bold"/>
                <a:ea typeface="Aharoni Bold"/>
                <a:cs typeface="Aharoni Bold"/>
                <a:sym typeface="Aharoni Bold"/>
              </a:defRPr>
            </a:pPr>
            <a:r>
              <a:rPr sz="9600">
                <a:latin typeface="Aharoni"/>
              </a:rPr>
              <a:t>Learning Objectives and Skills Training</a:t>
            </a:r>
            <a:r>
              <a:rPr lang="en-US" sz="9600">
                <a:latin typeface="Aharoni"/>
              </a:rPr>
              <a:t> </a:t>
            </a:r>
            <a:r>
              <a:rPr sz="9600">
                <a:latin typeface="Aharoni"/>
              </a:rPr>
              <a:t> </a:t>
            </a:r>
            <a:r>
              <a:rPr>
                <a:latin typeface="Aharoni"/>
              </a:rPr>
              <a:t> </a:t>
            </a:r>
            <a:r>
              <a:rPr lang="en-US">
                <a:latin typeface="Aharoni"/>
              </a:rPr>
              <a:t> </a:t>
            </a:r>
            <a:endParaRPr lang="en-US">
              <a:solidFill>
                <a:srgbClr val="000000"/>
              </a:solidFill>
              <a:latin typeface="Aharoni"/>
            </a:endParaRPr>
          </a:p>
        </p:txBody>
      </p:sp>
      <p:pic>
        <p:nvPicPr>
          <p:cNvPr id="246"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
        <p:nvSpPr>
          <p:cNvPr id="247" name="Part of the dominant ethnic and/or racial group…"/>
          <p:cNvSpPr txBox="1"/>
          <p:nvPr/>
        </p:nvSpPr>
        <p:spPr>
          <a:xfrm>
            <a:off x="1081090" y="3353981"/>
            <a:ext cx="22637379" cy="83817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marL="457200" indent="-457200" defTabSz="2438337">
              <a:spcBef>
                <a:spcPts val="1200"/>
              </a:spcBef>
              <a:buSzPct val="100000"/>
              <a:buFont typeface="Arial"/>
              <a:buChar char="•"/>
              <a:defRPr sz="3200">
                <a:solidFill>
                  <a:srgbClr val="818285"/>
                </a:solidFill>
                <a:latin typeface="Avenir Book"/>
                <a:ea typeface="Avenir Book"/>
                <a:cs typeface="Avenir Book"/>
                <a:sym typeface="Avenir Book"/>
              </a:defRPr>
            </a:pPr>
            <a:r>
              <a:rPr sz="4800" dirty="0"/>
              <a:t>Encourage intentional leadership approach to </a:t>
            </a:r>
            <a:r>
              <a:rPr lang="en-US" sz="4800" dirty="0"/>
              <a:t>the </a:t>
            </a:r>
            <a:r>
              <a:rPr sz="4800" dirty="0"/>
              <a:t>way DEI is understood and practiced</a:t>
            </a:r>
            <a:r>
              <a:rPr lang="en-US" sz="4800" dirty="0"/>
              <a:t> </a:t>
            </a:r>
            <a:endParaRPr sz="4800" dirty="0">
              <a:solidFill>
                <a:srgbClr val="000000">
                  <a:alpha val="84705"/>
                </a:srgbClr>
              </a:solidFill>
              <a:latin typeface="Avenir Book"/>
              <a:ea typeface="Arial"/>
              <a:cs typeface="Arial"/>
            </a:endParaRPr>
          </a:p>
          <a:p>
            <a:pPr marL="457200" indent="-457200" defTabSz="2438337">
              <a:spcBef>
                <a:spcPts val="1200"/>
              </a:spcBef>
              <a:buSzPct val="100000"/>
              <a:buFont typeface="Arial"/>
              <a:buChar char="•"/>
              <a:defRPr sz="3200">
                <a:solidFill>
                  <a:srgbClr val="818285"/>
                </a:solidFill>
                <a:latin typeface="Avenir Book"/>
                <a:ea typeface="Avenir Book"/>
                <a:cs typeface="Avenir Book"/>
                <a:sym typeface="Avenir Book"/>
              </a:defRPr>
            </a:pPr>
            <a:r>
              <a:rPr sz="4800" dirty="0"/>
              <a:t>Assess areas of DEI personal development and growth</a:t>
            </a:r>
            <a:r>
              <a:rPr lang="en-US" sz="4800" dirty="0"/>
              <a:t> </a:t>
            </a:r>
            <a:endParaRPr sz="4800" dirty="0">
              <a:solidFill>
                <a:srgbClr val="000000">
                  <a:alpha val="84705"/>
                </a:srgbClr>
              </a:solidFill>
              <a:latin typeface="Avenir Book"/>
              <a:ea typeface="Arial"/>
              <a:cs typeface="Arial"/>
            </a:endParaRPr>
          </a:p>
          <a:p>
            <a:pPr marL="457200" indent="-457200" defTabSz="2438337">
              <a:spcBef>
                <a:spcPts val="1200"/>
              </a:spcBef>
              <a:buSzPct val="100000"/>
              <a:buFont typeface="Arial"/>
              <a:buChar char="•"/>
              <a:defRPr sz="3200">
                <a:solidFill>
                  <a:srgbClr val="818285"/>
                </a:solidFill>
                <a:latin typeface="Avenir Book"/>
                <a:ea typeface="Avenir Book"/>
                <a:cs typeface="Avenir Book"/>
                <a:sym typeface="Avenir Book"/>
              </a:defRPr>
            </a:pPr>
            <a:r>
              <a:rPr sz="4800" dirty="0"/>
              <a:t>Learn interventions for disrupting unconscious bias (conscious inclusion)</a:t>
            </a:r>
            <a:r>
              <a:rPr lang="en-US" sz="4800" dirty="0"/>
              <a:t> </a:t>
            </a:r>
            <a:endParaRPr sz="4800" dirty="0">
              <a:solidFill>
                <a:srgbClr val="000000">
                  <a:alpha val="84705"/>
                </a:srgbClr>
              </a:solidFill>
              <a:latin typeface="Avenir Book"/>
              <a:ea typeface="Arial"/>
              <a:cs typeface="Arial"/>
            </a:endParaRPr>
          </a:p>
          <a:p>
            <a:pPr marL="457200" indent="-457200" algn="l" defTabSz="2438337">
              <a:spcBef>
                <a:spcPts val="1200"/>
              </a:spcBef>
              <a:buSzPct val="100000"/>
              <a:buFont typeface="Arial"/>
              <a:buChar char="•"/>
              <a:defRPr sz="3200">
                <a:solidFill>
                  <a:srgbClr val="818285"/>
                </a:solidFill>
                <a:latin typeface="Avenir Book"/>
                <a:ea typeface="Avenir Book"/>
                <a:cs typeface="Avenir Book"/>
                <a:sym typeface="Avenir Book"/>
              </a:defRPr>
            </a:pPr>
            <a:r>
              <a:rPr sz="4800" dirty="0"/>
              <a:t>Identify nuances behind the theory of power and privilege and their relationship to bias </a:t>
            </a:r>
            <a:r>
              <a:rPr lang="en-US" sz="4800" dirty="0"/>
              <a:t>and allyship</a:t>
            </a:r>
            <a:endParaRPr sz="4800" dirty="0"/>
          </a:p>
          <a:p>
            <a:pPr marL="457200" indent="-457200" defTabSz="2438337">
              <a:spcBef>
                <a:spcPts val="1200"/>
              </a:spcBef>
              <a:buSzPct val="100000"/>
              <a:buFont typeface="Arial"/>
              <a:buChar char="•"/>
              <a:defRPr sz="3200">
                <a:solidFill>
                  <a:srgbClr val="818285"/>
                </a:solidFill>
                <a:latin typeface="Avenir Book"/>
                <a:ea typeface="Avenir Book"/>
                <a:cs typeface="Avenir Book"/>
                <a:sym typeface="Avenir Book"/>
              </a:defRPr>
            </a:pPr>
            <a:r>
              <a:rPr sz="4800" dirty="0"/>
              <a:t>Understand and uncover implicit associations that leads to discrimination, inequality and exclusion</a:t>
            </a:r>
            <a:r>
              <a:rPr lang="en-US" sz="4800" dirty="0"/>
              <a:t> </a:t>
            </a:r>
            <a:endParaRPr lang="en-US" sz="4800" dirty="0">
              <a:latin typeface="Avenir Book"/>
            </a:endParaRPr>
          </a:p>
          <a:p>
            <a:pPr marL="457200" indent="-457200" defTabSz="2438337">
              <a:spcBef>
                <a:spcPts val="1200"/>
              </a:spcBef>
              <a:buFont typeface="Arial"/>
              <a:buChar char="•"/>
              <a:defRPr sz="3200">
                <a:solidFill>
                  <a:srgbClr val="818285"/>
                </a:solidFill>
                <a:latin typeface="Avenir Book"/>
                <a:ea typeface="Avenir Book"/>
                <a:cs typeface="Avenir Book"/>
                <a:sym typeface="Avenir Book"/>
              </a:defRPr>
            </a:pPr>
            <a:r>
              <a:rPr lang="en-US" sz="4800" dirty="0">
                <a:latin typeface="Avenir Book"/>
              </a:rPr>
              <a:t>Learn how to become better allies of those different from us </a:t>
            </a:r>
          </a:p>
          <a:p>
            <a:pPr marL="457200" indent="-457200" defTabSz="2438337">
              <a:spcBef>
                <a:spcPts val="1200"/>
              </a:spcBef>
              <a:buFont typeface="Arial"/>
              <a:buChar char="•"/>
              <a:defRPr sz="3200">
                <a:solidFill>
                  <a:srgbClr val="818285"/>
                </a:solidFill>
                <a:latin typeface="Avenir Book"/>
                <a:ea typeface="Avenir Book"/>
                <a:cs typeface="Avenir Book"/>
                <a:sym typeface="Avenir Book"/>
              </a:defRPr>
            </a:pPr>
            <a:r>
              <a:rPr lang="en-US" sz="4800" dirty="0"/>
              <a:t>Learn tools to normalize conversations of race, racism and racial inequities</a:t>
            </a:r>
          </a:p>
          <a:p>
            <a:pPr marL="288290" defTabSz="2438337">
              <a:spcBef>
                <a:spcPts val="1200"/>
              </a:spcBef>
              <a:defRPr sz="3200">
                <a:solidFill>
                  <a:srgbClr val="818285"/>
                </a:solidFill>
                <a:latin typeface="Avenir Book"/>
                <a:ea typeface="Avenir Book"/>
                <a:cs typeface="Avenir Book"/>
                <a:sym typeface="Avenir Book"/>
              </a:defRPr>
            </a:pPr>
            <a:endParaRPr lang="en-US" sz="3600" dirty="0">
              <a:latin typeface="Avenir Book"/>
            </a:endParaRPr>
          </a:p>
        </p:txBody>
      </p:sp>
      <p:sp>
        <p:nvSpPr>
          <p:cNvPr id="248" name="Educated…"/>
          <p:cNvSpPr txBox="1"/>
          <p:nvPr/>
        </p:nvSpPr>
        <p:spPr>
          <a:xfrm>
            <a:off x="12399780" y="3828405"/>
            <a:ext cx="11055519" cy="5950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marL="953135" indent="-664845" defTabSz="2438337">
              <a:spcBef>
                <a:spcPts val="1200"/>
              </a:spcBef>
              <a:buSzPct val="100000"/>
              <a:buChar char="•"/>
              <a:defRPr sz="3200">
                <a:solidFill>
                  <a:srgbClr val="818285"/>
                </a:solidFill>
                <a:latin typeface="Avenir Book"/>
                <a:ea typeface="Avenir Book"/>
                <a:cs typeface="Avenir Book"/>
                <a:sym typeface="Avenir Book"/>
              </a:defRPr>
            </a:pPr>
            <a:endParaRPr>
              <a:solidFill>
                <a:srgbClr val="000000">
                  <a:alpha val="84705"/>
                </a:srgbClr>
              </a:solidFill>
            </a:endParaRPr>
          </a:p>
        </p:txBody>
      </p:sp>
    </p:spTree>
    <p:extLst>
      <p:ext uri="{BB962C8B-B14F-4D97-AF65-F5344CB8AC3E}">
        <p14:creationId xmlns:p14="http://schemas.microsoft.com/office/powerpoint/2010/main" val="144124520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a:extLst>
              <a:ext uri="{FF2B5EF4-FFF2-40B4-BE49-F238E27FC236}">
                <a16:creationId xmlns:a16="http://schemas.microsoft.com/office/drawing/2014/main" id="{4C0D3000-6278-4702-893B-14106788F571}"/>
              </a:ext>
            </a:extLst>
          </p:cNvPr>
          <p:cNvSpPr>
            <a:spLocks noGrp="1"/>
          </p:cNvSpPr>
          <p:nvPr>
            <p:ph type="ctrTitle"/>
          </p:nvPr>
        </p:nvSpPr>
        <p:spPr/>
        <p:txBody>
          <a:bodyPr/>
          <a:lstStyle/>
          <a:p>
            <a:endParaRPr lang="en-US" altLang="en-US"/>
          </a:p>
        </p:txBody>
      </p:sp>
      <p:sp>
        <p:nvSpPr>
          <p:cNvPr id="205827" name="Subtitle 2">
            <a:extLst>
              <a:ext uri="{FF2B5EF4-FFF2-40B4-BE49-F238E27FC236}">
                <a16:creationId xmlns:a16="http://schemas.microsoft.com/office/drawing/2014/main" id="{7C837B7E-67FC-4A3C-BFC3-BA9584A6F0B4}"/>
              </a:ext>
            </a:extLst>
          </p:cNvPr>
          <p:cNvSpPr>
            <a:spLocks noGrp="1"/>
          </p:cNvSpPr>
          <p:nvPr>
            <p:ph type="subTitle" idx="1"/>
          </p:nvPr>
        </p:nvSpPr>
        <p:spPr/>
        <p:txBody>
          <a:bodyPr/>
          <a:lstStyle/>
          <a:p>
            <a:endParaRPr lang="en-US" altLang="en-US"/>
          </a:p>
        </p:txBody>
      </p:sp>
      <p:pic>
        <p:nvPicPr>
          <p:cNvPr id="205828" name="slide.url=https://www.polleverywhere.com/free_text_polls/R4XrKooYqlodE9MEH3Gq6">
            <a:extLst>
              <a:ext uri="{FF2B5EF4-FFF2-40B4-BE49-F238E27FC236}">
                <a16:creationId xmlns:a16="http://schemas.microsoft.com/office/drawing/2014/main" id="{B23604CE-F182-425F-A800-A6E36595EBE3}"/>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904140"/>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BF114BF6-A7FE-4FCE-9580-39B3C9B8637F}"/>
              </a:ext>
            </a:extLst>
          </p:cNvPr>
          <p:cNvSpPr>
            <a:spLocks noGrp="1"/>
          </p:cNvSpPr>
          <p:nvPr>
            <p:ph type="ctrTitle"/>
          </p:nvPr>
        </p:nvSpPr>
        <p:spPr/>
        <p:txBody>
          <a:bodyPr/>
          <a:lstStyle/>
          <a:p>
            <a:endParaRPr lang="en-US" altLang="en-US"/>
          </a:p>
        </p:txBody>
      </p:sp>
      <p:sp>
        <p:nvSpPr>
          <p:cNvPr id="207875" name="Subtitle 2">
            <a:extLst>
              <a:ext uri="{FF2B5EF4-FFF2-40B4-BE49-F238E27FC236}">
                <a16:creationId xmlns:a16="http://schemas.microsoft.com/office/drawing/2014/main" id="{163E630A-C2FC-45F4-A57B-8F328D9F7A23}"/>
              </a:ext>
            </a:extLst>
          </p:cNvPr>
          <p:cNvSpPr>
            <a:spLocks noGrp="1"/>
          </p:cNvSpPr>
          <p:nvPr>
            <p:ph type="subTitle" idx="1"/>
          </p:nvPr>
        </p:nvSpPr>
        <p:spPr/>
        <p:txBody>
          <a:bodyPr/>
          <a:lstStyle/>
          <a:p>
            <a:endParaRPr lang="en-US" altLang="en-US"/>
          </a:p>
        </p:txBody>
      </p:sp>
      <p:pic>
        <p:nvPicPr>
          <p:cNvPr id="207876" name="slide.url=https://www.polleverywhere.com/free_text_polls/zmaQJ2bYGarX5lFtBTGMF">
            <a:extLst>
              <a:ext uri="{FF2B5EF4-FFF2-40B4-BE49-F238E27FC236}">
                <a16:creationId xmlns:a16="http://schemas.microsoft.com/office/drawing/2014/main" id="{8648D564-E73A-4FB3-BBE1-64C44C653B4B}"/>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193582"/>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9A20C07F-2F9B-4525-A531-8FDF9B574372}"/>
              </a:ext>
            </a:extLst>
          </p:cNvPr>
          <p:cNvSpPr>
            <a:spLocks noGrp="1"/>
          </p:cNvSpPr>
          <p:nvPr>
            <p:ph type="ctrTitle"/>
          </p:nvPr>
        </p:nvSpPr>
        <p:spPr/>
        <p:txBody>
          <a:bodyPr/>
          <a:lstStyle/>
          <a:p>
            <a:endParaRPr lang="en-US" altLang="en-US"/>
          </a:p>
        </p:txBody>
      </p:sp>
      <p:sp>
        <p:nvSpPr>
          <p:cNvPr id="209923" name="Subtitle 2">
            <a:extLst>
              <a:ext uri="{FF2B5EF4-FFF2-40B4-BE49-F238E27FC236}">
                <a16:creationId xmlns:a16="http://schemas.microsoft.com/office/drawing/2014/main" id="{C4C4E9F1-9980-4908-A88B-5B0B6AD085FF}"/>
              </a:ext>
            </a:extLst>
          </p:cNvPr>
          <p:cNvSpPr>
            <a:spLocks noGrp="1"/>
          </p:cNvSpPr>
          <p:nvPr>
            <p:ph type="subTitle" idx="1"/>
          </p:nvPr>
        </p:nvSpPr>
        <p:spPr/>
        <p:txBody>
          <a:bodyPr/>
          <a:lstStyle/>
          <a:p>
            <a:endParaRPr lang="en-US" altLang="en-US"/>
          </a:p>
        </p:txBody>
      </p:sp>
      <p:pic>
        <p:nvPicPr>
          <p:cNvPr id="209924" name="slide.url=https://www.polleverywhere.com/free_text_polls/yBnHsQYxNmJzPLrJVMICH">
            <a:extLst>
              <a:ext uri="{FF2B5EF4-FFF2-40B4-BE49-F238E27FC236}">
                <a16:creationId xmlns:a16="http://schemas.microsoft.com/office/drawing/2014/main" id="{ACBDC2E3-17DE-48C6-A473-1590D7A9E5BA}"/>
              </a:ext>
            </a:extLst>
          </p:cNvPr>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 y="63500"/>
            <a:ext cx="2425700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626637"/>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NWC-2019-PPT-Template-015.jpg" descr="NWC-2019-PPT-Template-015.jpg">
            <a:extLst>
              <a:ext uri="{FF2B5EF4-FFF2-40B4-BE49-F238E27FC236}">
                <a16:creationId xmlns:a16="http://schemas.microsoft.com/office/drawing/2014/main" id="{C31517C8-957A-4DDE-B7BF-7BA992DF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7635" name="Title 1">
            <a:extLst>
              <a:ext uri="{FF2B5EF4-FFF2-40B4-BE49-F238E27FC236}">
                <a16:creationId xmlns:a16="http://schemas.microsoft.com/office/drawing/2014/main" id="{D9BCDE19-3078-4500-96A1-69608C4D26FF}"/>
              </a:ext>
            </a:extLst>
          </p:cNvPr>
          <p:cNvSpPr txBox="1">
            <a:spLocks/>
          </p:cNvSpPr>
          <p:nvPr/>
        </p:nvSpPr>
        <p:spPr bwMode="auto">
          <a:xfrm>
            <a:off x="2286000" y="553704"/>
            <a:ext cx="18364200" cy="209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1pPr>
            <a:lvl2pPr marL="246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2pPr>
            <a:lvl3pPr marL="310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3pPr>
            <a:lvl4pPr marL="3738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4pPr>
            <a:lvl5pPr marL="4373563" indent="-1833563">
              <a:spcBef>
                <a:spcPts val="5900"/>
              </a:spcBef>
              <a:buSzPct val="75000"/>
              <a:buChar char="•"/>
              <a:defRPr sz="5200">
                <a:solidFill>
                  <a:srgbClr val="000000"/>
                </a:solidFill>
                <a:latin typeface="Helvetica Light" charset="0"/>
                <a:ea typeface="Helvetica Light" charset="0"/>
                <a:cs typeface="Helvetica Light" charset="0"/>
                <a:sym typeface="Helvetica Light" charset="0"/>
              </a:defRPr>
            </a:lvl5pPr>
            <a:lvl6pPr marL="48307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6pPr>
            <a:lvl7pPr marL="52879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7pPr>
            <a:lvl8pPr marL="57451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8pPr>
            <a:lvl9pPr marL="6202363" indent="-1833563" defTabSz="825500" eaLnBrk="0" fontAlgn="base" hangingPunct="0">
              <a:spcBef>
                <a:spcPts val="5900"/>
              </a:spcBef>
              <a:spcAft>
                <a:spcPct val="0"/>
              </a:spcAft>
              <a:buSzPct val="75000"/>
              <a:buChar char="•"/>
              <a:defRPr sz="5200">
                <a:solidFill>
                  <a:srgbClr val="000000"/>
                </a:solidFill>
                <a:latin typeface="Helvetica Light" charset="0"/>
                <a:ea typeface="Helvetica Light" charset="0"/>
                <a:cs typeface="Helvetica Light" charset="0"/>
                <a:sym typeface="Helvetica Light" charset="0"/>
              </a:defRPr>
            </a:lvl9pPr>
          </a:lstStyle>
          <a:p>
            <a:pPr algn="ctr" eaLnBrk="1" hangingPunct="1">
              <a:spcBef>
                <a:spcPct val="0"/>
              </a:spcBef>
              <a:buSzTx/>
              <a:buFontTx/>
              <a:buNone/>
            </a:pPr>
            <a:r>
              <a:rPr lang="en-US" altLang="en-US" sz="11200" b="1" dirty="0">
                <a:solidFill>
                  <a:schemeClr val="bg1"/>
                </a:solidFill>
              </a:rPr>
              <a:t>Caucuses</a:t>
            </a:r>
            <a:endParaRPr lang="en-US" altLang="en-US" sz="11200" b="1" dirty="0">
              <a:solidFill>
                <a:srgbClr val="5A2781"/>
              </a:solidFill>
            </a:endParaRPr>
          </a:p>
        </p:txBody>
      </p:sp>
      <p:sp>
        <p:nvSpPr>
          <p:cNvPr id="2" name="TextBox 1">
            <a:extLst>
              <a:ext uri="{FF2B5EF4-FFF2-40B4-BE49-F238E27FC236}">
                <a16:creationId xmlns:a16="http://schemas.microsoft.com/office/drawing/2014/main" id="{D9202624-8CDF-43A4-8BA7-C2F47D7E308F}"/>
              </a:ext>
            </a:extLst>
          </p:cNvPr>
          <p:cNvSpPr txBox="1"/>
          <p:nvPr/>
        </p:nvSpPr>
        <p:spPr>
          <a:xfrm>
            <a:off x="2470064" y="3064280"/>
            <a:ext cx="2054233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hangingPunct="1">
              <a:defRPr/>
            </a:pPr>
            <a:r>
              <a:rPr lang="en-US" altLang="en-US" sz="4800" dirty="0">
                <a:solidFill>
                  <a:schemeClr val="bg1"/>
                </a:solidFill>
              </a:rPr>
              <a:t>What do you never again want people to say, think or do towards your group? </a:t>
            </a:r>
          </a:p>
          <a:p>
            <a:pPr hangingPunct="1">
              <a:defRPr/>
            </a:pPr>
            <a:endParaRPr lang="en-US" altLang="en-US" sz="4800" dirty="0">
              <a:solidFill>
                <a:schemeClr val="bg1"/>
              </a:solidFill>
            </a:endParaRPr>
          </a:p>
          <a:p>
            <a:pPr hangingPunct="1">
              <a:defRPr/>
            </a:pPr>
            <a:r>
              <a:rPr lang="en-US" altLang="en-US" sz="4800" dirty="0">
                <a:solidFill>
                  <a:schemeClr val="bg1"/>
                </a:solidFill>
              </a:rPr>
              <a:t>What do you value about your group that you want people to know? </a:t>
            </a:r>
            <a:endParaRPr lang="en-US" altLang="en-US" sz="4800" dirty="0">
              <a:solidFill>
                <a:srgbClr val="5A2781"/>
              </a:solidFill>
            </a:endParaRPr>
          </a:p>
        </p:txBody>
      </p:sp>
    </p:spTree>
    <p:extLst>
      <p:ext uri="{BB962C8B-B14F-4D97-AF65-F5344CB8AC3E}">
        <p14:creationId xmlns:p14="http://schemas.microsoft.com/office/powerpoint/2010/main" val="214548179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NWC-2019-PPT-Template-0113.jpg" descr="NWC-2019-PPT-Template-0113.jpg">
            <a:extLst>
              <a:ext uri="{FF2B5EF4-FFF2-40B4-BE49-F238E27FC236}">
                <a16:creationId xmlns:a16="http://schemas.microsoft.com/office/drawing/2014/main" id="{66EEA115-F819-4E62-9430-986DE1211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1">
            <a:extLst>
              <a:ext uri="{FF2B5EF4-FFF2-40B4-BE49-F238E27FC236}">
                <a16:creationId xmlns:a16="http://schemas.microsoft.com/office/drawing/2014/main" id="{7E35E0F9-5AF9-48A1-8BE8-8E71491ECBE8}"/>
              </a:ext>
            </a:extLst>
          </p:cNvPr>
          <p:cNvSpPr txBox="1">
            <a:spLocks noChangeArrowheads="1"/>
          </p:cNvSpPr>
          <p:nvPr/>
        </p:nvSpPr>
        <p:spPr bwMode="auto">
          <a:xfrm>
            <a:off x="469900" y="2971800"/>
            <a:ext cx="238887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n-US" altLang="en-US" sz="15000" dirty="0">
                <a:solidFill>
                  <a:schemeClr val="bg1"/>
                </a:solidFill>
                <a:latin typeface="Adobe Devanagari" pitchFamily="18" charset="0"/>
                <a:ea typeface="Adobe Devanagari" pitchFamily="18" charset="0"/>
                <a:cs typeface="Adobe Devanagari" pitchFamily="18" charset="0"/>
              </a:rPr>
              <a:t>How might you apply what </a:t>
            </a:r>
          </a:p>
          <a:p>
            <a:pPr algn="ctr"/>
            <a:r>
              <a:rPr lang="en-US" altLang="en-US" sz="15000" dirty="0">
                <a:solidFill>
                  <a:schemeClr val="bg1"/>
                </a:solidFill>
                <a:latin typeface="Adobe Devanagari" pitchFamily="18" charset="0"/>
                <a:ea typeface="Adobe Devanagari" pitchFamily="18" charset="0"/>
                <a:cs typeface="Adobe Devanagari" pitchFamily="18" charset="0"/>
              </a:rPr>
              <a:t>you learned from this exercise</a:t>
            </a:r>
          </a:p>
          <a:p>
            <a:pPr algn="ctr"/>
            <a:r>
              <a:rPr lang="en-US" altLang="en-US" sz="15000" dirty="0">
                <a:solidFill>
                  <a:schemeClr val="bg1"/>
                </a:solidFill>
                <a:latin typeface="Adobe Devanagari" pitchFamily="18" charset="0"/>
                <a:ea typeface="Adobe Devanagari" pitchFamily="18" charset="0"/>
                <a:cs typeface="Adobe Devanagari" pitchFamily="18" charset="0"/>
              </a:rPr>
              <a:t> to your leadership? </a:t>
            </a:r>
          </a:p>
        </p:txBody>
      </p:sp>
    </p:spTree>
    <p:extLst>
      <p:ext uri="{BB962C8B-B14F-4D97-AF65-F5344CB8AC3E}">
        <p14:creationId xmlns:p14="http://schemas.microsoft.com/office/powerpoint/2010/main" val="154300212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NWC-2019-PPT-Template-0112.jpg" descr="NWC-2019-PPT-Template-0112.jpg">
            <a:extLst>
              <a:ext uri="{FF2B5EF4-FFF2-40B4-BE49-F238E27FC236}">
                <a16:creationId xmlns:a16="http://schemas.microsoft.com/office/drawing/2014/main" id="{08975038-BD72-4795-BB2A-7CA025BF1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02B0BC-547F-41CD-9E59-4F08CE0AAF15}"/>
              </a:ext>
            </a:extLst>
          </p:cNvPr>
          <p:cNvSpPr txBox="1">
            <a:spLocks/>
          </p:cNvSpPr>
          <p:nvPr/>
        </p:nvSpPr>
        <p:spPr bwMode="auto">
          <a:xfrm>
            <a:off x="1066800" y="6629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9600" b="1" dirty="0">
                <a:solidFill>
                  <a:schemeClr val="bg1"/>
                </a:solidFill>
              </a:rPr>
              <a:t>What to do when bias </a:t>
            </a:r>
          </a:p>
          <a:p>
            <a:pPr defTabSz="1765909" eaLnBrk="1" hangingPunct="1">
              <a:defRPr/>
            </a:pPr>
            <a:r>
              <a:rPr lang="en-US" altLang="en-US" sz="9600" b="1" dirty="0">
                <a:solidFill>
                  <a:schemeClr val="bg1"/>
                </a:solidFill>
              </a:rPr>
              <a:t>causes harm? </a:t>
            </a:r>
          </a:p>
          <a:p>
            <a:pPr defTabSz="1765909" eaLnBrk="1" hangingPunct="1">
              <a:defRPr/>
            </a:pPr>
            <a:endParaRPr lang="en-US" altLang="en-US" sz="8860" b="1" dirty="0">
              <a:solidFill>
                <a:schemeClr val="bg1"/>
              </a:solidFill>
            </a:endParaRPr>
          </a:p>
          <a:p>
            <a:pPr defTabSz="1765909" eaLnBrk="1" hangingPunct="1">
              <a:defRPr/>
            </a:pPr>
            <a:endParaRPr lang="en-US" altLang="en-US" sz="8860" b="1" dirty="0">
              <a:solidFill>
                <a:schemeClr val="bg1"/>
              </a:solidFill>
            </a:endParaRPr>
          </a:p>
        </p:txBody>
      </p:sp>
    </p:spTree>
    <p:extLst>
      <p:ext uri="{BB962C8B-B14F-4D97-AF65-F5344CB8AC3E}">
        <p14:creationId xmlns:p14="http://schemas.microsoft.com/office/powerpoint/2010/main" val="2392757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Rounded Rectangle"/>
          <p:cNvSpPr/>
          <p:nvPr/>
        </p:nvSpPr>
        <p:spPr>
          <a:xfrm>
            <a:off x="296259" y="704937"/>
            <a:ext cx="12104738" cy="12356926"/>
          </a:xfrm>
          <a:prstGeom prst="roundRect">
            <a:avLst>
              <a:gd name="adj" fmla="val 1574"/>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0" name="Check In"/>
          <p:cNvSpPr txBox="1"/>
          <p:nvPr/>
        </p:nvSpPr>
        <p:spPr>
          <a:xfrm>
            <a:off x="1786792" y="1671208"/>
            <a:ext cx="9252177"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defTabSz="2438337">
              <a:defRPr sz="10000" baseline="-14401">
                <a:solidFill>
                  <a:srgbClr val="FFFFFF"/>
                </a:solidFill>
                <a:latin typeface="Aharoni Bold"/>
                <a:ea typeface="Aharoni Bold"/>
                <a:cs typeface="Aharoni Bold"/>
                <a:sym typeface="Aharoni Bold"/>
              </a:defRPr>
            </a:pPr>
            <a:r>
              <a:rPr lang="en-US">
                <a:latin typeface="Aharoni"/>
              </a:rPr>
              <a:t>Punitive </a:t>
            </a:r>
            <a:endParaRPr lang="en-US">
              <a:solidFill>
                <a:schemeClr val="bg1"/>
              </a:solidFill>
              <a:latin typeface="Aharoni"/>
            </a:endParaRPr>
          </a:p>
        </p:txBody>
      </p:sp>
      <p:sp>
        <p:nvSpPr>
          <p:cNvPr id="781" name="Rounded Rectangle"/>
          <p:cNvSpPr/>
          <p:nvPr/>
        </p:nvSpPr>
        <p:spPr>
          <a:xfrm>
            <a:off x="12279263" y="712456"/>
            <a:ext cx="12104737" cy="12356926"/>
          </a:xfrm>
          <a:prstGeom prst="roundRect">
            <a:avLst>
              <a:gd name="adj" fmla="val 1574"/>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2" name="The next few slides will each have a demographic of people. Type out your thoughts when we go through each one. Your thoughts can come in a form of a word, or a series of words.…"/>
          <p:cNvSpPr txBox="1"/>
          <p:nvPr/>
        </p:nvSpPr>
        <p:spPr>
          <a:xfrm>
            <a:off x="13570891" y="4341143"/>
            <a:ext cx="9498110" cy="45345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Questions: </a:t>
            </a:r>
            <a:r>
              <a:rPr lang="en-US" sz="4800">
                <a:solidFill>
                  <a:schemeClr val="bg1"/>
                </a:solidFill>
                <a:latin typeface="Montserrat"/>
                <a:ea typeface="Montserrat"/>
                <a:cs typeface="Montserrat"/>
                <a:sym typeface="Montserrat"/>
              </a:rPr>
              <a:t>focus on identifying impacts and needs</a:t>
            </a:r>
          </a:p>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Language: </a:t>
            </a:r>
            <a:r>
              <a:rPr lang="en-US" sz="4800">
                <a:solidFill>
                  <a:schemeClr val="bg1"/>
                </a:solidFill>
                <a:latin typeface="Montserrat"/>
                <a:ea typeface="Montserrat"/>
                <a:cs typeface="Montserrat"/>
                <a:sym typeface="Montserrat"/>
              </a:rPr>
              <a:t>humanizing and collaborative</a:t>
            </a:r>
          </a:p>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Motivations: </a:t>
            </a:r>
            <a:r>
              <a:rPr lang="en-US" sz="4800">
                <a:solidFill>
                  <a:schemeClr val="bg1"/>
                </a:solidFill>
                <a:latin typeface="Montserrat"/>
                <a:ea typeface="Montserrat"/>
                <a:cs typeface="Montserrat"/>
                <a:sym typeface="Montserrat"/>
              </a:rPr>
              <a:t>building and repairing relationships</a:t>
            </a:r>
          </a:p>
        </p:txBody>
      </p:sp>
      <p:pic>
        <p:nvPicPr>
          <p:cNvPr id="783" name="NWC-LOGO-HORIZONTAL-REVERSE.png" descr="NWC-LOGO-HORIZONTAL-REVERSE.png"/>
          <p:cNvPicPr>
            <a:picLocks noChangeAspect="1"/>
          </p:cNvPicPr>
          <p:nvPr/>
        </p:nvPicPr>
        <p:blipFill>
          <a:blip r:embed="rId3"/>
          <a:stretch>
            <a:fillRect/>
          </a:stretch>
        </p:blipFill>
        <p:spPr>
          <a:xfrm>
            <a:off x="19500485" y="11554135"/>
            <a:ext cx="3568516" cy="1189169"/>
          </a:xfrm>
          <a:prstGeom prst="rect">
            <a:avLst/>
          </a:prstGeom>
          <a:ln w="12700">
            <a:miter lim="400000"/>
          </a:ln>
        </p:spPr>
      </p:pic>
      <p:sp>
        <p:nvSpPr>
          <p:cNvPr id="784" name="Line"/>
          <p:cNvSpPr/>
          <p:nvPr/>
        </p:nvSpPr>
        <p:spPr>
          <a:xfrm>
            <a:off x="16544560" y="10473131"/>
            <a:ext cx="2292536" cy="1"/>
          </a:xfrm>
          <a:prstGeom prst="line">
            <a:avLst/>
          </a:prstGeom>
          <a:ln w="12700">
            <a:solidFill>
              <a:srgbClr val="FFFFFF"/>
            </a:solidFill>
            <a:miter lim="400000"/>
          </a:ln>
        </p:spPr>
        <p:txBody>
          <a:bodyPr lIns="50800" tIns="50800" rIns="50800" bIns="50800" anchor="ctr"/>
          <a:lstStyle/>
          <a:p>
            <a:endParaRPr/>
          </a:p>
        </p:txBody>
      </p:sp>
      <p:sp>
        <p:nvSpPr>
          <p:cNvPr id="9" name="Check In">
            <a:extLst>
              <a:ext uri="{FF2B5EF4-FFF2-40B4-BE49-F238E27FC236}">
                <a16:creationId xmlns:a16="http://schemas.microsoft.com/office/drawing/2014/main" id="{19B1C563-2530-43DC-984E-329D01DBFA7D}"/>
              </a:ext>
            </a:extLst>
          </p:cNvPr>
          <p:cNvSpPr txBox="1"/>
          <p:nvPr/>
        </p:nvSpPr>
        <p:spPr>
          <a:xfrm>
            <a:off x="14848997" y="1615216"/>
            <a:ext cx="9252177"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defTabSz="2438337">
              <a:defRPr sz="10000" baseline="-14401">
                <a:solidFill>
                  <a:srgbClr val="FFFFFF"/>
                </a:solidFill>
                <a:latin typeface="Aharoni Bold"/>
                <a:ea typeface="Aharoni Bold"/>
                <a:cs typeface="Aharoni Bold"/>
                <a:sym typeface="Aharoni Bold"/>
              </a:defRPr>
            </a:pPr>
            <a:r>
              <a:rPr lang="en-US">
                <a:latin typeface="Aharoni"/>
              </a:rPr>
              <a:t>Restorative  </a:t>
            </a:r>
            <a:endParaRPr lang="en-US">
              <a:solidFill>
                <a:schemeClr val="bg1"/>
              </a:solidFill>
              <a:latin typeface="Aharoni"/>
            </a:endParaRPr>
          </a:p>
        </p:txBody>
      </p:sp>
      <p:sp>
        <p:nvSpPr>
          <p:cNvPr id="10" name="The next few slides will each have a demographic of people. Type out your thoughts when we go through each one. Your thoughts can come in a form of a word, or a series of words.…">
            <a:extLst>
              <a:ext uri="{FF2B5EF4-FFF2-40B4-BE49-F238E27FC236}">
                <a16:creationId xmlns:a16="http://schemas.microsoft.com/office/drawing/2014/main" id="{96AADD55-EA69-4CE4-A0FA-776D7E1FBB04}"/>
              </a:ext>
            </a:extLst>
          </p:cNvPr>
          <p:cNvSpPr txBox="1"/>
          <p:nvPr/>
        </p:nvSpPr>
        <p:spPr>
          <a:xfrm>
            <a:off x="1515459" y="4158913"/>
            <a:ext cx="9498110" cy="45345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Questions: </a:t>
            </a:r>
            <a:r>
              <a:rPr lang="en-US" sz="4800">
                <a:solidFill>
                  <a:schemeClr val="bg1"/>
                </a:solidFill>
                <a:latin typeface="Montserrat"/>
                <a:ea typeface="Montserrat"/>
                <a:cs typeface="Montserrat"/>
                <a:sym typeface="Montserrat"/>
              </a:rPr>
              <a:t>focus on blame and punishment</a:t>
            </a:r>
          </a:p>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Language: </a:t>
            </a:r>
            <a:r>
              <a:rPr lang="en-US" sz="4800">
                <a:solidFill>
                  <a:schemeClr val="bg1"/>
                </a:solidFill>
                <a:latin typeface="Montserrat"/>
                <a:ea typeface="Montserrat"/>
                <a:cs typeface="Montserrat"/>
                <a:sym typeface="Montserrat"/>
              </a:rPr>
              <a:t>dehumanizing and adversarial</a:t>
            </a:r>
          </a:p>
          <a:p>
            <a:pPr marL="457200" lvl="0" indent="-381000" algn="l" rtl="0">
              <a:lnSpc>
                <a:spcPct val="100000"/>
              </a:lnSpc>
              <a:spcBef>
                <a:spcPts val="0"/>
              </a:spcBef>
              <a:spcAft>
                <a:spcPts val="0"/>
              </a:spcAft>
              <a:buClr>
                <a:schemeClr val="bg1"/>
              </a:buClr>
              <a:buSzPts val="2400"/>
              <a:buFont typeface="Montserrat"/>
              <a:buChar char="●"/>
            </a:pPr>
            <a:r>
              <a:rPr lang="en-US" sz="4800" u="sng">
                <a:solidFill>
                  <a:schemeClr val="bg1"/>
                </a:solidFill>
                <a:latin typeface="Montserrat"/>
                <a:ea typeface="Montserrat"/>
                <a:cs typeface="Montserrat"/>
                <a:sym typeface="Montserrat"/>
              </a:rPr>
              <a:t>Motivations: </a:t>
            </a:r>
            <a:r>
              <a:rPr lang="en-US" sz="4800">
                <a:solidFill>
                  <a:schemeClr val="bg1"/>
                </a:solidFill>
                <a:latin typeface="Montserrat"/>
                <a:ea typeface="Montserrat"/>
                <a:cs typeface="Montserrat"/>
                <a:sym typeface="Montserrat"/>
              </a:rPr>
              <a:t>controlling behavior using fear</a:t>
            </a:r>
          </a:p>
        </p:txBody>
      </p:sp>
      <p:sp>
        <p:nvSpPr>
          <p:cNvPr id="11" name="Line">
            <a:extLst>
              <a:ext uri="{FF2B5EF4-FFF2-40B4-BE49-F238E27FC236}">
                <a16:creationId xmlns:a16="http://schemas.microsoft.com/office/drawing/2014/main" id="{F0CED8EF-11AE-48C2-A723-89C532C858DA}"/>
              </a:ext>
            </a:extLst>
          </p:cNvPr>
          <p:cNvSpPr/>
          <p:nvPr/>
        </p:nvSpPr>
        <p:spPr>
          <a:xfrm>
            <a:off x="4495800" y="10287000"/>
            <a:ext cx="2292536" cy="1"/>
          </a:xfrm>
          <a:prstGeom prst="line">
            <a:avLst/>
          </a:prstGeom>
          <a:ln w="127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234072933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Rounded Rectangle"/>
          <p:cNvSpPr/>
          <p:nvPr/>
        </p:nvSpPr>
        <p:spPr>
          <a:xfrm>
            <a:off x="296259" y="704937"/>
            <a:ext cx="12104738" cy="12356926"/>
          </a:xfrm>
          <a:prstGeom prst="roundRect">
            <a:avLst>
              <a:gd name="adj" fmla="val 1574"/>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0" name="Check In"/>
          <p:cNvSpPr txBox="1"/>
          <p:nvPr/>
        </p:nvSpPr>
        <p:spPr>
          <a:xfrm>
            <a:off x="1786792" y="1671208"/>
            <a:ext cx="9252177"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defTabSz="2438337">
              <a:defRPr sz="10000" baseline="-14401">
                <a:solidFill>
                  <a:srgbClr val="FFFFFF"/>
                </a:solidFill>
                <a:latin typeface="Aharoni Bold"/>
                <a:ea typeface="Aharoni Bold"/>
                <a:cs typeface="Aharoni Bold"/>
                <a:sym typeface="Aharoni Bold"/>
              </a:defRPr>
            </a:pPr>
            <a:r>
              <a:rPr lang="en-US">
                <a:latin typeface="Aharoni"/>
              </a:rPr>
              <a:t>Punitive </a:t>
            </a:r>
            <a:endParaRPr lang="en-US">
              <a:solidFill>
                <a:schemeClr val="bg1"/>
              </a:solidFill>
              <a:latin typeface="Aharoni"/>
            </a:endParaRPr>
          </a:p>
        </p:txBody>
      </p:sp>
      <p:sp>
        <p:nvSpPr>
          <p:cNvPr id="781" name="Rounded Rectangle"/>
          <p:cNvSpPr/>
          <p:nvPr/>
        </p:nvSpPr>
        <p:spPr>
          <a:xfrm>
            <a:off x="12279263" y="712456"/>
            <a:ext cx="12104737" cy="12356926"/>
          </a:xfrm>
          <a:prstGeom prst="roundRect">
            <a:avLst>
              <a:gd name="adj" fmla="val 1574"/>
            </a:avLst>
          </a:prstGeom>
          <a:solidFill>
            <a:srgbClr val="4D2A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2" name="The next few slides will each have a demographic of people. Type out your thoughts when we go through each one. Your thoughts can come in a form of a word, or a series of words.…"/>
          <p:cNvSpPr txBox="1"/>
          <p:nvPr/>
        </p:nvSpPr>
        <p:spPr>
          <a:xfrm>
            <a:off x="13570891" y="5449139"/>
            <a:ext cx="9498110" cy="2318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76200" lvl="0" algn="l" rtl="0">
              <a:lnSpc>
                <a:spcPct val="100000"/>
              </a:lnSpc>
              <a:spcBef>
                <a:spcPts val="0"/>
              </a:spcBef>
              <a:spcAft>
                <a:spcPts val="0"/>
              </a:spcAft>
              <a:buClr>
                <a:schemeClr val="bg1"/>
              </a:buClr>
              <a:buSzPts val="2400"/>
            </a:pPr>
            <a:r>
              <a:rPr lang="en-US" sz="4800">
                <a:solidFill>
                  <a:schemeClr val="bg1"/>
                </a:solidFill>
                <a:latin typeface="Montserrat"/>
                <a:ea typeface="Montserrat"/>
                <a:cs typeface="Montserrat"/>
                <a:sym typeface="Montserrat"/>
              </a:rPr>
              <a:t>Where do restorative approaches to harm caused by bias show up in the workplace? </a:t>
            </a:r>
          </a:p>
        </p:txBody>
      </p:sp>
      <p:pic>
        <p:nvPicPr>
          <p:cNvPr id="783" name="NWC-LOGO-HORIZONTAL-REVERSE.png" descr="NWC-LOGO-HORIZONTAL-REVERSE.png"/>
          <p:cNvPicPr>
            <a:picLocks noChangeAspect="1"/>
          </p:cNvPicPr>
          <p:nvPr/>
        </p:nvPicPr>
        <p:blipFill>
          <a:blip r:embed="rId3"/>
          <a:stretch>
            <a:fillRect/>
          </a:stretch>
        </p:blipFill>
        <p:spPr>
          <a:xfrm>
            <a:off x="19500485" y="11554135"/>
            <a:ext cx="3568516" cy="1189169"/>
          </a:xfrm>
          <a:prstGeom prst="rect">
            <a:avLst/>
          </a:prstGeom>
          <a:ln w="12700">
            <a:miter lim="400000"/>
          </a:ln>
        </p:spPr>
      </p:pic>
      <p:sp>
        <p:nvSpPr>
          <p:cNvPr id="784" name="Line"/>
          <p:cNvSpPr/>
          <p:nvPr/>
        </p:nvSpPr>
        <p:spPr>
          <a:xfrm>
            <a:off x="16544560" y="10473131"/>
            <a:ext cx="2292536" cy="1"/>
          </a:xfrm>
          <a:prstGeom prst="line">
            <a:avLst/>
          </a:prstGeom>
          <a:ln w="12700">
            <a:solidFill>
              <a:srgbClr val="FFFFFF"/>
            </a:solidFill>
            <a:miter lim="400000"/>
          </a:ln>
        </p:spPr>
        <p:txBody>
          <a:bodyPr lIns="50800" tIns="50800" rIns="50800" bIns="50800" anchor="ctr"/>
          <a:lstStyle/>
          <a:p>
            <a:endParaRPr/>
          </a:p>
        </p:txBody>
      </p:sp>
      <p:sp>
        <p:nvSpPr>
          <p:cNvPr id="9" name="Check In">
            <a:extLst>
              <a:ext uri="{FF2B5EF4-FFF2-40B4-BE49-F238E27FC236}">
                <a16:creationId xmlns:a16="http://schemas.microsoft.com/office/drawing/2014/main" id="{19B1C563-2530-43DC-984E-329D01DBFA7D}"/>
              </a:ext>
            </a:extLst>
          </p:cNvPr>
          <p:cNvSpPr txBox="1"/>
          <p:nvPr/>
        </p:nvSpPr>
        <p:spPr>
          <a:xfrm>
            <a:off x="14848997" y="1615216"/>
            <a:ext cx="9252177" cy="11285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defTabSz="2438337">
              <a:defRPr sz="10000" baseline="-14401">
                <a:solidFill>
                  <a:srgbClr val="FFFFFF"/>
                </a:solidFill>
                <a:latin typeface="Aharoni Bold"/>
                <a:ea typeface="Aharoni Bold"/>
                <a:cs typeface="Aharoni Bold"/>
                <a:sym typeface="Aharoni Bold"/>
              </a:defRPr>
            </a:pPr>
            <a:r>
              <a:rPr lang="en-US">
                <a:latin typeface="Aharoni"/>
              </a:rPr>
              <a:t>Restorative  </a:t>
            </a:r>
            <a:endParaRPr lang="en-US">
              <a:solidFill>
                <a:schemeClr val="bg1"/>
              </a:solidFill>
              <a:latin typeface="Aharoni"/>
            </a:endParaRPr>
          </a:p>
        </p:txBody>
      </p:sp>
      <p:sp>
        <p:nvSpPr>
          <p:cNvPr id="10" name="The next few slides will each have a demographic of people. Type out your thoughts when we go through each one. Your thoughts can come in a form of a word, or a series of words.…">
            <a:extLst>
              <a:ext uri="{FF2B5EF4-FFF2-40B4-BE49-F238E27FC236}">
                <a16:creationId xmlns:a16="http://schemas.microsoft.com/office/drawing/2014/main" id="{96AADD55-EA69-4CE4-A0FA-776D7E1FBB04}"/>
              </a:ext>
            </a:extLst>
          </p:cNvPr>
          <p:cNvSpPr txBox="1"/>
          <p:nvPr/>
        </p:nvSpPr>
        <p:spPr>
          <a:xfrm>
            <a:off x="1515459" y="5266909"/>
            <a:ext cx="9498110" cy="23185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marL="76200" lvl="0" algn="l" rtl="0">
              <a:lnSpc>
                <a:spcPct val="100000"/>
              </a:lnSpc>
              <a:spcBef>
                <a:spcPts val="0"/>
              </a:spcBef>
              <a:spcAft>
                <a:spcPts val="0"/>
              </a:spcAft>
              <a:buClr>
                <a:schemeClr val="bg1"/>
              </a:buClr>
              <a:buSzPts val="2400"/>
            </a:pPr>
            <a:r>
              <a:rPr lang="en-US" sz="4800">
                <a:solidFill>
                  <a:schemeClr val="bg1"/>
                </a:solidFill>
                <a:latin typeface="Montserrat"/>
                <a:ea typeface="Montserrat"/>
                <a:cs typeface="Montserrat"/>
                <a:sym typeface="Montserrat"/>
              </a:rPr>
              <a:t>Where do punitive approaches to harm caused by bias show up in the workplace? </a:t>
            </a:r>
          </a:p>
        </p:txBody>
      </p:sp>
      <p:sp>
        <p:nvSpPr>
          <p:cNvPr id="11" name="Line">
            <a:extLst>
              <a:ext uri="{FF2B5EF4-FFF2-40B4-BE49-F238E27FC236}">
                <a16:creationId xmlns:a16="http://schemas.microsoft.com/office/drawing/2014/main" id="{F0CED8EF-11AE-48C2-A723-89C532C858DA}"/>
              </a:ext>
            </a:extLst>
          </p:cNvPr>
          <p:cNvSpPr/>
          <p:nvPr/>
        </p:nvSpPr>
        <p:spPr>
          <a:xfrm>
            <a:off x="4495800" y="10287000"/>
            <a:ext cx="2292536" cy="1"/>
          </a:xfrm>
          <a:prstGeom prst="line">
            <a:avLst/>
          </a:prstGeom>
          <a:ln w="127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183060172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Rounded Rectangle"/>
          <p:cNvSpPr/>
          <p:nvPr/>
        </p:nvSpPr>
        <p:spPr>
          <a:xfrm>
            <a:off x="296259" y="704937"/>
            <a:ext cx="12104738" cy="12356926"/>
          </a:xfrm>
          <a:prstGeom prst="roundRect">
            <a:avLst>
              <a:gd name="adj" fmla="val 1574"/>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0" name="Check In"/>
          <p:cNvSpPr txBox="1"/>
          <p:nvPr/>
        </p:nvSpPr>
        <p:spPr>
          <a:xfrm>
            <a:off x="1803086" y="744128"/>
            <a:ext cx="9252177"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defTabSz="2438337">
              <a:defRPr sz="10000" baseline="-14401">
                <a:solidFill>
                  <a:srgbClr val="FFFFFF"/>
                </a:solidFill>
                <a:latin typeface="Aharoni Bold"/>
                <a:ea typeface="Aharoni Bold"/>
                <a:cs typeface="Aharoni Bold"/>
                <a:sym typeface="Aharoni Bold"/>
              </a:defRPr>
            </a:pPr>
            <a:r>
              <a:rPr lang="en-US">
                <a:latin typeface="Aharoni"/>
              </a:rPr>
              <a:t>Feelings When Bias Causes Harm  </a:t>
            </a:r>
            <a:endParaRPr lang="en-US">
              <a:solidFill>
                <a:schemeClr val="bg1"/>
              </a:solidFill>
              <a:latin typeface="Aharoni"/>
            </a:endParaRPr>
          </a:p>
        </p:txBody>
      </p:sp>
      <p:sp>
        <p:nvSpPr>
          <p:cNvPr id="781" name="Rounded Rectangle"/>
          <p:cNvSpPr/>
          <p:nvPr/>
        </p:nvSpPr>
        <p:spPr>
          <a:xfrm>
            <a:off x="12279263" y="712456"/>
            <a:ext cx="12104737" cy="12356926"/>
          </a:xfrm>
          <a:prstGeom prst="roundRect">
            <a:avLst>
              <a:gd name="adj" fmla="val 1574"/>
            </a:avLst>
          </a:prstGeom>
          <a:solidFill>
            <a:srgbClr val="4D2A85"/>
          </a:solidFill>
          <a:ln w="12700">
            <a:miter lim="400000"/>
          </a:ln>
        </p:spPr>
        <p:txBody>
          <a:bodyPr lIns="50800" tIns="50800" rIns="50800" bIns="50800" anchor="ctr"/>
          <a:lstStyle/>
          <a:p>
            <a:pPr marL="457200" lvl="0" indent="-323850" algn="l" rtl="0">
              <a:spcBef>
                <a:spcPts val="0"/>
              </a:spcBef>
              <a:spcAft>
                <a:spcPts val="0"/>
              </a:spcAft>
              <a:buClr>
                <a:schemeClr val="bg1"/>
              </a:buClr>
              <a:buSzPts val="1500"/>
              <a:buChar char="●"/>
            </a:pPr>
            <a:endParaRPr lang="en-US" sz="3600">
              <a:solidFill>
                <a:schemeClr val="bg1"/>
              </a:solidFill>
            </a:endParaRPr>
          </a:p>
          <a:p>
            <a:pPr marL="457200" lvl="0" indent="-323850" algn="l" rtl="0">
              <a:spcBef>
                <a:spcPts val="0"/>
              </a:spcBef>
              <a:spcAft>
                <a:spcPts val="0"/>
              </a:spcAft>
              <a:buClr>
                <a:schemeClr val="bg1"/>
              </a:buClr>
              <a:buSzPts val="1500"/>
              <a:buChar char="●"/>
            </a:pPr>
            <a:endParaRPr lang="en-US" sz="3600">
              <a:solidFill>
                <a:schemeClr val="bg1"/>
              </a:solidFill>
            </a:endParaRPr>
          </a:p>
          <a:p>
            <a:pPr marL="457200" lvl="0" indent="-323850" algn="l" rtl="0">
              <a:spcBef>
                <a:spcPts val="0"/>
              </a:spcBef>
              <a:spcAft>
                <a:spcPts val="0"/>
              </a:spcAft>
              <a:buClr>
                <a:schemeClr val="bg1"/>
              </a:buClr>
              <a:buSzPts val="1500"/>
              <a:buChar char="●"/>
            </a:pPr>
            <a:endParaRPr lang="en-US" sz="3600">
              <a:solidFill>
                <a:schemeClr val="bg1"/>
              </a:solidFill>
            </a:endParaRPr>
          </a:p>
          <a:p>
            <a:pPr marL="457200" lvl="0" indent="-323850" algn="l" rtl="0">
              <a:spcBef>
                <a:spcPts val="0"/>
              </a:spcBef>
              <a:spcAft>
                <a:spcPts val="0"/>
              </a:spcAft>
              <a:buClr>
                <a:schemeClr val="bg1"/>
              </a:buClr>
              <a:buSzPts val="1500"/>
              <a:buChar char="●"/>
            </a:pPr>
            <a:r>
              <a:rPr lang="en-US" sz="3600">
                <a:solidFill>
                  <a:schemeClr val="bg1"/>
                </a:solidFill>
              </a:rPr>
              <a:t>Empathy</a:t>
            </a:r>
          </a:p>
          <a:p>
            <a:pPr marL="457200" lvl="0" indent="-323850" algn="l" rtl="0">
              <a:spcBef>
                <a:spcPts val="0"/>
              </a:spcBef>
              <a:spcAft>
                <a:spcPts val="0"/>
              </a:spcAft>
              <a:buClr>
                <a:schemeClr val="bg1"/>
              </a:buClr>
              <a:buSzPts val="1500"/>
              <a:buChar char="●"/>
            </a:pPr>
            <a:r>
              <a:rPr lang="en-US" sz="3600">
                <a:solidFill>
                  <a:schemeClr val="bg1"/>
                </a:solidFill>
              </a:rPr>
              <a:t>Forgiveness from self </a:t>
            </a:r>
          </a:p>
          <a:p>
            <a:pPr marL="457200" lvl="0" indent="-323850" algn="l" rtl="0">
              <a:spcBef>
                <a:spcPts val="0"/>
              </a:spcBef>
              <a:spcAft>
                <a:spcPts val="0"/>
              </a:spcAft>
              <a:buClr>
                <a:schemeClr val="bg1"/>
              </a:buClr>
              <a:buSzPts val="1500"/>
              <a:buChar char="●"/>
            </a:pPr>
            <a:r>
              <a:rPr lang="en-US" sz="3600">
                <a:solidFill>
                  <a:schemeClr val="bg1"/>
                </a:solidFill>
              </a:rPr>
              <a:t>Harm stops</a:t>
            </a:r>
          </a:p>
          <a:p>
            <a:pPr marL="457200" lvl="0" indent="-323850" algn="l" rtl="0">
              <a:spcBef>
                <a:spcPts val="0"/>
              </a:spcBef>
              <a:spcAft>
                <a:spcPts val="0"/>
              </a:spcAft>
              <a:buClr>
                <a:schemeClr val="bg1"/>
              </a:buClr>
              <a:buSzPts val="1500"/>
              <a:buChar char="●"/>
            </a:pPr>
            <a:r>
              <a:rPr lang="en-US" sz="3600">
                <a:solidFill>
                  <a:schemeClr val="bg1"/>
                </a:solidFill>
              </a:rPr>
              <a:t>Honesty</a:t>
            </a:r>
          </a:p>
          <a:p>
            <a:pPr marL="457200" lvl="0" indent="-323850" algn="l" rtl="0">
              <a:spcBef>
                <a:spcPts val="0"/>
              </a:spcBef>
              <a:spcAft>
                <a:spcPts val="0"/>
              </a:spcAft>
              <a:buClr>
                <a:schemeClr val="bg1"/>
              </a:buClr>
              <a:buSzPts val="1500"/>
              <a:buChar char="●"/>
            </a:pPr>
            <a:r>
              <a:rPr lang="en-US" sz="3600">
                <a:solidFill>
                  <a:schemeClr val="bg1"/>
                </a:solidFill>
              </a:rPr>
              <a:t>Not defined by this</a:t>
            </a:r>
          </a:p>
          <a:p>
            <a:pPr marL="457200" lvl="0" indent="-323850" algn="l" rtl="0">
              <a:spcBef>
                <a:spcPts val="0"/>
              </a:spcBef>
              <a:spcAft>
                <a:spcPts val="0"/>
              </a:spcAft>
              <a:buClr>
                <a:schemeClr val="bg1"/>
              </a:buClr>
              <a:buSzPts val="1500"/>
              <a:buChar char="●"/>
            </a:pPr>
            <a:r>
              <a:rPr lang="en-US" sz="3600">
                <a:solidFill>
                  <a:schemeClr val="bg1"/>
                </a:solidFill>
              </a:rPr>
              <a:t>No future harm</a:t>
            </a:r>
          </a:p>
          <a:p>
            <a:pPr marL="457200" lvl="0" indent="-323850" algn="l" rtl="0">
              <a:spcBef>
                <a:spcPts val="0"/>
              </a:spcBef>
              <a:spcAft>
                <a:spcPts val="0"/>
              </a:spcAft>
              <a:buClr>
                <a:schemeClr val="bg1"/>
              </a:buClr>
              <a:buSzPts val="1500"/>
              <a:buChar char="●"/>
            </a:pPr>
            <a:r>
              <a:rPr lang="en-US" sz="3600">
                <a:solidFill>
                  <a:schemeClr val="bg1"/>
                </a:solidFill>
              </a:rPr>
              <a:t>Rebuild Trust</a:t>
            </a:r>
          </a:p>
          <a:p>
            <a:pPr marL="457200" lvl="0" indent="-323850" algn="l" rtl="0">
              <a:spcBef>
                <a:spcPts val="0"/>
              </a:spcBef>
              <a:spcAft>
                <a:spcPts val="0"/>
              </a:spcAft>
              <a:buClr>
                <a:schemeClr val="bg1"/>
              </a:buClr>
              <a:buSzPts val="1500"/>
              <a:buChar char="●"/>
            </a:pPr>
            <a:r>
              <a:rPr lang="en-US" sz="3600">
                <a:solidFill>
                  <a:schemeClr val="bg1"/>
                </a:solidFill>
              </a:rPr>
              <a:t>Respect from others/self</a:t>
            </a:r>
          </a:p>
          <a:p>
            <a:pPr marL="457200" lvl="0" indent="-323850" algn="l" rtl="0">
              <a:spcBef>
                <a:spcPts val="0"/>
              </a:spcBef>
              <a:spcAft>
                <a:spcPts val="0"/>
              </a:spcAft>
              <a:buClr>
                <a:schemeClr val="bg1"/>
              </a:buClr>
              <a:buSzPts val="1500"/>
              <a:buChar char="●"/>
            </a:pPr>
            <a:r>
              <a:rPr lang="en-US" sz="3600">
                <a:solidFill>
                  <a:schemeClr val="bg1"/>
                </a:solidFill>
              </a:rPr>
              <a:t>Safety (emotional/physical)</a:t>
            </a:r>
          </a:p>
          <a:p>
            <a:pPr marL="457200" lvl="0" indent="-323850" algn="l" rtl="0">
              <a:spcBef>
                <a:spcPts val="0"/>
              </a:spcBef>
              <a:spcAft>
                <a:spcPts val="0"/>
              </a:spcAft>
              <a:buClr>
                <a:schemeClr val="bg1"/>
              </a:buClr>
              <a:buSzPts val="1500"/>
              <a:buChar char="●"/>
            </a:pPr>
            <a:r>
              <a:rPr lang="en-US" sz="3600">
                <a:solidFill>
                  <a:schemeClr val="bg1"/>
                </a:solidFill>
              </a:rPr>
              <a:t>Time/space to process/reflect</a:t>
            </a:r>
          </a:p>
          <a:p>
            <a:pPr marL="457200" lvl="0" indent="-323850" algn="l" rtl="0">
              <a:spcBef>
                <a:spcPts val="0"/>
              </a:spcBef>
              <a:spcAft>
                <a:spcPts val="0"/>
              </a:spcAft>
              <a:buClr>
                <a:schemeClr val="bg1"/>
              </a:buClr>
              <a:buSzPts val="1500"/>
              <a:buChar char="●"/>
            </a:pPr>
            <a:r>
              <a:rPr lang="en-US" sz="3600">
                <a:solidFill>
                  <a:schemeClr val="bg1"/>
                </a:solidFill>
              </a:rPr>
              <a:t>Validation of feelings/needs/</a:t>
            </a:r>
            <a:br>
              <a:rPr lang="en-US" sz="3600">
                <a:solidFill>
                  <a:schemeClr val="bg1"/>
                </a:solidFill>
              </a:rPr>
            </a:br>
            <a:r>
              <a:rPr lang="en-US" sz="3600">
                <a:solidFill>
                  <a:schemeClr val="bg1"/>
                </a:solidFill>
              </a:rPr>
              <a:t>perspective</a:t>
            </a:r>
          </a:p>
          <a:p>
            <a:pPr marL="457200" indent="-323850">
              <a:spcBef>
                <a:spcPts val="0"/>
              </a:spcBef>
              <a:spcAft>
                <a:spcPts val="0"/>
              </a:spcAft>
              <a:buClr>
                <a:schemeClr val="bg1"/>
              </a:buClr>
              <a:buSzPts val="1500"/>
              <a:buFontTx/>
              <a:buChar char="●"/>
            </a:pPr>
            <a:r>
              <a:rPr lang="en-US" sz="3600">
                <a:solidFill>
                  <a:schemeClr val="bg1"/>
                </a:solidFill>
              </a:rPr>
              <a:t>Acceptance/</a:t>
            </a:r>
            <a:br>
              <a:rPr lang="en-US" sz="3600">
                <a:solidFill>
                  <a:schemeClr val="bg1"/>
                </a:solidFill>
              </a:rPr>
            </a:br>
            <a:r>
              <a:rPr lang="en-US" sz="3600">
                <a:solidFill>
                  <a:schemeClr val="bg1"/>
                </a:solidFill>
              </a:rPr>
              <a:t>Belonging/</a:t>
            </a:r>
          </a:p>
          <a:p>
            <a:pPr marL="133350" lvl="0" algn="l" rtl="0">
              <a:spcBef>
                <a:spcPts val="0"/>
              </a:spcBef>
              <a:spcAft>
                <a:spcPts val="0"/>
              </a:spcAft>
              <a:buClr>
                <a:schemeClr val="bg1"/>
              </a:buClr>
              <a:buSzPts val="1500"/>
            </a:pPr>
            <a:endParaRPr lang="en-US" sz="3600">
              <a:solidFill>
                <a:schemeClr val="bg1"/>
              </a:solidFill>
            </a:endParaRPr>
          </a:p>
        </p:txBody>
      </p:sp>
      <p:sp>
        <p:nvSpPr>
          <p:cNvPr id="782" name="The next few slides will each have a demographic of people. Type out your thoughts when we go through each one. Your thoughts can come in a form of a word, or a series of words.…"/>
          <p:cNvSpPr txBox="1"/>
          <p:nvPr/>
        </p:nvSpPr>
        <p:spPr>
          <a:xfrm>
            <a:off x="19132885" y="3048723"/>
            <a:ext cx="6317309" cy="78585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457200" lvl="0" indent="-323850" algn="l" rtl="0">
              <a:spcBef>
                <a:spcPts val="0"/>
              </a:spcBef>
              <a:spcAft>
                <a:spcPts val="0"/>
              </a:spcAft>
              <a:buClr>
                <a:schemeClr val="bg1"/>
              </a:buClr>
              <a:buSzPts val="1500"/>
              <a:buChar char="●"/>
            </a:pPr>
            <a:r>
              <a:rPr lang="en-US" sz="3600">
                <a:solidFill>
                  <a:schemeClr val="bg1"/>
                </a:solidFill>
              </a:rPr>
              <a:t>Inclusion</a:t>
            </a:r>
          </a:p>
          <a:p>
            <a:pPr marL="457200" lvl="0" indent="-323850" algn="l" rtl="0">
              <a:spcBef>
                <a:spcPts val="0"/>
              </a:spcBef>
              <a:spcAft>
                <a:spcPts val="0"/>
              </a:spcAft>
              <a:buClr>
                <a:schemeClr val="bg1"/>
              </a:buClr>
              <a:buSzPts val="1500"/>
              <a:buChar char="●"/>
            </a:pPr>
            <a:r>
              <a:rPr lang="en-US" sz="3600">
                <a:solidFill>
                  <a:schemeClr val="bg1"/>
                </a:solidFill>
              </a:rPr>
              <a:t>Acknowledgement </a:t>
            </a:r>
          </a:p>
          <a:p>
            <a:pPr marL="133350" lvl="0" algn="l" rtl="0">
              <a:spcBef>
                <a:spcPts val="0"/>
              </a:spcBef>
              <a:spcAft>
                <a:spcPts val="0"/>
              </a:spcAft>
              <a:buClr>
                <a:schemeClr val="bg1"/>
              </a:buClr>
              <a:buSzPts val="1500"/>
            </a:pPr>
            <a:r>
              <a:rPr lang="en-US" sz="3600">
                <a:solidFill>
                  <a:schemeClr val="bg1"/>
                </a:solidFill>
              </a:rPr>
              <a:t>	of harm</a:t>
            </a:r>
          </a:p>
          <a:p>
            <a:pPr marL="457200" lvl="0" indent="-323850" algn="l" rtl="0">
              <a:spcBef>
                <a:spcPts val="0"/>
              </a:spcBef>
              <a:spcAft>
                <a:spcPts val="0"/>
              </a:spcAft>
              <a:buClr>
                <a:schemeClr val="bg1"/>
              </a:buClr>
              <a:buSzPts val="1500"/>
              <a:buChar char="●"/>
            </a:pPr>
            <a:r>
              <a:rPr lang="en-US" sz="3600">
                <a:solidFill>
                  <a:schemeClr val="bg1"/>
                </a:solidFill>
              </a:rPr>
              <a:t>Apology</a:t>
            </a:r>
          </a:p>
          <a:p>
            <a:pPr marL="457200" lvl="0" indent="-323850" algn="l" rtl="0">
              <a:spcBef>
                <a:spcPts val="0"/>
              </a:spcBef>
              <a:spcAft>
                <a:spcPts val="0"/>
              </a:spcAft>
              <a:buClr>
                <a:schemeClr val="bg1"/>
              </a:buClr>
              <a:buSzPts val="1500"/>
              <a:buChar char="●"/>
            </a:pPr>
            <a:r>
              <a:rPr lang="en-US" sz="3600">
                <a:solidFill>
                  <a:schemeClr val="bg1"/>
                </a:solidFill>
              </a:rPr>
              <a:t>Autonomy/Choice</a:t>
            </a:r>
          </a:p>
          <a:p>
            <a:pPr marL="457200" lvl="0" indent="-323850" algn="l" rtl="0">
              <a:spcBef>
                <a:spcPts val="0"/>
              </a:spcBef>
              <a:spcAft>
                <a:spcPts val="0"/>
              </a:spcAft>
              <a:buClr>
                <a:schemeClr val="bg1"/>
              </a:buClr>
              <a:buSzPts val="1500"/>
              <a:buChar char="●"/>
            </a:pPr>
            <a:r>
              <a:rPr lang="en-US" sz="3600">
                <a:solidFill>
                  <a:schemeClr val="bg1"/>
                </a:solidFill>
              </a:rPr>
              <a:t>Comfort/</a:t>
            </a:r>
            <a:br>
              <a:rPr lang="en-US" sz="3600">
                <a:solidFill>
                  <a:schemeClr val="bg1"/>
                </a:solidFill>
              </a:rPr>
            </a:br>
            <a:r>
              <a:rPr lang="en-US" sz="3600">
                <a:solidFill>
                  <a:schemeClr val="bg1"/>
                </a:solidFill>
              </a:rPr>
              <a:t>Reassurance/Support</a:t>
            </a:r>
          </a:p>
          <a:p>
            <a:pPr marL="457200" lvl="0" indent="-323850" algn="l" rtl="0">
              <a:spcBef>
                <a:spcPts val="0"/>
              </a:spcBef>
              <a:spcAft>
                <a:spcPts val="0"/>
              </a:spcAft>
              <a:buClr>
                <a:schemeClr val="bg1"/>
              </a:buClr>
              <a:buSzPts val="1500"/>
              <a:buChar char="●"/>
            </a:pPr>
            <a:r>
              <a:rPr lang="en-US" sz="3600">
                <a:solidFill>
                  <a:schemeClr val="bg1"/>
                </a:solidFill>
              </a:rPr>
              <a:t>Communication/</a:t>
            </a:r>
            <a:br>
              <a:rPr lang="en-US" sz="3600">
                <a:solidFill>
                  <a:schemeClr val="bg1"/>
                </a:solidFill>
              </a:rPr>
            </a:br>
            <a:r>
              <a:rPr lang="en-US" sz="3600">
                <a:solidFill>
                  <a:schemeClr val="bg1"/>
                </a:solidFill>
              </a:rPr>
              <a:t>Explanation/Under-</a:t>
            </a:r>
            <a:br>
              <a:rPr lang="en-US" sz="3600">
                <a:solidFill>
                  <a:schemeClr val="bg1"/>
                </a:solidFill>
              </a:rPr>
            </a:br>
            <a:r>
              <a:rPr lang="en-US" sz="3600">
                <a:solidFill>
                  <a:schemeClr val="bg1"/>
                </a:solidFill>
              </a:rPr>
              <a:t>standing</a:t>
            </a:r>
          </a:p>
          <a:p>
            <a:pPr marL="457200" lvl="0" indent="-323850" algn="l" rtl="0">
              <a:spcBef>
                <a:spcPts val="0"/>
              </a:spcBef>
              <a:spcAft>
                <a:spcPts val="0"/>
              </a:spcAft>
              <a:buClr>
                <a:schemeClr val="bg1"/>
              </a:buClr>
              <a:buSzPts val="1500"/>
              <a:buChar char="●"/>
            </a:pPr>
            <a:r>
              <a:rPr lang="en-US" sz="3600">
                <a:solidFill>
                  <a:schemeClr val="bg1"/>
                </a:solidFill>
              </a:rPr>
              <a:t>Community/</a:t>
            </a:r>
            <a:br>
              <a:rPr lang="en-US" sz="3600">
                <a:solidFill>
                  <a:schemeClr val="bg1"/>
                </a:solidFill>
              </a:rPr>
            </a:br>
            <a:r>
              <a:rPr lang="en-US" sz="3600">
                <a:solidFill>
                  <a:schemeClr val="bg1"/>
                </a:solidFill>
              </a:rPr>
              <a:t>Connection</a:t>
            </a:r>
          </a:p>
          <a:p>
            <a:pPr marL="457200" lvl="0" indent="-323850" algn="l" rtl="0">
              <a:spcBef>
                <a:spcPts val="0"/>
              </a:spcBef>
              <a:spcAft>
                <a:spcPts val="0"/>
              </a:spcAft>
              <a:buClr>
                <a:schemeClr val="bg1"/>
              </a:buClr>
              <a:buSzPts val="1500"/>
              <a:buChar char="●"/>
            </a:pPr>
            <a:r>
              <a:rPr lang="en-US" sz="3600">
                <a:solidFill>
                  <a:schemeClr val="bg1"/>
                </a:solidFill>
              </a:rPr>
              <a:t>Confidentiality/</a:t>
            </a:r>
            <a:br>
              <a:rPr lang="en-US" sz="3600">
                <a:solidFill>
                  <a:schemeClr val="bg1"/>
                </a:solidFill>
              </a:rPr>
            </a:br>
            <a:r>
              <a:rPr lang="en-US" sz="3600">
                <a:solidFill>
                  <a:schemeClr val="bg1"/>
                </a:solidFill>
              </a:rPr>
              <a:t>Privacy</a:t>
            </a:r>
          </a:p>
        </p:txBody>
      </p:sp>
      <p:pic>
        <p:nvPicPr>
          <p:cNvPr id="783" name="NWC-LOGO-HORIZONTAL-REVERSE.png" descr="NWC-LOGO-HORIZONTAL-REVERSE.png"/>
          <p:cNvPicPr>
            <a:picLocks noChangeAspect="1"/>
          </p:cNvPicPr>
          <p:nvPr/>
        </p:nvPicPr>
        <p:blipFill>
          <a:blip r:embed="rId3"/>
          <a:stretch>
            <a:fillRect/>
          </a:stretch>
        </p:blipFill>
        <p:spPr>
          <a:xfrm>
            <a:off x="19500485" y="11554135"/>
            <a:ext cx="3568516" cy="1189169"/>
          </a:xfrm>
          <a:prstGeom prst="rect">
            <a:avLst/>
          </a:prstGeom>
          <a:ln w="12700">
            <a:miter lim="400000"/>
          </a:ln>
        </p:spPr>
      </p:pic>
      <p:sp>
        <p:nvSpPr>
          <p:cNvPr id="9" name="Check In">
            <a:extLst>
              <a:ext uri="{FF2B5EF4-FFF2-40B4-BE49-F238E27FC236}">
                <a16:creationId xmlns:a16="http://schemas.microsoft.com/office/drawing/2014/main" id="{19B1C563-2530-43DC-984E-329D01DBFA7D}"/>
              </a:ext>
            </a:extLst>
          </p:cNvPr>
          <p:cNvSpPr txBox="1"/>
          <p:nvPr/>
        </p:nvSpPr>
        <p:spPr>
          <a:xfrm>
            <a:off x="13816824" y="712456"/>
            <a:ext cx="9252177" cy="2154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p>
            <a:pPr algn="ctr" defTabSz="2438337">
              <a:defRPr sz="10000" baseline="-14401">
                <a:solidFill>
                  <a:srgbClr val="FFFFFF"/>
                </a:solidFill>
                <a:latin typeface="Aharoni Bold"/>
                <a:ea typeface="Aharoni Bold"/>
                <a:cs typeface="Aharoni Bold"/>
                <a:sym typeface="Aharoni Bold"/>
              </a:defRPr>
            </a:pPr>
            <a:r>
              <a:rPr lang="en-US">
                <a:latin typeface="Aharoni"/>
              </a:rPr>
              <a:t>Needs When Bias Causes Harm   </a:t>
            </a:r>
            <a:endParaRPr lang="en-US">
              <a:solidFill>
                <a:schemeClr val="bg1"/>
              </a:solidFill>
              <a:latin typeface="Aharoni"/>
            </a:endParaRPr>
          </a:p>
        </p:txBody>
      </p:sp>
      <p:sp>
        <p:nvSpPr>
          <p:cNvPr id="10" name="The next few slides will each have a demographic of people. Type out your thoughts when we go through each one. Your thoughts can come in a form of a word, or a series of words.…">
            <a:extLst>
              <a:ext uri="{FF2B5EF4-FFF2-40B4-BE49-F238E27FC236}">
                <a16:creationId xmlns:a16="http://schemas.microsoft.com/office/drawing/2014/main" id="{96AADD55-EA69-4CE4-A0FA-776D7E1FBB04}"/>
              </a:ext>
            </a:extLst>
          </p:cNvPr>
          <p:cNvSpPr txBox="1"/>
          <p:nvPr/>
        </p:nvSpPr>
        <p:spPr>
          <a:xfrm>
            <a:off x="1287019" y="3581400"/>
            <a:ext cx="4656741" cy="89668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457200" lvl="0" indent="-323850" algn="l" rtl="0">
              <a:lnSpc>
                <a:spcPct val="115000"/>
              </a:lnSpc>
              <a:spcBef>
                <a:spcPts val="1200"/>
              </a:spcBef>
              <a:spcAft>
                <a:spcPts val="0"/>
              </a:spcAft>
              <a:buClr>
                <a:schemeClr val="bg1"/>
              </a:buClr>
              <a:buSzPts val="1500"/>
              <a:buChar char="●"/>
            </a:pPr>
            <a:r>
              <a:rPr lang="en-US" sz="3600">
                <a:solidFill>
                  <a:schemeClr val="bg1"/>
                </a:solidFill>
              </a:rPr>
              <a:t>Angry/Rage</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Annoyed/</a:t>
            </a:r>
            <a:br>
              <a:rPr lang="en-US" sz="3600">
                <a:solidFill>
                  <a:schemeClr val="bg1"/>
                </a:solidFill>
              </a:rPr>
            </a:br>
            <a:r>
              <a:rPr lang="en-US" sz="3600">
                <a:solidFill>
                  <a:schemeClr val="bg1"/>
                </a:solidFill>
              </a:rPr>
              <a:t>Frustrated</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Betrayed/Mistrust</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Confused/Shock</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Disappointed/</a:t>
            </a:r>
            <a:br>
              <a:rPr lang="en-US" sz="3600">
                <a:solidFill>
                  <a:schemeClr val="bg1"/>
                </a:solidFill>
              </a:rPr>
            </a:br>
            <a:r>
              <a:rPr lang="en-US" sz="3600">
                <a:solidFill>
                  <a:schemeClr val="bg1"/>
                </a:solidFill>
              </a:rPr>
              <a:t>Let down</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Drained/</a:t>
            </a:r>
            <a:br>
              <a:rPr lang="en-US" sz="3600">
                <a:solidFill>
                  <a:schemeClr val="bg1"/>
                </a:solidFill>
              </a:rPr>
            </a:br>
            <a:r>
              <a:rPr lang="en-US" sz="3600">
                <a:solidFill>
                  <a:schemeClr val="bg1"/>
                </a:solidFill>
              </a:rPr>
              <a:t>Exhausted</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Embarrassed/</a:t>
            </a:r>
            <a:br>
              <a:rPr lang="en-US" sz="3600">
                <a:solidFill>
                  <a:schemeClr val="bg1"/>
                </a:solidFill>
              </a:rPr>
            </a:br>
            <a:r>
              <a:rPr lang="en-US" sz="3600">
                <a:solidFill>
                  <a:schemeClr val="bg1"/>
                </a:solidFill>
              </a:rPr>
              <a:t>Shame</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Fear/Scared/Worry</a:t>
            </a:r>
          </a:p>
          <a:p>
            <a:pPr marL="457200" lvl="0" indent="-323850" algn="l" rtl="0">
              <a:lnSpc>
                <a:spcPct val="115000"/>
              </a:lnSpc>
              <a:spcBef>
                <a:spcPts val="0"/>
              </a:spcBef>
              <a:spcAft>
                <a:spcPts val="0"/>
              </a:spcAft>
              <a:buClr>
                <a:schemeClr val="bg1"/>
              </a:buClr>
              <a:buSzPts val="1500"/>
              <a:buChar char="●"/>
            </a:pPr>
            <a:r>
              <a:rPr lang="en-US" sz="3600">
                <a:solidFill>
                  <a:schemeClr val="bg1"/>
                </a:solidFill>
              </a:rPr>
              <a:t>Guilty/Remorse/</a:t>
            </a:r>
            <a:br>
              <a:rPr lang="en-US" sz="3600">
                <a:solidFill>
                  <a:schemeClr val="bg1"/>
                </a:solidFill>
              </a:rPr>
            </a:br>
            <a:r>
              <a:rPr lang="en-US" sz="3600">
                <a:solidFill>
                  <a:schemeClr val="bg1"/>
                </a:solidFill>
              </a:rPr>
              <a:t>Regret</a:t>
            </a:r>
          </a:p>
        </p:txBody>
      </p:sp>
      <p:sp>
        <p:nvSpPr>
          <p:cNvPr id="12" name="Google Shape;262;p41">
            <a:extLst>
              <a:ext uri="{FF2B5EF4-FFF2-40B4-BE49-F238E27FC236}">
                <a16:creationId xmlns:a16="http://schemas.microsoft.com/office/drawing/2014/main" id="{7EC71286-2C25-4B19-A2BB-041E69616242}"/>
              </a:ext>
            </a:extLst>
          </p:cNvPr>
          <p:cNvSpPr txBox="1"/>
          <p:nvPr/>
        </p:nvSpPr>
        <p:spPr>
          <a:xfrm>
            <a:off x="6981333" y="3581400"/>
            <a:ext cx="4288337" cy="48489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1200"/>
              </a:spcBef>
              <a:spcAft>
                <a:spcPts val="0"/>
              </a:spcAft>
              <a:buClr>
                <a:schemeClr val="bg1"/>
              </a:buClr>
              <a:buSzPts val="1500"/>
              <a:buChar char="●"/>
            </a:pPr>
            <a:r>
              <a:rPr lang="en" sz="3600">
                <a:solidFill>
                  <a:schemeClr val="bg1"/>
                </a:solidFill>
              </a:rPr>
              <a:t>Hopeless/Helpless</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Hurt/Pain</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Lonely/Isolated/</a:t>
            </a:r>
            <a:br>
              <a:rPr lang="en" sz="3600">
                <a:solidFill>
                  <a:schemeClr val="bg1"/>
                </a:solidFill>
              </a:rPr>
            </a:br>
            <a:r>
              <a:rPr lang="en" sz="3600">
                <a:solidFill>
                  <a:schemeClr val="bg1"/>
                </a:solidFill>
              </a:rPr>
              <a:t>Left out</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Numb</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Overwhelmed/</a:t>
            </a:r>
            <a:br>
              <a:rPr lang="en" sz="3600">
                <a:solidFill>
                  <a:schemeClr val="bg1"/>
                </a:solidFill>
              </a:rPr>
            </a:br>
            <a:r>
              <a:rPr lang="en" sz="3600">
                <a:solidFill>
                  <a:schemeClr val="bg1"/>
                </a:solidFill>
              </a:rPr>
              <a:t>Stressed</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Resentful</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Sad</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Unappreciated/</a:t>
            </a:r>
            <a:br>
              <a:rPr lang="en" sz="3600">
                <a:solidFill>
                  <a:schemeClr val="bg1"/>
                </a:solidFill>
              </a:rPr>
            </a:br>
            <a:r>
              <a:rPr lang="en" sz="3600">
                <a:solidFill>
                  <a:schemeClr val="bg1"/>
                </a:solidFill>
              </a:rPr>
              <a:t>Unseen</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Vulnerable/Fragile</a:t>
            </a:r>
            <a:endParaRPr sz="3600">
              <a:solidFill>
                <a:schemeClr val="bg1"/>
              </a:solidFill>
            </a:endParaRPr>
          </a:p>
          <a:p>
            <a:pPr marL="457200" lvl="0" indent="-323850" algn="l" rtl="0">
              <a:lnSpc>
                <a:spcPct val="115000"/>
              </a:lnSpc>
              <a:spcBef>
                <a:spcPts val="0"/>
              </a:spcBef>
              <a:spcAft>
                <a:spcPts val="0"/>
              </a:spcAft>
              <a:buClr>
                <a:schemeClr val="bg1"/>
              </a:buClr>
              <a:buSzPts val="1500"/>
              <a:buChar char="●"/>
            </a:pPr>
            <a:r>
              <a:rPr lang="en" sz="3600">
                <a:solidFill>
                  <a:schemeClr val="bg1"/>
                </a:solidFill>
              </a:rPr>
              <a:t>Withdrawn</a:t>
            </a:r>
            <a:endParaRPr sz="3600">
              <a:solidFill>
                <a:schemeClr val="bg1"/>
              </a:solidFill>
            </a:endParaRPr>
          </a:p>
          <a:p>
            <a:pPr marL="0" lvl="0" indent="0" algn="l" rtl="0">
              <a:spcBef>
                <a:spcPts val="0"/>
              </a:spcBef>
              <a:spcAft>
                <a:spcPts val="0"/>
              </a:spcAft>
              <a:buNone/>
            </a:pPr>
            <a:endParaRPr sz="1500">
              <a:solidFill>
                <a:srgbClr val="0000FF"/>
              </a:solidFill>
            </a:endParaRPr>
          </a:p>
          <a:p>
            <a:pPr marL="0" lvl="0" indent="0" algn="l" rtl="0">
              <a:spcBef>
                <a:spcPts val="0"/>
              </a:spcBef>
              <a:spcAft>
                <a:spcPts val="0"/>
              </a:spcAft>
              <a:buNone/>
            </a:pPr>
            <a:endParaRPr sz="1500">
              <a:solidFill>
                <a:srgbClr val="0000FF"/>
              </a:solidFill>
            </a:endParaRPr>
          </a:p>
          <a:p>
            <a:pPr marL="0" lvl="0" indent="0" algn="l" rtl="0">
              <a:spcBef>
                <a:spcPts val="0"/>
              </a:spcBef>
              <a:spcAft>
                <a:spcPts val="0"/>
              </a:spcAft>
              <a:buNone/>
            </a:pPr>
            <a:endParaRPr sz="1500"/>
          </a:p>
        </p:txBody>
      </p:sp>
    </p:spTree>
    <p:extLst>
      <p:ext uri="{BB962C8B-B14F-4D97-AF65-F5344CB8AC3E}">
        <p14:creationId xmlns:p14="http://schemas.microsoft.com/office/powerpoint/2010/main" val="322806836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NWC-2019-PPT-Template-0112.jpg" descr="NWC-2019-PPT-Template-0112.jpg">
            <a:extLst>
              <a:ext uri="{FF2B5EF4-FFF2-40B4-BE49-F238E27FC236}">
                <a16:creationId xmlns:a16="http://schemas.microsoft.com/office/drawing/2014/main" id="{BD6D1B75-C3AC-471E-B022-6A6D8EC8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itle 1">
            <a:extLst>
              <a:ext uri="{FF2B5EF4-FFF2-40B4-BE49-F238E27FC236}">
                <a16:creationId xmlns:a16="http://schemas.microsoft.com/office/drawing/2014/main" id="{C58551EB-E029-46CE-BAB3-D9A75F7627BF}"/>
              </a:ext>
            </a:extLst>
          </p:cNvPr>
          <p:cNvSpPr txBox="1">
            <a:spLocks/>
          </p:cNvSpPr>
          <p:nvPr/>
        </p:nvSpPr>
        <p:spPr bwMode="auto">
          <a:xfrm>
            <a:off x="381000" y="6248400"/>
            <a:ext cx="21944013" cy="2286000"/>
          </a:xfrm>
          <a:prstGeom prst="rect">
            <a:avLst/>
          </a:prstGeom>
          <a:noFill/>
          <a:ln>
            <a:noFill/>
          </a:ln>
          <a:effectLst/>
        </p:spPr>
        <p:txBody>
          <a:bodyPr lIns="0" tIns="0" rIns="0" bIns="0" anchor="ctr"/>
          <a:lstStyle>
            <a:lvl1pPr algn="ctr" defTabSz="825500" rtl="0" eaLnBrk="0" fontAlgn="base" hangingPunct="0">
              <a:spcBef>
                <a:spcPct val="0"/>
              </a:spcBef>
              <a:spcAft>
                <a:spcPct val="0"/>
              </a:spcAft>
              <a:defRPr sz="11200" kern="1200">
                <a:solidFill>
                  <a:srgbClr val="000000"/>
                </a:solidFill>
                <a:latin typeface="+mj-lt"/>
                <a:ea typeface="+mj-ea"/>
                <a:cs typeface="+mj-cs"/>
                <a:sym typeface="Helvetica Light" charset="0"/>
              </a:defRPr>
            </a:lvl1pPr>
            <a:lvl2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2pPr>
            <a:lvl3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3pPr>
            <a:lvl4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4pPr>
            <a:lvl5pPr algn="ctr" defTabSz="825500" rtl="0" eaLnBrk="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a:lstStyle>
          <a:p>
            <a:pPr defTabSz="1765909" eaLnBrk="1" hangingPunct="1">
              <a:defRPr/>
            </a:pPr>
            <a:r>
              <a:rPr lang="en-US" altLang="en-US" sz="11500" b="1" dirty="0">
                <a:solidFill>
                  <a:schemeClr val="bg1"/>
                </a:solidFill>
              </a:rPr>
              <a:t>      CHECK IN</a:t>
            </a:r>
          </a:p>
          <a:p>
            <a:pPr defTabSz="1765909" eaLnBrk="1" hangingPunct="1">
              <a:defRPr/>
            </a:pPr>
            <a:r>
              <a:rPr lang="en-US" altLang="en-US" sz="11500" b="1" dirty="0">
                <a:solidFill>
                  <a:schemeClr val="bg1"/>
                </a:solidFill>
              </a:rPr>
              <a:t> </a:t>
            </a:r>
          </a:p>
          <a:p>
            <a:pPr defTabSz="1765909" eaLnBrk="1" hangingPunct="1">
              <a:defRPr/>
            </a:pPr>
            <a:r>
              <a:rPr lang="en-US" altLang="en-US" sz="6600" b="1" dirty="0">
                <a:solidFill>
                  <a:schemeClr val="bg1"/>
                </a:solidFill>
              </a:rPr>
              <a:t>Experiences</a:t>
            </a:r>
          </a:p>
          <a:p>
            <a:pPr defTabSz="1765909" eaLnBrk="1" hangingPunct="1">
              <a:defRPr/>
            </a:pPr>
            <a:r>
              <a:rPr lang="en-US" altLang="en-US" sz="6600" b="1" dirty="0">
                <a:solidFill>
                  <a:schemeClr val="bg1"/>
                </a:solidFill>
              </a:rPr>
              <a:t>Observations </a:t>
            </a:r>
          </a:p>
          <a:p>
            <a:pPr defTabSz="1765909" eaLnBrk="1" hangingPunct="1">
              <a:defRPr/>
            </a:pPr>
            <a:r>
              <a:rPr lang="en-US" altLang="en-US" sz="6600" b="1" dirty="0">
                <a:solidFill>
                  <a:schemeClr val="bg1"/>
                </a:solidFill>
              </a:rPr>
              <a:t>Inspirations</a:t>
            </a:r>
          </a:p>
          <a:p>
            <a:pPr defTabSz="1765909" eaLnBrk="1" hangingPunct="1">
              <a:defRPr/>
            </a:pPr>
            <a:r>
              <a:rPr lang="en-US" altLang="en-US" sz="6600" b="1" dirty="0">
                <a:solidFill>
                  <a:schemeClr val="bg1"/>
                </a:solidFill>
              </a:rPr>
              <a:t>Aspirations</a:t>
            </a:r>
          </a:p>
          <a:p>
            <a:pPr defTabSz="1765909" eaLnBrk="1" hangingPunct="1">
              <a:defRPr/>
            </a:pPr>
            <a:r>
              <a:rPr lang="en-US" altLang="en-US" sz="6600" b="1" dirty="0">
                <a:solidFill>
                  <a:schemeClr val="bg1"/>
                </a:solidFill>
              </a:rPr>
              <a:t>Concerns </a:t>
            </a:r>
          </a:p>
          <a:p>
            <a:pPr defTabSz="1765909" eaLnBrk="1" hangingPunct="1">
              <a:defRPr/>
            </a:pPr>
            <a:r>
              <a:rPr lang="en-US" altLang="en-US" sz="6600" b="1" dirty="0">
                <a:solidFill>
                  <a:schemeClr val="bg1"/>
                </a:solidFill>
              </a:rPr>
              <a:t>Questions </a:t>
            </a:r>
          </a:p>
          <a:p>
            <a:pPr defTabSz="1765909" eaLnBrk="1" hangingPunct="1">
              <a:defRPr/>
            </a:pPr>
            <a:r>
              <a:rPr lang="en-US" altLang="en-US" sz="6600" b="1" dirty="0">
                <a:solidFill>
                  <a:schemeClr val="bg1"/>
                </a:solidFill>
              </a:rPr>
              <a:t>Affirmations </a:t>
            </a:r>
          </a:p>
          <a:p>
            <a:pPr defTabSz="1765909" eaLnBrk="1" hangingPunct="1">
              <a:defRPr/>
            </a:pPr>
            <a:endParaRPr lang="en-US" altLang="en-US" sz="8860" b="1" dirty="0">
              <a:solidFill>
                <a:schemeClr val="bg1"/>
              </a:solidFill>
            </a:endParaRPr>
          </a:p>
        </p:txBody>
      </p:sp>
      <p:pic>
        <p:nvPicPr>
          <p:cNvPr id="4" name="noun_Check_2742243.png" descr="noun_Check_2742243.png">
            <a:extLst>
              <a:ext uri="{FF2B5EF4-FFF2-40B4-BE49-F238E27FC236}">
                <a16:creationId xmlns:a16="http://schemas.microsoft.com/office/drawing/2014/main" id="{A363A971-66DE-4FBA-B258-FBCF6FC4856F}"/>
              </a:ext>
            </a:extLst>
          </p:cNvPr>
          <p:cNvPicPr>
            <a:picLocks noChangeAspect="1"/>
          </p:cNvPicPr>
          <p:nvPr/>
        </p:nvPicPr>
        <p:blipFill>
          <a:blip r:embed="rId4"/>
          <a:stretch>
            <a:fillRect/>
          </a:stretch>
        </p:blipFill>
        <p:spPr>
          <a:xfrm>
            <a:off x="4166592" y="-609697"/>
            <a:ext cx="6362006" cy="6362006"/>
          </a:xfrm>
          <a:prstGeom prst="rect">
            <a:avLst/>
          </a:prstGeom>
          <a:ln w="12700">
            <a:miter lim="400000"/>
          </a:ln>
        </p:spPr>
      </p:pic>
    </p:spTree>
    <p:extLst>
      <p:ext uri="{BB962C8B-B14F-4D97-AF65-F5344CB8AC3E}">
        <p14:creationId xmlns:p14="http://schemas.microsoft.com/office/powerpoint/2010/main" val="42194474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hlinkClick r:id="" action="ppaction://media"/>
            <a:extLst>
              <a:ext uri="{FF2B5EF4-FFF2-40B4-BE49-F238E27FC236}">
                <a16:creationId xmlns:a16="http://schemas.microsoft.com/office/drawing/2014/main" id="{FA0EF586-D357-4EE2-895A-1E0A184959D8}"/>
              </a:ext>
            </a:extLst>
          </p:cNvPr>
          <p:cNvPicPr>
            <a:picLocks noRot="1" noChangeAspect="1"/>
          </p:cNvPicPr>
          <p:nvPr>
            <a:videoFile r:link="rId1"/>
          </p:nvPr>
        </p:nvPicPr>
        <p:blipFill>
          <a:blip r:embed="rId4"/>
          <a:stretch>
            <a:fillRect/>
          </a:stretch>
        </p:blipFill>
        <p:spPr>
          <a:xfrm>
            <a:off x="-38100" y="66675"/>
            <a:ext cx="24288750" cy="13658850"/>
          </a:xfrm>
          <a:prstGeom prst="rect">
            <a:avLst/>
          </a:prstGeom>
        </p:spPr>
      </p:pic>
    </p:spTree>
    <p:extLst>
      <p:ext uri="{BB962C8B-B14F-4D97-AF65-F5344CB8AC3E}">
        <p14:creationId xmlns:p14="http://schemas.microsoft.com/office/powerpoint/2010/main" val="137719444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joel-filipe-Wc8k-KryEPM-unsplash.jpg" descr="joel-filipe-Wc8k-KryEPM-unsplash.jpg"/>
          <p:cNvPicPr>
            <a:picLocks noChangeAspect="1"/>
          </p:cNvPicPr>
          <p:nvPr/>
        </p:nvPicPr>
        <p:blipFill>
          <a:blip r:embed="rId2"/>
          <a:srcRect l="26441" b="22647"/>
          <a:stretch>
            <a:fillRect/>
          </a:stretch>
        </p:blipFill>
        <p:spPr>
          <a:xfrm rot="16200000">
            <a:off x="5178548" y="-5476767"/>
            <a:ext cx="14121914" cy="24704217"/>
          </a:xfrm>
          <a:prstGeom prst="rect">
            <a:avLst/>
          </a:prstGeom>
          <a:ln w="12700">
            <a:miter lim="400000"/>
          </a:ln>
        </p:spPr>
      </p:pic>
      <p:sp>
        <p:nvSpPr>
          <p:cNvPr id="805" name="Rectangle"/>
          <p:cNvSpPr/>
          <p:nvPr/>
        </p:nvSpPr>
        <p:spPr>
          <a:xfrm>
            <a:off x="-70812" y="-1"/>
            <a:ext cx="24525624" cy="13716001"/>
          </a:xfrm>
          <a:prstGeom prst="rect">
            <a:avLst/>
          </a:prstGeom>
          <a:solidFill>
            <a:srgbClr val="330065">
              <a:alpha val="8792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06" name="Developing…"/>
          <p:cNvSpPr txBox="1"/>
          <p:nvPr/>
        </p:nvSpPr>
        <p:spPr>
          <a:xfrm>
            <a:off x="2102691" y="3595491"/>
            <a:ext cx="10145406" cy="37189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b">
            <a:spAutoFit/>
          </a:bodyPr>
          <a:lstStyle/>
          <a:p>
            <a:pPr algn="l">
              <a:lnSpc>
                <a:spcPct val="120000"/>
              </a:lnSpc>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pPr>
            <a:r>
              <a:rPr>
                <a:latin typeface="Aharoni"/>
              </a:rPr>
              <a:t>Developing</a:t>
            </a:r>
            <a:endParaRPr lang="en-US">
              <a:latin typeface="Aharoni"/>
            </a:endParaRPr>
          </a:p>
          <a:p>
            <a:pPr>
              <a:lnSpc>
                <a:spcPct val="120000"/>
              </a:lnSpc>
              <a:defRPr sz="10000">
                <a:solidFill>
                  <a:srgbClr val="FFFFFF"/>
                </a:solidFill>
                <a:effectLst>
                  <a:outerShdw blurRad="12700" dist="215900" dir="3600000" rotWithShape="0">
                    <a:srgbClr val="330065"/>
                  </a:outerShdw>
                </a:effectLst>
                <a:latin typeface="Aharoni Bold"/>
                <a:ea typeface="Aharoni Bold"/>
                <a:cs typeface="Aharoni Bold"/>
                <a:sym typeface="Aharoni Bold"/>
              </a:defRPr>
            </a:pPr>
            <a:r>
              <a:rPr>
                <a:latin typeface="Aharoni"/>
              </a:rPr>
              <a:t>Diversity Allies  </a:t>
            </a:r>
            <a:r>
              <a:rPr lang="en-US">
                <a:latin typeface="Aharoni"/>
              </a:rPr>
              <a:t> </a:t>
            </a:r>
            <a:endParaRPr>
              <a:solidFill>
                <a:srgbClr val="000000"/>
              </a:solidFill>
              <a:latin typeface="Aharoni"/>
            </a:endParaRPr>
          </a:p>
        </p:txBody>
      </p:sp>
      <p:sp>
        <p:nvSpPr>
          <p:cNvPr id="807" name="Line"/>
          <p:cNvSpPr/>
          <p:nvPr/>
        </p:nvSpPr>
        <p:spPr>
          <a:xfrm>
            <a:off x="2240775" y="7620000"/>
            <a:ext cx="19501986" cy="0"/>
          </a:xfrm>
          <a:prstGeom prst="line">
            <a:avLst/>
          </a:prstGeom>
          <a:ln w="25400">
            <a:solidFill>
              <a:srgbClr val="FFFFFF"/>
            </a:solidFill>
            <a:miter lim="400000"/>
          </a:ln>
          <a:effectLst>
            <a:outerShdw blurRad="12700" dist="72802" dir="3600000" rotWithShape="0">
              <a:srgbClr val="330065"/>
            </a:outerShdw>
          </a:effectLst>
        </p:spPr>
        <p:txBody>
          <a:bodyPr lIns="50800" tIns="50800" rIns="50800" bIns="50800" anchor="ctr"/>
          <a:lstStyle/>
          <a:p>
            <a:endParaRPr/>
          </a:p>
        </p:txBody>
      </p:sp>
      <p:pic>
        <p:nvPicPr>
          <p:cNvPr id="808" name="NWC-LOGO-HORIZONTAL-REVERSE.png" descr="NWC-LOGO-HORIZONTAL-REVERSE.png"/>
          <p:cNvPicPr>
            <a:picLocks noChangeAspect="1"/>
          </p:cNvPicPr>
          <p:nvPr/>
        </p:nvPicPr>
        <p:blipFill>
          <a:blip r:embed="rId3"/>
          <a:stretch>
            <a:fillRect/>
          </a:stretch>
        </p:blipFill>
        <p:spPr>
          <a:xfrm>
            <a:off x="18192843" y="6166412"/>
            <a:ext cx="3568516" cy="1189169"/>
          </a:xfrm>
          <a:prstGeom prst="rect">
            <a:avLst/>
          </a:prstGeom>
          <a:ln w="12700">
            <a:miter lim="400000"/>
          </a:ln>
        </p:spPr>
      </p:pic>
    </p:spTree>
    <p:extLst>
      <p:ext uri="{BB962C8B-B14F-4D97-AF65-F5344CB8AC3E}">
        <p14:creationId xmlns:p14="http://schemas.microsoft.com/office/powerpoint/2010/main" val="3863416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Rectangle"/>
          <p:cNvSpPr/>
          <p:nvPr/>
        </p:nvSpPr>
        <p:spPr>
          <a:xfrm>
            <a:off x="0" y="0"/>
            <a:ext cx="24384001" cy="13716001"/>
          </a:xfrm>
          <a:prstGeom prst="rect">
            <a:avLst/>
          </a:prstGeom>
          <a:solidFill>
            <a:srgbClr val="C0C0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1" name="Circle"/>
          <p:cNvSpPr/>
          <p:nvPr/>
        </p:nvSpPr>
        <p:spPr>
          <a:xfrm>
            <a:off x="8049890" y="388742"/>
            <a:ext cx="12938515" cy="12938516"/>
          </a:xfrm>
          <a:prstGeom prst="ellipse">
            <a:avLst/>
          </a:prstGeom>
          <a:solidFill>
            <a:srgbClr val="863476"/>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2" name="Any individual involved in the promotion and advancement  of an inclusive culture throughpositive and intentional action to support and empower marginalized identities.…"/>
          <p:cNvSpPr txBox="1"/>
          <p:nvPr/>
        </p:nvSpPr>
        <p:spPr>
          <a:xfrm>
            <a:off x="10791818" y="4036714"/>
            <a:ext cx="8791476" cy="5642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a:solidFill>
                  <a:srgbClr val="FFFFFF"/>
                </a:solidFill>
                <a:latin typeface="Avenir Book"/>
                <a:ea typeface="Avenir Book"/>
                <a:cs typeface="Avenir Book"/>
                <a:sym typeface="Avenir Book"/>
              </a:defRPr>
            </a:pPr>
            <a:r>
              <a:t>Any individual involved in the promotion and advancement  of an inclusive culture through</a:t>
            </a:r>
            <a:r>
              <a:rPr lang="en-US"/>
              <a:t> </a:t>
            </a:r>
            <a:r>
              <a:t>positive and intentional action to support and empower marginalized identities.</a:t>
            </a:r>
          </a:p>
          <a:p>
            <a:pPr>
              <a:defRPr sz="4000">
                <a:solidFill>
                  <a:srgbClr val="FFFFFF"/>
                </a:solidFill>
                <a:latin typeface="Avenir Book"/>
                <a:ea typeface="Avenir Book"/>
                <a:cs typeface="Avenir Book"/>
                <a:sym typeface="Avenir Book"/>
              </a:defRPr>
            </a:pPr>
            <a:r>
              <a:t>  </a:t>
            </a:r>
          </a:p>
          <a:p>
            <a:pPr>
              <a:defRPr sz="4000">
                <a:solidFill>
                  <a:srgbClr val="FFFFFF"/>
                </a:solidFill>
                <a:latin typeface="Avenir Book"/>
                <a:ea typeface="Avenir Book"/>
                <a:cs typeface="Avenir Book"/>
                <a:sym typeface="Avenir Book"/>
              </a:defRPr>
            </a:pPr>
            <a:r>
              <a:t>Acting as an ally is about action - it is not an identity, which is why we talk about "ally skills" or “allyship.”</a:t>
            </a:r>
          </a:p>
        </p:txBody>
      </p:sp>
      <p:sp>
        <p:nvSpPr>
          <p:cNvPr id="813" name="Circle"/>
          <p:cNvSpPr/>
          <p:nvPr/>
        </p:nvSpPr>
        <p:spPr>
          <a:xfrm>
            <a:off x="3395595" y="3378234"/>
            <a:ext cx="6959532" cy="6959532"/>
          </a:xfrm>
          <a:prstGeom prst="ellipse">
            <a:avLst/>
          </a:prstGeom>
          <a:solidFill>
            <a:srgbClr val="863476"/>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4" name="Ally:"/>
          <p:cNvSpPr txBox="1"/>
          <p:nvPr/>
        </p:nvSpPr>
        <p:spPr>
          <a:xfrm>
            <a:off x="4804006" y="6293742"/>
            <a:ext cx="4142709"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10000" baseline="767">
                <a:solidFill>
                  <a:srgbClr val="FFFFFF"/>
                </a:solidFill>
                <a:latin typeface="Aharoni Bold"/>
                <a:ea typeface="Aharoni Bold"/>
                <a:cs typeface="Aharoni Bold"/>
                <a:sym typeface="Aharoni Bold"/>
              </a:defRPr>
            </a:lvl1pPr>
          </a:lstStyle>
          <a:p>
            <a:pPr algn="ctr"/>
            <a:r>
              <a:rPr>
                <a:latin typeface="Aharoni"/>
              </a:rPr>
              <a:t>Ally:</a:t>
            </a:r>
            <a:endParaRPr lang="en-US">
              <a:latin typeface="Aharoni"/>
            </a:endParaRPr>
          </a:p>
        </p:txBody>
      </p:sp>
      <p:sp>
        <p:nvSpPr>
          <p:cNvPr id="815" name="Line"/>
          <p:cNvSpPr/>
          <p:nvPr/>
        </p:nvSpPr>
        <p:spPr>
          <a:xfrm flipV="1">
            <a:off x="-220255" y="-116225"/>
            <a:ext cx="2947672" cy="2947672"/>
          </a:xfrm>
          <a:prstGeom prst="line">
            <a:avLst/>
          </a:prstGeom>
          <a:ln w="342900">
            <a:solidFill>
              <a:srgbClr val="FFFFFF"/>
            </a:solidFill>
            <a:miter lim="400000"/>
          </a:ln>
        </p:spPr>
        <p:txBody>
          <a:bodyPr lIns="50800" tIns="50800" rIns="50800" bIns="50800" anchor="ctr"/>
          <a:lstStyle/>
          <a:p>
            <a:endParaRPr/>
          </a:p>
        </p:txBody>
      </p:sp>
      <p:sp>
        <p:nvSpPr>
          <p:cNvPr id="816" name="Line"/>
          <p:cNvSpPr/>
          <p:nvPr/>
        </p:nvSpPr>
        <p:spPr>
          <a:xfrm flipV="1">
            <a:off x="22014645" y="11154231"/>
            <a:ext cx="2947672" cy="2947672"/>
          </a:xfrm>
          <a:prstGeom prst="line">
            <a:avLst/>
          </a:prstGeom>
          <a:ln w="342900">
            <a:solidFill>
              <a:srgbClr val="FFFFFF"/>
            </a:solidFill>
            <a:miter lim="400000"/>
          </a:ln>
        </p:spPr>
        <p:txBody>
          <a:bodyPr lIns="50800" tIns="50800" rIns="50800" bIns="50800" anchor="ctr"/>
          <a:lstStyle/>
          <a:p>
            <a:endParaRPr/>
          </a:p>
        </p:txBody>
      </p:sp>
      <p:pic>
        <p:nvPicPr>
          <p:cNvPr id="817" name="NWC-LOGO-HORIZONTAL-REVERSE.png" descr="NWC-LOGO-HORIZONTAL-REVERSE.png"/>
          <p:cNvPicPr>
            <a:picLocks noChangeAspect="1"/>
          </p:cNvPicPr>
          <p:nvPr/>
        </p:nvPicPr>
        <p:blipFill>
          <a:blip r:embed="rId3"/>
          <a:stretch>
            <a:fillRect/>
          </a:stretch>
        </p:blipFill>
        <p:spPr>
          <a:xfrm>
            <a:off x="1138134" y="11359031"/>
            <a:ext cx="4145232" cy="1381353"/>
          </a:xfrm>
          <a:prstGeom prst="rect">
            <a:avLst/>
          </a:prstGeom>
          <a:ln w="12700">
            <a:miter lim="400000"/>
          </a:ln>
        </p:spPr>
      </p:pic>
    </p:spTree>
    <p:extLst>
      <p:ext uri="{BB962C8B-B14F-4D97-AF65-F5344CB8AC3E}">
        <p14:creationId xmlns:p14="http://schemas.microsoft.com/office/powerpoint/2010/main" val="378563097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Rectangle"/>
          <p:cNvSpPr/>
          <p:nvPr/>
        </p:nvSpPr>
        <p:spPr>
          <a:xfrm>
            <a:off x="0" y="0"/>
            <a:ext cx="24384001" cy="13716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0" name="Circle"/>
          <p:cNvSpPr/>
          <p:nvPr/>
        </p:nvSpPr>
        <p:spPr>
          <a:xfrm>
            <a:off x="8049890" y="388742"/>
            <a:ext cx="12938515" cy="12938516"/>
          </a:xfrm>
          <a:prstGeom prst="ellipse">
            <a:avLst/>
          </a:prstGeom>
          <a:solidFill>
            <a:srgbClr val="C0C0C0"/>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1" name="The ability to control circumstances or access to resources and/or privileges"/>
          <p:cNvSpPr txBox="1"/>
          <p:nvPr/>
        </p:nvSpPr>
        <p:spPr>
          <a:xfrm>
            <a:off x="10926077" y="5560210"/>
            <a:ext cx="8791475"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a:solidFill>
                  <a:srgbClr val="FFFFFF"/>
                </a:solidFill>
                <a:latin typeface="Avenir Book"/>
                <a:ea typeface="Avenir Book"/>
                <a:cs typeface="Avenir Book"/>
                <a:sym typeface="Avenir Book"/>
              </a:defRPr>
            </a:pPr>
            <a:r>
              <a:rPr sz="5400">
                <a:solidFill>
                  <a:srgbClr val="660066"/>
                </a:solidFill>
              </a:rPr>
              <a:t>The ability to control circumstances or access to resources and/or privileges </a:t>
            </a:r>
          </a:p>
        </p:txBody>
      </p:sp>
      <p:sp>
        <p:nvSpPr>
          <p:cNvPr id="822" name="Circle"/>
          <p:cNvSpPr/>
          <p:nvPr/>
        </p:nvSpPr>
        <p:spPr>
          <a:xfrm>
            <a:off x="3395595" y="3378234"/>
            <a:ext cx="6959532" cy="6959532"/>
          </a:xfrm>
          <a:prstGeom prst="ellipse">
            <a:avLst/>
          </a:prstGeom>
          <a:solidFill>
            <a:srgbClr val="C0C0C0"/>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3" name="Power:"/>
          <p:cNvSpPr txBox="1"/>
          <p:nvPr/>
        </p:nvSpPr>
        <p:spPr>
          <a:xfrm>
            <a:off x="4624208" y="6293742"/>
            <a:ext cx="4502305"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10000" baseline="767">
                <a:solidFill>
                  <a:srgbClr val="FFFFFF"/>
                </a:solidFill>
                <a:latin typeface="Aharoni Bold"/>
                <a:ea typeface="Aharoni Bold"/>
                <a:cs typeface="Aharoni Bold"/>
                <a:sym typeface="Aharoni Bold"/>
              </a:defRPr>
            </a:lvl1pPr>
          </a:lstStyle>
          <a:p>
            <a:pPr algn="ctr"/>
            <a:r>
              <a:rPr>
                <a:solidFill>
                  <a:srgbClr val="660066"/>
                </a:solidFill>
                <a:latin typeface="Aharoni"/>
              </a:rPr>
              <a:t>Power:</a:t>
            </a:r>
            <a:endParaRPr lang="en-US">
              <a:solidFill>
                <a:srgbClr val="660066"/>
              </a:solidFill>
              <a:latin typeface="Aharoni"/>
            </a:endParaRPr>
          </a:p>
        </p:txBody>
      </p:sp>
      <p:sp>
        <p:nvSpPr>
          <p:cNvPr id="824" name="Line"/>
          <p:cNvSpPr/>
          <p:nvPr/>
        </p:nvSpPr>
        <p:spPr>
          <a:xfrm flipV="1">
            <a:off x="-220255" y="-116225"/>
            <a:ext cx="2947672" cy="2947672"/>
          </a:xfrm>
          <a:prstGeom prst="line">
            <a:avLst/>
          </a:prstGeom>
          <a:ln w="342900">
            <a:solidFill>
              <a:srgbClr val="FFFFFF"/>
            </a:solidFill>
            <a:miter lim="400000"/>
          </a:ln>
        </p:spPr>
        <p:txBody>
          <a:bodyPr lIns="50800" tIns="50800" rIns="50800" bIns="50800" anchor="ctr"/>
          <a:lstStyle/>
          <a:p>
            <a:endParaRPr/>
          </a:p>
        </p:txBody>
      </p:sp>
      <p:sp>
        <p:nvSpPr>
          <p:cNvPr id="825" name="Line"/>
          <p:cNvSpPr/>
          <p:nvPr/>
        </p:nvSpPr>
        <p:spPr>
          <a:xfrm flipV="1">
            <a:off x="22014645" y="11154231"/>
            <a:ext cx="2947672" cy="2947672"/>
          </a:xfrm>
          <a:prstGeom prst="line">
            <a:avLst/>
          </a:prstGeom>
          <a:ln w="342900">
            <a:solidFill>
              <a:srgbClr val="FFFFFF"/>
            </a:solidFill>
            <a:miter lim="400000"/>
          </a:ln>
        </p:spPr>
        <p:txBody>
          <a:bodyPr lIns="50800" tIns="50800" rIns="50800" bIns="50800" anchor="ctr"/>
          <a:lstStyle/>
          <a:p>
            <a:endParaRPr/>
          </a:p>
        </p:txBody>
      </p:sp>
      <p:pic>
        <p:nvPicPr>
          <p:cNvPr id="826" name="NWC-LOGO-HORIZONTAL-REVERSE.png" descr="NWC-LOGO-HORIZONTAL-REVERSE.png"/>
          <p:cNvPicPr>
            <a:picLocks noChangeAspect="1"/>
          </p:cNvPicPr>
          <p:nvPr/>
        </p:nvPicPr>
        <p:blipFill>
          <a:blip r:embed="rId3"/>
          <a:stretch>
            <a:fillRect/>
          </a:stretch>
        </p:blipFill>
        <p:spPr>
          <a:xfrm>
            <a:off x="1138134" y="11359031"/>
            <a:ext cx="4145232" cy="1381353"/>
          </a:xfrm>
          <a:prstGeom prst="rect">
            <a:avLst/>
          </a:prstGeom>
          <a:ln w="12700">
            <a:miter lim="400000"/>
          </a:ln>
        </p:spPr>
      </p:pic>
    </p:spTree>
    <p:extLst>
      <p:ext uri="{BB962C8B-B14F-4D97-AF65-F5344CB8AC3E}">
        <p14:creationId xmlns:p14="http://schemas.microsoft.com/office/powerpoint/2010/main" val="12543277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Rectangle"/>
          <p:cNvSpPr/>
          <p:nvPr/>
        </p:nvSpPr>
        <p:spPr>
          <a:xfrm>
            <a:off x="0" y="0"/>
            <a:ext cx="24384001" cy="13716001"/>
          </a:xfrm>
          <a:prstGeom prst="rect">
            <a:avLst/>
          </a:prstGeom>
          <a:solidFill>
            <a:srgbClr val="33006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9" name="Circle"/>
          <p:cNvSpPr/>
          <p:nvPr/>
        </p:nvSpPr>
        <p:spPr>
          <a:xfrm>
            <a:off x="8049890" y="388742"/>
            <a:ext cx="12938515" cy="12938516"/>
          </a:xfrm>
          <a:prstGeom prst="ellipse">
            <a:avLst/>
          </a:prstGeom>
          <a:solidFill>
            <a:srgbClr val="4D2A85"/>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0" name="Systemic, pervasive inequality that is present throughout society, that benefits people with more privilege and harms those with fewer privileges"/>
          <p:cNvSpPr txBox="1"/>
          <p:nvPr/>
        </p:nvSpPr>
        <p:spPr>
          <a:xfrm>
            <a:off x="10926077" y="4590713"/>
            <a:ext cx="8765952"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FFFFFF"/>
                </a:solidFill>
                <a:latin typeface="Avenir Book"/>
                <a:ea typeface="Avenir Book"/>
                <a:cs typeface="Avenir Book"/>
                <a:sym typeface="Avenir Book"/>
              </a:defRPr>
            </a:lvl1pPr>
          </a:lstStyle>
          <a:p>
            <a:r>
              <a:rPr sz="4800"/>
              <a:t>Systemic, pervasive inequality that is present throughout society, that benefits people with more privilege</a:t>
            </a:r>
            <a:r>
              <a:rPr lang="en-US" sz="4800"/>
              <a:t> (dominant group)</a:t>
            </a:r>
            <a:r>
              <a:rPr sz="4800"/>
              <a:t> and harms those with fewer privileges</a:t>
            </a:r>
            <a:r>
              <a:rPr lang="en-US" sz="4800"/>
              <a:t> (target groups).</a:t>
            </a:r>
            <a:endParaRPr sz="4800"/>
          </a:p>
        </p:txBody>
      </p:sp>
      <p:sp>
        <p:nvSpPr>
          <p:cNvPr id="831" name="Circle"/>
          <p:cNvSpPr/>
          <p:nvPr/>
        </p:nvSpPr>
        <p:spPr>
          <a:xfrm>
            <a:off x="3395595" y="3378234"/>
            <a:ext cx="6959532" cy="6959532"/>
          </a:xfrm>
          <a:prstGeom prst="ellipse">
            <a:avLst/>
          </a:prstGeom>
          <a:solidFill>
            <a:srgbClr val="4D2A85"/>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2" name="Oppresion:"/>
          <p:cNvSpPr txBox="1"/>
          <p:nvPr/>
        </p:nvSpPr>
        <p:spPr>
          <a:xfrm>
            <a:off x="3286088" y="6345038"/>
            <a:ext cx="734323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9000" baseline="853">
                <a:solidFill>
                  <a:srgbClr val="FFFFFF"/>
                </a:solidFill>
                <a:latin typeface="Aharoni Bold"/>
                <a:ea typeface="Aharoni Bold"/>
                <a:cs typeface="Aharoni Bold"/>
                <a:sym typeface="Aharoni Bold"/>
              </a:defRPr>
            </a:lvl1pPr>
          </a:lstStyle>
          <a:p>
            <a:pPr algn="ctr"/>
            <a:r>
              <a:rPr>
                <a:latin typeface="Aharoni"/>
              </a:rPr>
              <a:t>Oppres</a:t>
            </a:r>
            <a:r>
              <a:rPr lang="en-US">
                <a:latin typeface="Aharoni"/>
              </a:rPr>
              <a:t>s</a:t>
            </a:r>
            <a:r>
              <a:rPr>
                <a:latin typeface="Aharoni"/>
              </a:rPr>
              <a:t>ion:</a:t>
            </a:r>
            <a:endParaRPr lang="en-US">
              <a:latin typeface="Aharoni"/>
            </a:endParaRPr>
          </a:p>
        </p:txBody>
      </p:sp>
      <p:sp>
        <p:nvSpPr>
          <p:cNvPr id="833" name="Line"/>
          <p:cNvSpPr/>
          <p:nvPr/>
        </p:nvSpPr>
        <p:spPr>
          <a:xfrm flipV="1">
            <a:off x="-220255" y="-116225"/>
            <a:ext cx="2947672" cy="2947672"/>
          </a:xfrm>
          <a:prstGeom prst="line">
            <a:avLst/>
          </a:prstGeom>
          <a:ln w="342900">
            <a:solidFill>
              <a:srgbClr val="FFFFFF"/>
            </a:solidFill>
            <a:miter lim="400000"/>
          </a:ln>
        </p:spPr>
        <p:txBody>
          <a:bodyPr lIns="50800" tIns="50800" rIns="50800" bIns="50800" anchor="ctr"/>
          <a:lstStyle/>
          <a:p>
            <a:endParaRPr/>
          </a:p>
        </p:txBody>
      </p:sp>
      <p:sp>
        <p:nvSpPr>
          <p:cNvPr id="834" name="Line"/>
          <p:cNvSpPr/>
          <p:nvPr/>
        </p:nvSpPr>
        <p:spPr>
          <a:xfrm flipV="1">
            <a:off x="22014645" y="11154231"/>
            <a:ext cx="2947672" cy="2947672"/>
          </a:xfrm>
          <a:prstGeom prst="line">
            <a:avLst/>
          </a:prstGeom>
          <a:ln w="342900">
            <a:solidFill>
              <a:srgbClr val="FFFFFF"/>
            </a:solidFill>
            <a:miter lim="400000"/>
          </a:ln>
        </p:spPr>
        <p:txBody>
          <a:bodyPr lIns="50800" tIns="50800" rIns="50800" bIns="50800" anchor="ctr"/>
          <a:lstStyle/>
          <a:p>
            <a:endParaRPr/>
          </a:p>
        </p:txBody>
      </p:sp>
      <p:pic>
        <p:nvPicPr>
          <p:cNvPr id="835" name="NWC-LOGO-HORIZONTAL-REVERSE.png" descr="NWC-LOGO-HORIZONTAL-REVERSE.png"/>
          <p:cNvPicPr>
            <a:picLocks noChangeAspect="1"/>
          </p:cNvPicPr>
          <p:nvPr/>
        </p:nvPicPr>
        <p:blipFill>
          <a:blip r:embed="rId3"/>
          <a:stretch>
            <a:fillRect/>
          </a:stretch>
        </p:blipFill>
        <p:spPr>
          <a:xfrm>
            <a:off x="1138134" y="11359031"/>
            <a:ext cx="4145232" cy="1381353"/>
          </a:xfrm>
          <a:prstGeom prst="rect">
            <a:avLst/>
          </a:prstGeom>
          <a:ln w="12700">
            <a:miter lim="400000"/>
          </a:ln>
        </p:spPr>
      </p:pic>
    </p:spTree>
    <p:extLst>
      <p:ext uri="{BB962C8B-B14F-4D97-AF65-F5344CB8AC3E}">
        <p14:creationId xmlns:p14="http://schemas.microsoft.com/office/powerpoint/2010/main" val="1949258081"/>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Rectangle"/>
          <p:cNvSpPr/>
          <p:nvPr/>
        </p:nvSpPr>
        <p:spPr>
          <a:xfrm>
            <a:off x="0" y="0"/>
            <a:ext cx="24384001" cy="13716001"/>
          </a:xfrm>
          <a:prstGeom prst="rect">
            <a:avLst/>
          </a:prstGeom>
          <a:solidFill>
            <a:srgbClr val="8182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8" name="Circle"/>
          <p:cNvSpPr/>
          <p:nvPr/>
        </p:nvSpPr>
        <p:spPr>
          <a:xfrm>
            <a:off x="8049890" y="388742"/>
            <a:ext cx="12938515" cy="12938516"/>
          </a:xfrm>
          <a:prstGeom prst="ellipse">
            <a:avLst/>
          </a:prstGeom>
          <a:solidFill>
            <a:srgbClr val="C0C0C0"/>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9" name="A member of a group that is the primary target of a system of oppression.…"/>
          <p:cNvSpPr txBox="1"/>
          <p:nvPr/>
        </p:nvSpPr>
        <p:spPr>
          <a:xfrm>
            <a:off x="10657560" y="4590713"/>
            <a:ext cx="9347214"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a:solidFill>
                  <a:srgbClr val="FFFFFF"/>
                </a:solidFill>
                <a:latin typeface="Avenir Book"/>
                <a:ea typeface="Avenir Book"/>
                <a:cs typeface="Avenir Book"/>
                <a:sym typeface="Avenir Book"/>
              </a:defRPr>
            </a:pPr>
            <a:r>
              <a:rPr sz="4800">
                <a:solidFill>
                  <a:srgbClr val="660066"/>
                </a:solidFill>
              </a:rPr>
              <a:t>A member of a group that is the primary target of a system of oppression. </a:t>
            </a:r>
          </a:p>
          <a:p>
            <a:pPr>
              <a:defRPr sz="4000">
                <a:solidFill>
                  <a:srgbClr val="FFFFFF"/>
                </a:solidFill>
                <a:latin typeface="Avenir Book"/>
                <a:ea typeface="Avenir Book"/>
                <a:cs typeface="Avenir Book"/>
                <a:sym typeface="Avenir Book"/>
              </a:defRPr>
            </a:pPr>
            <a:endParaRPr sz="4800">
              <a:solidFill>
                <a:srgbClr val="660066"/>
              </a:solidFill>
            </a:endParaRPr>
          </a:p>
          <a:p>
            <a:pPr>
              <a:defRPr sz="4000">
                <a:solidFill>
                  <a:srgbClr val="FFFFFF"/>
                </a:solidFill>
                <a:latin typeface="Avenir Book"/>
                <a:ea typeface="Avenir Book"/>
                <a:cs typeface="Avenir Book"/>
                <a:sym typeface="Avenir Book"/>
              </a:defRPr>
            </a:pPr>
            <a:r>
              <a:rPr sz="4800">
                <a:solidFill>
                  <a:srgbClr val="660066"/>
                </a:solidFill>
              </a:rPr>
              <a:t>Being a marginalized person takes no action - it is an identity</a:t>
            </a:r>
            <a:r>
              <a:rPr lang="en-US" sz="4800">
                <a:solidFill>
                  <a:srgbClr val="660066"/>
                </a:solidFill>
              </a:rPr>
              <a:t>.</a:t>
            </a:r>
            <a:endParaRPr sz="4800">
              <a:solidFill>
                <a:srgbClr val="660066"/>
              </a:solidFill>
              <a:latin typeface="Arial"/>
              <a:ea typeface="Arial"/>
              <a:cs typeface="Arial"/>
              <a:sym typeface="Arial"/>
            </a:endParaRPr>
          </a:p>
        </p:txBody>
      </p:sp>
      <p:sp>
        <p:nvSpPr>
          <p:cNvPr id="840" name="Circle"/>
          <p:cNvSpPr/>
          <p:nvPr/>
        </p:nvSpPr>
        <p:spPr>
          <a:xfrm>
            <a:off x="3395595" y="3378234"/>
            <a:ext cx="6959532" cy="6959532"/>
          </a:xfrm>
          <a:prstGeom prst="ellipse">
            <a:avLst/>
          </a:prstGeom>
          <a:solidFill>
            <a:srgbClr val="C0C0C0"/>
          </a:solidFill>
          <a:ln w="190500">
            <a:solidFill>
              <a:srgbClr val="FFFFF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41" name="Marginalized Person:"/>
          <p:cNvSpPr txBox="1"/>
          <p:nvPr/>
        </p:nvSpPr>
        <p:spPr>
          <a:xfrm>
            <a:off x="3203742" y="6330014"/>
            <a:ext cx="7343237" cy="1682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7700" baseline="997">
                <a:solidFill>
                  <a:srgbClr val="FFFFFF"/>
                </a:solidFill>
                <a:latin typeface="Aharoni Bold"/>
                <a:ea typeface="Aharoni Bold"/>
                <a:cs typeface="Aharoni Bold"/>
                <a:sym typeface="Aharoni Bold"/>
              </a:defRPr>
            </a:lvl1pPr>
          </a:lstStyle>
          <a:p>
            <a:pPr algn="ctr"/>
            <a:r>
              <a:rPr>
                <a:solidFill>
                  <a:srgbClr val="660066"/>
                </a:solidFill>
                <a:latin typeface="Aharoni"/>
              </a:rPr>
              <a:t>Marginalized</a:t>
            </a:r>
            <a:endParaRPr lang="en-US">
              <a:solidFill>
                <a:srgbClr val="660066"/>
              </a:solidFill>
              <a:latin typeface="Aharoni"/>
            </a:endParaRPr>
          </a:p>
          <a:p>
            <a:pPr algn="ctr"/>
            <a:r>
              <a:rPr>
                <a:solidFill>
                  <a:srgbClr val="660066"/>
                </a:solidFill>
                <a:latin typeface="Aharoni"/>
              </a:rPr>
              <a:t>Person:</a:t>
            </a:r>
            <a:endParaRPr lang="en-US">
              <a:solidFill>
                <a:srgbClr val="660066"/>
              </a:solidFill>
              <a:latin typeface="Aharoni"/>
            </a:endParaRPr>
          </a:p>
        </p:txBody>
      </p:sp>
      <p:sp>
        <p:nvSpPr>
          <p:cNvPr id="842" name="Line"/>
          <p:cNvSpPr/>
          <p:nvPr/>
        </p:nvSpPr>
        <p:spPr>
          <a:xfrm flipV="1">
            <a:off x="-220255" y="-116225"/>
            <a:ext cx="2947672" cy="2947672"/>
          </a:xfrm>
          <a:prstGeom prst="line">
            <a:avLst/>
          </a:prstGeom>
          <a:ln w="342900">
            <a:solidFill>
              <a:srgbClr val="FFFFFF"/>
            </a:solidFill>
            <a:miter lim="400000"/>
          </a:ln>
        </p:spPr>
        <p:txBody>
          <a:bodyPr lIns="50800" tIns="50800" rIns="50800" bIns="50800" anchor="ctr"/>
          <a:lstStyle/>
          <a:p>
            <a:endParaRPr/>
          </a:p>
        </p:txBody>
      </p:sp>
      <p:sp>
        <p:nvSpPr>
          <p:cNvPr id="843" name="Line"/>
          <p:cNvSpPr/>
          <p:nvPr/>
        </p:nvSpPr>
        <p:spPr>
          <a:xfrm flipV="1">
            <a:off x="22014645" y="11154231"/>
            <a:ext cx="2947672" cy="2947672"/>
          </a:xfrm>
          <a:prstGeom prst="line">
            <a:avLst/>
          </a:prstGeom>
          <a:ln w="342900">
            <a:solidFill>
              <a:srgbClr val="FFFFFF"/>
            </a:solidFill>
            <a:miter lim="400000"/>
          </a:ln>
        </p:spPr>
        <p:txBody>
          <a:bodyPr lIns="50800" tIns="50800" rIns="50800" bIns="50800" anchor="ctr"/>
          <a:lstStyle/>
          <a:p>
            <a:endParaRPr/>
          </a:p>
        </p:txBody>
      </p:sp>
      <p:pic>
        <p:nvPicPr>
          <p:cNvPr id="844" name="NWC-LOGO-HORIZONTAL-REVERSE.png" descr="NWC-LOGO-HORIZONTAL-REVERSE.png"/>
          <p:cNvPicPr>
            <a:picLocks noChangeAspect="1"/>
          </p:cNvPicPr>
          <p:nvPr/>
        </p:nvPicPr>
        <p:blipFill>
          <a:blip r:embed="rId3"/>
          <a:stretch>
            <a:fillRect/>
          </a:stretch>
        </p:blipFill>
        <p:spPr>
          <a:xfrm>
            <a:off x="1138134" y="11359031"/>
            <a:ext cx="4145232" cy="1381353"/>
          </a:xfrm>
          <a:prstGeom prst="rect">
            <a:avLst/>
          </a:prstGeom>
          <a:ln w="12700">
            <a:miter lim="400000"/>
          </a:ln>
        </p:spPr>
      </p:pic>
    </p:spTree>
    <p:extLst>
      <p:ext uri="{BB962C8B-B14F-4D97-AF65-F5344CB8AC3E}">
        <p14:creationId xmlns:p14="http://schemas.microsoft.com/office/powerpoint/2010/main" val="1595748480"/>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 name="pexels-steve-johnson-1774986.jpg" descr="pexels-steve-johnson-1774986.jpg"/>
          <p:cNvPicPr>
            <a:picLocks noChangeAspect="1"/>
          </p:cNvPicPr>
          <p:nvPr/>
        </p:nvPicPr>
        <p:blipFill>
          <a:blip r:embed="rId2"/>
          <a:stretch>
            <a:fillRect/>
          </a:stretch>
        </p:blipFill>
        <p:spPr>
          <a:xfrm>
            <a:off x="5453084" y="-1"/>
            <a:ext cx="19000412" cy="13716001"/>
          </a:xfrm>
          <a:prstGeom prst="rect">
            <a:avLst/>
          </a:prstGeom>
          <a:ln w="12700">
            <a:miter lim="400000"/>
          </a:ln>
        </p:spPr>
      </p:pic>
      <p:sp>
        <p:nvSpPr>
          <p:cNvPr id="886" name="Rectangle"/>
          <p:cNvSpPr/>
          <p:nvPr/>
        </p:nvSpPr>
        <p:spPr>
          <a:xfrm>
            <a:off x="8252300" y="-64805"/>
            <a:ext cx="16276177" cy="13845610"/>
          </a:xfrm>
          <a:prstGeom prst="rect">
            <a:avLst/>
          </a:prstGeom>
          <a:solidFill>
            <a:srgbClr val="81828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7" name="Rectangle"/>
          <p:cNvSpPr/>
          <p:nvPr/>
        </p:nvSpPr>
        <p:spPr>
          <a:xfrm>
            <a:off x="-1" y="0"/>
            <a:ext cx="8273852" cy="13716001"/>
          </a:xfrm>
          <a:prstGeom prst="rect">
            <a:avLst/>
          </a:prstGeom>
          <a:solidFill>
            <a:srgbClr val="EBEB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890" name="Group"/>
          <p:cNvGrpSpPr/>
          <p:nvPr/>
        </p:nvGrpSpPr>
        <p:grpSpPr>
          <a:xfrm>
            <a:off x="-2988349" y="-374377"/>
            <a:ext cx="15339851" cy="13187377"/>
            <a:chOff x="0" y="0"/>
            <a:chExt cx="15339849" cy="13187376"/>
          </a:xfrm>
        </p:grpSpPr>
        <p:pic>
          <p:nvPicPr>
            <p:cNvPr id="888" name="noun_Holding Sign_14974 (1).png" descr="noun_Holding Sign_14974 (1).png"/>
            <p:cNvPicPr>
              <a:picLocks noChangeAspect="1"/>
            </p:cNvPicPr>
            <p:nvPr/>
          </p:nvPicPr>
          <p:blipFill>
            <a:blip r:embed="rId3"/>
            <a:srcRect l="26266" t="29841" r="21168" b="24969"/>
            <a:stretch>
              <a:fillRect/>
            </a:stretch>
          </p:blipFill>
          <p:spPr>
            <a:xfrm>
              <a:off x="-1" y="-1"/>
              <a:ext cx="15339852" cy="13187377"/>
            </a:xfrm>
            <a:prstGeom prst="rect">
              <a:avLst/>
            </a:prstGeom>
            <a:ln w="12700" cap="flat">
              <a:noFill/>
              <a:miter lim="400000"/>
            </a:ln>
            <a:effectLst/>
          </p:spPr>
        </p:pic>
        <p:sp>
          <p:nvSpPr>
            <p:cNvPr id="889" name="Basics of…"/>
            <p:cNvSpPr txBox="1"/>
            <p:nvPr/>
          </p:nvSpPr>
          <p:spPr>
            <a:xfrm rot="480000">
              <a:off x="7770310" y="2290404"/>
              <a:ext cx="6595675" cy="28886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defRPr sz="9000" baseline="853">
                  <a:solidFill>
                    <a:srgbClr val="FFFFFF"/>
                  </a:solidFill>
                  <a:latin typeface="Aharoni Bold"/>
                  <a:ea typeface="Aharoni Bold"/>
                  <a:cs typeface="Aharoni Bold"/>
                  <a:sym typeface="Aharoni Bold"/>
                </a:defRPr>
              </a:pPr>
              <a:r>
                <a:rPr>
                  <a:latin typeface="Aharoni"/>
                </a:rPr>
                <a:t>Basics of</a:t>
              </a:r>
              <a:endParaRPr lang="en-US">
                <a:latin typeface="Aharoni"/>
              </a:endParaRPr>
            </a:p>
            <a:p>
              <a:pPr algn="ctr" defTabSz="457200">
                <a:defRPr sz="9000" baseline="853">
                  <a:solidFill>
                    <a:srgbClr val="FFFFFF"/>
                  </a:solidFill>
                  <a:latin typeface="Aharoni Bold"/>
                  <a:ea typeface="Aharoni Bold"/>
                  <a:cs typeface="Aharoni Bold"/>
                  <a:sym typeface="Aharoni Bold"/>
                </a:defRPr>
              </a:pPr>
              <a:r>
                <a:rPr>
                  <a:latin typeface="Aharoni"/>
                </a:rPr>
                <a:t>Ally Skills</a:t>
              </a:r>
            </a:p>
          </p:txBody>
        </p:sp>
      </p:grpSp>
      <p:sp>
        <p:nvSpPr>
          <p:cNvPr id="891" name="Rounded Rectangle"/>
          <p:cNvSpPr/>
          <p:nvPr/>
        </p:nvSpPr>
        <p:spPr>
          <a:xfrm>
            <a:off x="-764706" y="11415339"/>
            <a:ext cx="4782344" cy="2453062"/>
          </a:xfrm>
          <a:prstGeom prst="roundRect">
            <a:avLst>
              <a:gd name="adj" fmla="val 7766"/>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892" name="NWC-LOGO-HORIZONTAL-REVERSE.png" descr="NWC-LOGO-HORIZONTAL-REVERSE.png"/>
          <p:cNvPicPr>
            <a:picLocks noChangeAspect="1"/>
          </p:cNvPicPr>
          <p:nvPr/>
        </p:nvPicPr>
        <p:blipFill>
          <a:blip r:embed="rId4"/>
          <a:stretch>
            <a:fillRect/>
          </a:stretch>
        </p:blipFill>
        <p:spPr>
          <a:xfrm>
            <a:off x="19664755" y="11656793"/>
            <a:ext cx="4145232" cy="1381353"/>
          </a:xfrm>
          <a:prstGeom prst="rect">
            <a:avLst/>
          </a:prstGeom>
          <a:ln w="12700">
            <a:miter lim="400000"/>
          </a:ln>
        </p:spPr>
      </p:pic>
      <p:sp>
        <p:nvSpPr>
          <p:cNvPr id="11" name="Pick your battles (but remember silence is a message too)…">
            <a:extLst>
              <a:ext uri="{FF2B5EF4-FFF2-40B4-BE49-F238E27FC236}">
                <a16:creationId xmlns:a16="http://schemas.microsoft.com/office/drawing/2014/main" id="{59F5F5E4-A676-487C-9F05-9157C4E32455}"/>
              </a:ext>
            </a:extLst>
          </p:cNvPr>
          <p:cNvSpPr txBox="1"/>
          <p:nvPr/>
        </p:nvSpPr>
        <p:spPr>
          <a:xfrm>
            <a:off x="11883476" y="3675163"/>
            <a:ext cx="12329275" cy="6919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08000" indent="-508000" algn="l">
              <a:spcBef>
                <a:spcPts val="1400"/>
              </a:spcBef>
              <a:buSzPct val="123000"/>
              <a:buChar char="•"/>
              <a:defRPr sz="4000">
                <a:solidFill>
                  <a:srgbClr val="FFFFFF"/>
                </a:solidFill>
                <a:latin typeface="Avenir Book"/>
                <a:ea typeface="Avenir Book"/>
                <a:cs typeface="Avenir Book"/>
                <a:sym typeface="Avenir Book"/>
              </a:defRPr>
            </a:pPr>
            <a:r>
              <a:rPr lang="en-US" sz="5100"/>
              <a:t>Examine and challenge one’s own prejudices, stereotypes and assumptions</a:t>
            </a:r>
            <a:endParaRPr lang="en-US" sz="5100">
              <a:latin typeface="Arial"/>
              <a:ea typeface="Arial"/>
              <a:cs typeface="Arial"/>
            </a:endParaRPr>
          </a:p>
          <a:p>
            <a:pPr marL="508000" indent="-508000" algn="l">
              <a:spcBef>
                <a:spcPts val="1400"/>
              </a:spcBef>
              <a:buSzPct val="123000"/>
              <a:buChar char="•"/>
              <a:defRPr sz="4000">
                <a:solidFill>
                  <a:srgbClr val="FFFFFF"/>
                </a:solidFill>
                <a:latin typeface="Avenir Book"/>
                <a:ea typeface="Avenir Book"/>
                <a:cs typeface="Avenir Book"/>
                <a:sym typeface="Avenir Book"/>
              </a:defRPr>
            </a:pPr>
            <a:r>
              <a:rPr lang="en-US" sz="5100"/>
              <a:t>Act collaboratively</a:t>
            </a:r>
            <a:r>
              <a:rPr sz="5100"/>
              <a:t> </a:t>
            </a:r>
            <a:r>
              <a:rPr lang="en-US" sz="5100"/>
              <a:t>with members of </a:t>
            </a:r>
            <a:r>
              <a:rPr sz="5100"/>
              <a:t>marginalized groups </a:t>
            </a:r>
            <a:r>
              <a:rPr lang="en-US" sz="5100"/>
              <a:t>to dismantle oppression</a:t>
            </a:r>
            <a:endParaRPr sz="5100">
              <a:latin typeface="Arial"/>
              <a:ea typeface="Arial"/>
              <a:cs typeface="Arial"/>
            </a:endParaRPr>
          </a:p>
          <a:p>
            <a:pPr marL="508000" indent="-508000" algn="l">
              <a:spcBef>
                <a:spcPts val="1400"/>
              </a:spcBef>
              <a:buSzPct val="123000"/>
              <a:buChar char="•"/>
              <a:defRPr sz="4000">
                <a:solidFill>
                  <a:srgbClr val="FFFFFF"/>
                </a:solidFill>
                <a:latin typeface="Avenir Book"/>
                <a:ea typeface="Avenir Book"/>
                <a:cs typeface="Avenir Book"/>
                <a:sym typeface="Avenir Book"/>
              </a:defRPr>
            </a:pPr>
            <a:r>
              <a:rPr lang="en-US" sz="5100"/>
              <a:t>Learn and practice the skills of challenging oppressive remarks, behaviors, policies and institutional structures</a:t>
            </a:r>
            <a:endParaRPr sz="5100">
              <a:latin typeface="Arial"/>
              <a:ea typeface="Arial"/>
              <a:cs typeface="Arial"/>
            </a:endParaRPr>
          </a:p>
          <a:p>
            <a:pPr marL="508000" indent="-508000" algn="l">
              <a:spcBef>
                <a:spcPts val="1400"/>
              </a:spcBef>
              <a:buSzPct val="123000"/>
              <a:buChar char="•"/>
              <a:defRPr sz="4000">
                <a:solidFill>
                  <a:srgbClr val="FFFFFF"/>
                </a:solidFill>
                <a:latin typeface="Avenir Book"/>
                <a:ea typeface="Avenir Book"/>
                <a:cs typeface="Avenir Book"/>
                <a:sym typeface="Avenir Book"/>
              </a:defRPr>
            </a:pPr>
            <a:r>
              <a:rPr sz="5100"/>
              <a:t>Create psychological safety</a:t>
            </a:r>
          </a:p>
        </p:txBody>
      </p:sp>
    </p:spTree>
    <p:extLst>
      <p:ext uri="{BB962C8B-B14F-4D97-AF65-F5344CB8AC3E}">
        <p14:creationId xmlns:p14="http://schemas.microsoft.com/office/powerpoint/2010/main" val="3421130113"/>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902" name="Rectangle"/>
          <p:cNvSpPr/>
          <p:nvPr/>
        </p:nvSpPr>
        <p:spPr>
          <a:xfrm>
            <a:off x="-41803" y="-100531"/>
            <a:ext cx="24467606" cy="2618966"/>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3" name="Courageous Conversations Require"/>
          <p:cNvSpPr txBox="1"/>
          <p:nvPr/>
        </p:nvSpPr>
        <p:spPr>
          <a:xfrm>
            <a:off x="826859" y="948392"/>
            <a:ext cx="17257354"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spAutoFit/>
          </a:bodyPr>
          <a:lstStyle/>
          <a:p>
            <a:pPr defTabSz="2438337">
              <a:defRPr sz="8000" baseline="9999">
                <a:solidFill>
                  <a:srgbClr val="FFFFFF"/>
                </a:solidFill>
                <a:latin typeface="Aharoni Bold"/>
                <a:ea typeface="Aharoni Bold"/>
                <a:cs typeface="Aharoni Bold"/>
                <a:sym typeface="Aharoni Bold"/>
              </a:defRPr>
            </a:pPr>
            <a:r>
              <a:rPr sz="9600">
                <a:latin typeface="Aharoni"/>
              </a:rPr>
              <a:t>Oppressive Behaviors </a:t>
            </a:r>
            <a:r>
              <a:rPr>
                <a:latin typeface="Aharoni"/>
              </a:rPr>
              <a:t>  </a:t>
            </a:r>
            <a:r>
              <a:rPr lang="en-US">
                <a:latin typeface="Aharoni"/>
              </a:rPr>
              <a:t> </a:t>
            </a:r>
            <a:endParaRPr lang="en-US">
              <a:solidFill>
                <a:srgbClr val="000000"/>
              </a:solidFill>
              <a:latin typeface="Aharoni"/>
            </a:endParaRPr>
          </a:p>
        </p:txBody>
      </p:sp>
      <p:pic>
        <p:nvPicPr>
          <p:cNvPr id="904"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
        <p:nvSpPr>
          <p:cNvPr id="905" name="Choose courage over comfort – lean into your vulnerability…"/>
          <p:cNvSpPr txBox="1"/>
          <p:nvPr/>
        </p:nvSpPr>
        <p:spPr>
          <a:xfrm>
            <a:off x="1445170" y="3752848"/>
            <a:ext cx="17678840" cy="91076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Personal insults</a:t>
            </a:r>
            <a:r>
              <a:rPr sz="5400">
                <a:solidFill>
                  <a:srgbClr val="000000">
                    <a:alpha val="84705"/>
                  </a:srgbClr>
                </a:solidFill>
              </a:rPr>
              <a:t> </a:t>
            </a:r>
            <a:endParaRPr sz="54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Inappropriate jokes or comments</a:t>
            </a:r>
            <a:r>
              <a:rPr sz="5400">
                <a:solidFill>
                  <a:srgbClr val="000000">
                    <a:alpha val="84705"/>
                  </a:srgbClr>
                </a:solidFill>
              </a:rPr>
              <a:t> </a:t>
            </a:r>
            <a:endParaRPr sz="54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Rude interruptions</a:t>
            </a:r>
            <a:r>
              <a:rPr sz="5400">
                <a:solidFill>
                  <a:srgbClr val="000000">
                    <a:alpha val="84705"/>
                  </a:srgbClr>
                </a:solidFill>
              </a:rPr>
              <a:t> </a:t>
            </a:r>
            <a:endParaRPr sz="54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Treating people as invisible </a:t>
            </a:r>
            <a:r>
              <a:rPr sz="5400">
                <a:solidFill>
                  <a:srgbClr val="000000">
                    <a:alpha val="84705"/>
                  </a:srgbClr>
                </a:solidFill>
              </a:rPr>
              <a:t> </a:t>
            </a:r>
            <a:endParaRPr sz="54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Gender, generational and/or cultural stereotyping</a:t>
            </a:r>
            <a:r>
              <a:rPr sz="5400">
                <a:solidFill>
                  <a:srgbClr val="000000">
                    <a:alpha val="84705"/>
                  </a:srgbClr>
                </a:solidFill>
              </a:rPr>
              <a:t> </a:t>
            </a:r>
            <a:endParaRPr sz="5400">
              <a:solidFill>
                <a:srgbClr val="000000">
                  <a:alpha val="84705"/>
                </a:srgbClr>
              </a:solidFill>
              <a:latin typeface="Arial"/>
              <a:ea typeface="Arial"/>
              <a:cs typeface="Arial"/>
              <a:sym typeface="Aria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Insensitivity towards disabilities, and/or mental/physical conditions</a:t>
            </a:r>
            <a:endParaRPr sz="5400">
              <a:solidFill>
                <a:srgbClr val="000000">
                  <a:alpha val="84705"/>
                </a:srgbClr>
              </a:solidFil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Disrespect</a:t>
            </a:r>
            <a:endParaRPr sz="5400">
              <a:solidFill>
                <a:srgbClr val="000000">
                  <a:alpha val="84705"/>
                </a:srgbClr>
              </a:solidFill>
            </a:endParaRP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5400"/>
              <a:t>Lack of empathy </a:t>
            </a:r>
            <a:r>
              <a:rPr sz="5400">
                <a:solidFill>
                  <a:srgbClr val="000000">
                    <a:alpha val="84705"/>
                  </a:srgbClr>
                </a:solidFill>
              </a:rPr>
              <a:t> </a:t>
            </a:r>
          </a:p>
        </p:txBody>
      </p:sp>
    </p:spTree>
    <p:extLst>
      <p:ext uri="{BB962C8B-B14F-4D97-AF65-F5344CB8AC3E}">
        <p14:creationId xmlns:p14="http://schemas.microsoft.com/office/powerpoint/2010/main" val="141756716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908" name="Rectangle"/>
          <p:cNvSpPr/>
          <p:nvPr/>
        </p:nvSpPr>
        <p:spPr>
          <a:xfrm>
            <a:off x="-41803" y="-100531"/>
            <a:ext cx="24467606" cy="2618966"/>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9" name="Courageous Conversations Require"/>
          <p:cNvSpPr txBox="1"/>
          <p:nvPr/>
        </p:nvSpPr>
        <p:spPr>
          <a:xfrm>
            <a:off x="826858" y="948392"/>
            <a:ext cx="18297151"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lvl1pPr algn="l" defTabSz="2438337">
              <a:defRPr sz="8000" baseline="9999">
                <a:solidFill>
                  <a:srgbClr val="FFFFFF"/>
                </a:solidFill>
                <a:latin typeface="Aharoni Bold"/>
                <a:ea typeface="Aharoni Bold"/>
                <a:cs typeface="Aharoni Bold"/>
                <a:sym typeface="Aharoni Bold"/>
              </a:defRPr>
            </a:lvl1pPr>
          </a:lstStyle>
          <a:p>
            <a:r>
              <a:rPr sz="9600">
                <a:latin typeface="Aharoni"/>
              </a:rPr>
              <a:t>Skills Training to Handle Oppressive Comments</a:t>
            </a:r>
            <a:endParaRPr lang="en-US" sz="9600">
              <a:latin typeface="Aharoni"/>
            </a:endParaRPr>
          </a:p>
        </p:txBody>
      </p:sp>
      <p:pic>
        <p:nvPicPr>
          <p:cNvPr id="910"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
        <p:nvSpPr>
          <p:cNvPr id="911" name="Choose courage over comfort – lean into your vulnerability…"/>
          <p:cNvSpPr txBox="1"/>
          <p:nvPr/>
        </p:nvSpPr>
        <p:spPr>
          <a:xfrm>
            <a:off x="1454134" y="3534311"/>
            <a:ext cx="20110466" cy="87305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7200"/>
              <a:t>Underneath an oppressive slur or remark is a hurt </a:t>
            </a:r>
          </a:p>
          <a:p>
            <a:pPr marL="508000" indent="-508000" algn="l" defTabSz="2438337">
              <a:spcBef>
                <a:spcPts val="1700"/>
              </a:spcBef>
              <a:buSzPct val="80000"/>
              <a:buChar char="•"/>
              <a:defRPr sz="4000">
                <a:solidFill>
                  <a:srgbClr val="818285"/>
                </a:solidFill>
                <a:latin typeface="Avenir Book"/>
                <a:ea typeface="Avenir Book"/>
                <a:cs typeface="Avenir Book"/>
                <a:sym typeface="Avenir Book"/>
              </a:defRPr>
            </a:pPr>
            <a:r>
              <a:rPr sz="7200"/>
              <a:t>A culturally competent leader can: </a:t>
            </a:r>
          </a:p>
          <a:p>
            <a:pPr marL="1600200" lvl="2"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7200"/>
              <a:t>Respond effectively to oppressive comments to increase likelihood for behavioral change </a:t>
            </a:r>
          </a:p>
          <a:p>
            <a:pPr marL="1600200" lvl="2"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7200"/>
              <a:t>Actively listen without, blaming, shaming, or judging </a:t>
            </a:r>
          </a:p>
          <a:p>
            <a:pPr marL="1600200" lvl="2"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7200"/>
              <a:t>Give and receive feedback non-defensively</a:t>
            </a:r>
          </a:p>
        </p:txBody>
      </p:sp>
    </p:spTree>
    <p:extLst>
      <p:ext uri="{BB962C8B-B14F-4D97-AF65-F5344CB8AC3E}">
        <p14:creationId xmlns:p14="http://schemas.microsoft.com/office/powerpoint/2010/main" val="3857305063"/>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Line"/>
          <p:cNvSpPr/>
          <p:nvPr/>
        </p:nvSpPr>
        <p:spPr>
          <a:xfrm>
            <a:off x="-2" y="2610934"/>
            <a:ext cx="24384004" cy="1"/>
          </a:xfrm>
          <a:prstGeom prst="line">
            <a:avLst/>
          </a:prstGeom>
          <a:ln w="254000">
            <a:solidFill>
              <a:srgbClr val="C0C0C0"/>
            </a:solidFill>
            <a:miter lim="400000"/>
          </a:ln>
        </p:spPr>
        <p:txBody>
          <a:bodyPr lIns="45718" tIns="45718" rIns="45718" bIns="45718"/>
          <a:lstStyle/>
          <a:p>
            <a:pPr defTabSz="2438337"/>
            <a:endParaRPr/>
          </a:p>
        </p:txBody>
      </p:sp>
      <p:sp>
        <p:nvSpPr>
          <p:cNvPr id="908" name="Rectangle"/>
          <p:cNvSpPr/>
          <p:nvPr/>
        </p:nvSpPr>
        <p:spPr>
          <a:xfrm>
            <a:off x="-41803" y="-100531"/>
            <a:ext cx="24467606" cy="2618966"/>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09" name="Courageous Conversations Require"/>
          <p:cNvSpPr txBox="1"/>
          <p:nvPr/>
        </p:nvSpPr>
        <p:spPr>
          <a:xfrm>
            <a:off x="826858" y="948392"/>
            <a:ext cx="18297151" cy="10874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lvl1pPr algn="l" defTabSz="2438337">
              <a:defRPr sz="8000" baseline="9999">
                <a:solidFill>
                  <a:srgbClr val="FFFFFF"/>
                </a:solidFill>
                <a:latin typeface="Aharoni Bold"/>
                <a:ea typeface="Aharoni Bold"/>
                <a:cs typeface="Aharoni Bold"/>
                <a:sym typeface="Aharoni Bold"/>
              </a:defRPr>
            </a:lvl1pPr>
          </a:lstStyle>
          <a:p>
            <a:r>
              <a:rPr sz="9600">
                <a:latin typeface="Aharoni"/>
              </a:rPr>
              <a:t>Skills Training to Handle Oppressive Comments</a:t>
            </a:r>
            <a:endParaRPr lang="en-US" sz="9600">
              <a:latin typeface="Aharoni"/>
            </a:endParaRPr>
          </a:p>
        </p:txBody>
      </p:sp>
      <p:pic>
        <p:nvPicPr>
          <p:cNvPr id="910" name="NWC-LOGO-HORIZONTAL-REVERSE.png" descr="NWC-LOGO-HORIZONTAL-REVERSE.png"/>
          <p:cNvPicPr>
            <a:picLocks noChangeAspect="1"/>
          </p:cNvPicPr>
          <p:nvPr/>
        </p:nvPicPr>
        <p:blipFill>
          <a:blip r:embed="rId2"/>
          <a:stretch>
            <a:fillRect/>
          </a:stretch>
        </p:blipFill>
        <p:spPr>
          <a:xfrm>
            <a:off x="20314051" y="903019"/>
            <a:ext cx="3568516" cy="1189169"/>
          </a:xfrm>
          <a:prstGeom prst="rect">
            <a:avLst/>
          </a:prstGeom>
          <a:ln w="12700">
            <a:miter lim="400000"/>
          </a:ln>
        </p:spPr>
      </p:pic>
      <p:sp>
        <p:nvSpPr>
          <p:cNvPr id="911" name="Choose courage over comfort – lean into your vulnerability…"/>
          <p:cNvSpPr txBox="1"/>
          <p:nvPr/>
        </p:nvSpPr>
        <p:spPr>
          <a:xfrm>
            <a:off x="664145" y="3084792"/>
            <a:ext cx="23055709" cy="94513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4800"/>
              <a:t>Tell me more </a:t>
            </a:r>
            <a:endParaRPr lang="en-US" sz="4800"/>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4800"/>
              <a:t>Help me to understand your perspective  </a:t>
            </a:r>
            <a:endParaRPr lang="en-US" sz="4800"/>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4800"/>
              <a:t>What causes you to feel that way </a:t>
            </a:r>
            <a:endParaRPr lang="en-US" sz="4800"/>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sz="4800"/>
              <a:t>We don’t do that here</a:t>
            </a:r>
            <a:r>
              <a:rPr lang="en-US" sz="4800"/>
              <a:t>; that’s not apart of our culture</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That could be taken wrong – can you explain what you meant</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That’s not okay with me and I respect you enough to let you know</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I hope you’ll reconsider your assumptions on this issue</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Have you considered the negative impact your words/behavior may have on others</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Can I ask that you not say that around me again please</a:t>
            </a:r>
          </a:p>
          <a:p>
            <a:pPr marL="1143000" lvl="1" indent="-685800" defTabSz="2438337">
              <a:spcBef>
                <a:spcPts val="1700"/>
              </a:spcBef>
              <a:buSzPct val="80000"/>
              <a:buFont typeface="Wingdings" panose="05000000000000000000" pitchFamily="2" charset="2"/>
              <a:buChar char="§"/>
              <a:defRPr sz="4000">
                <a:solidFill>
                  <a:srgbClr val="818285"/>
                </a:solidFill>
                <a:latin typeface="Avenir Book"/>
                <a:ea typeface="Avenir Book"/>
                <a:cs typeface="Avenir Book"/>
                <a:sym typeface="Avenir Book"/>
              </a:defRPr>
            </a:pPr>
            <a:r>
              <a:rPr lang="en-US" sz="4800"/>
              <a:t>I’m telling you this because I believe when it comes to issues of bias, we can all learn</a:t>
            </a:r>
            <a:endParaRPr sz="4800"/>
          </a:p>
        </p:txBody>
      </p:sp>
    </p:spTree>
    <p:extLst>
      <p:ext uri="{BB962C8B-B14F-4D97-AF65-F5344CB8AC3E}">
        <p14:creationId xmlns:p14="http://schemas.microsoft.com/office/powerpoint/2010/main" val="179529449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Rectangle"/>
          <p:cNvSpPr/>
          <p:nvPr/>
        </p:nvSpPr>
        <p:spPr>
          <a:xfrm>
            <a:off x="0" y="-1"/>
            <a:ext cx="24384001" cy="6858001"/>
          </a:xfrm>
          <a:prstGeom prst="rect">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916" name="Group"/>
          <p:cNvGrpSpPr/>
          <p:nvPr/>
        </p:nvGrpSpPr>
        <p:grpSpPr>
          <a:xfrm>
            <a:off x="1499762" y="1127161"/>
            <a:ext cx="4603679" cy="4603678"/>
            <a:chOff x="0" y="0"/>
            <a:chExt cx="4603677" cy="4603677"/>
          </a:xfrm>
        </p:grpSpPr>
        <p:sp>
          <p:nvSpPr>
            <p:cNvPr id="914" name="Circle"/>
            <p:cNvSpPr/>
            <p:nvPr/>
          </p:nvSpPr>
          <p:spPr>
            <a:xfrm>
              <a:off x="0" y="0"/>
              <a:ext cx="4603678" cy="4603678"/>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915" name="noun_help_1870811 (1).png" descr="noun_help_1870811 (1).png"/>
            <p:cNvPicPr>
              <a:picLocks noChangeAspect="1"/>
            </p:cNvPicPr>
            <p:nvPr/>
          </p:nvPicPr>
          <p:blipFill>
            <a:blip r:embed="rId2"/>
            <a:stretch>
              <a:fillRect/>
            </a:stretch>
          </p:blipFill>
          <p:spPr>
            <a:xfrm>
              <a:off x="111444" y="111444"/>
              <a:ext cx="4380790" cy="4380790"/>
            </a:xfrm>
            <a:prstGeom prst="rect">
              <a:avLst/>
            </a:prstGeom>
            <a:ln w="12700" cap="flat">
              <a:noFill/>
              <a:miter lim="400000"/>
            </a:ln>
            <a:effectLst/>
          </p:spPr>
        </p:pic>
      </p:grpSp>
      <p:sp>
        <p:nvSpPr>
          <p:cNvPr id="917" name="Check In"/>
          <p:cNvSpPr txBox="1"/>
          <p:nvPr/>
        </p:nvSpPr>
        <p:spPr>
          <a:xfrm>
            <a:off x="6872016" y="2608262"/>
            <a:ext cx="16629989" cy="16414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defRPr sz="15000" baseline="1065">
                <a:solidFill>
                  <a:srgbClr val="FFFFFF"/>
                </a:solidFill>
                <a:latin typeface="Aharoni Bold"/>
                <a:ea typeface="Aharoni Bold"/>
                <a:cs typeface="Aharoni Bold"/>
                <a:sym typeface="Aharoni Bold"/>
              </a:defRPr>
            </a:lvl1pPr>
          </a:lstStyle>
          <a:p>
            <a:r>
              <a:rPr>
                <a:latin typeface="Aharoni"/>
              </a:rPr>
              <a:t>What if I make a mistake?</a:t>
            </a:r>
            <a:endParaRPr lang="en-US">
              <a:latin typeface="Aharoni"/>
            </a:endParaRPr>
          </a:p>
        </p:txBody>
      </p:sp>
      <p:sp>
        <p:nvSpPr>
          <p:cNvPr id="918" name="Check In"/>
          <p:cNvSpPr txBox="1"/>
          <p:nvPr/>
        </p:nvSpPr>
        <p:spPr>
          <a:xfrm>
            <a:off x="8178729" y="9026864"/>
            <a:ext cx="14016563" cy="2372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defTabSz="2438337">
              <a:lnSpc>
                <a:spcPct val="70000"/>
              </a:lnSpc>
              <a:defRPr sz="15000" baseline="1065">
                <a:solidFill>
                  <a:srgbClr val="863476"/>
                </a:solidFill>
                <a:latin typeface="Aharoni Bold"/>
                <a:ea typeface="Aharoni Bold"/>
                <a:cs typeface="Aharoni Bold"/>
                <a:sym typeface="Aharoni Bold"/>
              </a:defRPr>
            </a:lvl1pPr>
          </a:lstStyle>
          <a:p>
            <a:r>
              <a:rPr>
                <a:latin typeface="Aharoni"/>
              </a:rPr>
              <a:t>Apologize, correct yourself and move on.</a:t>
            </a:r>
            <a:r>
              <a:rPr lang="en-US">
                <a:latin typeface="Aharoni"/>
              </a:rPr>
              <a:t> </a:t>
            </a:r>
          </a:p>
        </p:txBody>
      </p:sp>
      <p:sp>
        <p:nvSpPr>
          <p:cNvPr id="919" name="Circle"/>
          <p:cNvSpPr/>
          <p:nvPr/>
        </p:nvSpPr>
        <p:spPr>
          <a:xfrm>
            <a:off x="1499762" y="7911247"/>
            <a:ext cx="4603679" cy="4603678"/>
          </a:xfrm>
          <a:prstGeom prst="ellipse">
            <a:avLst/>
          </a:prstGeom>
          <a:solidFill>
            <a:srgbClr val="86347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920" name="noun_Tool_2443030.png" descr="noun_Tool_2443030.png"/>
          <p:cNvPicPr>
            <a:picLocks noChangeAspect="1"/>
          </p:cNvPicPr>
          <p:nvPr/>
        </p:nvPicPr>
        <p:blipFill>
          <a:blip r:embed="rId3"/>
          <a:srcRect l="12462" t="13122" r="10625" b="13734"/>
          <a:stretch>
            <a:fillRect/>
          </a:stretch>
        </p:blipFill>
        <p:spPr>
          <a:xfrm>
            <a:off x="2402815" y="8882760"/>
            <a:ext cx="2797661" cy="2660572"/>
          </a:xfrm>
          <a:prstGeom prst="rect">
            <a:avLst/>
          </a:prstGeom>
          <a:ln w="12700">
            <a:miter lim="400000"/>
          </a:ln>
        </p:spPr>
      </p:pic>
      <p:pic>
        <p:nvPicPr>
          <p:cNvPr id="921" name="image1.png" descr="image1.png"/>
          <p:cNvPicPr>
            <a:picLocks noChangeAspect="1"/>
          </p:cNvPicPr>
          <p:nvPr/>
        </p:nvPicPr>
        <p:blipFill>
          <a:blip r:embed="rId4"/>
          <a:stretch>
            <a:fillRect/>
          </a:stretch>
        </p:blipFill>
        <p:spPr>
          <a:xfrm>
            <a:off x="19911618" y="12022936"/>
            <a:ext cx="3997169" cy="1332012"/>
          </a:xfrm>
          <a:prstGeom prst="rect">
            <a:avLst/>
          </a:prstGeom>
          <a:ln w="12700">
            <a:miter lim="400000"/>
          </a:ln>
        </p:spPr>
      </p:pic>
    </p:spTree>
    <p:extLst>
      <p:ext uri="{BB962C8B-B14F-4D97-AF65-F5344CB8AC3E}">
        <p14:creationId xmlns:p14="http://schemas.microsoft.com/office/powerpoint/2010/main" val="317184611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__PE_POLL_EMBED_ID" val="d2a49d8d-f99f-4c96-aa3e-a35106f3c379"/>
</p:tagLst>
</file>

<file path=ppt/tags/tag10.xml><?xml version="1.0" encoding="utf-8"?>
<p:tagLst xmlns:a="http://schemas.openxmlformats.org/drawingml/2006/main" xmlns:r="http://schemas.openxmlformats.org/officeDocument/2006/relationships" xmlns:p="http://schemas.openxmlformats.org/presentationml/2006/main">
  <p:tag name="__PE_POLL_EMBED_ID" val="f592294e-fbc5-4ebb-becb-e4acc61fe671"/>
</p:tagLst>
</file>

<file path=ppt/tags/tag11.xml><?xml version="1.0" encoding="utf-8"?>
<p:tagLst xmlns:a="http://schemas.openxmlformats.org/drawingml/2006/main" xmlns:r="http://schemas.openxmlformats.org/officeDocument/2006/relationships" xmlns:p="http://schemas.openxmlformats.org/presentationml/2006/main">
  <p:tag name="__PE_POLL_EMBED_ID" val="ff5bd2b4-00b6-40ae-b09b-74011cc9324a"/>
</p:tagLst>
</file>

<file path=ppt/tags/tag12.xml><?xml version="1.0" encoding="utf-8"?>
<p:tagLst xmlns:a="http://schemas.openxmlformats.org/drawingml/2006/main" xmlns:r="http://schemas.openxmlformats.org/officeDocument/2006/relationships" xmlns:p="http://schemas.openxmlformats.org/presentationml/2006/main">
  <p:tag name="__PE_POLL_EMBED_ID" val="523a08e1-c401-48ed-8d9d-903401357424"/>
</p:tagLst>
</file>

<file path=ppt/tags/tag13.xml><?xml version="1.0" encoding="utf-8"?>
<p:tagLst xmlns:a="http://schemas.openxmlformats.org/drawingml/2006/main" xmlns:r="http://schemas.openxmlformats.org/officeDocument/2006/relationships" xmlns:p="http://schemas.openxmlformats.org/presentationml/2006/main">
  <p:tag name="__PE_POLL_EMBED_ID" val="c071d90b-7399-47a6-b075-31ae272dccf3"/>
</p:tagLst>
</file>

<file path=ppt/tags/tag14.xml><?xml version="1.0" encoding="utf-8"?>
<p:tagLst xmlns:a="http://schemas.openxmlformats.org/drawingml/2006/main" xmlns:r="http://schemas.openxmlformats.org/officeDocument/2006/relationships" xmlns:p="http://schemas.openxmlformats.org/presentationml/2006/main">
  <p:tag name="__PE_POLL_EMBED_ID" val="ab6eeb39-b178-4a13-b823-cb4aa98c95b4"/>
</p:tagLst>
</file>

<file path=ppt/tags/tag15.xml><?xml version="1.0" encoding="utf-8"?>
<p:tagLst xmlns:a="http://schemas.openxmlformats.org/drawingml/2006/main" xmlns:r="http://schemas.openxmlformats.org/officeDocument/2006/relationships" xmlns:p="http://schemas.openxmlformats.org/presentationml/2006/main">
  <p:tag name="__PE_POLL_EMBED_ID" val="064945d5-fd9a-4b79-ba30-2443a0d0540e"/>
</p:tagLst>
</file>

<file path=ppt/tags/tag16.xml><?xml version="1.0" encoding="utf-8"?>
<p:tagLst xmlns:a="http://schemas.openxmlformats.org/drawingml/2006/main" xmlns:r="http://schemas.openxmlformats.org/officeDocument/2006/relationships" xmlns:p="http://schemas.openxmlformats.org/presentationml/2006/main">
  <p:tag name="__PE_POLL_EMBED_ID" val="894ae6f8-abcf-4033-9845-c5edca384bb2"/>
</p:tagLst>
</file>

<file path=ppt/tags/tag2.xml><?xml version="1.0" encoding="utf-8"?>
<p:tagLst xmlns:a="http://schemas.openxmlformats.org/drawingml/2006/main" xmlns:r="http://schemas.openxmlformats.org/officeDocument/2006/relationships" xmlns:p="http://schemas.openxmlformats.org/presentationml/2006/main">
  <p:tag name="__PE_POLL_EMBED_ID" val="6561a474-6391-49d6-83b5-0de4f8122551"/>
</p:tagLst>
</file>

<file path=ppt/tags/tag3.xml><?xml version="1.0" encoding="utf-8"?>
<p:tagLst xmlns:a="http://schemas.openxmlformats.org/drawingml/2006/main" xmlns:r="http://schemas.openxmlformats.org/officeDocument/2006/relationships" xmlns:p="http://schemas.openxmlformats.org/presentationml/2006/main">
  <p:tag name="__PE_POLL_EMBED_ID" val="a30bf7b8-e203-4457-b52a-01bdb7badf83"/>
</p:tagLst>
</file>

<file path=ppt/tags/tag4.xml><?xml version="1.0" encoding="utf-8"?>
<p:tagLst xmlns:a="http://schemas.openxmlformats.org/drawingml/2006/main" xmlns:r="http://schemas.openxmlformats.org/officeDocument/2006/relationships" xmlns:p="http://schemas.openxmlformats.org/presentationml/2006/main">
  <p:tag name="__PE_POLL_EMBED_ID" val="2ccf5c3a-eb68-44b9-afce-023364200d75"/>
</p:tagLst>
</file>

<file path=ppt/tags/tag5.xml><?xml version="1.0" encoding="utf-8"?>
<p:tagLst xmlns:a="http://schemas.openxmlformats.org/drawingml/2006/main" xmlns:r="http://schemas.openxmlformats.org/officeDocument/2006/relationships" xmlns:p="http://schemas.openxmlformats.org/presentationml/2006/main">
  <p:tag name="__PE_POLL_EMBED_ID" val="c9b66211-90b8-47ac-a702-c0fd2096cd65"/>
</p:tagLst>
</file>

<file path=ppt/tags/tag6.xml><?xml version="1.0" encoding="utf-8"?>
<p:tagLst xmlns:a="http://schemas.openxmlformats.org/drawingml/2006/main" xmlns:r="http://schemas.openxmlformats.org/officeDocument/2006/relationships" xmlns:p="http://schemas.openxmlformats.org/presentationml/2006/main">
  <p:tag name="__PE_POLL_EMBED_ID" val="d9c2598b-f708-40c9-93a7-50f377b3b53d"/>
</p:tagLst>
</file>

<file path=ppt/tags/tag7.xml><?xml version="1.0" encoding="utf-8"?>
<p:tagLst xmlns:a="http://schemas.openxmlformats.org/drawingml/2006/main" xmlns:r="http://schemas.openxmlformats.org/officeDocument/2006/relationships" xmlns:p="http://schemas.openxmlformats.org/presentationml/2006/main">
  <p:tag name="__PE_POLL_EMBED_ID" val="199144aa-b6c8-4f84-9c83-160365c992d1"/>
</p:tagLst>
</file>

<file path=ppt/tags/tag8.xml><?xml version="1.0" encoding="utf-8"?>
<p:tagLst xmlns:a="http://schemas.openxmlformats.org/drawingml/2006/main" xmlns:r="http://schemas.openxmlformats.org/officeDocument/2006/relationships" xmlns:p="http://schemas.openxmlformats.org/presentationml/2006/main">
  <p:tag name="__PE_POLL_EMBED_ID" val="07d9442d-120a-4c62-a838-f8d597b234d1"/>
</p:tagLst>
</file>

<file path=ppt/tags/tag9.xml><?xml version="1.0" encoding="utf-8"?>
<p:tagLst xmlns:a="http://schemas.openxmlformats.org/drawingml/2006/main" xmlns:r="http://schemas.openxmlformats.org/officeDocument/2006/relationships" xmlns:p="http://schemas.openxmlformats.org/presentationml/2006/main">
  <p:tag name="__PE_POLL_EMBED_ID" val="74ba9734-0651-47bd-b03d-a3297f0591f7"/>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7737125CF81F41927D6846F55B1431" ma:contentTypeVersion="14" ma:contentTypeDescription="Create a new document." ma:contentTypeScope="" ma:versionID="1b0841a97e1aac08eb9c26a7e3db340c">
  <xsd:schema xmlns:xsd="http://www.w3.org/2001/XMLSchema" xmlns:xs="http://www.w3.org/2001/XMLSchema" xmlns:p="http://schemas.microsoft.com/office/2006/metadata/properties" xmlns:ns2="10078fc5-b4dd-4996-b9da-450e00635d0e" xmlns:ns3="bb63aa80-3cd7-4f1d-8a2c-dc65df6abc95" targetNamespace="http://schemas.microsoft.com/office/2006/metadata/properties" ma:root="true" ma:fieldsID="626cc1695a6cfe36c6cda13ab5ba8b81" ns2:_="" ns3:_="">
    <xsd:import namespace="10078fc5-b4dd-4996-b9da-450e00635d0e"/>
    <xsd:import namespace="bb63aa80-3cd7-4f1d-8a2c-dc65df6abc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Passwor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78fc5-b4dd-4996-b9da-450e00635d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assword" ma:index="21" nillable="true" ma:displayName="Password" ma:description=".PYC8^Ug" ma:format="Dropdown" ma:internalName="Passwor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63aa80-3cd7-4f1d-8a2c-dc65df6abc9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assword xmlns="10078fc5-b4dd-4996-b9da-450e00635d0e" xsi:nil="true"/>
  </documentManagement>
</p:properties>
</file>

<file path=customXml/itemProps1.xml><?xml version="1.0" encoding="utf-8"?>
<ds:datastoreItem xmlns:ds="http://schemas.openxmlformats.org/officeDocument/2006/customXml" ds:itemID="{39AEB672-14A1-4209-ABF2-9F5D458E54EA}">
  <ds:schemaRefs>
    <ds:schemaRef ds:uri="http://schemas.microsoft.com/office/2006/metadata/longProperties"/>
  </ds:schemaRefs>
</ds:datastoreItem>
</file>

<file path=customXml/itemProps2.xml><?xml version="1.0" encoding="utf-8"?>
<ds:datastoreItem xmlns:ds="http://schemas.openxmlformats.org/officeDocument/2006/customXml" ds:itemID="{4CAADC43-B291-4C3B-9BF6-0717EB44562B}">
  <ds:schemaRefs>
    <ds:schemaRef ds:uri="http://schemas.microsoft.com/sharepoint/v3/contenttype/forms"/>
  </ds:schemaRefs>
</ds:datastoreItem>
</file>

<file path=customXml/itemProps3.xml><?xml version="1.0" encoding="utf-8"?>
<ds:datastoreItem xmlns:ds="http://schemas.openxmlformats.org/officeDocument/2006/customXml" ds:itemID="{74F69BDB-FF98-4789-81D9-10D9A815AD8A}">
  <ds:schemaRefs>
    <ds:schemaRef ds:uri="10078fc5-b4dd-4996-b9da-450e00635d0e"/>
    <ds:schemaRef ds:uri="bb63aa80-3cd7-4f1d-8a2c-dc65df6abc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6051B69-6CE6-437A-936E-0F69F411DC0C}">
  <ds:schemaRefs>
    <ds:schemaRef ds:uri="10078fc5-b4dd-4996-b9da-450e00635d0e"/>
    <ds:schemaRef ds:uri="bb63aa80-3cd7-4f1d-8a2c-dc65df6abc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147</TotalTime>
  <Words>3978</Words>
  <Application>Microsoft Office PowerPoint</Application>
  <PresentationFormat>Custom</PresentationFormat>
  <Paragraphs>509</Paragraphs>
  <Slides>103</Slides>
  <Notes>39</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103</vt:i4>
      </vt:variant>
    </vt:vector>
  </HeadingPairs>
  <TitlesOfParts>
    <vt:vector size="120" baseType="lpstr">
      <vt:lpstr>Adobe Devanagari</vt:lpstr>
      <vt:lpstr>Aharoni</vt:lpstr>
      <vt:lpstr>Aharoni Bold</vt:lpstr>
      <vt:lpstr>Arial</vt:lpstr>
      <vt:lpstr>Avenir Book</vt:lpstr>
      <vt:lpstr>Avenir Heavy</vt:lpstr>
      <vt:lpstr>Calibri</vt:lpstr>
      <vt:lpstr>Helvetica Light</vt:lpstr>
      <vt:lpstr>Helvetica Neue</vt:lpstr>
      <vt:lpstr>Helvetica Neue Medium</vt:lpstr>
      <vt:lpstr>Montserrat</vt:lpstr>
      <vt:lpstr>Symbol</vt:lpstr>
      <vt:lpstr>Tahoma</vt:lpstr>
      <vt:lpstr>Times New Roman</vt:lpstr>
      <vt:lpstr>Times Roman</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Nika  White</cp:lastModifiedBy>
  <cp:revision>92</cp:revision>
  <cp:lastPrinted>2020-11-12T15:22:48Z</cp:lastPrinted>
  <dcterms:modified xsi:type="dcterms:W3CDTF">2021-11-08T03:49:20Z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727600.000000000</vt:lpwstr>
  </property>
  <property fmtid="{D5CDD505-2E9C-101B-9397-08002B2CF9AE}" pid="3" name="ContentTypeId">
    <vt:lpwstr>0x0101005C7737125CF81F41927D6846F55B1431</vt:lpwstr>
  </property>
</Properties>
</file>